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xml" ContentType="application/vnd.openxmlformats-officedocument.presentationml.slide+xml"/>
  <Override PartName="/ppt/slides/slide1770.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694" r:id="rId6"/>
    <p:sldId id="476" r:id="rId7"/>
    <p:sldId id="477" r:id="rId8"/>
    <p:sldId id="258"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4"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695" r:id="rId103"/>
    <p:sldId id="354" r:id="rId104"/>
    <p:sldId id="355" r:id="rId105"/>
    <p:sldId id="356" r:id="rId106"/>
    <p:sldId id="357" r:id="rId107"/>
    <p:sldId id="358" r:id="rId108"/>
    <p:sldId id="359"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755" r:id="rId224"/>
    <p:sldId id="756" r:id="rId225"/>
    <p:sldId id="757" r:id="rId226"/>
    <p:sldId id="758" r:id="rId227"/>
    <p:sldId id="759" r:id="rId228"/>
    <p:sldId id="760" r:id="rId229"/>
    <p:sldId id="761" r:id="rId230"/>
    <p:sldId id="763" r:id="rId231"/>
    <p:sldId id="764" r:id="rId232"/>
    <p:sldId id="765" r:id="rId233"/>
    <p:sldId id="766" r:id="rId234"/>
    <p:sldId id="767" r:id="rId235"/>
    <p:sldId id="768" r:id="rId236"/>
    <p:sldId id="841" r:id="rId237"/>
    <p:sldId id="769" r:id="rId238"/>
    <p:sldId id="770" r:id="rId239"/>
    <p:sldId id="771" r:id="rId240"/>
    <p:sldId id="772" r:id="rId241"/>
    <p:sldId id="773" r:id="rId242"/>
    <p:sldId id="774" r:id="rId243"/>
    <p:sldId id="775" r:id="rId244"/>
    <p:sldId id="776" r:id="rId245"/>
    <p:sldId id="777" r:id="rId246"/>
    <p:sldId id="778" r:id="rId247"/>
    <p:sldId id="779" r:id="rId248"/>
    <p:sldId id="780" r:id="rId249"/>
    <p:sldId id="781" r:id="rId250"/>
    <p:sldId id="782" r:id="rId251"/>
    <p:sldId id="783" r:id="rId252"/>
    <p:sldId id="784" r:id="rId253"/>
    <p:sldId id="785" r:id="rId254"/>
    <p:sldId id="786" r:id="rId255"/>
    <p:sldId id="787" r:id="rId256"/>
    <p:sldId id="788" r:id="rId257"/>
    <p:sldId id="1076" r:id="rId258"/>
    <p:sldId id="789" r:id="rId259"/>
    <p:sldId id="790" r:id="rId260"/>
    <p:sldId id="791" r:id="rId261"/>
    <p:sldId id="792" r:id="rId262"/>
    <p:sldId id="793" r:id="rId263"/>
    <p:sldId id="794" r:id="rId264"/>
    <p:sldId id="795" r:id="rId265"/>
    <p:sldId id="796" r:id="rId266"/>
    <p:sldId id="797" r:id="rId267"/>
    <p:sldId id="798" r:id="rId268"/>
    <p:sldId id="799" r:id="rId269"/>
    <p:sldId id="800" r:id="rId270"/>
    <p:sldId id="801" r:id="rId271"/>
    <p:sldId id="802" r:id="rId272"/>
    <p:sldId id="803" r:id="rId273"/>
    <p:sldId id="804" r:id="rId274"/>
    <p:sldId id="805" r:id="rId275"/>
    <p:sldId id="806" r:id="rId276"/>
    <p:sldId id="807" r:id="rId277"/>
    <p:sldId id="808" r:id="rId278"/>
    <p:sldId id="809" r:id="rId279"/>
    <p:sldId id="810" r:id="rId280"/>
    <p:sldId id="811" r:id="rId281"/>
    <p:sldId id="812" r:id="rId282"/>
    <p:sldId id="813" r:id="rId283"/>
    <p:sldId id="814" r:id="rId284"/>
    <p:sldId id="815" r:id="rId285"/>
    <p:sldId id="816" r:id="rId286"/>
    <p:sldId id="817" r:id="rId287"/>
    <p:sldId id="818" r:id="rId288"/>
    <p:sldId id="819" r:id="rId289"/>
    <p:sldId id="820" r:id="rId290"/>
    <p:sldId id="821" r:id="rId291"/>
    <p:sldId id="822" r:id="rId292"/>
    <p:sldId id="823" r:id="rId293"/>
    <p:sldId id="824" r:id="rId294"/>
    <p:sldId id="825" r:id="rId295"/>
    <p:sldId id="826" r:id="rId296"/>
    <p:sldId id="827" r:id="rId297"/>
    <p:sldId id="828" r:id="rId298"/>
    <p:sldId id="829" r:id="rId299"/>
    <p:sldId id="830" r:id="rId300"/>
    <p:sldId id="831" r:id="rId301"/>
    <p:sldId id="832" r:id="rId302"/>
    <p:sldId id="833" r:id="rId303"/>
    <p:sldId id="834" r:id="rId304"/>
    <p:sldId id="835" r:id="rId305"/>
    <p:sldId id="836" r:id="rId306"/>
    <p:sldId id="837" r:id="rId307"/>
    <p:sldId id="838" r:id="rId308"/>
    <p:sldId id="840" r:id="rId309"/>
    <p:sldId id="998" r:id="rId310"/>
    <p:sldId id="999" r:id="rId311"/>
    <p:sldId id="1000" r:id="rId312"/>
    <p:sldId id="1001" r:id="rId313"/>
    <p:sldId id="1002" r:id="rId314"/>
    <p:sldId id="1003" r:id="rId315"/>
    <p:sldId id="1004" r:id="rId316"/>
    <p:sldId id="1005" r:id="rId317"/>
    <p:sldId id="1006" r:id="rId318"/>
    <p:sldId id="1007" r:id="rId319"/>
    <p:sldId id="1008" r:id="rId320"/>
    <p:sldId id="1009" r:id="rId321"/>
    <p:sldId id="1010" r:id="rId322"/>
    <p:sldId id="1011" r:id="rId323"/>
    <p:sldId id="1012" r:id="rId324"/>
    <p:sldId id="1013" r:id="rId325"/>
    <p:sldId id="1014" r:id="rId326"/>
    <p:sldId id="1015" r:id="rId327"/>
    <p:sldId id="1016" r:id="rId328"/>
    <p:sldId id="1017" r:id="rId329"/>
    <p:sldId id="1018" r:id="rId330"/>
    <p:sldId id="1019" r:id="rId331"/>
    <p:sldId id="1020" r:id="rId332"/>
    <p:sldId id="1021" r:id="rId333"/>
    <p:sldId id="1022" r:id="rId334"/>
    <p:sldId id="1023" r:id="rId335"/>
    <p:sldId id="1024" r:id="rId336"/>
    <p:sldId id="1025" r:id="rId337"/>
    <p:sldId id="1026" r:id="rId338"/>
    <p:sldId id="1027" r:id="rId339"/>
    <p:sldId id="1028" r:id="rId340"/>
    <p:sldId id="1029" r:id="rId341"/>
    <p:sldId id="1030" r:id="rId342"/>
    <p:sldId id="1031" r:id="rId343"/>
    <p:sldId id="1032" r:id="rId344"/>
    <p:sldId id="1033" r:id="rId345"/>
    <p:sldId id="1034" r:id="rId346"/>
    <p:sldId id="1035" r:id="rId347"/>
    <p:sldId id="1036" r:id="rId348"/>
    <p:sldId id="1037" r:id="rId349"/>
    <p:sldId id="1038" r:id="rId350"/>
    <p:sldId id="1039" r:id="rId351"/>
    <p:sldId id="1040" r:id="rId352"/>
    <p:sldId id="1041" r:id="rId353"/>
    <p:sldId id="1042" r:id="rId354"/>
    <p:sldId id="1043" r:id="rId355"/>
    <p:sldId id="1044" r:id="rId356"/>
    <p:sldId id="1045" r:id="rId357"/>
    <p:sldId id="1046" r:id="rId358"/>
    <p:sldId id="1047" r:id="rId359"/>
    <p:sldId id="1048" r:id="rId360"/>
    <p:sldId id="1049" r:id="rId361"/>
    <p:sldId id="1050" r:id="rId362"/>
    <p:sldId id="1051" r:id="rId363"/>
    <p:sldId id="1052" r:id="rId364"/>
    <p:sldId id="1053" r:id="rId365"/>
    <p:sldId id="1054" r:id="rId366"/>
    <p:sldId id="1055" r:id="rId367"/>
    <p:sldId id="1056" r:id="rId368"/>
    <p:sldId id="1057" r:id="rId369"/>
    <p:sldId id="1058" r:id="rId370"/>
    <p:sldId id="1059" r:id="rId371"/>
    <p:sldId id="1060" r:id="rId372"/>
    <p:sldId id="1061" r:id="rId373"/>
    <p:sldId id="1062" r:id="rId374"/>
    <p:sldId id="1063" r:id="rId375"/>
    <p:sldId id="1064" r:id="rId376"/>
    <p:sldId id="1065" r:id="rId377"/>
    <p:sldId id="1066" r:id="rId378"/>
    <p:sldId id="1067" r:id="rId379"/>
    <p:sldId id="1068" r:id="rId380"/>
    <p:sldId id="1069" r:id="rId381"/>
    <p:sldId id="1070" r:id="rId382"/>
    <p:sldId id="1071" r:id="rId383"/>
    <p:sldId id="1072" r:id="rId384"/>
    <p:sldId id="1073" r:id="rId385"/>
    <p:sldId id="1074" r:id="rId386"/>
    <p:sldId id="1075" r:id="rId387"/>
    <p:sldId id="1206" r:id="rId388"/>
    <p:sldId id="1207" r:id="rId389"/>
    <p:sldId id="1208" r:id="rId390"/>
    <p:sldId id="1209" r:id="rId391"/>
    <p:sldId id="1210" r:id="rId392"/>
    <p:sldId id="1211" r:id="rId393"/>
    <p:sldId id="1212" r:id="rId394"/>
    <p:sldId id="1214" r:id="rId395"/>
    <p:sldId id="1215" r:id="rId396"/>
    <p:sldId id="1216" r:id="rId397"/>
    <p:sldId id="1217" r:id="rId398"/>
    <p:sldId id="1218" r:id="rId399"/>
    <p:sldId id="1219" r:id="rId400"/>
    <p:sldId id="1220" r:id="rId401"/>
    <p:sldId id="1221" r:id="rId402"/>
    <p:sldId id="1222" r:id="rId403"/>
    <p:sldId id="1223" r:id="rId404"/>
    <p:sldId id="1224" r:id="rId405"/>
    <p:sldId id="1225" r:id="rId406"/>
    <p:sldId id="1226" r:id="rId407"/>
    <p:sldId id="1227" r:id="rId408"/>
    <p:sldId id="1228" r:id="rId409"/>
    <p:sldId id="1229" r:id="rId410"/>
    <p:sldId id="1230" r:id="rId411"/>
    <p:sldId id="1231" r:id="rId412"/>
    <p:sldId id="1232" r:id="rId413"/>
    <p:sldId id="1233" r:id="rId414"/>
    <p:sldId id="1234" r:id="rId415"/>
    <p:sldId id="1235" r:id="rId416"/>
    <p:sldId id="1236" r:id="rId417"/>
    <p:sldId id="1237" r:id="rId418"/>
    <p:sldId id="1238" r:id="rId419"/>
    <p:sldId id="1239" r:id="rId420"/>
    <p:sldId id="1240" r:id="rId421"/>
    <p:sldId id="1241" r:id="rId422"/>
    <p:sldId id="1242" r:id="rId423"/>
    <p:sldId id="1243" r:id="rId424"/>
    <p:sldId id="1244" r:id="rId425"/>
    <p:sldId id="1245" r:id="rId426"/>
    <p:sldId id="1246" r:id="rId427"/>
    <p:sldId id="1247" r:id="rId428"/>
    <p:sldId id="1248" r:id="rId429"/>
    <p:sldId id="1249" r:id="rId430"/>
    <p:sldId id="1250" r:id="rId431"/>
    <p:sldId id="1251" r:id="rId432"/>
    <p:sldId id="1252" r:id="rId433"/>
    <p:sldId id="1253" r:id="rId434"/>
    <p:sldId id="1254" r:id="rId435"/>
    <p:sldId id="1255" r:id="rId436"/>
    <p:sldId id="1256" r:id="rId437"/>
    <p:sldId id="1257" r:id="rId438"/>
    <p:sldId id="1258" r:id="rId439"/>
    <p:sldId id="1259" r:id="rId440"/>
    <p:sldId id="1260" r:id="rId441"/>
    <p:sldId id="1261" r:id="rId442"/>
    <p:sldId id="1262" r:id="rId443"/>
    <p:sldId id="1263" r:id="rId444"/>
    <p:sldId id="1264" r:id="rId445"/>
    <p:sldId id="1265" r:id="rId446"/>
    <p:sldId id="1266" r:id="rId447"/>
    <p:sldId id="1267" r:id="rId448"/>
    <p:sldId id="1268" r:id="rId449"/>
    <p:sldId id="1269" r:id="rId450"/>
    <p:sldId id="1270" r:id="rId451"/>
    <p:sldId id="1271" r:id="rId452"/>
    <p:sldId id="1272" r:id="rId453"/>
    <p:sldId id="1273" r:id="rId454"/>
    <p:sldId id="1274" r:id="rId455"/>
    <p:sldId id="1275" r:id="rId456"/>
    <p:sldId id="1276" r:id="rId457"/>
    <p:sldId id="1277" r:id="rId458"/>
    <p:sldId id="1278" r:id="rId459"/>
    <p:sldId id="1279" r:id="rId460"/>
    <p:sldId id="1280" r:id="rId461"/>
    <p:sldId id="1281" r:id="rId462"/>
    <p:sldId id="1282" r:id="rId463"/>
    <p:sldId id="1283" r:id="rId464"/>
    <p:sldId id="1284" r:id="rId465"/>
    <p:sldId id="1285" r:id="rId466"/>
    <p:sldId id="1286" r:id="rId467"/>
    <p:sldId id="1287" r:id="rId468"/>
    <p:sldId id="1288" r:id="rId469"/>
    <p:sldId id="1289" r:id="rId470"/>
    <p:sldId id="1290" r:id="rId471"/>
    <p:sldId id="1291" r:id="rId472"/>
    <p:sldId id="1292" r:id="rId473"/>
    <p:sldId id="1293" r:id="rId474"/>
    <p:sldId id="1294" r:id="rId475"/>
    <p:sldId id="1295" r:id="rId476"/>
    <p:sldId id="1296" r:id="rId477"/>
    <p:sldId id="1297" r:id="rId478"/>
    <p:sldId id="1298" r:id="rId479"/>
    <p:sldId id="1299" r:id="rId480"/>
    <p:sldId id="1300" r:id="rId481"/>
    <p:sldId id="1301" r:id="rId482"/>
    <p:sldId id="1302" r:id="rId483"/>
    <p:sldId id="1303" r:id="rId484"/>
    <p:sldId id="1304" r:id="rId485"/>
    <p:sldId id="1305" r:id="rId486"/>
    <p:sldId id="1306" r:id="rId487"/>
    <p:sldId id="1307" r:id="rId488"/>
    <p:sldId id="1308" r:id="rId489"/>
    <p:sldId id="1309" r:id="rId490"/>
    <p:sldId id="1310" r:id="rId491"/>
    <p:sldId id="1311" r:id="rId492"/>
    <p:sldId id="1312" r:id="rId493"/>
    <p:sldId id="1313" r:id="rId494"/>
    <p:sldId id="1314" r:id="rId495"/>
    <p:sldId id="1315" r:id="rId496"/>
    <p:sldId id="1316" r:id="rId497"/>
    <p:sldId id="1317" r:id="rId498"/>
    <p:sldId id="1318" r:id="rId499"/>
    <p:sldId id="1319" r:id="rId500"/>
    <p:sldId id="1320" r:id="rId501"/>
    <p:sldId id="1321" r:id="rId502"/>
    <p:sldId id="1322" r:id="rId503"/>
    <p:sldId id="1323" r:id="rId504"/>
    <p:sldId id="1324" r:id="rId505"/>
    <p:sldId id="1325" r:id="rId506"/>
    <p:sldId id="1326" r:id="rId507"/>
    <p:sldId id="1327" r:id="rId508"/>
    <p:sldId id="1328" r:id="rId509"/>
    <p:sldId id="1329" r:id="rId510"/>
    <p:sldId id="1330" r:id="rId511"/>
    <p:sldId id="1331" r:id="rId512"/>
    <p:sldId id="1333" r:id="rId513"/>
    <p:sldId id="1334" r:id="rId514"/>
    <p:sldId id="1335" r:id="rId515"/>
    <p:sldId id="1336" r:id="rId516"/>
    <p:sldId id="1337" r:id="rId517"/>
    <p:sldId id="1338" r:id="rId518"/>
    <p:sldId id="1339" r:id="rId519"/>
    <p:sldId id="1340" r:id="rId520"/>
    <p:sldId id="1341" r:id="rId521"/>
    <p:sldId id="1342" r:id="rId522"/>
    <p:sldId id="1343" r:id="rId523"/>
    <p:sldId id="1344" r:id="rId524"/>
    <p:sldId id="1345" r:id="rId525"/>
    <p:sldId id="1346" r:id="rId526"/>
    <p:sldId id="1347" r:id="rId527"/>
    <p:sldId id="1348" r:id="rId528"/>
    <p:sldId id="1349" r:id="rId529"/>
    <p:sldId id="1350" r:id="rId530"/>
    <p:sldId id="1351" r:id="rId531"/>
    <p:sldId id="1352" r:id="rId532"/>
    <p:sldId id="1353" r:id="rId533"/>
    <p:sldId id="1354" r:id="rId534"/>
    <p:sldId id="1355" r:id="rId535"/>
    <p:sldId id="1356" r:id="rId536"/>
    <p:sldId id="1357" r:id="rId537"/>
    <p:sldId id="1358" r:id="rId538"/>
    <p:sldId id="1359" r:id="rId539"/>
    <p:sldId id="1360" r:id="rId540"/>
    <p:sldId id="1361" r:id="rId541"/>
    <p:sldId id="1362" r:id="rId542"/>
    <p:sldId id="1363" r:id="rId543"/>
    <p:sldId id="1364" r:id="rId544"/>
    <p:sldId id="1365" r:id="rId545"/>
    <p:sldId id="1366" r:id="rId546"/>
    <p:sldId id="1367" r:id="rId547"/>
    <p:sldId id="1368" r:id="rId548"/>
    <p:sldId id="1370" r:id="rId549"/>
    <p:sldId id="1371" r:id="rId550"/>
    <p:sldId id="1372" r:id="rId551"/>
    <p:sldId id="1373" r:id="rId552"/>
    <p:sldId id="1374" r:id="rId553"/>
    <p:sldId id="1375" r:id="rId554"/>
    <p:sldId id="1376" r:id="rId555"/>
    <p:sldId id="1377" r:id="rId556"/>
    <p:sldId id="1378" r:id="rId557"/>
    <p:sldId id="1379" r:id="rId558"/>
    <p:sldId id="1380" r:id="rId559"/>
    <p:sldId id="1381" r:id="rId560"/>
    <p:sldId id="1382" r:id="rId561"/>
    <p:sldId id="1383" r:id="rId562"/>
    <p:sldId id="1384" r:id="rId563"/>
    <p:sldId id="1385" r:id="rId564"/>
    <p:sldId id="1386" r:id="rId565"/>
    <p:sldId id="1387" r:id="rId566"/>
    <p:sldId id="1388" r:id="rId567"/>
    <p:sldId id="1389" r:id="rId568"/>
    <p:sldId id="1390" r:id="rId569"/>
    <p:sldId id="1391" r:id="rId570"/>
    <p:sldId id="1392" r:id="rId571"/>
    <p:sldId id="1393" r:id="rId572"/>
    <p:sldId id="1394" r:id="rId573"/>
    <p:sldId id="1395" r:id="rId574"/>
    <p:sldId id="1396" r:id="rId575"/>
    <p:sldId id="1397" r:id="rId576"/>
    <p:sldId id="1398" r:id="rId577"/>
    <p:sldId id="1399" r:id="rId578"/>
    <p:sldId id="1400" r:id="rId579"/>
    <p:sldId id="1401" r:id="rId580"/>
    <p:sldId id="1402" r:id="rId581"/>
    <p:sldId id="1403" r:id="rId582"/>
    <p:sldId id="1404" r:id="rId583"/>
    <p:sldId id="1405" r:id="rId584"/>
    <p:sldId id="1406" r:id="rId585"/>
    <p:sldId id="1407" r:id="rId586"/>
    <p:sldId id="1408" r:id="rId587"/>
    <p:sldId id="1409" r:id="rId588"/>
    <p:sldId id="1410" r:id="rId589"/>
    <p:sldId id="1411" r:id="rId590"/>
    <p:sldId id="1412" r:id="rId591"/>
    <p:sldId id="1413" r:id="rId592"/>
    <p:sldId id="1414" r:id="rId593"/>
    <p:sldId id="1415" r:id="rId594"/>
    <p:sldId id="1416" r:id="rId595"/>
    <p:sldId id="1417" r:id="rId596"/>
    <p:sldId id="1418" r:id="rId597"/>
    <p:sldId id="1419" r:id="rId598"/>
    <p:sldId id="1420" r:id="rId599"/>
    <p:sldId id="1421" r:id="rId600"/>
    <p:sldId id="1422" r:id="rId601"/>
    <p:sldId id="1423" r:id="rId602"/>
    <p:sldId id="1424" r:id="rId603"/>
    <p:sldId id="1425" r:id="rId604"/>
    <p:sldId id="1426" r:id="rId605"/>
    <p:sldId id="1427" r:id="rId606"/>
    <p:sldId id="1428" r:id="rId607"/>
    <p:sldId id="1429" r:id="rId608"/>
    <p:sldId id="1430" r:id="rId609"/>
    <p:sldId id="1431" r:id="rId610"/>
    <p:sldId id="1432" r:id="rId611"/>
    <p:sldId id="1433" r:id="rId612"/>
    <p:sldId id="1434" r:id="rId613"/>
    <p:sldId id="1435" r:id="rId614"/>
    <p:sldId id="1436" r:id="rId615"/>
    <p:sldId id="1437" r:id="rId616"/>
    <p:sldId id="1438" r:id="rId617"/>
    <p:sldId id="1439" r:id="rId618"/>
    <p:sldId id="1440" r:id="rId619"/>
    <p:sldId id="1441" r:id="rId620"/>
    <p:sldId id="1442" r:id="rId621"/>
    <p:sldId id="1443" r:id="rId622"/>
    <p:sldId id="1444" r:id="rId623"/>
    <p:sldId id="1445" r:id="rId624"/>
    <p:sldId id="1446" r:id="rId625"/>
    <p:sldId id="1447" r:id="rId626"/>
    <p:sldId id="1448" r:id="rId627"/>
    <p:sldId id="1449" r:id="rId628"/>
    <p:sldId id="1450" r:id="rId629"/>
    <p:sldId id="1451" r:id="rId630"/>
    <p:sldId id="1452" r:id="rId631"/>
    <p:sldId id="1453" r:id="rId632"/>
    <p:sldId id="1454" r:id="rId633"/>
    <p:sldId id="1455" r:id="rId634"/>
    <p:sldId id="1456" r:id="rId635"/>
    <p:sldId id="1457" r:id="rId636"/>
    <p:sldId id="1458" r:id="rId637"/>
    <p:sldId id="1459" r:id="rId638"/>
    <p:sldId id="1460" r:id="rId639"/>
    <p:sldId id="1461" r:id="rId640"/>
    <p:sldId id="1462" r:id="rId641"/>
    <p:sldId id="1463" r:id="rId642"/>
    <p:sldId id="1464" r:id="rId643"/>
    <p:sldId id="1465" r:id="rId644"/>
    <p:sldId id="1466" r:id="rId645"/>
    <p:sldId id="1467" r:id="rId646"/>
    <p:sldId id="1468" r:id="rId647"/>
    <p:sldId id="1469" r:id="rId648"/>
    <p:sldId id="1470" r:id="rId649"/>
    <p:sldId id="1471" r:id="rId650"/>
    <p:sldId id="1472" r:id="rId651"/>
    <p:sldId id="1473" r:id="rId652"/>
    <p:sldId id="1474" r:id="rId653"/>
    <p:sldId id="1475" r:id="rId654"/>
    <p:sldId id="1476" r:id="rId655"/>
    <p:sldId id="1477" r:id="rId656"/>
    <p:sldId id="1478" r:id="rId657"/>
    <p:sldId id="1479" r:id="rId658"/>
    <p:sldId id="1480" r:id="rId659"/>
    <p:sldId id="1481" r:id="rId660"/>
    <p:sldId id="1482" r:id="rId661"/>
    <p:sldId id="1483" r:id="rId662"/>
    <p:sldId id="1484" r:id="rId663"/>
    <p:sldId id="1485" r:id="rId664"/>
    <p:sldId id="1486" r:id="rId665"/>
    <p:sldId id="1487" r:id="rId666"/>
    <p:sldId id="1488" r:id="rId667"/>
    <p:sldId id="1489" r:id="rId668"/>
    <p:sldId id="1490" r:id="rId669"/>
    <p:sldId id="1491" r:id="rId670"/>
    <p:sldId id="1492" r:id="rId671"/>
    <p:sldId id="1493" r:id="rId672"/>
    <p:sldId id="1494" r:id="rId673"/>
    <p:sldId id="1495" r:id="rId674"/>
    <p:sldId id="1496" r:id="rId675"/>
    <p:sldId id="1497" r:id="rId676"/>
    <p:sldId id="1498" r:id="rId677"/>
    <p:sldId id="1499" r:id="rId678"/>
    <p:sldId id="1500" r:id="rId679"/>
    <p:sldId id="1501" r:id="rId680"/>
    <p:sldId id="1502" r:id="rId681"/>
    <p:sldId id="1503" r:id="rId682"/>
    <p:sldId id="1504" r:id="rId683"/>
    <p:sldId id="1505" r:id="rId684"/>
    <p:sldId id="1506" r:id="rId685"/>
    <p:sldId id="1507" r:id="rId686"/>
    <p:sldId id="1508" r:id="rId687"/>
    <p:sldId id="1509" r:id="rId688"/>
    <p:sldId id="1510" r:id="rId689"/>
    <p:sldId id="1511" r:id="rId690"/>
    <p:sldId id="1512" r:id="rId691"/>
    <p:sldId id="1513" r:id="rId692"/>
    <p:sldId id="1514" r:id="rId693"/>
    <p:sldId id="1515" r:id="rId694"/>
    <p:sldId id="1516" r:id="rId695"/>
    <p:sldId id="1517" r:id="rId696"/>
    <p:sldId id="1518" r:id="rId697"/>
    <p:sldId id="1519" r:id="rId698"/>
    <p:sldId id="1520" r:id="rId699"/>
    <p:sldId id="1521" r:id="rId700"/>
    <p:sldId id="1522" r:id="rId701"/>
    <p:sldId id="1523" r:id="rId702"/>
    <p:sldId id="1524" r:id="rId703"/>
    <p:sldId id="1525" r:id="rId704"/>
    <p:sldId id="1526" r:id="rId705"/>
    <p:sldId id="1527" r:id="rId706"/>
    <p:sldId id="1528" r:id="rId707"/>
    <p:sldId id="1529" r:id="rId708"/>
    <p:sldId id="1530" r:id="rId709"/>
    <p:sldId id="1531" r:id="rId710"/>
    <p:sldId id="1532" r:id="rId711"/>
    <p:sldId id="1533" r:id="rId712"/>
    <p:sldId id="1534" r:id="rId713"/>
    <p:sldId id="1535" r:id="rId714"/>
    <p:sldId id="1536" r:id="rId715"/>
    <p:sldId id="1537" r:id="rId716"/>
    <p:sldId id="1538" r:id="rId717"/>
    <p:sldId id="1539" r:id="rId718"/>
    <p:sldId id="1540" r:id="rId719"/>
    <p:sldId id="1541" r:id="rId720"/>
    <p:sldId id="1542" r:id="rId721"/>
    <p:sldId id="1543" r:id="rId722"/>
    <p:sldId id="1544" r:id="rId723"/>
    <p:sldId id="1545" r:id="rId724"/>
    <p:sldId id="1546" r:id="rId725"/>
    <p:sldId id="1547" r:id="rId726"/>
    <p:sldId id="1548" r:id="rId727"/>
    <p:sldId id="1549" r:id="rId728"/>
    <p:sldId id="1550" r:id="rId729"/>
    <p:sldId id="1551" r:id="rId730"/>
    <p:sldId id="1552" r:id="rId731"/>
    <p:sldId id="1553" r:id="rId732"/>
    <p:sldId id="1554" r:id="rId733"/>
    <p:sldId id="1555" r:id="rId734"/>
    <p:sldId id="1556" r:id="rId735"/>
    <p:sldId id="1557" r:id="rId736"/>
    <p:sldId id="1558" r:id="rId737"/>
    <p:sldId id="1559" r:id="rId738"/>
    <p:sldId id="1560" r:id="rId739"/>
    <p:sldId id="1561" r:id="rId740"/>
    <p:sldId id="1562" r:id="rId741"/>
    <p:sldId id="1563" r:id="rId742"/>
    <p:sldId id="1564" r:id="rId743"/>
    <p:sldId id="1565" r:id="rId744"/>
    <p:sldId id="1566" r:id="rId745"/>
    <p:sldId id="1567" r:id="rId746"/>
    <p:sldId id="1568" r:id="rId747"/>
    <p:sldId id="1569" r:id="rId748"/>
    <p:sldId id="1570" r:id="rId749"/>
    <p:sldId id="1571" r:id="rId750"/>
    <p:sldId id="1572" r:id="rId751"/>
    <p:sldId id="1573" r:id="rId752"/>
    <p:sldId id="1574" r:id="rId753"/>
    <p:sldId id="1575" r:id="rId754"/>
    <p:sldId id="1576" r:id="rId755"/>
    <p:sldId id="1577" r:id="rId756"/>
    <p:sldId id="1578" r:id="rId757"/>
    <p:sldId id="1579" r:id="rId758"/>
    <p:sldId id="1580" r:id="rId759"/>
    <p:sldId id="1581" r:id="rId760"/>
    <p:sldId id="1582" r:id="rId761"/>
    <p:sldId id="1583" r:id="rId762"/>
    <p:sldId id="1584" r:id="rId763"/>
    <p:sldId id="1585" r:id="rId764"/>
    <p:sldId id="1586" r:id="rId765"/>
    <p:sldId id="1587" r:id="rId766"/>
    <p:sldId id="1588" r:id="rId767"/>
    <p:sldId id="1589" r:id="rId768"/>
    <p:sldId id="1590" r:id="rId769"/>
    <p:sldId id="1591" r:id="rId770"/>
    <p:sldId id="1592" r:id="rId771"/>
    <p:sldId id="1593" r:id="rId772"/>
    <p:sldId id="1594" r:id="rId773"/>
    <p:sldId id="1595" r:id="rId774"/>
    <p:sldId id="1596" r:id="rId775"/>
    <p:sldId id="1597" r:id="rId776"/>
    <p:sldId id="1598" r:id="rId777"/>
    <p:sldId id="1599" r:id="rId778"/>
    <p:sldId id="1600" r:id="rId779"/>
    <p:sldId id="1601" r:id="rId780"/>
    <p:sldId id="1602" r:id="rId781"/>
    <p:sldId id="1603" r:id="rId782"/>
    <p:sldId id="1604" r:id="rId783"/>
    <p:sldId id="1605" r:id="rId784"/>
    <p:sldId id="1606" r:id="rId785"/>
    <p:sldId id="1607" r:id="rId786"/>
    <p:sldId id="1608" r:id="rId787"/>
    <p:sldId id="1609" r:id="rId788"/>
    <p:sldId id="1610" r:id="rId789"/>
    <p:sldId id="1611" r:id="rId790"/>
    <p:sldId id="1612" r:id="rId791"/>
    <p:sldId id="1613" r:id="rId792"/>
    <p:sldId id="1614" r:id="rId793"/>
    <p:sldId id="1615" r:id="rId794"/>
    <p:sldId id="1616" r:id="rId795"/>
    <p:sldId id="1617" r:id="rId796"/>
    <p:sldId id="1618" r:id="rId797"/>
    <p:sldId id="1619" r:id="rId798"/>
    <p:sldId id="1620" r:id="rId799"/>
    <p:sldId id="1621" r:id="rId800"/>
    <p:sldId id="1622" r:id="rId801"/>
    <p:sldId id="1623" r:id="rId802"/>
    <p:sldId id="1624" r:id="rId803"/>
    <p:sldId id="1625" r:id="rId804"/>
    <p:sldId id="1626" r:id="rId805"/>
    <p:sldId id="1627" r:id="rId806"/>
    <p:sldId id="1628" r:id="rId807"/>
    <p:sldId id="1629" r:id="rId808"/>
    <p:sldId id="1630" r:id="rId809"/>
    <p:sldId id="1631" r:id="rId810"/>
    <p:sldId id="1632" r:id="rId811"/>
    <p:sldId id="1633" r:id="rId812"/>
    <p:sldId id="1634" r:id="rId813"/>
    <p:sldId id="1635" r:id="rId814"/>
    <p:sldId id="1636" r:id="rId815"/>
    <p:sldId id="1637" r:id="rId816"/>
    <p:sldId id="1638" r:id="rId817"/>
    <p:sldId id="1639" r:id="rId818"/>
    <p:sldId id="1640" r:id="rId819"/>
    <p:sldId id="1641" r:id="rId820"/>
    <p:sldId id="1642" r:id="rId821"/>
    <p:sldId id="1643" r:id="rId822"/>
    <p:sldId id="1644" r:id="rId823"/>
    <p:sldId id="1645" r:id="rId824"/>
    <p:sldId id="1646" r:id="rId825"/>
    <p:sldId id="1647" r:id="rId826"/>
    <p:sldId id="1648" r:id="rId827"/>
    <p:sldId id="1650" r:id="rId828"/>
    <p:sldId id="1651" r:id="rId829"/>
    <p:sldId id="1652" r:id="rId830"/>
    <p:sldId id="1653" r:id="rId831"/>
    <p:sldId id="1654" r:id="rId832"/>
    <p:sldId id="1655" r:id="rId833"/>
    <p:sldId id="1656" r:id="rId834"/>
    <p:sldId id="1657" r:id="rId835"/>
    <p:sldId id="1658" r:id="rId836"/>
    <p:sldId id="1659" r:id="rId837"/>
    <p:sldId id="1660" r:id="rId838"/>
    <p:sldId id="1661" r:id="rId839"/>
    <p:sldId id="1662" r:id="rId840"/>
    <p:sldId id="1663" r:id="rId841"/>
    <p:sldId id="1664" r:id="rId842"/>
    <p:sldId id="1665" r:id="rId843"/>
    <p:sldId id="1666" r:id="rId844"/>
    <p:sldId id="1667" r:id="rId845"/>
    <p:sldId id="1668" r:id="rId846"/>
    <p:sldId id="1669" r:id="rId847"/>
    <p:sldId id="1670" r:id="rId848"/>
    <p:sldId id="1671" r:id="rId849"/>
    <p:sldId id="1672" r:id="rId850"/>
    <p:sldId id="1673" r:id="rId851"/>
    <p:sldId id="1674" r:id="rId852"/>
    <p:sldId id="1675" r:id="rId853"/>
    <p:sldId id="1676" r:id="rId854"/>
    <p:sldId id="1677" r:id="rId855"/>
    <p:sldId id="1678" r:id="rId856"/>
    <p:sldId id="1679" r:id="rId857"/>
    <p:sldId id="1680" r:id="rId858"/>
    <p:sldId id="1681" r:id="rId859"/>
    <p:sldId id="1682" r:id="rId860"/>
    <p:sldId id="1683" r:id="rId861"/>
    <p:sldId id="1684" r:id="rId862"/>
    <p:sldId id="1685" r:id="rId863"/>
    <p:sldId id="1686" r:id="rId864"/>
    <p:sldId id="1687" r:id="rId865"/>
    <p:sldId id="1688" r:id="rId866"/>
    <p:sldId id="1689" r:id="rId867"/>
    <p:sldId id="1690" r:id="rId868"/>
    <p:sldId id="1691" r:id="rId869"/>
    <p:sldId id="1692" r:id="rId870"/>
    <p:sldId id="1693" r:id="rId871"/>
    <p:sldId id="1694" r:id="rId872"/>
    <p:sldId id="1695" r:id="rId873"/>
    <p:sldId id="1696" r:id="rId874"/>
    <p:sldId id="1697" r:id="rId875"/>
    <p:sldId id="1698" r:id="rId876"/>
    <p:sldId id="1699" r:id="rId877"/>
    <p:sldId id="1700" r:id="rId878"/>
    <p:sldId id="1701" r:id="rId879"/>
    <p:sldId id="1702" r:id="rId880"/>
    <p:sldId id="1703" r:id="rId881"/>
    <p:sldId id="1704" r:id="rId882"/>
    <p:sldId id="1705" r:id="rId883"/>
    <p:sldId id="1706" r:id="rId884"/>
    <p:sldId id="1707" r:id="rId885"/>
    <p:sldId id="1708" r:id="rId886"/>
    <p:sldId id="1709" r:id="rId887"/>
    <p:sldId id="1710" r:id="rId888"/>
    <p:sldId id="1711" r:id="rId889"/>
    <p:sldId id="1712" r:id="rId890"/>
    <p:sldId id="1713" r:id="rId891"/>
    <p:sldId id="1714" r:id="rId892"/>
    <p:sldId id="1715" r:id="rId893"/>
    <p:sldId id="1716" r:id="rId894"/>
    <p:sldId id="1717" r:id="rId895"/>
    <p:sldId id="1718" r:id="rId896"/>
    <p:sldId id="1719" r:id="rId897"/>
    <p:sldId id="1720" r:id="rId898"/>
    <p:sldId id="1721" r:id="rId899"/>
    <p:sldId id="1722" r:id="rId900"/>
    <p:sldId id="1723" r:id="rId901"/>
    <p:sldId id="1724" r:id="rId902"/>
    <p:sldId id="1725" r:id="rId903"/>
    <p:sldId id="1726" r:id="rId904"/>
    <p:sldId id="1727" r:id="rId905"/>
    <p:sldId id="1728" r:id="rId906"/>
    <p:sldId id="1729" r:id="rId907"/>
    <p:sldId id="1730" r:id="rId908"/>
    <p:sldId id="1731" r:id="rId909"/>
    <p:sldId id="1732" r:id="rId910"/>
    <p:sldId id="1733" r:id="rId911"/>
    <p:sldId id="1734" r:id="rId912"/>
    <p:sldId id="1735" r:id="rId913"/>
    <p:sldId id="1736" r:id="rId914"/>
    <p:sldId id="1737" r:id="rId915"/>
    <p:sldId id="1738" r:id="rId916"/>
    <p:sldId id="1739" r:id="rId917"/>
    <p:sldId id="1740" r:id="rId918"/>
    <p:sldId id="1741" r:id="rId919"/>
    <p:sldId id="1742" r:id="rId920"/>
    <p:sldId id="1743" r:id="rId921"/>
    <p:sldId id="1744" r:id="rId922"/>
    <p:sldId id="1745" r:id="rId923"/>
    <p:sldId id="1746" r:id="rId924"/>
    <p:sldId id="1747" r:id="rId925"/>
    <p:sldId id="1748" r:id="rId926"/>
    <p:sldId id="1749" r:id="rId927"/>
    <p:sldId id="1750" r:id="rId928"/>
    <p:sldId id="1751" r:id="rId929"/>
    <p:sldId id="1752" r:id="rId930"/>
    <p:sldId id="1753" r:id="rId931"/>
    <p:sldId id="1754" r:id="rId932"/>
    <p:sldId id="1755" r:id="rId933"/>
    <p:sldId id="1756" r:id="rId934"/>
    <p:sldId id="1757" r:id="rId935"/>
    <p:sldId id="1758" r:id="rId936"/>
    <p:sldId id="1759" r:id="rId937"/>
    <p:sldId id="1760" r:id="rId938"/>
    <p:sldId id="1761" r:id="rId939"/>
    <p:sldId id="1762" r:id="rId940"/>
    <p:sldId id="1763" r:id="rId941"/>
    <p:sldId id="1764" r:id="rId942"/>
    <p:sldId id="1765" r:id="rId943"/>
    <p:sldId id="1766" r:id="rId944"/>
    <p:sldId id="1767" r:id="rId945"/>
    <p:sldId id="1768" r:id="rId946"/>
    <p:sldId id="1769" r:id="rId947"/>
    <p:sldId id="1770" r:id="rId948"/>
    <p:sldId id="1771" r:id="rId949"/>
    <p:sldId id="1772" r:id="rId950"/>
    <p:sldId id="1773" r:id="rId951"/>
    <p:sldId id="1774" r:id="rId952"/>
    <p:sldId id="1775" r:id="rId953"/>
    <p:sldId id="1776" r:id="rId954"/>
    <p:sldId id="1777" r:id="rId955"/>
    <p:sldId id="1778" r:id="rId956"/>
    <p:sldId id="1779" r:id="rId957"/>
    <p:sldId id="1780" r:id="rId958"/>
    <p:sldId id="1781" r:id="rId959"/>
    <p:sldId id="1782" r:id="rId960"/>
    <p:sldId id="1783" r:id="rId961"/>
    <p:sldId id="1784" r:id="rId962"/>
    <p:sldId id="1785" r:id="rId963"/>
    <p:sldId id="1786" r:id="rId964"/>
    <p:sldId id="1787" r:id="rId965"/>
    <p:sldId id="1788" r:id="rId966"/>
    <p:sldId id="1789" r:id="rId967"/>
    <p:sldId id="1790" r:id="rId968"/>
    <p:sldId id="1791" r:id="rId969"/>
    <p:sldId id="1792" r:id="rId970"/>
    <p:sldId id="1793" r:id="rId971"/>
    <p:sldId id="1794" r:id="rId972"/>
    <p:sldId id="1795" r:id="rId973"/>
    <p:sldId id="1796" r:id="rId974"/>
    <p:sldId id="1797" r:id="rId975"/>
    <p:sldId id="1798" r:id="rId976"/>
    <p:sldId id="1799" r:id="rId977"/>
    <p:sldId id="1800" r:id="rId978"/>
    <p:sldId id="1801" r:id="rId979"/>
    <p:sldId id="1802" r:id="rId980"/>
    <p:sldId id="1803" r:id="rId981"/>
    <p:sldId id="1804" r:id="rId982"/>
    <p:sldId id="1805" r:id="rId983"/>
    <p:sldId id="1806" r:id="rId984"/>
    <p:sldId id="1807" r:id="rId985"/>
    <p:sldId id="1808" r:id="rId986"/>
    <p:sldId id="1809" r:id="rId987"/>
    <p:sldId id="1810" r:id="rId988"/>
    <p:sldId id="1811" r:id="rId989"/>
    <p:sldId id="1812" r:id="rId990"/>
    <p:sldId id="1813" r:id="rId991"/>
    <p:sldId id="1814" r:id="rId992"/>
    <p:sldId id="1815" r:id="rId993"/>
    <p:sldId id="1816" r:id="rId994"/>
    <p:sldId id="1817" r:id="rId995"/>
    <p:sldId id="1818" r:id="rId996"/>
    <p:sldId id="1819" r:id="rId997"/>
    <p:sldId id="1820" r:id="rId998"/>
    <p:sldId id="1821" r:id="rId999"/>
    <p:sldId id="1822" r:id="rId1000"/>
    <p:sldId id="1823" r:id="rId1001"/>
    <p:sldId id="1824" r:id="rId1002"/>
    <p:sldId id="1825" r:id="rId1003"/>
    <p:sldId id="1826" r:id="rId1004"/>
    <p:sldId id="1827" r:id="rId1005"/>
    <p:sldId id="1828" r:id="rId1006"/>
    <p:sldId id="1829" r:id="rId1007"/>
    <p:sldId id="1830" r:id="rId1008"/>
    <p:sldId id="1831" r:id="rId1009"/>
    <p:sldId id="1832" r:id="rId1010"/>
    <p:sldId id="1833" r:id="rId1011"/>
    <p:sldId id="1834" r:id="rId1012"/>
    <p:sldId id="1835" r:id="rId1013"/>
    <p:sldId id="1836" r:id="rId1014"/>
    <p:sldId id="1837" r:id="rId1015"/>
    <p:sldId id="1838" r:id="rId1016"/>
    <p:sldId id="1839" r:id="rId1017"/>
    <p:sldId id="1840" r:id="rId1018"/>
    <p:sldId id="1841" r:id="rId1019"/>
    <p:sldId id="1842" r:id="rId1020"/>
    <p:sldId id="1843" r:id="rId1021"/>
    <p:sldId id="1844" r:id="rId1022"/>
    <p:sldId id="1845" r:id="rId1023"/>
    <p:sldId id="1846" r:id="rId1024"/>
    <p:sldId id="1847" r:id="rId1025"/>
    <p:sldId id="1848" r:id="rId1026"/>
    <p:sldId id="1849" r:id="rId1027"/>
    <p:sldId id="1850" r:id="rId1028"/>
    <p:sldId id="1851" r:id="rId1029"/>
    <p:sldId id="1852" r:id="rId1030"/>
    <p:sldId id="1853" r:id="rId1031"/>
    <p:sldId id="1854" r:id="rId1032"/>
    <p:sldId id="1855" r:id="rId1033"/>
    <p:sldId id="1856" r:id="rId1034"/>
    <p:sldId id="1857" r:id="rId1035"/>
    <p:sldId id="1858" r:id="rId1036"/>
    <p:sldId id="1859" r:id="rId1037"/>
    <p:sldId id="1860" r:id="rId1038"/>
    <p:sldId id="1861" r:id="rId1039"/>
    <p:sldId id="1862" r:id="rId1040"/>
    <p:sldId id="1863" r:id="rId1041"/>
    <p:sldId id="1864" r:id="rId1042"/>
    <p:sldId id="1865" r:id="rId1043"/>
    <p:sldId id="1866" r:id="rId1044"/>
    <p:sldId id="1867" r:id="rId1045"/>
    <p:sldId id="1868" r:id="rId1046"/>
    <p:sldId id="1869" r:id="rId1047"/>
    <p:sldId id="1870" r:id="rId1048"/>
    <p:sldId id="1871" r:id="rId1049"/>
    <p:sldId id="1872" r:id="rId1050"/>
    <p:sldId id="1873" r:id="rId1051"/>
    <p:sldId id="1874" r:id="rId1052"/>
    <p:sldId id="1875" r:id="rId1053"/>
    <p:sldId id="1876" r:id="rId1054"/>
    <p:sldId id="1877" r:id="rId1055"/>
    <p:sldId id="1878" r:id="rId1056"/>
    <p:sldId id="1879" r:id="rId1057"/>
    <p:sldId id="1880" r:id="rId1058"/>
    <p:sldId id="1881" r:id="rId1059"/>
    <p:sldId id="1882" r:id="rId1060"/>
    <p:sldId id="1883" r:id="rId1061"/>
    <p:sldId id="1884" r:id="rId1062"/>
    <p:sldId id="1885" r:id="rId1063"/>
    <p:sldId id="1886" r:id="rId1064"/>
    <p:sldId id="1887" r:id="rId1065"/>
    <p:sldId id="1888" r:id="rId1066"/>
    <p:sldId id="1889" r:id="rId1067"/>
    <p:sldId id="1890" r:id="rId1068"/>
    <p:sldId id="1891" r:id="rId1069"/>
    <p:sldId id="1892" r:id="rId1070"/>
    <p:sldId id="1893" r:id="rId1071"/>
    <p:sldId id="1894" r:id="rId1072"/>
    <p:sldId id="1895" r:id="rId1073"/>
    <p:sldId id="1896" r:id="rId1074"/>
    <p:sldId id="1897" r:id="rId1075"/>
    <p:sldId id="1898" r:id="rId1076"/>
    <p:sldId id="1899" r:id="rId1077"/>
    <p:sldId id="1900" r:id="rId1078"/>
    <p:sldId id="1901" r:id="rId1079"/>
    <p:sldId id="1902" r:id="rId1080"/>
    <p:sldId id="1903" r:id="rId1081"/>
    <p:sldId id="1904" r:id="rId1082"/>
    <p:sldId id="1905" r:id="rId1083"/>
    <p:sldId id="1906" r:id="rId1084"/>
    <p:sldId id="1907" r:id="rId1085"/>
    <p:sldId id="1908" r:id="rId1086"/>
    <p:sldId id="1909" r:id="rId1087"/>
    <p:sldId id="1910" r:id="rId1088"/>
    <p:sldId id="1911" r:id="rId1089"/>
    <p:sldId id="1912" r:id="rId1090"/>
    <p:sldId id="1913" r:id="rId1091"/>
    <p:sldId id="1914" r:id="rId1092"/>
    <p:sldId id="1915" r:id="rId1093"/>
    <p:sldId id="1916" r:id="rId1094"/>
    <p:sldId id="1917" r:id="rId1095"/>
    <p:sldId id="1918" r:id="rId1096"/>
    <p:sldId id="1919" r:id="rId1097"/>
    <p:sldId id="1920" r:id="rId1098"/>
    <p:sldId id="1921" r:id="rId1099"/>
    <p:sldId id="1922" r:id="rId1100"/>
    <p:sldId id="1923" r:id="rId1101"/>
    <p:sldId id="1924" r:id="rId1102"/>
    <p:sldId id="1925" r:id="rId1103"/>
    <p:sldId id="1926" r:id="rId1104"/>
    <p:sldId id="1927" r:id="rId1105"/>
    <p:sldId id="1928" r:id="rId1106"/>
    <p:sldId id="1929" r:id="rId1107"/>
    <p:sldId id="1930" r:id="rId1108"/>
    <p:sldId id="1931" r:id="rId1109"/>
    <p:sldId id="1932" r:id="rId1110"/>
    <p:sldId id="1933" r:id="rId1111"/>
    <p:sldId id="1934" r:id="rId1112"/>
    <p:sldId id="1935" r:id="rId1113"/>
    <p:sldId id="1936" r:id="rId1114"/>
    <p:sldId id="1937" r:id="rId1115"/>
    <p:sldId id="1938" r:id="rId1116"/>
    <p:sldId id="1939" r:id="rId1117"/>
    <p:sldId id="1940" r:id="rId1118"/>
    <p:sldId id="1941" r:id="rId1119"/>
    <p:sldId id="1942" r:id="rId1120"/>
    <p:sldId id="1943" r:id="rId1121"/>
    <p:sldId id="1944" r:id="rId1122"/>
    <p:sldId id="1945" r:id="rId1123"/>
    <p:sldId id="1946" r:id="rId1124"/>
    <p:sldId id="1947" r:id="rId1125"/>
    <p:sldId id="1948" r:id="rId1126"/>
    <p:sldId id="1949" r:id="rId1127"/>
    <p:sldId id="1950" r:id="rId1128"/>
    <p:sldId id="1951" r:id="rId1129"/>
    <p:sldId id="1952" r:id="rId1130"/>
    <p:sldId id="1953" r:id="rId1131"/>
    <p:sldId id="1954" r:id="rId1132"/>
    <p:sldId id="1955" r:id="rId1133"/>
    <p:sldId id="1956" r:id="rId1134"/>
    <p:sldId id="1957" r:id="rId1135"/>
    <p:sldId id="1958" r:id="rId1136"/>
    <p:sldId id="1959" r:id="rId1137"/>
    <p:sldId id="1960" r:id="rId1138"/>
    <p:sldId id="1961" r:id="rId1139"/>
    <p:sldId id="1962" r:id="rId1140"/>
    <p:sldId id="1963" r:id="rId1141"/>
    <p:sldId id="1964" r:id="rId1142"/>
    <p:sldId id="1965" r:id="rId1143"/>
    <p:sldId id="1966" r:id="rId1144"/>
    <p:sldId id="1967" r:id="rId1145"/>
    <p:sldId id="1968" r:id="rId1146"/>
    <p:sldId id="1969" r:id="rId1147"/>
    <p:sldId id="1970" r:id="rId1148"/>
    <p:sldId id="1971" r:id="rId1149"/>
    <p:sldId id="1972" r:id="rId1150"/>
    <p:sldId id="1973" r:id="rId1151"/>
    <p:sldId id="1974" r:id="rId1152"/>
    <p:sldId id="1975" r:id="rId1153"/>
    <p:sldId id="1976" r:id="rId1154"/>
    <p:sldId id="1977" r:id="rId1155"/>
    <p:sldId id="1978" r:id="rId1156"/>
    <p:sldId id="1979" r:id="rId1157"/>
    <p:sldId id="1980" r:id="rId1158"/>
    <p:sldId id="1981" r:id="rId1159"/>
    <p:sldId id="1982" r:id="rId1160"/>
    <p:sldId id="1983" r:id="rId1161"/>
    <p:sldId id="1984" r:id="rId1162"/>
    <p:sldId id="1985" r:id="rId1163"/>
    <p:sldId id="1986" r:id="rId1164"/>
    <p:sldId id="1987" r:id="rId1165"/>
    <p:sldId id="1988" r:id="rId1166"/>
    <p:sldId id="1989" r:id="rId1167"/>
    <p:sldId id="1990" r:id="rId1168"/>
    <p:sldId id="1991" r:id="rId1169"/>
    <p:sldId id="1992" r:id="rId1170"/>
    <p:sldId id="1993" r:id="rId1171"/>
    <p:sldId id="1994" r:id="rId1172"/>
    <p:sldId id="1995" r:id="rId1173"/>
    <p:sldId id="1996" r:id="rId1174"/>
    <p:sldId id="1997" r:id="rId1175"/>
    <p:sldId id="1998" r:id="rId1176"/>
    <p:sldId id="1999" r:id="rId1177"/>
    <p:sldId id="2000" r:id="rId1178"/>
    <p:sldId id="2001" r:id="rId1179"/>
    <p:sldId id="2002" r:id="rId1180"/>
    <p:sldId id="2003" r:id="rId1181"/>
    <p:sldId id="2004" r:id="rId1182"/>
    <p:sldId id="2005" r:id="rId1183"/>
    <p:sldId id="2006" r:id="rId1184"/>
    <p:sldId id="2007" r:id="rId1185"/>
    <p:sldId id="2008" r:id="rId1186"/>
    <p:sldId id="2009" r:id="rId1187"/>
    <p:sldId id="2153" r:id="rId1188"/>
    <p:sldId id="2154" r:id="rId1189"/>
    <p:sldId id="2011" r:id="rId1190"/>
    <p:sldId id="2012" r:id="rId1191"/>
    <p:sldId id="2013" r:id="rId1192"/>
    <p:sldId id="2014" r:id="rId1193"/>
    <p:sldId id="2015" r:id="rId1194"/>
    <p:sldId id="2016" r:id="rId1195"/>
    <p:sldId id="2017" r:id="rId1196"/>
    <p:sldId id="2018" r:id="rId1197"/>
    <p:sldId id="2019" r:id="rId1198"/>
    <p:sldId id="2020" r:id="rId1199"/>
    <p:sldId id="2021" r:id="rId1200"/>
    <p:sldId id="2022" r:id="rId1201"/>
    <p:sldId id="2023" r:id="rId1202"/>
    <p:sldId id="2024" r:id="rId1203"/>
    <p:sldId id="2025" r:id="rId1204"/>
    <p:sldId id="2026" r:id="rId1205"/>
    <p:sldId id="2027" r:id="rId1206"/>
    <p:sldId id="2028" r:id="rId1207"/>
    <p:sldId id="2029" r:id="rId1208"/>
    <p:sldId id="2030" r:id="rId1209"/>
    <p:sldId id="2031" r:id="rId1210"/>
    <p:sldId id="2032" r:id="rId1211"/>
    <p:sldId id="2033" r:id="rId1212"/>
    <p:sldId id="2034" r:id="rId1213"/>
    <p:sldId id="2035" r:id="rId1214"/>
    <p:sldId id="2036" r:id="rId1215"/>
    <p:sldId id="2037" r:id="rId1216"/>
    <p:sldId id="2038" r:id="rId1217"/>
    <p:sldId id="2039" r:id="rId1218"/>
    <p:sldId id="2040" r:id="rId1219"/>
    <p:sldId id="2041" r:id="rId1220"/>
    <p:sldId id="2042" r:id="rId1221"/>
    <p:sldId id="2043" r:id="rId1222"/>
    <p:sldId id="2044" r:id="rId1223"/>
    <p:sldId id="2045" r:id="rId1224"/>
    <p:sldId id="2046" r:id="rId1225"/>
    <p:sldId id="2047" r:id="rId1226"/>
    <p:sldId id="2048" r:id="rId1227"/>
    <p:sldId id="2049" r:id="rId1228"/>
    <p:sldId id="2050" r:id="rId1229"/>
    <p:sldId id="2051" r:id="rId1230"/>
    <p:sldId id="2052" r:id="rId1231"/>
    <p:sldId id="2053" r:id="rId1232"/>
    <p:sldId id="2054" r:id="rId1233"/>
    <p:sldId id="2055" r:id="rId1234"/>
    <p:sldId id="2056" r:id="rId1235"/>
    <p:sldId id="2057" r:id="rId1236"/>
    <p:sldId id="2058" r:id="rId1237"/>
    <p:sldId id="2059" r:id="rId1238"/>
    <p:sldId id="2060" r:id="rId1239"/>
    <p:sldId id="2061" r:id="rId1240"/>
    <p:sldId id="2062" r:id="rId1241"/>
    <p:sldId id="2063" r:id="rId1242"/>
    <p:sldId id="2064" r:id="rId1243"/>
    <p:sldId id="2065" r:id="rId1244"/>
    <p:sldId id="2066" r:id="rId1245"/>
    <p:sldId id="2067" r:id="rId1246"/>
    <p:sldId id="2068" r:id="rId1247"/>
    <p:sldId id="2069" r:id="rId1248"/>
    <p:sldId id="2070" r:id="rId1249"/>
    <p:sldId id="2071" r:id="rId1250"/>
    <p:sldId id="2072" r:id="rId1251"/>
    <p:sldId id="2073" r:id="rId1252"/>
    <p:sldId id="2074" r:id="rId1253"/>
    <p:sldId id="2075" r:id="rId1254"/>
    <p:sldId id="2076" r:id="rId1255"/>
    <p:sldId id="2077" r:id="rId1256"/>
    <p:sldId id="2078" r:id="rId1257"/>
    <p:sldId id="2079" r:id="rId1258"/>
    <p:sldId id="2080" r:id="rId1259"/>
    <p:sldId id="2081" r:id="rId1260"/>
    <p:sldId id="2082" r:id="rId1261"/>
    <p:sldId id="2083" r:id="rId1262"/>
    <p:sldId id="2084" r:id="rId1263"/>
    <p:sldId id="2085" r:id="rId1264"/>
    <p:sldId id="2086" r:id="rId1265"/>
    <p:sldId id="2087" r:id="rId1266"/>
    <p:sldId id="2088" r:id="rId1267"/>
    <p:sldId id="2089" r:id="rId1268"/>
    <p:sldId id="2090" r:id="rId1269"/>
    <p:sldId id="2091" r:id="rId1270"/>
    <p:sldId id="2092" r:id="rId1271"/>
    <p:sldId id="2093" r:id="rId1272"/>
    <p:sldId id="2094" r:id="rId1273"/>
    <p:sldId id="2095" r:id="rId1274"/>
    <p:sldId id="2096" r:id="rId1275"/>
    <p:sldId id="2097" r:id="rId1276"/>
    <p:sldId id="2098" r:id="rId1277"/>
    <p:sldId id="2099" r:id="rId1278"/>
    <p:sldId id="2100" r:id="rId1279"/>
    <p:sldId id="2101" r:id="rId1280"/>
    <p:sldId id="2102" r:id="rId1281"/>
    <p:sldId id="2103" r:id="rId1282"/>
    <p:sldId id="2104" r:id="rId1283"/>
    <p:sldId id="2105" r:id="rId1284"/>
    <p:sldId id="2106" r:id="rId1285"/>
    <p:sldId id="2107" r:id="rId1286"/>
    <p:sldId id="2108" r:id="rId1287"/>
    <p:sldId id="2109" r:id="rId1288"/>
    <p:sldId id="2110" r:id="rId1289"/>
    <p:sldId id="2111" r:id="rId1290"/>
    <p:sldId id="2112" r:id="rId1291"/>
    <p:sldId id="2113" r:id="rId1292"/>
    <p:sldId id="2114" r:id="rId1293"/>
    <p:sldId id="2115" r:id="rId1294"/>
    <p:sldId id="2116" r:id="rId1295"/>
    <p:sldId id="2117" r:id="rId1296"/>
    <p:sldId id="2118" r:id="rId1297"/>
    <p:sldId id="2119" r:id="rId1298"/>
    <p:sldId id="2120" r:id="rId1299"/>
    <p:sldId id="2121" r:id="rId1300"/>
    <p:sldId id="2122" r:id="rId1301"/>
    <p:sldId id="2123" r:id="rId1302"/>
    <p:sldId id="2124" r:id="rId1303"/>
    <p:sldId id="2125" r:id="rId1304"/>
    <p:sldId id="2126" r:id="rId1305"/>
    <p:sldId id="2127" r:id="rId1306"/>
    <p:sldId id="2128" r:id="rId1307"/>
    <p:sldId id="2129" r:id="rId1308"/>
    <p:sldId id="2130" r:id="rId1309"/>
    <p:sldId id="2131" r:id="rId1310"/>
    <p:sldId id="2132" r:id="rId1311"/>
    <p:sldId id="2133" r:id="rId1312"/>
    <p:sldId id="2134" r:id="rId1313"/>
    <p:sldId id="2135" r:id="rId1314"/>
    <p:sldId id="2136" r:id="rId1315"/>
    <p:sldId id="2137" r:id="rId1316"/>
    <p:sldId id="2138" r:id="rId1317"/>
    <p:sldId id="2139" r:id="rId1318"/>
    <p:sldId id="2140" r:id="rId1319"/>
    <p:sldId id="2141" r:id="rId1320"/>
    <p:sldId id="2142" r:id="rId1321"/>
    <p:sldId id="2143" r:id="rId1322"/>
    <p:sldId id="2144" r:id="rId1323"/>
    <p:sldId id="2145" r:id="rId1324"/>
    <p:sldId id="2146" r:id="rId1325"/>
    <p:sldId id="2147" r:id="rId1326"/>
    <p:sldId id="2148" r:id="rId1327"/>
    <p:sldId id="2149" r:id="rId1328"/>
    <p:sldId id="2150" r:id="rId1329"/>
    <p:sldId id="2151" r:id="rId1330"/>
    <p:sldId id="2152" r:id="rId1331"/>
    <p:sldId id="2297" r:id="rId1332"/>
    <p:sldId id="2298" r:id="rId1333"/>
    <p:sldId id="2299" r:id="rId1334"/>
    <p:sldId id="2300" r:id="rId1335"/>
    <p:sldId id="2301" r:id="rId1336"/>
    <p:sldId id="2302" r:id="rId1337"/>
    <p:sldId id="2303" r:id="rId1338"/>
    <p:sldId id="2304" r:id="rId1339"/>
    <p:sldId id="2305" r:id="rId1340"/>
    <p:sldId id="2306" r:id="rId1341"/>
    <p:sldId id="2307" r:id="rId1342"/>
    <p:sldId id="2308" r:id="rId1343"/>
    <p:sldId id="2309" r:id="rId1344"/>
    <p:sldId id="2310" r:id="rId1345"/>
    <p:sldId id="2311" r:id="rId1346"/>
    <p:sldId id="2312" r:id="rId1347"/>
    <p:sldId id="2313" r:id="rId1348"/>
    <p:sldId id="2314" r:id="rId1349"/>
    <p:sldId id="2315" r:id="rId1350"/>
    <p:sldId id="2316" r:id="rId1351"/>
    <p:sldId id="2317" r:id="rId1352"/>
    <p:sldId id="2318" r:id="rId1353"/>
    <p:sldId id="2319" r:id="rId1354"/>
    <p:sldId id="2320" r:id="rId1355"/>
    <p:sldId id="2321" r:id="rId1356"/>
    <p:sldId id="2322" r:id="rId1357"/>
    <p:sldId id="2323" r:id="rId1358"/>
    <p:sldId id="2324" r:id="rId1359"/>
    <p:sldId id="2325" r:id="rId1360"/>
    <p:sldId id="2326" r:id="rId1361"/>
    <p:sldId id="2327" r:id="rId1362"/>
    <p:sldId id="2328" r:id="rId1363"/>
    <p:sldId id="2329" r:id="rId1364"/>
    <p:sldId id="2330" r:id="rId1365"/>
    <p:sldId id="2331" r:id="rId1366"/>
    <p:sldId id="2332" r:id="rId1367"/>
    <p:sldId id="2333" r:id="rId1368"/>
    <p:sldId id="2334" r:id="rId1369"/>
    <p:sldId id="2335" r:id="rId1370"/>
    <p:sldId id="2336" r:id="rId1371"/>
    <p:sldId id="2337" r:id="rId1372"/>
    <p:sldId id="2338" r:id="rId1373"/>
    <p:sldId id="2339" r:id="rId1374"/>
    <p:sldId id="2340" r:id="rId1375"/>
    <p:sldId id="2341" r:id="rId1376"/>
    <p:sldId id="2342" r:id="rId1377"/>
    <p:sldId id="2343" r:id="rId1378"/>
    <p:sldId id="2344" r:id="rId1379"/>
    <p:sldId id="2345" r:id="rId1380"/>
    <p:sldId id="2346" r:id="rId1381"/>
    <p:sldId id="2347" r:id="rId1382"/>
    <p:sldId id="2348" r:id="rId1383"/>
    <p:sldId id="2349" r:id="rId1384"/>
    <p:sldId id="2350" r:id="rId1385"/>
    <p:sldId id="2351" r:id="rId1386"/>
    <p:sldId id="2352" r:id="rId1387"/>
    <p:sldId id="2353" r:id="rId1388"/>
    <p:sldId id="2354" r:id="rId1389"/>
    <p:sldId id="2355" r:id="rId1390"/>
    <p:sldId id="2356" r:id="rId1391"/>
    <p:sldId id="2357" r:id="rId1392"/>
    <p:sldId id="2358" r:id="rId1393"/>
    <p:sldId id="2359" r:id="rId1394"/>
    <p:sldId id="2360" r:id="rId1395"/>
    <p:sldId id="2361" r:id="rId1396"/>
    <p:sldId id="2362" r:id="rId1397"/>
    <p:sldId id="2363" r:id="rId1398"/>
    <p:sldId id="2364" r:id="rId1399"/>
    <p:sldId id="2365" r:id="rId1400"/>
    <p:sldId id="2366" r:id="rId1401"/>
    <p:sldId id="2367" r:id="rId1402"/>
    <p:sldId id="2368" r:id="rId1403"/>
    <p:sldId id="2369" r:id="rId1404"/>
    <p:sldId id="2370" r:id="rId1405"/>
    <p:sldId id="2371" r:id="rId1406"/>
    <p:sldId id="2372" r:id="rId1407"/>
    <p:sldId id="2373" r:id="rId1408"/>
    <p:sldId id="2374" r:id="rId1409"/>
    <p:sldId id="2375" r:id="rId1410"/>
    <p:sldId id="2376" r:id="rId1411"/>
    <p:sldId id="2377" r:id="rId1412"/>
    <p:sldId id="2378" r:id="rId1413"/>
    <p:sldId id="2379" r:id="rId1414"/>
    <p:sldId id="2380" r:id="rId1415"/>
    <p:sldId id="2381" r:id="rId1416"/>
    <p:sldId id="2382" r:id="rId1417"/>
    <p:sldId id="2383" r:id="rId1418"/>
    <p:sldId id="2384" r:id="rId1419"/>
    <p:sldId id="2385" r:id="rId1420"/>
    <p:sldId id="2386" r:id="rId1421"/>
    <p:sldId id="2387" r:id="rId1422"/>
    <p:sldId id="2388" r:id="rId1423"/>
    <p:sldId id="2389" r:id="rId1424"/>
    <p:sldId id="2390" r:id="rId1425"/>
    <p:sldId id="2391" r:id="rId1426"/>
    <p:sldId id="2392" r:id="rId1427"/>
    <p:sldId id="2393" r:id="rId1428"/>
    <p:sldId id="2394" r:id="rId1429"/>
    <p:sldId id="2395" r:id="rId1430"/>
    <p:sldId id="2396" r:id="rId1431"/>
    <p:sldId id="2397" r:id="rId1432"/>
    <p:sldId id="2398" r:id="rId1433"/>
    <p:sldId id="2399" r:id="rId1434"/>
    <p:sldId id="2400" r:id="rId1435"/>
    <p:sldId id="2401" r:id="rId1436"/>
    <p:sldId id="2402" r:id="rId1437"/>
    <p:sldId id="2403" r:id="rId1438"/>
    <p:sldId id="2404" r:id="rId1439"/>
    <p:sldId id="2405" r:id="rId1440"/>
    <p:sldId id="2406" r:id="rId1441"/>
    <p:sldId id="2407" r:id="rId1442"/>
    <p:sldId id="2408" r:id="rId1443"/>
    <p:sldId id="2409" r:id="rId1444"/>
    <p:sldId id="2410" r:id="rId1445"/>
    <p:sldId id="2411" r:id="rId1446"/>
    <p:sldId id="2412" r:id="rId1447"/>
    <p:sldId id="2413" r:id="rId1448"/>
    <p:sldId id="2414" r:id="rId1449"/>
    <p:sldId id="2415" r:id="rId1450"/>
    <p:sldId id="2416" r:id="rId1451"/>
    <p:sldId id="2417" r:id="rId1452"/>
    <p:sldId id="2418" r:id="rId1453"/>
    <p:sldId id="2419" r:id="rId1454"/>
    <p:sldId id="2420" r:id="rId1455"/>
    <p:sldId id="2421" r:id="rId1456"/>
    <p:sldId id="2422" r:id="rId1457"/>
    <p:sldId id="2423" r:id="rId1458"/>
    <p:sldId id="2424" r:id="rId1459"/>
    <p:sldId id="2425" r:id="rId1460"/>
    <p:sldId id="2426" r:id="rId1461"/>
    <p:sldId id="2427" r:id="rId1462"/>
    <p:sldId id="2428" r:id="rId1463"/>
    <p:sldId id="2429" r:id="rId1464"/>
    <p:sldId id="2430" r:id="rId1465"/>
    <p:sldId id="2431" r:id="rId1466"/>
    <p:sldId id="2432" r:id="rId1467"/>
    <p:sldId id="2433" r:id="rId1468"/>
    <p:sldId id="2434" r:id="rId1469"/>
    <p:sldId id="2435" r:id="rId1470"/>
    <p:sldId id="2436" r:id="rId1471"/>
    <p:sldId id="2437" r:id="rId1472"/>
    <p:sldId id="2438" r:id="rId1473"/>
    <p:sldId id="2439" r:id="rId1474"/>
    <p:sldId id="2440" r:id="rId1475"/>
    <p:sldId id="2441" r:id="rId1476"/>
    <p:sldId id="2442" r:id="rId1477"/>
    <p:sldId id="2443" r:id="rId1478"/>
    <p:sldId id="2444" r:id="rId1479"/>
    <p:sldId id="2445" r:id="rId1480"/>
    <p:sldId id="2446" r:id="rId1481"/>
    <p:sldId id="2447" r:id="rId1482"/>
    <p:sldId id="2448" r:id="rId1483"/>
    <p:sldId id="2449" r:id="rId1484"/>
    <p:sldId id="2450" r:id="rId1485"/>
    <p:sldId id="2451" r:id="rId1486"/>
    <p:sldId id="2452" r:id="rId1487"/>
    <p:sldId id="2453" r:id="rId1488"/>
    <p:sldId id="2454" r:id="rId1489"/>
    <p:sldId id="2455" r:id="rId1490"/>
    <p:sldId id="2456" r:id="rId1491"/>
    <p:sldId id="2457" r:id="rId1492"/>
    <p:sldId id="2458" r:id="rId1493"/>
    <p:sldId id="2459" r:id="rId1494"/>
    <p:sldId id="2460" r:id="rId1495"/>
    <p:sldId id="2461" r:id="rId1496"/>
    <p:sldId id="2462" r:id="rId1497"/>
    <p:sldId id="2463" r:id="rId1498"/>
    <p:sldId id="2464" r:id="rId1499"/>
    <p:sldId id="2465" r:id="rId1500"/>
    <p:sldId id="2466" r:id="rId1501"/>
    <p:sldId id="2467" r:id="rId1502"/>
    <p:sldId id="2468" r:id="rId1503"/>
    <p:sldId id="2469" r:id="rId1504"/>
    <p:sldId id="2470" r:id="rId1505"/>
    <p:sldId id="2471" r:id="rId1506"/>
    <p:sldId id="2472" r:id="rId1507"/>
    <p:sldId id="2473" r:id="rId1508"/>
    <p:sldId id="2474" r:id="rId1509"/>
    <p:sldId id="2475" r:id="rId1510"/>
    <p:sldId id="2476" r:id="rId1511"/>
    <p:sldId id="2477" r:id="rId1512"/>
    <p:sldId id="2478" r:id="rId1513"/>
    <p:sldId id="2479" r:id="rId1514"/>
    <p:sldId id="2480" r:id="rId1515"/>
    <p:sldId id="2481" r:id="rId1516"/>
    <p:sldId id="2482" r:id="rId1517"/>
    <p:sldId id="2483" r:id="rId1518"/>
    <p:sldId id="2484" r:id="rId1519"/>
    <p:sldId id="2485" r:id="rId1520"/>
    <p:sldId id="2486" r:id="rId1521"/>
    <p:sldId id="2487" r:id="rId1522"/>
    <p:sldId id="2488" r:id="rId1523"/>
    <p:sldId id="2489" r:id="rId1524"/>
    <p:sldId id="2490" r:id="rId1525"/>
    <p:sldId id="2491" r:id="rId1526"/>
    <p:sldId id="2492" r:id="rId1527"/>
    <p:sldId id="2493" r:id="rId1528"/>
    <p:sldId id="2494" r:id="rId1529"/>
    <p:sldId id="2495" r:id="rId1530"/>
    <p:sldId id="2496" r:id="rId1531"/>
    <p:sldId id="2497" r:id="rId1532"/>
    <p:sldId id="2498" r:id="rId1533"/>
    <p:sldId id="2499" r:id="rId1534"/>
    <p:sldId id="2500" r:id="rId1535"/>
    <p:sldId id="2501" r:id="rId1536"/>
    <p:sldId id="2502" r:id="rId1537"/>
    <p:sldId id="2503" r:id="rId1538"/>
    <p:sldId id="2504" r:id="rId1539"/>
    <p:sldId id="2505" r:id="rId1540"/>
    <p:sldId id="2506" r:id="rId1541"/>
    <p:sldId id="2507" r:id="rId1542"/>
    <p:sldId id="2508" r:id="rId1543"/>
    <p:sldId id="2509" r:id="rId1544"/>
    <p:sldId id="2510" r:id="rId1545"/>
    <p:sldId id="2511" r:id="rId1546"/>
    <p:sldId id="2512" r:id="rId1547"/>
    <p:sldId id="2513" r:id="rId1548"/>
    <p:sldId id="2514" r:id="rId1549"/>
    <p:sldId id="2515" r:id="rId1550"/>
    <p:sldId id="2516" r:id="rId1551"/>
    <p:sldId id="2517" r:id="rId1552"/>
    <p:sldId id="2518" r:id="rId1553"/>
    <p:sldId id="2519" r:id="rId1554"/>
    <p:sldId id="2520" r:id="rId1555"/>
    <p:sldId id="2521" r:id="rId1556"/>
    <p:sldId id="2522" r:id="rId1557"/>
    <p:sldId id="2523" r:id="rId1558"/>
    <p:sldId id="2524" r:id="rId1559"/>
    <p:sldId id="2525" r:id="rId1560"/>
    <p:sldId id="2526" r:id="rId1561"/>
    <p:sldId id="2527" r:id="rId1562"/>
    <p:sldId id="2528" r:id="rId1563"/>
    <p:sldId id="2529" r:id="rId1564"/>
    <p:sldId id="2530" r:id="rId1565"/>
    <p:sldId id="2531" r:id="rId1566"/>
    <p:sldId id="2532" r:id="rId1567"/>
    <p:sldId id="2533" r:id="rId1568"/>
    <p:sldId id="2534" r:id="rId1569"/>
    <p:sldId id="2535" r:id="rId1570"/>
    <p:sldId id="2536" r:id="rId1571"/>
    <p:sldId id="2537" r:id="rId1572"/>
    <p:sldId id="2538" r:id="rId1573"/>
    <p:sldId id="2539" r:id="rId1574"/>
    <p:sldId id="2540" r:id="rId1575"/>
    <p:sldId id="2541" r:id="rId1576"/>
    <p:sldId id="2542" r:id="rId1577"/>
    <p:sldId id="2543" r:id="rId1578"/>
    <p:sldId id="2544" r:id="rId1579"/>
    <p:sldId id="2545" r:id="rId1580"/>
    <p:sldId id="2546" r:id="rId1581"/>
    <p:sldId id="2547" r:id="rId1582"/>
    <p:sldId id="2548" r:id="rId1583"/>
    <p:sldId id="2549" r:id="rId1584"/>
    <p:sldId id="2550" r:id="rId1585"/>
    <p:sldId id="2551" r:id="rId1586"/>
    <p:sldId id="2552" r:id="rId1587"/>
    <p:sldId id="2553" r:id="rId1588"/>
    <p:sldId id="2554" r:id="rId1589"/>
    <p:sldId id="2555" r:id="rId1590"/>
    <p:sldId id="2556" r:id="rId1591"/>
    <p:sldId id="2557" r:id="rId1592"/>
    <p:sldId id="2558" r:id="rId1593"/>
    <p:sldId id="2559" r:id="rId1594"/>
    <p:sldId id="2560" r:id="rId1595"/>
    <p:sldId id="2561" r:id="rId1596"/>
    <p:sldId id="2562" r:id="rId1597"/>
    <p:sldId id="2563" r:id="rId1598"/>
    <p:sldId id="2564" r:id="rId1599"/>
    <p:sldId id="2565" r:id="rId1600"/>
    <p:sldId id="2566" r:id="rId1601"/>
    <p:sldId id="2567" r:id="rId1602"/>
    <p:sldId id="2568" r:id="rId1603"/>
    <p:sldId id="2569" r:id="rId1604"/>
    <p:sldId id="2570" r:id="rId1605"/>
    <p:sldId id="2571" r:id="rId1606"/>
    <p:sldId id="2572" r:id="rId1607"/>
    <p:sldId id="2573" r:id="rId1608"/>
    <p:sldId id="2574" r:id="rId1609"/>
    <p:sldId id="2575" r:id="rId1610"/>
    <p:sldId id="2576" r:id="rId1611"/>
    <p:sldId id="2577" r:id="rId1612"/>
    <p:sldId id="2578" r:id="rId1613"/>
    <p:sldId id="2579" r:id="rId1614"/>
    <p:sldId id="2580" r:id="rId1615"/>
    <p:sldId id="2581" r:id="rId1616"/>
    <p:sldId id="2582" r:id="rId1617"/>
    <p:sldId id="2583" r:id="rId1618"/>
    <p:sldId id="2584" r:id="rId1619"/>
    <p:sldId id="2585" r:id="rId1620"/>
    <p:sldId id="2586" r:id="rId1621"/>
    <p:sldId id="2587" r:id="rId1622"/>
    <p:sldId id="2588" r:id="rId1623"/>
    <p:sldId id="2589" r:id="rId1624"/>
    <p:sldId id="2590" r:id="rId1625"/>
    <p:sldId id="2591" r:id="rId1626"/>
    <p:sldId id="2592" r:id="rId1627"/>
    <p:sldId id="2593" r:id="rId1628"/>
    <p:sldId id="2594" r:id="rId1629"/>
    <p:sldId id="2595" r:id="rId1630"/>
    <p:sldId id="2596" r:id="rId1631"/>
    <p:sldId id="2597" r:id="rId1632"/>
    <p:sldId id="2598" r:id="rId1633"/>
    <p:sldId id="2599" r:id="rId1634"/>
    <p:sldId id="2600" r:id="rId1635"/>
    <p:sldId id="2601" r:id="rId1636"/>
    <p:sldId id="2602" r:id="rId1637"/>
    <p:sldId id="2603" r:id="rId1638"/>
    <p:sldId id="2604" r:id="rId1639"/>
    <p:sldId id="2605" r:id="rId1640"/>
    <p:sldId id="2606" r:id="rId1641"/>
    <p:sldId id="2607" r:id="rId1642"/>
    <p:sldId id="2608" r:id="rId1643"/>
    <p:sldId id="2609" r:id="rId1644"/>
    <p:sldId id="2610" r:id="rId1645"/>
    <p:sldId id="2611" r:id="rId1646"/>
    <p:sldId id="2612" r:id="rId1647"/>
    <p:sldId id="2613" r:id="rId1648"/>
    <p:sldId id="2614" r:id="rId1649"/>
    <p:sldId id="2615" r:id="rId1650"/>
    <p:sldId id="2616" r:id="rId1651"/>
    <p:sldId id="2617" r:id="rId1652"/>
    <p:sldId id="2618" r:id="rId1653"/>
    <p:sldId id="2619" r:id="rId1654"/>
    <p:sldId id="2620" r:id="rId1655"/>
    <p:sldId id="2621" r:id="rId1656"/>
    <p:sldId id="2622" r:id="rId1657"/>
    <p:sldId id="2623" r:id="rId1658"/>
    <p:sldId id="2624" r:id="rId1659"/>
    <p:sldId id="2625" r:id="rId1660"/>
    <p:sldId id="2626" r:id="rId1661"/>
    <p:sldId id="2627" r:id="rId1662"/>
    <p:sldId id="2628" r:id="rId1663"/>
    <p:sldId id="2629" r:id="rId1664"/>
    <p:sldId id="2630" r:id="rId1665"/>
    <p:sldId id="2631" r:id="rId1666"/>
    <p:sldId id="2632" r:id="rId1667"/>
    <p:sldId id="2633" r:id="rId1668"/>
    <p:sldId id="2634" r:id="rId1669"/>
    <p:sldId id="2635" r:id="rId1670"/>
    <p:sldId id="2636" r:id="rId1671"/>
    <p:sldId id="2637" r:id="rId1672"/>
    <p:sldId id="2638" r:id="rId1673"/>
    <p:sldId id="2639" r:id="rId1674"/>
    <p:sldId id="2640" r:id="rId1675"/>
    <p:sldId id="2641" r:id="rId1676"/>
    <p:sldId id="2642" r:id="rId1677"/>
    <p:sldId id="2643" r:id="rId1678"/>
    <p:sldId id="2644" r:id="rId1679"/>
    <p:sldId id="2645" r:id="rId1680"/>
    <p:sldId id="2646" r:id="rId1681"/>
    <p:sldId id="2647" r:id="rId1682"/>
    <p:sldId id="2648" r:id="rId1683"/>
    <p:sldId id="2649" r:id="rId1684"/>
    <p:sldId id="2650" r:id="rId1685"/>
    <p:sldId id="2651" r:id="rId1686"/>
    <p:sldId id="2652" r:id="rId1687"/>
    <p:sldId id="2653" r:id="rId1688"/>
    <p:sldId id="2654" r:id="rId1689"/>
    <p:sldId id="2655" r:id="rId1690"/>
    <p:sldId id="2656" r:id="rId1691"/>
    <p:sldId id="2657" r:id="rId1692"/>
    <p:sldId id="2658" r:id="rId1693"/>
    <p:sldId id="2659" r:id="rId1694"/>
    <p:sldId id="2660" r:id="rId1695"/>
    <p:sldId id="2661" r:id="rId1696"/>
    <p:sldId id="2662" r:id="rId1697"/>
    <p:sldId id="2663" r:id="rId1698"/>
    <p:sldId id="2664" r:id="rId1699"/>
    <p:sldId id="2665" r:id="rId1700"/>
    <p:sldId id="2666" r:id="rId1701"/>
    <p:sldId id="2667" r:id="rId1702"/>
    <p:sldId id="2668" r:id="rId1703"/>
    <p:sldId id="2669" r:id="rId1704"/>
    <p:sldId id="2670" r:id="rId1705"/>
    <p:sldId id="2671" r:id="rId1706"/>
    <p:sldId id="2672" r:id="rId1707"/>
    <p:sldId id="2673" r:id="rId1708"/>
    <p:sldId id="2674" r:id="rId1709"/>
    <p:sldId id="2675" r:id="rId1710"/>
    <p:sldId id="2676" r:id="rId1711"/>
    <p:sldId id="2677" r:id="rId1712"/>
    <p:sldId id="2678" r:id="rId1713"/>
    <p:sldId id="2679" r:id="rId1714"/>
    <p:sldId id="2680" r:id="rId1715"/>
    <p:sldId id="2681" r:id="rId1716"/>
    <p:sldId id="2682" r:id="rId1717"/>
    <p:sldId id="2683" r:id="rId1718"/>
    <p:sldId id="2684" r:id="rId1719"/>
    <p:sldId id="2685" r:id="rId1720"/>
    <p:sldId id="2686" r:id="rId1721"/>
    <p:sldId id="2687" r:id="rId1722"/>
    <p:sldId id="2688" r:id="rId1723"/>
    <p:sldId id="2689" r:id="rId1724"/>
    <p:sldId id="2690" r:id="rId1725"/>
    <p:sldId id="2691" r:id="rId1726"/>
    <p:sldId id="2692" r:id="rId1727"/>
    <p:sldId id="2693" r:id="rId1728"/>
    <p:sldId id="2694" r:id="rId1729"/>
    <p:sldId id="2695" r:id="rId1730"/>
    <p:sldId id="2696" r:id="rId1731"/>
    <p:sldId id="2697" r:id="rId1732"/>
    <p:sldId id="2698" r:id="rId1733"/>
    <p:sldId id="2699" r:id="rId1734"/>
    <p:sldId id="2700" r:id="rId1735"/>
    <p:sldId id="2701" r:id="rId1736"/>
    <p:sldId id="2702" r:id="rId1737"/>
    <p:sldId id="2703" r:id="rId1738"/>
    <p:sldId id="2704" r:id="rId1739"/>
    <p:sldId id="2705" r:id="rId1740"/>
    <p:sldId id="2706" r:id="rId1741"/>
    <p:sldId id="2707" r:id="rId1742"/>
    <p:sldId id="2708" r:id="rId1743"/>
    <p:sldId id="2709" r:id="rId1744"/>
    <p:sldId id="2710" r:id="rId1745"/>
    <p:sldId id="2711" r:id="rId1746"/>
    <p:sldId id="2712" r:id="rId1747"/>
    <p:sldId id="2713" r:id="rId1748"/>
    <p:sldId id="2714" r:id="rId1749"/>
    <p:sldId id="2715" r:id="rId1750"/>
    <p:sldId id="2716" r:id="rId1751"/>
    <p:sldId id="2717" r:id="rId1752"/>
    <p:sldId id="2718" r:id="rId1753"/>
    <p:sldId id="2719" r:id="rId1754"/>
    <p:sldId id="2720" r:id="rId1755"/>
    <p:sldId id="2721" r:id="rId1756"/>
    <p:sldId id="2722" r:id="rId1757"/>
    <p:sldId id="2723" r:id="rId1758"/>
    <p:sldId id="2724" r:id="rId1759"/>
    <p:sldId id="2725" r:id="rId1760"/>
    <p:sldId id="2726" r:id="rId1761"/>
    <p:sldId id="2727" r:id="rId1762"/>
    <p:sldId id="2728" r:id="rId1763"/>
    <p:sldId id="2729" r:id="rId1764"/>
    <p:sldId id="2730" r:id="rId1765"/>
    <p:sldId id="2731" r:id="rId1766"/>
    <p:sldId id="2732" r:id="rId1767"/>
    <p:sldId id="2733" r:id="rId1768"/>
    <p:sldId id="2734" r:id="rId1769"/>
    <p:sldId id="2735" r:id="rId1770"/>
    <p:sldId id="2736" r:id="rId1771"/>
    <p:sldId id="2737" r:id="rId1772"/>
    <p:sldId id="2738" r:id="rId17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20" autoAdjust="0"/>
  </p:normalViewPr>
  <p:slideViewPr>
    <p:cSldViewPr snapToGrid="0">
      <p:cViewPr varScale="1">
        <p:scale>
          <a:sx n="120" d="100"/>
          <a:sy n="120" d="100"/>
        </p:scale>
        <p:origin x="234" y="102"/>
      </p:cViewPr>
      <p:guideLst>
        <p:guide orient="horz" pos="2160"/>
        <p:guide pos="3840"/>
      </p:guideLst>
    </p:cSldViewPr>
  </p:slideViewPr>
  <p:outlineViewPr>
    <p:cViewPr>
      <p:scale>
        <a:sx n="33" d="100"/>
        <a:sy n="33" d="100"/>
      </p:scale>
      <p:origin x="0" y="-170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9" Type="http://schemas.openxmlformats.org/officeDocument/2006/relationships/slide" Target="slides/slide996.xml"/><Relationship Id="rId998" Type="http://schemas.openxmlformats.org/officeDocument/2006/relationships/slide" Target="slides/slide995.xml"/><Relationship Id="rId997" Type="http://schemas.openxmlformats.org/officeDocument/2006/relationships/slide" Target="slides/slide994.xml"/><Relationship Id="rId996" Type="http://schemas.openxmlformats.org/officeDocument/2006/relationships/slide" Target="slides/slide993.xml"/><Relationship Id="rId995" Type="http://schemas.openxmlformats.org/officeDocument/2006/relationships/slide" Target="slides/slide992.xml"/><Relationship Id="rId994" Type="http://schemas.openxmlformats.org/officeDocument/2006/relationships/slide" Target="slides/slide991.xml"/><Relationship Id="rId993" Type="http://schemas.openxmlformats.org/officeDocument/2006/relationships/slide" Target="slides/slide990.xml"/><Relationship Id="rId992" Type="http://schemas.openxmlformats.org/officeDocument/2006/relationships/slide" Target="slides/slide989.xml"/><Relationship Id="rId991" Type="http://schemas.openxmlformats.org/officeDocument/2006/relationships/slide" Target="slides/slide988.xml"/><Relationship Id="rId990" Type="http://schemas.openxmlformats.org/officeDocument/2006/relationships/slide" Target="slides/slide987.xml"/><Relationship Id="rId99" Type="http://schemas.openxmlformats.org/officeDocument/2006/relationships/slide" Target="slides/slide96.xml"/><Relationship Id="rId989" Type="http://schemas.openxmlformats.org/officeDocument/2006/relationships/slide" Target="slides/slide986.xml"/><Relationship Id="rId988" Type="http://schemas.openxmlformats.org/officeDocument/2006/relationships/slide" Target="slides/slide985.xml"/><Relationship Id="rId987" Type="http://schemas.openxmlformats.org/officeDocument/2006/relationships/slide" Target="slides/slide984.xml"/><Relationship Id="rId986" Type="http://schemas.openxmlformats.org/officeDocument/2006/relationships/slide" Target="slides/slide983.xml"/><Relationship Id="rId985" Type="http://schemas.openxmlformats.org/officeDocument/2006/relationships/slide" Target="slides/slide982.xml"/><Relationship Id="rId984" Type="http://schemas.openxmlformats.org/officeDocument/2006/relationships/slide" Target="slides/slide981.xml"/><Relationship Id="rId983" Type="http://schemas.openxmlformats.org/officeDocument/2006/relationships/slide" Target="slides/slide980.xml"/><Relationship Id="rId982" Type="http://schemas.openxmlformats.org/officeDocument/2006/relationships/slide" Target="slides/slide979.xml"/><Relationship Id="rId981" Type="http://schemas.openxmlformats.org/officeDocument/2006/relationships/slide" Target="slides/slide978.xml"/><Relationship Id="rId980" Type="http://schemas.openxmlformats.org/officeDocument/2006/relationships/slide" Target="slides/slide977.xml"/><Relationship Id="rId98" Type="http://schemas.openxmlformats.org/officeDocument/2006/relationships/slide" Target="slides/slide95.xml"/><Relationship Id="rId979" Type="http://schemas.openxmlformats.org/officeDocument/2006/relationships/slide" Target="slides/slide976.xml"/><Relationship Id="rId978" Type="http://schemas.openxmlformats.org/officeDocument/2006/relationships/slide" Target="slides/slide975.xml"/><Relationship Id="rId977" Type="http://schemas.openxmlformats.org/officeDocument/2006/relationships/slide" Target="slides/slide974.xml"/><Relationship Id="rId976" Type="http://schemas.openxmlformats.org/officeDocument/2006/relationships/slide" Target="slides/slide973.xml"/><Relationship Id="rId975" Type="http://schemas.openxmlformats.org/officeDocument/2006/relationships/slide" Target="slides/slide972.xml"/><Relationship Id="rId974" Type="http://schemas.openxmlformats.org/officeDocument/2006/relationships/slide" Target="slides/slide971.xml"/><Relationship Id="rId973" Type="http://schemas.openxmlformats.org/officeDocument/2006/relationships/slide" Target="slides/slide970.xml"/><Relationship Id="rId972" Type="http://schemas.openxmlformats.org/officeDocument/2006/relationships/slide" Target="slides/slide969.xml"/><Relationship Id="rId971" Type="http://schemas.openxmlformats.org/officeDocument/2006/relationships/slide" Target="slides/slide968.xml"/><Relationship Id="rId970" Type="http://schemas.openxmlformats.org/officeDocument/2006/relationships/slide" Target="slides/slide967.xml"/><Relationship Id="rId97" Type="http://schemas.openxmlformats.org/officeDocument/2006/relationships/slide" Target="slides/slide94.xml"/><Relationship Id="rId969" Type="http://schemas.openxmlformats.org/officeDocument/2006/relationships/slide" Target="slides/slide966.xml"/><Relationship Id="rId968" Type="http://schemas.openxmlformats.org/officeDocument/2006/relationships/slide" Target="slides/slide965.xml"/><Relationship Id="rId967" Type="http://schemas.openxmlformats.org/officeDocument/2006/relationships/slide" Target="slides/slide964.xml"/><Relationship Id="rId966" Type="http://schemas.openxmlformats.org/officeDocument/2006/relationships/slide" Target="slides/slide963.xml"/><Relationship Id="rId965" Type="http://schemas.openxmlformats.org/officeDocument/2006/relationships/slide" Target="slides/slide962.xml"/><Relationship Id="rId964" Type="http://schemas.openxmlformats.org/officeDocument/2006/relationships/slide" Target="slides/slide961.xml"/><Relationship Id="rId963" Type="http://schemas.openxmlformats.org/officeDocument/2006/relationships/slide" Target="slides/slide960.xml"/><Relationship Id="rId962" Type="http://schemas.openxmlformats.org/officeDocument/2006/relationships/slide" Target="slides/slide959.xml"/><Relationship Id="rId961" Type="http://schemas.openxmlformats.org/officeDocument/2006/relationships/slide" Target="slides/slide958.xml"/><Relationship Id="rId960" Type="http://schemas.openxmlformats.org/officeDocument/2006/relationships/slide" Target="slides/slide957.xml"/><Relationship Id="rId96" Type="http://schemas.openxmlformats.org/officeDocument/2006/relationships/slide" Target="slides/slide93.xml"/><Relationship Id="rId959" Type="http://schemas.openxmlformats.org/officeDocument/2006/relationships/slide" Target="slides/slide956.xml"/><Relationship Id="rId958" Type="http://schemas.openxmlformats.org/officeDocument/2006/relationships/slide" Target="slides/slide955.xml"/><Relationship Id="rId957" Type="http://schemas.openxmlformats.org/officeDocument/2006/relationships/slide" Target="slides/slide954.xml"/><Relationship Id="rId956" Type="http://schemas.openxmlformats.org/officeDocument/2006/relationships/slide" Target="slides/slide953.xml"/><Relationship Id="rId955" Type="http://schemas.openxmlformats.org/officeDocument/2006/relationships/slide" Target="slides/slide952.xml"/><Relationship Id="rId954" Type="http://schemas.openxmlformats.org/officeDocument/2006/relationships/slide" Target="slides/slide951.xml"/><Relationship Id="rId953" Type="http://schemas.openxmlformats.org/officeDocument/2006/relationships/slide" Target="slides/slide950.xml"/><Relationship Id="rId952" Type="http://schemas.openxmlformats.org/officeDocument/2006/relationships/slide" Target="slides/slide949.xml"/><Relationship Id="rId951" Type="http://schemas.openxmlformats.org/officeDocument/2006/relationships/slide" Target="slides/slide948.xml"/><Relationship Id="rId950" Type="http://schemas.openxmlformats.org/officeDocument/2006/relationships/slide" Target="slides/slide947.xml"/><Relationship Id="rId95" Type="http://schemas.openxmlformats.org/officeDocument/2006/relationships/slide" Target="slides/slide92.xml"/><Relationship Id="rId949" Type="http://schemas.openxmlformats.org/officeDocument/2006/relationships/slide" Target="slides/slide946.xml"/><Relationship Id="rId948" Type="http://schemas.openxmlformats.org/officeDocument/2006/relationships/slide" Target="slides/slide945.xml"/><Relationship Id="rId947" Type="http://schemas.openxmlformats.org/officeDocument/2006/relationships/slide" Target="slides/slide944.xml"/><Relationship Id="rId946" Type="http://schemas.openxmlformats.org/officeDocument/2006/relationships/slide" Target="slides/slide943.xml"/><Relationship Id="rId945" Type="http://schemas.openxmlformats.org/officeDocument/2006/relationships/slide" Target="slides/slide942.xml"/><Relationship Id="rId944" Type="http://schemas.openxmlformats.org/officeDocument/2006/relationships/slide" Target="slides/slide941.xml"/><Relationship Id="rId943" Type="http://schemas.openxmlformats.org/officeDocument/2006/relationships/slide" Target="slides/slide940.xml"/><Relationship Id="rId942" Type="http://schemas.openxmlformats.org/officeDocument/2006/relationships/slide" Target="slides/slide939.xml"/><Relationship Id="rId941" Type="http://schemas.openxmlformats.org/officeDocument/2006/relationships/slide" Target="slides/slide938.xml"/><Relationship Id="rId940" Type="http://schemas.openxmlformats.org/officeDocument/2006/relationships/slide" Target="slides/slide937.xml"/><Relationship Id="rId94" Type="http://schemas.openxmlformats.org/officeDocument/2006/relationships/slide" Target="slides/slide91.xml"/><Relationship Id="rId939" Type="http://schemas.openxmlformats.org/officeDocument/2006/relationships/slide" Target="slides/slide936.xml"/><Relationship Id="rId938" Type="http://schemas.openxmlformats.org/officeDocument/2006/relationships/slide" Target="slides/slide935.xml"/><Relationship Id="rId937" Type="http://schemas.openxmlformats.org/officeDocument/2006/relationships/slide" Target="slides/slide934.xml"/><Relationship Id="rId936" Type="http://schemas.openxmlformats.org/officeDocument/2006/relationships/slide" Target="slides/slide933.xml"/><Relationship Id="rId935" Type="http://schemas.openxmlformats.org/officeDocument/2006/relationships/slide" Target="slides/slide932.xml"/><Relationship Id="rId934" Type="http://schemas.openxmlformats.org/officeDocument/2006/relationships/slide" Target="slides/slide931.xml"/><Relationship Id="rId933" Type="http://schemas.openxmlformats.org/officeDocument/2006/relationships/slide" Target="slides/slide930.xml"/><Relationship Id="rId932" Type="http://schemas.openxmlformats.org/officeDocument/2006/relationships/slide" Target="slides/slide929.xml"/><Relationship Id="rId931" Type="http://schemas.openxmlformats.org/officeDocument/2006/relationships/slide" Target="slides/slide928.xml"/><Relationship Id="rId930" Type="http://schemas.openxmlformats.org/officeDocument/2006/relationships/slide" Target="slides/slide927.xml"/><Relationship Id="rId93" Type="http://schemas.openxmlformats.org/officeDocument/2006/relationships/slide" Target="slides/slide90.xml"/><Relationship Id="rId929" Type="http://schemas.openxmlformats.org/officeDocument/2006/relationships/slide" Target="slides/slide926.xml"/><Relationship Id="rId928" Type="http://schemas.openxmlformats.org/officeDocument/2006/relationships/slide" Target="slides/slide925.xml"/><Relationship Id="rId927" Type="http://schemas.openxmlformats.org/officeDocument/2006/relationships/slide" Target="slides/slide924.xml"/><Relationship Id="rId926" Type="http://schemas.openxmlformats.org/officeDocument/2006/relationships/slide" Target="slides/slide923.xml"/><Relationship Id="rId925" Type="http://schemas.openxmlformats.org/officeDocument/2006/relationships/slide" Target="slides/slide922.xml"/><Relationship Id="rId924" Type="http://schemas.openxmlformats.org/officeDocument/2006/relationships/slide" Target="slides/slide921.xml"/><Relationship Id="rId923" Type="http://schemas.openxmlformats.org/officeDocument/2006/relationships/slide" Target="slides/slide920.xml"/><Relationship Id="rId922" Type="http://schemas.openxmlformats.org/officeDocument/2006/relationships/slide" Target="slides/slide919.xml"/><Relationship Id="rId921" Type="http://schemas.openxmlformats.org/officeDocument/2006/relationships/slide" Target="slides/slide918.xml"/><Relationship Id="rId920" Type="http://schemas.openxmlformats.org/officeDocument/2006/relationships/slide" Target="slides/slide917.xml"/><Relationship Id="rId92" Type="http://schemas.openxmlformats.org/officeDocument/2006/relationships/slide" Target="slides/slide89.xml"/><Relationship Id="rId919" Type="http://schemas.openxmlformats.org/officeDocument/2006/relationships/slide" Target="slides/slide916.xml"/><Relationship Id="rId918" Type="http://schemas.openxmlformats.org/officeDocument/2006/relationships/slide" Target="slides/slide915.xml"/><Relationship Id="rId917" Type="http://schemas.openxmlformats.org/officeDocument/2006/relationships/slide" Target="slides/slide914.xml"/><Relationship Id="rId916" Type="http://schemas.openxmlformats.org/officeDocument/2006/relationships/slide" Target="slides/slide913.xml"/><Relationship Id="rId915" Type="http://schemas.openxmlformats.org/officeDocument/2006/relationships/slide" Target="slides/slide912.xml"/><Relationship Id="rId914" Type="http://schemas.openxmlformats.org/officeDocument/2006/relationships/slide" Target="slides/slide911.xml"/><Relationship Id="rId913" Type="http://schemas.openxmlformats.org/officeDocument/2006/relationships/slide" Target="slides/slide910.xml"/><Relationship Id="rId912" Type="http://schemas.openxmlformats.org/officeDocument/2006/relationships/slide" Target="slides/slide909.xml"/><Relationship Id="rId911" Type="http://schemas.openxmlformats.org/officeDocument/2006/relationships/slide" Target="slides/slide908.xml"/><Relationship Id="rId910" Type="http://schemas.openxmlformats.org/officeDocument/2006/relationships/slide" Target="slides/slide907.xml"/><Relationship Id="rId91" Type="http://schemas.openxmlformats.org/officeDocument/2006/relationships/slide" Target="slides/slide88.xml"/><Relationship Id="rId909" Type="http://schemas.openxmlformats.org/officeDocument/2006/relationships/slide" Target="slides/slide906.xml"/><Relationship Id="rId908" Type="http://schemas.openxmlformats.org/officeDocument/2006/relationships/slide" Target="slides/slide905.xml"/><Relationship Id="rId907" Type="http://schemas.openxmlformats.org/officeDocument/2006/relationships/slide" Target="slides/slide904.xml"/><Relationship Id="rId906" Type="http://schemas.openxmlformats.org/officeDocument/2006/relationships/slide" Target="slides/slide903.xml"/><Relationship Id="rId905" Type="http://schemas.openxmlformats.org/officeDocument/2006/relationships/slide" Target="slides/slide902.xml"/><Relationship Id="rId904" Type="http://schemas.openxmlformats.org/officeDocument/2006/relationships/slide" Target="slides/slide901.xml"/><Relationship Id="rId903" Type="http://schemas.openxmlformats.org/officeDocument/2006/relationships/slide" Target="slides/slide900.xml"/><Relationship Id="rId902" Type="http://schemas.openxmlformats.org/officeDocument/2006/relationships/slide" Target="slides/slide899.xml"/><Relationship Id="rId901" Type="http://schemas.openxmlformats.org/officeDocument/2006/relationships/slide" Target="slides/slide898.xml"/><Relationship Id="rId900" Type="http://schemas.openxmlformats.org/officeDocument/2006/relationships/slide" Target="slides/slide897.xml"/><Relationship Id="rId90" Type="http://schemas.openxmlformats.org/officeDocument/2006/relationships/slide" Target="slides/slide87.xml"/><Relationship Id="rId9" Type="http://schemas.openxmlformats.org/officeDocument/2006/relationships/slide" Target="slides/slide6.xml"/><Relationship Id="rId899" Type="http://schemas.openxmlformats.org/officeDocument/2006/relationships/slide" Target="slides/slide896.xml"/><Relationship Id="rId898" Type="http://schemas.openxmlformats.org/officeDocument/2006/relationships/slide" Target="slides/slide895.xml"/><Relationship Id="rId897" Type="http://schemas.openxmlformats.org/officeDocument/2006/relationships/slide" Target="slides/slide894.xml"/><Relationship Id="rId896" Type="http://schemas.openxmlformats.org/officeDocument/2006/relationships/slide" Target="slides/slide893.xml"/><Relationship Id="rId895" Type="http://schemas.openxmlformats.org/officeDocument/2006/relationships/slide" Target="slides/slide892.xml"/><Relationship Id="rId894" Type="http://schemas.openxmlformats.org/officeDocument/2006/relationships/slide" Target="slides/slide891.xml"/><Relationship Id="rId893" Type="http://schemas.openxmlformats.org/officeDocument/2006/relationships/slide" Target="slides/slide890.xml"/><Relationship Id="rId892" Type="http://schemas.openxmlformats.org/officeDocument/2006/relationships/slide" Target="slides/slide889.xml"/><Relationship Id="rId891" Type="http://schemas.openxmlformats.org/officeDocument/2006/relationships/slide" Target="slides/slide888.xml"/><Relationship Id="rId890" Type="http://schemas.openxmlformats.org/officeDocument/2006/relationships/slide" Target="slides/slide887.xml"/><Relationship Id="rId89" Type="http://schemas.openxmlformats.org/officeDocument/2006/relationships/slide" Target="slides/slide86.xml"/><Relationship Id="rId889" Type="http://schemas.openxmlformats.org/officeDocument/2006/relationships/slide" Target="slides/slide886.xml"/><Relationship Id="rId888" Type="http://schemas.openxmlformats.org/officeDocument/2006/relationships/slide" Target="slides/slide885.xml"/><Relationship Id="rId887" Type="http://schemas.openxmlformats.org/officeDocument/2006/relationships/slide" Target="slides/slide884.xml"/><Relationship Id="rId886" Type="http://schemas.openxmlformats.org/officeDocument/2006/relationships/slide" Target="slides/slide883.xml"/><Relationship Id="rId885" Type="http://schemas.openxmlformats.org/officeDocument/2006/relationships/slide" Target="slides/slide882.xml"/><Relationship Id="rId884" Type="http://schemas.openxmlformats.org/officeDocument/2006/relationships/slide" Target="slides/slide881.xml"/><Relationship Id="rId883" Type="http://schemas.openxmlformats.org/officeDocument/2006/relationships/slide" Target="slides/slide880.xml"/><Relationship Id="rId882" Type="http://schemas.openxmlformats.org/officeDocument/2006/relationships/slide" Target="slides/slide879.xml"/><Relationship Id="rId881" Type="http://schemas.openxmlformats.org/officeDocument/2006/relationships/slide" Target="slides/slide878.xml"/><Relationship Id="rId880" Type="http://schemas.openxmlformats.org/officeDocument/2006/relationships/slide" Target="slides/slide877.xml"/><Relationship Id="rId88" Type="http://schemas.openxmlformats.org/officeDocument/2006/relationships/slide" Target="slides/slide85.xml"/><Relationship Id="rId879" Type="http://schemas.openxmlformats.org/officeDocument/2006/relationships/slide" Target="slides/slide876.xml"/><Relationship Id="rId878" Type="http://schemas.openxmlformats.org/officeDocument/2006/relationships/slide" Target="slides/slide875.xml"/><Relationship Id="rId877" Type="http://schemas.openxmlformats.org/officeDocument/2006/relationships/slide" Target="slides/slide874.xml"/><Relationship Id="rId876" Type="http://schemas.openxmlformats.org/officeDocument/2006/relationships/slide" Target="slides/slide873.xml"/><Relationship Id="rId875" Type="http://schemas.openxmlformats.org/officeDocument/2006/relationships/slide" Target="slides/slide872.xml"/><Relationship Id="rId874" Type="http://schemas.openxmlformats.org/officeDocument/2006/relationships/slide" Target="slides/slide871.xml"/><Relationship Id="rId873" Type="http://schemas.openxmlformats.org/officeDocument/2006/relationships/slide" Target="slides/slide870.xml"/><Relationship Id="rId872" Type="http://schemas.openxmlformats.org/officeDocument/2006/relationships/slide" Target="slides/slide869.xml"/><Relationship Id="rId871" Type="http://schemas.openxmlformats.org/officeDocument/2006/relationships/slide" Target="slides/slide868.xml"/><Relationship Id="rId870" Type="http://schemas.openxmlformats.org/officeDocument/2006/relationships/slide" Target="slides/slide867.xml"/><Relationship Id="rId87" Type="http://schemas.openxmlformats.org/officeDocument/2006/relationships/slide" Target="slides/slide84.xml"/><Relationship Id="rId869" Type="http://schemas.openxmlformats.org/officeDocument/2006/relationships/slide" Target="slides/slide866.xml"/><Relationship Id="rId868" Type="http://schemas.openxmlformats.org/officeDocument/2006/relationships/slide" Target="slides/slide865.xml"/><Relationship Id="rId867" Type="http://schemas.openxmlformats.org/officeDocument/2006/relationships/slide" Target="slides/slide864.xml"/><Relationship Id="rId866" Type="http://schemas.openxmlformats.org/officeDocument/2006/relationships/slide" Target="slides/slide863.xml"/><Relationship Id="rId865" Type="http://schemas.openxmlformats.org/officeDocument/2006/relationships/slide" Target="slides/slide862.xml"/><Relationship Id="rId864" Type="http://schemas.openxmlformats.org/officeDocument/2006/relationships/slide" Target="slides/slide861.xml"/><Relationship Id="rId863" Type="http://schemas.openxmlformats.org/officeDocument/2006/relationships/slide" Target="slides/slide860.xml"/><Relationship Id="rId862" Type="http://schemas.openxmlformats.org/officeDocument/2006/relationships/slide" Target="slides/slide859.xml"/><Relationship Id="rId861" Type="http://schemas.openxmlformats.org/officeDocument/2006/relationships/slide" Target="slides/slide858.xml"/><Relationship Id="rId860" Type="http://schemas.openxmlformats.org/officeDocument/2006/relationships/slide" Target="slides/slide857.xml"/><Relationship Id="rId86" Type="http://schemas.openxmlformats.org/officeDocument/2006/relationships/slide" Target="slides/slide83.xml"/><Relationship Id="rId859" Type="http://schemas.openxmlformats.org/officeDocument/2006/relationships/slide" Target="slides/slide856.xml"/><Relationship Id="rId858" Type="http://schemas.openxmlformats.org/officeDocument/2006/relationships/slide" Target="slides/slide855.xml"/><Relationship Id="rId857" Type="http://schemas.openxmlformats.org/officeDocument/2006/relationships/slide" Target="slides/slide854.xml"/><Relationship Id="rId856" Type="http://schemas.openxmlformats.org/officeDocument/2006/relationships/slide" Target="slides/slide853.xml"/><Relationship Id="rId855" Type="http://schemas.openxmlformats.org/officeDocument/2006/relationships/slide" Target="slides/slide852.xml"/><Relationship Id="rId854" Type="http://schemas.openxmlformats.org/officeDocument/2006/relationships/slide" Target="slides/slide851.xml"/><Relationship Id="rId853" Type="http://schemas.openxmlformats.org/officeDocument/2006/relationships/slide" Target="slides/slide850.xml"/><Relationship Id="rId852" Type="http://schemas.openxmlformats.org/officeDocument/2006/relationships/slide" Target="slides/slide849.xml"/><Relationship Id="rId851" Type="http://schemas.openxmlformats.org/officeDocument/2006/relationships/slide" Target="slides/slide848.xml"/><Relationship Id="rId850" Type="http://schemas.openxmlformats.org/officeDocument/2006/relationships/slide" Target="slides/slide847.xml"/><Relationship Id="rId85" Type="http://schemas.openxmlformats.org/officeDocument/2006/relationships/slide" Target="slides/slide82.xml"/><Relationship Id="rId849" Type="http://schemas.openxmlformats.org/officeDocument/2006/relationships/slide" Target="slides/slide846.xml"/><Relationship Id="rId848" Type="http://schemas.openxmlformats.org/officeDocument/2006/relationships/slide" Target="slides/slide845.xml"/><Relationship Id="rId847" Type="http://schemas.openxmlformats.org/officeDocument/2006/relationships/slide" Target="slides/slide844.xml"/><Relationship Id="rId846" Type="http://schemas.openxmlformats.org/officeDocument/2006/relationships/slide" Target="slides/slide843.xml"/><Relationship Id="rId845" Type="http://schemas.openxmlformats.org/officeDocument/2006/relationships/slide" Target="slides/slide842.xml"/><Relationship Id="rId844" Type="http://schemas.openxmlformats.org/officeDocument/2006/relationships/slide" Target="slides/slide841.xml"/><Relationship Id="rId843" Type="http://schemas.openxmlformats.org/officeDocument/2006/relationships/slide" Target="slides/slide840.xml"/><Relationship Id="rId842" Type="http://schemas.openxmlformats.org/officeDocument/2006/relationships/slide" Target="slides/slide839.xml"/><Relationship Id="rId841" Type="http://schemas.openxmlformats.org/officeDocument/2006/relationships/slide" Target="slides/slide838.xml"/><Relationship Id="rId840" Type="http://schemas.openxmlformats.org/officeDocument/2006/relationships/slide" Target="slides/slide837.xml"/><Relationship Id="rId84" Type="http://schemas.openxmlformats.org/officeDocument/2006/relationships/slide" Target="slides/slide81.xml"/><Relationship Id="rId839" Type="http://schemas.openxmlformats.org/officeDocument/2006/relationships/slide" Target="slides/slide836.xml"/><Relationship Id="rId838" Type="http://schemas.openxmlformats.org/officeDocument/2006/relationships/slide" Target="slides/slide835.xml"/><Relationship Id="rId837" Type="http://schemas.openxmlformats.org/officeDocument/2006/relationships/slide" Target="slides/slide834.xml"/><Relationship Id="rId836" Type="http://schemas.openxmlformats.org/officeDocument/2006/relationships/slide" Target="slides/slide833.xml"/><Relationship Id="rId835" Type="http://schemas.openxmlformats.org/officeDocument/2006/relationships/slide" Target="slides/slide832.xml"/><Relationship Id="rId834" Type="http://schemas.openxmlformats.org/officeDocument/2006/relationships/slide" Target="slides/slide831.xml"/><Relationship Id="rId833" Type="http://schemas.openxmlformats.org/officeDocument/2006/relationships/slide" Target="slides/slide830.xml"/><Relationship Id="rId832" Type="http://schemas.openxmlformats.org/officeDocument/2006/relationships/slide" Target="slides/slide829.xml"/><Relationship Id="rId831" Type="http://schemas.openxmlformats.org/officeDocument/2006/relationships/slide" Target="slides/slide828.xml"/><Relationship Id="rId830" Type="http://schemas.openxmlformats.org/officeDocument/2006/relationships/slide" Target="slides/slide827.xml"/><Relationship Id="rId83" Type="http://schemas.openxmlformats.org/officeDocument/2006/relationships/slide" Target="slides/slide80.xml"/><Relationship Id="rId829" Type="http://schemas.openxmlformats.org/officeDocument/2006/relationships/slide" Target="slides/slide826.xml"/><Relationship Id="rId828" Type="http://schemas.openxmlformats.org/officeDocument/2006/relationships/slide" Target="slides/slide825.xml"/><Relationship Id="rId827" Type="http://schemas.openxmlformats.org/officeDocument/2006/relationships/slide" Target="slides/slide824.xml"/><Relationship Id="rId826" Type="http://schemas.openxmlformats.org/officeDocument/2006/relationships/slide" Target="slides/slide823.xml"/><Relationship Id="rId825" Type="http://schemas.openxmlformats.org/officeDocument/2006/relationships/slide" Target="slides/slide822.xml"/><Relationship Id="rId824" Type="http://schemas.openxmlformats.org/officeDocument/2006/relationships/slide" Target="slides/slide821.xml"/><Relationship Id="rId823" Type="http://schemas.openxmlformats.org/officeDocument/2006/relationships/slide" Target="slides/slide820.xml"/><Relationship Id="rId822" Type="http://schemas.openxmlformats.org/officeDocument/2006/relationships/slide" Target="slides/slide819.xml"/><Relationship Id="rId821" Type="http://schemas.openxmlformats.org/officeDocument/2006/relationships/slide" Target="slides/slide818.xml"/><Relationship Id="rId820" Type="http://schemas.openxmlformats.org/officeDocument/2006/relationships/slide" Target="slides/slide817.xml"/><Relationship Id="rId82" Type="http://schemas.openxmlformats.org/officeDocument/2006/relationships/slide" Target="slides/slide79.xml"/><Relationship Id="rId819" Type="http://schemas.openxmlformats.org/officeDocument/2006/relationships/slide" Target="slides/slide816.xml"/><Relationship Id="rId818" Type="http://schemas.openxmlformats.org/officeDocument/2006/relationships/slide" Target="slides/slide815.xml"/><Relationship Id="rId817" Type="http://schemas.openxmlformats.org/officeDocument/2006/relationships/slide" Target="slides/slide814.xml"/><Relationship Id="rId816" Type="http://schemas.openxmlformats.org/officeDocument/2006/relationships/slide" Target="slides/slide813.xml"/><Relationship Id="rId815" Type="http://schemas.openxmlformats.org/officeDocument/2006/relationships/slide" Target="slides/slide812.xml"/><Relationship Id="rId814" Type="http://schemas.openxmlformats.org/officeDocument/2006/relationships/slide" Target="slides/slide811.xml"/><Relationship Id="rId813" Type="http://schemas.openxmlformats.org/officeDocument/2006/relationships/slide" Target="slides/slide810.xml"/><Relationship Id="rId812" Type="http://schemas.openxmlformats.org/officeDocument/2006/relationships/slide" Target="slides/slide809.xml"/><Relationship Id="rId811" Type="http://schemas.openxmlformats.org/officeDocument/2006/relationships/slide" Target="slides/slide808.xml"/><Relationship Id="rId810" Type="http://schemas.openxmlformats.org/officeDocument/2006/relationships/slide" Target="slides/slide807.xml"/><Relationship Id="rId81" Type="http://schemas.openxmlformats.org/officeDocument/2006/relationships/slide" Target="slides/slide78.xml"/><Relationship Id="rId809" Type="http://schemas.openxmlformats.org/officeDocument/2006/relationships/slide" Target="slides/slide806.xml"/><Relationship Id="rId808" Type="http://schemas.openxmlformats.org/officeDocument/2006/relationships/slide" Target="slides/slide805.xml"/><Relationship Id="rId807" Type="http://schemas.openxmlformats.org/officeDocument/2006/relationships/slide" Target="slides/slide804.xml"/><Relationship Id="rId806" Type="http://schemas.openxmlformats.org/officeDocument/2006/relationships/slide" Target="slides/slide803.xml"/><Relationship Id="rId805" Type="http://schemas.openxmlformats.org/officeDocument/2006/relationships/slide" Target="slides/slide802.xml"/><Relationship Id="rId804" Type="http://schemas.openxmlformats.org/officeDocument/2006/relationships/slide" Target="slides/slide801.xml"/><Relationship Id="rId803" Type="http://schemas.openxmlformats.org/officeDocument/2006/relationships/slide" Target="slides/slide800.xml"/><Relationship Id="rId802" Type="http://schemas.openxmlformats.org/officeDocument/2006/relationships/slide" Target="slides/slide799.xml"/><Relationship Id="rId801" Type="http://schemas.openxmlformats.org/officeDocument/2006/relationships/slide" Target="slides/slide798.xml"/><Relationship Id="rId800" Type="http://schemas.openxmlformats.org/officeDocument/2006/relationships/slide" Target="slides/slide797.xml"/><Relationship Id="rId80" Type="http://schemas.openxmlformats.org/officeDocument/2006/relationships/slide" Target="slides/slide77.xml"/><Relationship Id="rId8" Type="http://schemas.openxmlformats.org/officeDocument/2006/relationships/slide" Target="slides/slide5.xml"/><Relationship Id="rId799" Type="http://schemas.openxmlformats.org/officeDocument/2006/relationships/slide" Target="slides/slide796.xml"/><Relationship Id="rId798" Type="http://schemas.openxmlformats.org/officeDocument/2006/relationships/slide" Target="slides/slide795.xml"/><Relationship Id="rId797" Type="http://schemas.openxmlformats.org/officeDocument/2006/relationships/slide" Target="slides/slide794.xml"/><Relationship Id="rId796" Type="http://schemas.openxmlformats.org/officeDocument/2006/relationships/slide" Target="slides/slide793.xml"/><Relationship Id="rId795" Type="http://schemas.openxmlformats.org/officeDocument/2006/relationships/slide" Target="slides/slide792.xml"/><Relationship Id="rId794" Type="http://schemas.openxmlformats.org/officeDocument/2006/relationships/slide" Target="slides/slide791.xml"/><Relationship Id="rId793" Type="http://schemas.openxmlformats.org/officeDocument/2006/relationships/slide" Target="slides/slide790.xml"/><Relationship Id="rId792" Type="http://schemas.openxmlformats.org/officeDocument/2006/relationships/slide" Target="slides/slide789.xml"/><Relationship Id="rId791" Type="http://schemas.openxmlformats.org/officeDocument/2006/relationships/slide" Target="slides/slide788.xml"/><Relationship Id="rId790" Type="http://schemas.openxmlformats.org/officeDocument/2006/relationships/slide" Target="slides/slide787.xml"/><Relationship Id="rId79" Type="http://schemas.openxmlformats.org/officeDocument/2006/relationships/slide" Target="slides/slide76.xml"/><Relationship Id="rId789" Type="http://schemas.openxmlformats.org/officeDocument/2006/relationships/slide" Target="slides/slide786.xml"/><Relationship Id="rId788" Type="http://schemas.openxmlformats.org/officeDocument/2006/relationships/slide" Target="slides/slide785.xml"/><Relationship Id="rId787" Type="http://schemas.openxmlformats.org/officeDocument/2006/relationships/slide" Target="slides/slide784.xml"/><Relationship Id="rId786" Type="http://schemas.openxmlformats.org/officeDocument/2006/relationships/slide" Target="slides/slide783.xml"/><Relationship Id="rId785" Type="http://schemas.openxmlformats.org/officeDocument/2006/relationships/slide" Target="slides/slide782.xml"/><Relationship Id="rId784" Type="http://schemas.openxmlformats.org/officeDocument/2006/relationships/slide" Target="slides/slide781.xml"/><Relationship Id="rId783" Type="http://schemas.openxmlformats.org/officeDocument/2006/relationships/slide" Target="slides/slide780.xml"/><Relationship Id="rId782" Type="http://schemas.openxmlformats.org/officeDocument/2006/relationships/slide" Target="slides/slide779.xml"/><Relationship Id="rId781" Type="http://schemas.openxmlformats.org/officeDocument/2006/relationships/slide" Target="slides/slide778.xml"/><Relationship Id="rId780" Type="http://schemas.openxmlformats.org/officeDocument/2006/relationships/slide" Target="slides/slide777.xml"/><Relationship Id="rId78" Type="http://schemas.openxmlformats.org/officeDocument/2006/relationships/slide" Target="slides/slide75.xml"/><Relationship Id="rId779" Type="http://schemas.openxmlformats.org/officeDocument/2006/relationships/slide" Target="slides/slide776.xml"/><Relationship Id="rId778" Type="http://schemas.openxmlformats.org/officeDocument/2006/relationships/slide" Target="slides/slide775.xml"/><Relationship Id="rId777" Type="http://schemas.openxmlformats.org/officeDocument/2006/relationships/slide" Target="slides/slide774.xml"/><Relationship Id="rId776" Type="http://schemas.openxmlformats.org/officeDocument/2006/relationships/slide" Target="slides/slide773.xml"/><Relationship Id="rId775" Type="http://schemas.openxmlformats.org/officeDocument/2006/relationships/slide" Target="slides/slide772.xml"/><Relationship Id="rId774" Type="http://schemas.openxmlformats.org/officeDocument/2006/relationships/slide" Target="slides/slide771.xml"/><Relationship Id="rId773" Type="http://schemas.openxmlformats.org/officeDocument/2006/relationships/slide" Target="slides/slide770.xml"/><Relationship Id="rId772" Type="http://schemas.openxmlformats.org/officeDocument/2006/relationships/slide" Target="slides/slide769.xml"/><Relationship Id="rId771" Type="http://schemas.openxmlformats.org/officeDocument/2006/relationships/slide" Target="slides/slide768.xml"/><Relationship Id="rId770" Type="http://schemas.openxmlformats.org/officeDocument/2006/relationships/slide" Target="slides/slide767.xml"/><Relationship Id="rId77" Type="http://schemas.openxmlformats.org/officeDocument/2006/relationships/slide" Target="slides/slide74.xml"/><Relationship Id="rId769" Type="http://schemas.openxmlformats.org/officeDocument/2006/relationships/slide" Target="slides/slide766.xml"/><Relationship Id="rId768" Type="http://schemas.openxmlformats.org/officeDocument/2006/relationships/slide" Target="slides/slide765.xml"/><Relationship Id="rId767" Type="http://schemas.openxmlformats.org/officeDocument/2006/relationships/slide" Target="slides/slide764.xml"/><Relationship Id="rId766" Type="http://schemas.openxmlformats.org/officeDocument/2006/relationships/slide" Target="slides/slide763.xml"/><Relationship Id="rId765" Type="http://schemas.openxmlformats.org/officeDocument/2006/relationships/slide" Target="slides/slide762.xml"/><Relationship Id="rId764" Type="http://schemas.openxmlformats.org/officeDocument/2006/relationships/slide" Target="slides/slide761.xml"/><Relationship Id="rId763" Type="http://schemas.openxmlformats.org/officeDocument/2006/relationships/slide" Target="slides/slide760.xml"/><Relationship Id="rId762" Type="http://schemas.openxmlformats.org/officeDocument/2006/relationships/slide" Target="slides/slide759.xml"/><Relationship Id="rId761" Type="http://schemas.openxmlformats.org/officeDocument/2006/relationships/slide" Target="slides/slide758.xml"/><Relationship Id="rId760" Type="http://schemas.openxmlformats.org/officeDocument/2006/relationships/slide" Target="slides/slide757.xml"/><Relationship Id="rId76" Type="http://schemas.openxmlformats.org/officeDocument/2006/relationships/slide" Target="slides/slide73.xml"/><Relationship Id="rId759" Type="http://schemas.openxmlformats.org/officeDocument/2006/relationships/slide" Target="slides/slide756.xml"/><Relationship Id="rId758" Type="http://schemas.openxmlformats.org/officeDocument/2006/relationships/slide" Target="slides/slide755.xml"/><Relationship Id="rId757" Type="http://schemas.openxmlformats.org/officeDocument/2006/relationships/slide" Target="slides/slide754.xml"/><Relationship Id="rId756" Type="http://schemas.openxmlformats.org/officeDocument/2006/relationships/slide" Target="slides/slide753.xml"/><Relationship Id="rId755" Type="http://schemas.openxmlformats.org/officeDocument/2006/relationships/slide" Target="slides/slide752.xml"/><Relationship Id="rId754" Type="http://schemas.openxmlformats.org/officeDocument/2006/relationships/slide" Target="slides/slide751.xml"/><Relationship Id="rId753" Type="http://schemas.openxmlformats.org/officeDocument/2006/relationships/slide" Target="slides/slide750.xml"/><Relationship Id="rId752" Type="http://schemas.openxmlformats.org/officeDocument/2006/relationships/slide" Target="slides/slide749.xml"/><Relationship Id="rId751" Type="http://schemas.openxmlformats.org/officeDocument/2006/relationships/slide" Target="slides/slide748.xml"/><Relationship Id="rId750" Type="http://schemas.openxmlformats.org/officeDocument/2006/relationships/slide" Target="slides/slide747.xml"/><Relationship Id="rId75" Type="http://schemas.openxmlformats.org/officeDocument/2006/relationships/slide" Target="slides/slide72.xml"/><Relationship Id="rId749" Type="http://schemas.openxmlformats.org/officeDocument/2006/relationships/slide" Target="slides/slide746.xml"/><Relationship Id="rId748" Type="http://schemas.openxmlformats.org/officeDocument/2006/relationships/slide" Target="slides/slide745.xml"/><Relationship Id="rId747" Type="http://schemas.openxmlformats.org/officeDocument/2006/relationships/slide" Target="slides/slide744.xml"/><Relationship Id="rId746" Type="http://schemas.openxmlformats.org/officeDocument/2006/relationships/slide" Target="slides/slide743.xml"/><Relationship Id="rId745" Type="http://schemas.openxmlformats.org/officeDocument/2006/relationships/slide" Target="slides/slide742.xml"/><Relationship Id="rId744" Type="http://schemas.openxmlformats.org/officeDocument/2006/relationships/slide" Target="slides/slide741.xml"/><Relationship Id="rId743" Type="http://schemas.openxmlformats.org/officeDocument/2006/relationships/slide" Target="slides/slide740.xml"/><Relationship Id="rId742" Type="http://schemas.openxmlformats.org/officeDocument/2006/relationships/slide" Target="slides/slide739.xml"/><Relationship Id="rId741" Type="http://schemas.openxmlformats.org/officeDocument/2006/relationships/slide" Target="slides/slide738.xml"/><Relationship Id="rId740" Type="http://schemas.openxmlformats.org/officeDocument/2006/relationships/slide" Target="slides/slide737.xml"/><Relationship Id="rId74" Type="http://schemas.openxmlformats.org/officeDocument/2006/relationships/slide" Target="slides/slide71.xml"/><Relationship Id="rId739" Type="http://schemas.openxmlformats.org/officeDocument/2006/relationships/slide" Target="slides/slide736.xml"/><Relationship Id="rId738" Type="http://schemas.openxmlformats.org/officeDocument/2006/relationships/slide" Target="slides/slide735.xml"/><Relationship Id="rId737" Type="http://schemas.openxmlformats.org/officeDocument/2006/relationships/slide" Target="slides/slide734.xml"/><Relationship Id="rId736" Type="http://schemas.openxmlformats.org/officeDocument/2006/relationships/slide" Target="slides/slide733.xml"/><Relationship Id="rId735" Type="http://schemas.openxmlformats.org/officeDocument/2006/relationships/slide" Target="slides/slide732.xml"/><Relationship Id="rId734" Type="http://schemas.openxmlformats.org/officeDocument/2006/relationships/slide" Target="slides/slide731.xml"/><Relationship Id="rId733" Type="http://schemas.openxmlformats.org/officeDocument/2006/relationships/slide" Target="slides/slide730.xml"/><Relationship Id="rId732" Type="http://schemas.openxmlformats.org/officeDocument/2006/relationships/slide" Target="slides/slide729.xml"/><Relationship Id="rId731" Type="http://schemas.openxmlformats.org/officeDocument/2006/relationships/slide" Target="slides/slide728.xml"/><Relationship Id="rId730" Type="http://schemas.openxmlformats.org/officeDocument/2006/relationships/slide" Target="slides/slide727.xml"/><Relationship Id="rId73" Type="http://schemas.openxmlformats.org/officeDocument/2006/relationships/slide" Target="slides/slide70.xml"/><Relationship Id="rId729" Type="http://schemas.openxmlformats.org/officeDocument/2006/relationships/slide" Target="slides/slide726.xml"/><Relationship Id="rId728" Type="http://schemas.openxmlformats.org/officeDocument/2006/relationships/slide" Target="slides/slide725.xml"/><Relationship Id="rId727" Type="http://schemas.openxmlformats.org/officeDocument/2006/relationships/slide" Target="slides/slide724.xml"/><Relationship Id="rId726" Type="http://schemas.openxmlformats.org/officeDocument/2006/relationships/slide" Target="slides/slide723.xml"/><Relationship Id="rId725" Type="http://schemas.openxmlformats.org/officeDocument/2006/relationships/slide" Target="slides/slide722.xml"/><Relationship Id="rId724" Type="http://schemas.openxmlformats.org/officeDocument/2006/relationships/slide" Target="slides/slide721.xml"/><Relationship Id="rId723" Type="http://schemas.openxmlformats.org/officeDocument/2006/relationships/slide" Target="slides/slide720.xml"/><Relationship Id="rId722" Type="http://schemas.openxmlformats.org/officeDocument/2006/relationships/slide" Target="slides/slide719.xml"/><Relationship Id="rId721" Type="http://schemas.openxmlformats.org/officeDocument/2006/relationships/slide" Target="slides/slide718.xml"/><Relationship Id="rId720" Type="http://schemas.openxmlformats.org/officeDocument/2006/relationships/slide" Target="slides/slide717.xml"/><Relationship Id="rId72" Type="http://schemas.openxmlformats.org/officeDocument/2006/relationships/slide" Target="slides/slide69.xml"/><Relationship Id="rId719" Type="http://schemas.openxmlformats.org/officeDocument/2006/relationships/slide" Target="slides/slide716.xml"/><Relationship Id="rId718" Type="http://schemas.openxmlformats.org/officeDocument/2006/relationships/slide" Target="slides/slide715.xml"/><Relationship Id="rId717" Type="http://schemas.openxmlformats.org/officeDocument/2006/relationships/slide" Target="slides/slide714.xml"/><Relationship Id="rId716" Type="http://schemas.openxmlformats.org/officeDocument/2006/relationships/slide" Target="slides/slide713.xml"/><Relationship Id="rId715" Type="http://schemas.openxmlformats.org/officeDocument/2006/relationships/slide" Target="slides/slide712.xml"/><Relationship Id="rId714" Type="http://schemas.openxmlformats.org/officeDocument/2006/relationships/slide" Target="slides/slide711.xml"/><Relationship Id="rId713" Type="http://schemas.openxmlformats.org/officeDocument/2006/relationships/slide" Target="slides/slide710.xml"/><Relationship Id="rId712" Type="http://schemas.openxmlformats.org/officeDocument/2006/relationships/slide" Target="slides/slide709.xml"/><Relationship Id="rId711" Type="http://schemas.openxmlformats.org/officeDocument/2006/relationships/slide" Target="slides/slide708.xml"/><Relationship Id="rId710" Type="http://schemas.openxmlformats.org/officeDocument/2006/relationships/slide" Target="slides/slide707.xml"/><Relationship Id="rId71" Type="http://schemas.openxmlformats.org/officeDocument/2006/relationships/slide" Target="slides/slide68.xml"/><Relationship Id="rId709" Type="http://schemas.openxmlformats.org/officeDocument/2006/relationships/slide" Target="slides/slide706.xml"/><Relationship Id="rId708" Type="http://schemas.openxmlformats.org/officeDocument/2006/relationships/slide" Target="slides/slide705.xml"/><Relationship Id="rId707" Type="http://schemas.openxmlformats.org/officeDocument/2006/relationships/slide" Target="slides/slide704.xml"/><Relationship Id="rId706" Type="http://schemas.openxmlformats.org/officeDocument/2006/relationships/slide" Target="slides/slide703.xml"/><Relationship Id="rId705" Type="http://schemas.openxmlformats.org/officeDocument/2006/relationships/slide" Target="slides/slide702.xml"/><Relationship Id="rId704" Type="http://schemas.openxmlformats.org/officeDocument/2006/relationships/slide" Target="slides/slide701.xml"/><Relationship Id="rId703" Type="http://schemas.openxmlformats.org/officeDocument/2006/relationships/slide" Target="slides/slide700.xml"/><Relationship Id="rId702" Type="http://schemas.openxmlformats.org/officeDocument/2006/relationships/slide" Target="slides/slide699.xml"/><Relationship Id="rId701" Type="http://schemas.openxmlformats.org/officeDocument/2006/relationships/slide" Target="slides/slide698.xml"/><Relationship Id="rId700" Type="http://schemas.openxmlformats.org/officeDocument/2006/relationships/slide" Target="slides/slide697.xml"/><Relationship Id="rId70" Type="http://schemas.openxmlformats.org/officeDocument/2006/relationships/slide" Target="slides/slide67.xml"/><Relationship Id="rId7" Type="http://schemas.openxmlformats.org/officeDocument/2006/relationships/slide" Target="slides/slide4.xml"/><Relationship Id="rId699" Type="http://schemas.openxmlformats.org/officeDocument/2006/relationships/slide" Target="slides/slide696.xml"/><Relationship Id="rId698" Type="http://schemas.openxmlformats.org/officeDocument/2006/relationships/slide" Target="slides/slide695.xml"/><Relationship Id="rId697" Type="http://schemas.openxmlformats.org/officeDocument/2006/relationships/slide" Target="slides/slide694.xml"/><Relationship Id="rId696" Type="http://schemas.openxmlformats.org/officeDocument/2006/relationships/slide" Target="slides/slide693.xml"/><Relationship Id="rId695" Type="http://schemas.openxmlformats.org/officeDocument/2006/relationships/slide" Target="slides/slide692.xml"/><Relationship Id="rId694" Type="http://schemas.openxmlformats.org/officeDocument/2006/relationships/slide" Target="slides/slide691.xml"/><Relationship Id="rId693" Type="http://schemas.openxmlformats.org/officeDocument/2006/relationships/slide" Target="slides/slide690.xml"/><Relationship Id="rId692" Type="http://schemas.openxmlformats.org/officeDocument/2006/relationships/slide" Target="slides/slide689.xml"/><Relationship Id="rId691" Type="http://schemas.openxmlformats.org/officeDocument/2006/relationships/slide" Target="slides/slide688.xml"/><Relationship Id="rId690" Type="http://schemas.openxmlformats.org/officeDocument/2006/relationships/slide" Target="slides/slide687.xml"/><Relationship Id="rId69" Type="http://schemas.openxmlformats.org/officeDocument/2006/relationships/slide" Target="slides/slide66.xml"/><Relationship Id="rId689" Type="http://schemas.openxmlformats.org/officeDocument/2006/relationships/slide" Target="slides/slide686.xml"/><Relationship Id="rId688" Type="http://schemas.openxmlformats.org/officeDocument/2006/relationships/slide" Target="slides/slide685.xml"/><Relationship Id="rId687" Type="http://schemas.openxmlformats.org/officeDocument/2006/relationships/slide" Target="slides/slide684.xml"/><Relationship Id="rId686" Type="http://schemas.openxmlformats.org/officeDocument/2006/relationships/slide" Target="slides/slide683.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5.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4.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3.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2.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1.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0.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59.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8.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7.xml"/><Relationship Id="rId6" Type="http://schemas.openxmlformats.org/officeDocument/2006/relationships/slide" Target="slides/slide3.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6.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5.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4.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3.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2.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1.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0.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49.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8.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7.xml"/><Relationship Id="rId5" Type="http://schemas.openxmlformats.org/officeDocument/2006/relationships/slide" Target="slides/slide2.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6.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5.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slide" Target="slides/slide467.xml"/><Relationship Id="rId47" Type="http://schemas.openxmlformats.org/officeDocument/2006/relationships/slide" Target="slides/slide44.xml"/><Relationship Id="rId469" Type="http://schemas.openxmlformats.org/officeDocument/2006/relationships/slide" Target="slides/slide466.xml"/><Relationship Id="rId468" Type="http://schemas.openxmlformats.org/officeDocument/2006/relationships/slide" Target="slides/slide465.xml"/><Relationship Id="rId467" Type="http://schemas.openxmlformats.org/officeDocument/2006/relationships/slide" Target="slides/slide464.xml"/><Relationship Id="rId466" Type="http://schemas.openxmlformats.org/officeDocument/2006/relationships/slide" Target="slides/slide463.xml"/><Relationship Id="rId465" Type="http://schemas.openxmlformats.org/officeDocument/2006/relationships/slide" Target="slides/slide462.xml"/><Relationship Id="rId464" Type="http://schemas.openxmlformats.org/officeDocument/2006/relationships/slide" Target="slides/slide461.xml"/><Relationship Id="rId463" Type="http://schemas.openxmlformats.org/officeDocument/2006/relationships/slide" Target="slides/slide460.xml"/><Relationship Id="rId462" Type="http://schemas.openxmlformats.org/officeDocument/2006/relationships/slide" Target="slides/slide459.xml"/><Relationship Id="rId461" Type="http://schemas.openxmlformats.org/officeDocument/2006/relationships/slide" Target="slides/slide458.xml"/><Relationship Id="rId460" Type="http://schemas.openxmlformats.org/officeDocument/2006/relationships/slide" Target="slides/slide457.xml"/><Relationship Id="rId46" Type="http://schemas.openxmlformats.org/officeDocument/2006/relationships/slide" Target="slides/slide43.xml"/><Relationship Id="rId459" Type="http://schemas.openxmlformats.org/officeDocument/2006/relationships/slide" Target="slides/slide456.xml"/><Relationship Id="rId458" Type="http://schemas.openxmlformats.org/officeDocument/2006/relationships/slide" Target="slides/slide455.xml"/><Relationship Id="rId457" Type="http://schemas.openxmlformats.org/officeDocument/2006/relationships/slide" Target="slides/slide454.xml"/><Relationship Id="rId456" Type="http://schemas.openxmlformats.org/officeDocument/2006/relationships/slide" Target="slides/slide453.xml"/><Relationship Id="rId455" Type="http://schemas.openxmlformats.org/officeDocument/2006/relationships/slide" Target="slides/slide452.xml"/><Relationship Id="rId454" Type="http://schemas.openxmlformats.org/officeDocument/2006/relationships/slide" Target="slides/slide451.xml"/><Relationship Id="rId453" Type="http://schemas.openxmlformats.org/officeDocument/2006/relationships/slide" Target="slides/slide450.xml"/><Relationship Id="rId452" Type="http://schemas.openxmlformats.org/officeDocument/2006/relationships/slide" Target="slides/slide449.xml"/><Relationship Id="rId451" Type="http://schemas.openxmlformats.org/officeDocument/2006/relationships/slide" Target="slides/slide448.xml"/><Relationship Id="rId450" Type="http://schemas.openxmlformats.org/officeDocument/2006/relationships/slide" Target="slides/slide447.xml"/><Relationship Id="rId45" Type="http://schemas.openxmlformats.org/officeDocument/2006/relationships/slide" Target="slides/slide42.xml"/><Relationship Id="rId449" Type="http://schemas.openxmlformats.org/officeDocument/2006/relationships/slide" Target="slides/slide446.xml"/><Relationship Id="rId448" Type="http://schemas.openxmlformats.org/officeDocument/2006/relationships/slide" Target="slides/slide445.xml"/><Relationship Id="rId447" Type="http://schemas.openxmlformats.org/officeDocument/2006/relationships/slide" Target="slides/slide444.xml"/><Relationship Id="rId446" Type="http://schemas.openxmlformats.org/officeDocument/2006/relationships/slide" Target="slides/slide443.xml"/><Relationship Id="rId445" Type="http://schemas.openxmlformats.org/officeDocument/2006/relationships/slide" Target="slides/slide442.xml"/><Relationship Id="rId444" Type="http://schemas.openxmlformats.org/officeDocument/2006/relationships/slide" Target="slides/slide441.xml"/><Relationship Id="rId443" Type="http://schemas.openxmlformats.org/officeDocument/2006/relationships/slide" Target="slides/slide440.xml"/><Relationship Id="rId442" Type="http://schemas.openxmlformats.org/officeDocument/2006/relationships/slide" Target="slides/slide439.xml"/><Relationship Id="rId441" Type="http://schemas.openxmlformats.org/officeDocument/2006/relationships/slide" Target="slides/slide438.xml"/><Relationship Id="rId440" Type="http://schemas.openxmlformats.org/officeDocument/2006/relationships/slide" Target="slides/slide437.xml"/><Relationship Id="rId44" Type="http://schemas.openxmlformats.org/officeDocument/2006/relationships/slide" Target="slides/slide41.xml"/><Relationship Id="rId439" Type="http://schemas.openxmlformats.org/officeDocument/2006/relationships/slide" Target="slides/slide436.xml"/><Relationship Id="rId438" Type="http://schemas.openxmlformats.org/officeDocument/2006/relationships/slide" Target="slides/slide435.xml"/><Relationship Id="rId437" Type="http://schemas.openxmlformats.org/officeDocument/2006/relationships/slide" Target="slides/slide434.xml"/><Relationship Id="rId436" Type="http://schemas.openxmlformats.org/officeDocument/2006/relationships/slide" Target="slides/slide433.xml"/><Relationship Id="rId435" Type="http://schemas.openxmlformats.org/officeDocument/2006/relationships/slide" Target="slides/slide432.xml"/><Relationship Id="rId434" Type="http://schemas.openxmlformats.org/officeDocument/2006/relationships/slide" Target="slides/slide431.xml"/><Relationship Id="rId433" Type="http://schemas.openxmlformats.org/officeDocument/2006/relationships/slide" Target="slides/slide430.xml"/><Relationship Id="rId432" Type="http://schemas.openxmlformats.org/officeDocument/2006/relationships/slide" Target="slides/slide429.xml"/><Relationship Id="rId431" Type="http://schemas.openxmlformats.org/officeDocument/2006/relationships/slide" Target="slides/slide428.xml"/><Relationship Id="rId430" Type="http://schemas.openxmlformats.org/officeDocument/2006/relationships/slide" Target="slides/slide427.xml"/><Relationship Id="rId43" Type="http://schemas.openxmlformats.org/officeDocument/2006/relationships/slide" Target="slides/slide40.xml"/><Relationship Id="rId429" Type="http://schemas.openxmlformats.org/officeDocument/2006/relationships/slide" Target="slides/slide426.xml"/><Relationship Id="rId428" Type="http://schemas.openxmlformats.org/officeDocument/2006/relationships/slide" Target="slides/slide425.xml"/><Relationship Id="rId427" Type="http://schemas.openxmlformats.org/officeDocument/2006/relationships/slide" Target="slides/slide424.xml"/><Relationship Id="rId426" Type="http://schemas.openxmlformats.org/officeDocument/2006/relationships/slide" Target="slides/slide423.xml"/><Relationship Id="rId425" Type="http://schemas.openxmlformats.org/officeDocument/2006/relationships/slide" Target="slides/slide422.xml"/><Relationship Id="rId424" Type="http://schemas.openxmlformats.org/officeDocument/2006/relationships/slide" Target="slides/slide421.xml"/><Relationship Id="rId423" Type="http://schemas.openxmlformats.org/officeDocument/2006/relationships/slide" Target="slides/slide420.xml"/><Relationship Id="rId422" Type="http://schemas.openxmlformats.org/officeDocument/2006/relationships/slide" Target="slides/slide419.xml"/><Relationship Id="rId421" Type="http://schemas.openxmlformats.org/officeDocument/2006/relationships/slide" Target="slides/slide418.xml"/><Relationship Id="rId420" Type="http://schemas.openxmlformats.org/officeDocument/2006/relationships/slide" Target="slides/slide417.xml"/><Relationship Id="rId42" Type="http://schemas.openxmlformats.org/officeDocument/2006/relationships/slide" Target="slides/slide39.xml"/><Relationship Id="rId419" Type="http://schemas.openxmlformats.org/officeDocument/2006/relationships/slide" Target="slides/slide416.xml"/><Relationship Id="rId418" Type="http://schemas.openxmlformats.org/officeDocument/2006/relationships/slide" Target="slides/slide415.xml"/><Relationship Id="rId417" Type="http://schemas.openxmlformats.org/officeDocument/2006/relationships/slide" Target="slides/slide414.xml"/><Relationship Id="rId416" Type="http://schemas.openxmlformats.org/officeDocument/2006/relationships/slide" Target="slides/slide413.xml"/><Relationship Id="rId415" Type="http://schemas.openxmlformats.org/officeDocument/2006/relationships/slide" Target="slides/slide412.xml"/><Relationship Id="rId414" Type="http://schemas.openxmlformats.org/officeDocument/2006/relationships/slide" Target="slides/slide411.xml"/><Relationship Id="rId413" Type="http://schemas.openxmlformats.org/officeDocument/2006/relationships/slide" Target="slides/slide410.xml"/><Relationship Id="rId412" Type="http://schemas.openxmlformats.org/officeDocument/2006/relationships/slide" Target="slides/slide409.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slide" Target="slides/slide1.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6" Type="http://schemas.openxmlformats.org/officeDocument/2006/relationships/tableStyles" Target="tableStyles.xml"/><Relationship Id="rId1775" Type="http://schemas.openxmlformats.org/officeDocument/2006/relationships/viewProps" Target="viewProps.xml"/><Relationship Id="rId1774" Type="http://schemas.openxmlformats.org/officeDocument/2006/relationships/presProps" Target="presProps.xml"/><Relationship Id="rId1773" Type="http://schemas.openxmlformats.org/officeDocument/2006/relationships/slide" Target="slides/slide1770.xml"/><Relationship Id="rId1772" Type="http://schemas.openxmlformats.org/officeDocument/2006/relationships/slide" Target="slides/slide1769.xml"/><Relationship Id="rId1771" Type="http://schemas.openxmlformats.org/officeDocument/2006/relationships/slide" Target="slides/slide1768.xml"/><Relationship Id="rId1770" Type="http://schemas.openxmlformats.org/officeDocument/2006/relationships/slide" Target="slides/slide1767.xml"/><Relationship Id="rId177" Type="http://schemas.openxmlformats.org/officeDocument/2006/relationships/slide" Target="slides/slide174.xml"/><Relationship Id="rId1769" Type="http://schemas.openxmlformats.org/officeDocument/2006/relationships/slide" Target="slides/slide1766.xml"/><Relationship Id="rId1768" Type="http://schemas.openxmlformats.org/officeDocument/2006/relationships/slide" Target="slides/slide1765.xml"/><Relationship Id="rId1767" Type="http://schemas.openxmlformats.org/officeDocument/2006/relationships/slide" Target="slides/slide1764.xml"/><Relationship Id="rId1766" Type="http://schemas.openxmlformats.org/officeDocument/2006/relationships/slide" Target="slides/slide1763.xml"/><Relationship Id="rId1765" Type="http://schemas.openxmlformats.org/officeDocument/2006/relationships/slide" Target="slides/slide1762.xml"/><Relationship Id="rId1764" Type="http://schemas.openxmlformats.org/officeDocument/2006/relationships/slide" Target="slides/slide1761.xml"/><Relationship Id="rId1763" Type="http://schemas.openxmlformats.org/officeDocument/2006/relationships/slide" Target="slides/slide1760.xml"/><Relationship Id="rId1762" Type="http://schemas.openxmlformats.org/officeDocument/2006/relationships/slide" Target="slides/slide1759.xml"/><Relationship Id="rId1761" Type="http://schemas.openxmlformats.org/officeDocument/2006/relationships/slide" Target="slides/slide1758.xml"/><Relationship Id="rId1760" Type="http://schemas.openxmlformats.org/officeDocument/2006/relationships/slide" Target="slides/slide1757.xml"/><Relationship Id="rId176" Type="http://schemas.openxmlformats.org/officeDocument/2006/relationships/slide" Target="slides/slide173.xml"/><Relationship Id="rId1759" Type="http://schemas.openxmlformats.org/officeDocument/2006/relationships/slide" Target="slides/slide1756.xml"/><Relationship Id="rId1758" Type="http://schemas.openxmlformats.org/officeDocument/2006/relationships/slide" Target="slides/slide1755.xml"/><Relationship Id="rId1757" Type="http://schemas.openxmlformats.org/officeDocument/2006/relationships/slide" Target="slides/slide1754.xml"/><Relationship Id="rId1756" Type="http://schemas.openxmlformats.org/officeDocument/2006/relationships/slide" Target="slides/slide1753.xml"/><Relationship Id="rId1755" Type="http://schemas.openxmlformats.org/officeDocument/2006/relationships/slide" Target="slides/slide1752.xml"/><Relationship Id="rId1754" Type="http://schemas.openxmlformats.org/officeDocument/2006/relationships/slide" Target="slides/slide1751.xml"/><Relationship Id="rId1753" Type="http://schemas.openxmlformats.org/officeDocument/2006/relationships/slide" Target="slides/slide1750.xml"/><Relationship Id="rId1752" Type="http://schemas.openxmlformats.org/officeDocument/2006/relationships/slide" Target="slides/slide1749.xml"/><Relationship Id="rId1751" Type="http://schemas.openxmlformats.org/officeDocument/2006/relationships/slide" Target="slides/slide1748.xml"/><Relationship Id="rId1750" Type="http://schemas.openxmlformats.org/officeDocument/2006/relationships/slide" Target="slides/slide1747.xml"/><Relationship Id="rId175" Type="http://schemas.openxmlformats.org/officeDocument/2006/relationships/slide" Target="slides/slide172.xml"/><Relationship Id="rId1749" Type="http://schemas.openxmlformats.org/officeDocument/2006/relationships/slide" Target="slides/slide1746.xml"/><Relationship Id="rId1748" Type="http://schemas.openxmlformats.org/officeDocument/2006/relationships/slide" Target="slides/slide1745.xml"/><Relationship Id="rId1747" Type="http://schemas.openxmlformats.org/officeDocument/2006/relationships/slide" Target="slides/slide1744.xml"/><Relationship Id="rId1746" Type="http://schemas.openxmlformats.org/officeDocument/2006/relationships/slide" Target="slides/slide1743.xml"/><Relationship Id="rId1745" Type="http://schemas.openxmlformats.org/officeDocument/2006/relationships/slide" Target="slides/slide1742.xml"/><Relationship Id="rId1744" Type="http://schemas.openxmlformats.org/officeDocument/2006/relationships/slide" Target="slides/slide1741.xml"/><Relationship Id="rId1743" Type="http://schemas.openxmlformats.org/officeDocument/2006/relationships/slide" Target="slides/slide1740.xml"/><Relationship Id="rId1742" Type="http://schemas.openxmlformats.org/officeDocument/2006/relationships/slide" Target="slides/slide1739.xml"/><Relationship Id="rId1741" Type="http://schemas.openxmlformats.org/officeDocument/2006/relationships/slide" Target="slides/slide1738.xml"/><Relationship Id="rId1740" Type="http://schemas.openxmlformats.org/officeDocument/2006/relationships/slide" Target="slides/slide1737.xml"/><Relationship Id="rId174" Type="http://schemas.openxmlformats.org/officeDocument/2006/relationships/slide" Target="slides/slide171.xml"/><Relationship Id="rId1739" Type="http://schemas.openxmlformats.org/officeDocument/2006/relationships/slide" Target="slides/slide1736.xml"/><Relationship Id="rId1738" Type="http://schemas.openxmlformats.org/officeDocument/2006/relationships/slide" Target="slides/slide1735.xml"/><Relationship Id="rId1737" Type="http://schemas.openxmlformats.org/officeDocument/2006/relationships/slide" Target="slides/slide1734.xml"/><Relationship Id="rId1736" Type="http://schemas.openxmlformats.org/officeDocument/2006/relationships/slide" Target="slides/slide1733.xml"/><Relationship Id="rId1735" Type="http://schemas.openxmlformats.org/officeDocument/2006/relationships/slide" Target="slides/slide1732.xml"/><Relationship Id="rId1734" Type="http://schemas.openxmlformats.org/officeDocument/2006/relationships/slide" Target="slides/slide1731.xml"/><Relationship Id="rId1733" Type="http://schemas.openxmlformats.org/officeDocument/2006/relationships/slide" Target="slides/slide1730.xml"/><Relationship Id="rId1732" Type="http://schemas.openxmlformats.org/officeDocument/2006/relationships/slide" Target="slides/slide1729.xml"/><Relationship Id="rId1731" Type="http://schemas.openxmlformats.org/officeDocument/2006/relationships/slide" Target="slides/slide1728.xml"/><Relationship Id="rId1730" Type="http://schemas.openxmlformats.org/officeDocument/2006/relationships/slide" Target="slides/slide1727.xml"/><Relationship Id="rId173" Type="http://schemas.openxmlformats.org/officeDocument/2006/relationships/slide" Target="slides/slide170.xml"/><Relationship Id="rId1729" Type="http://schemas.openxmlformats.org/officeDocument/2006/relationships/slide" Target="slides/slide1726.xml"/><Relationship Id="rId1728" Type="http://schemas.openxmlformats.org/officeDocument/2006/relationships/slide" Target="slides/slide1725.xml"/><Relationship Id="rId1727" Type="http://schemas.openxmlformats.org/officeDocument/2006/relationships/slide" Target="slides/slide1724.xml"/><Relationship Id="rId1726" Type="http://schemas.openxmlformats.org/officeDocument/2006/relationships/slide" Target="slides/slide1723.xml"/><Relationship Id="rId1725" Type="http://schemas.openxmlformats.org/officeDocument/2006/relationships/slide" Target="slides/slide1722.xml"/><Relationship Id="rId1724" Type="http://schemas.openxmlformats.org/officeDocument/2006/relationships/slide" Target="slides/slide1721.xml"/><Relationship Id="rId1723" Type="http://schemas.openxmlformats.org/officeDocument/2006/relationships/slide" Target="slides/slide1720.xml"/><Relationship Id="rId1722" Type="http://schemas.openxmlformats.org/officeDocument/2006/relationships/slide" Target="slides/slide1719.xml"/><Relationship Id="rId1721" Type="http://schemas.openxmlformats.org/officeDocument/2006/relationships/slide" Target="slides/slide1718.xml"/><Relationship Id="rId1720" Type="http://schemas.openxmlformats.org/officeDocument/2006/relationships/slide" Target="slides/slide1717.xml"/><Relationship Id="rId172" Type="http://schemas.openxmlformats.org/officeDocument/2006/relationships/slide" Target="slides/slide169.xml"/><Relationship Id="rId1719" Type="http://schemas.openxmlformats.org/officeDocument/2006/relationships/slide" Target="slides/slide1716.xml"/><Relationship Id="rId1718" Type="http://schemas.openxmlformats.org/officeDocument/2006/relationships/slide" Target="slides/slide1715.xml"/><Relationship Id="rId1717" Type="http://schemas.openxmlformats.org/officeDocument/2006/relationships/slide" Target="slides/slide1714.xml"/><Relationship Id="rId1716" Type="http://schemas.openxmlformats.org/officeDocument/2006/relationships/slide" Target="slides/slide1713.xml"/><Relationship Id="rId1715" Type="http://schemas.openxmlformats.org/officeDocument/2006/relationships/slide" Target="slides/slide1712.xml"/><Relationship Id="rId1714" Type="http://schemas.openxmlformats.org/officeDocument/2006/relationships/slide" Target="slides/slide1711.xml"/><Relationship Id="rId1713" Type="http://schemas.openxmlformats.org/officeDocument/2006/relationships/slide" Target="slides/slide1710.xml"/><Relationship Id="rId1712" Type="http://schemas.openxmlformats.org/officeDocument/2006/relationships/slide" Target="slides/slide1709.xml"/><Relationship Id="rId1711" Type="http://schemas.openxmlformats.org/officeDocument/2006/relationships/slide" Target="slides/slide1708.xml"/><Relationship Id="rId1710" Type="http://schemas.openxmlformats.org/officeDocument/2006/relationships/slide" Target="slides/slide1707.xml"/><Relationship Id="rId171" Type="http://schemas.openxmlformats.org/officeDocument/2006/relationships/slide" Target="slides/slide168.xml"/><Relationship Id="rId1709" Type="http://schemas.openxmlformats.org/officeDocument/2006/relationships/slide" Target="slides/slide1706.xml"/><Relationship Id="rId1708" Type="http://schemas.openxmlformats.org/officeDocument/2006/relationships/slide" Target="slides/slide1705.xml"/><Relationship Id="rId1707" Type="http://schemas.openxmlformats.org/officeDocument/2006/relationships/slide" Target="slides/slide1704.xml"/><Relationship Id="rId1706" Type="http://schemas.openxmlformats.org/officeDocument/2006/relationships/slide" Target="slides/slide1703.xml"/><Relationship Id="rId1705" Type="http://schemas.openxmlformats.org/officeDocument/2006/relationships/slide" Target="slides/slide1702.xml"/><Relationship Id="rId1704" Type="http://schemas.openxmlformats.org/officeDocument/2006/relationships/slide" Target="slides/slide1701.xml"/><Relationship Id="rId1703" Type="http://schemas.openxmlformats.org/officeDocument/2006/relationships/slide" Target="slides/slide1700.xml"/><Relationship Id="rId1702" Type="http://schemas.openxmlformats.org/officeDocument/2006/relationships/slide" Target="slides/slide1699.xml"/><Relationship Id="rId1701" Type="http://schemas.openxmlformats.org/officeDocument/2006/relationships/slide" Target="slides/slide1698.xml"/><Relationship Id="rId1700" Type="http://schemas.openxmlformats.org/officeDocument/2006/relationships/slide" Target="slides/slide1697.xml"/><Relationship Id="rId170" Type="http://schemas.openxmlformats.org/officeDocument/2006/relationships/slide" Target="slides/slide167.xml"/><Relationship Id="rId17" Type="http://schemas.openxmlformats.org/officeDocument/2006/relationships/slide" Target="slides/slide14.xml"/><Relationship Id="rId1699" Type="http://schemas.openxmlformats.org/officeDocument/2006/relationships/slide" Target="slides/slide1696.xml"/><Relationship Id="rId1698" Type="http://schemas.openxmlformats.org/officeDocument/2006/relationships/slide" Target="slides/slide1695.xml"/><Relationship Id="rId1697" Type="http://schemas.openxmlformats.org/officeDocument/2006/relationships/slide" Target="slides/slide1694.xml"/><Relationship Id="rId1696" Type="http://schemas.openxmlformats.org/officeDocument/2006/relationships/slide" Target="slides/slide1693.xml"/><Relationship Id="rId1695" Type="http://schemas.openxmlformats.org/officeDocument/2006/relationships/slide" Target="slides/slide1692.xml"/><Relationship Id="rId1694" Type="http://schemas.openxmlformats.org/officeDocument/2006/relationships/slide" Target="slides/slide1691.xml"/><Relationship Id="rId1693" Type="http://schemas.openxmlformats.org/officeDocument/2006/relationships/slide" Target="slides/slide1690.xml"/><Relationship Id="rId1692" Type="http://schemas.openxmlformats.org/officeDocument/2006/relationships/slide" Target="slides/slide1689.xml"/><Relationship Id="rId1691" Type="http://schemas.openxmlformats.org/officeDocument/2006/relationships/slide" Target="slides/slide1688.xml"/><Relationship Id="rId1690" Type="http://schemas.openxmlformats.org/officeDocument/2006/relationships/slide" Target="slides/slide1687.xml"/><Relationship Id="rId169" Type="http://schemas.openxmlformats.org/officeDocument/2006/relationships/slide" Target="slides/slide166.xml"/><Relationship Id="rId1689" Type="http://schemas.openxmlformats.org/officeDocument/2006/relationships/slide" Target="slides/slide1686.xml"/><Relationship Id="rId1688" Type="http://schemas.openxmlformats.org/officeDocument/2006/relationships/slide" Target="slides/slide1685.xml"/><Relationship Id="rId1687" Type="http://schemas.openxmlformats.org/officeDocument/2006/relationships/slide" Target="slides/slide1684.xml"/><Relationship Id="rId1686" Type="http://schemas.openxmlformats.org/officeDocument/2006/relationships/slide" Target="slides/slide1683.xml"/><Relationship Id="rId1685" Type="http://schemas.openxmlformats.org/officeDocument/2006/relationships/slide" Target="slides/slide1682.xml"/><Relationship Id="rId1684" Type="http://schemas.openxmlformats.org/officeDocument/2006/relationships/slide" Target="slides/slide1681.xml"/><Relationship Id="rId1683" Type="http://schemas.openxmlformats.org/officeDocument/2006/relationships/slide" Target="slides/slide1680.xml"/><Relationship Id="rId1682" Type="http://schemas.openxmlformats.org/officeDocument/2006/relationships/slide" Target="slides/slide1679.xml"/><Relationship Id="rId1681" Type="http://schemas.openxmlformats.org/officeDocument/2006/relationships/slide" Target="slides/slide1678.xml"/><Relationship Id="rId1680" Type="http://schemas.openxmlformats.org/officeDocument/2006/relationships/slide" Target="slides/slide1677.xml"/><Relationship Id="rId168" Type="http://schemas.openxmlformats.org/officeDocument/2006/relationships/slide" Target="slides/slide165.xml"/><Relationship Id="rId1679" Type="http://schemas.openxmlformats.org/officeDocument/2006/relationships/slide" Target="slides/slide1676.xml"/><Relationship Id="rId1678" Type="http://schemas.openxmlformats.org/officeDocument/2006/relationships/slide" Target="slides/slide1675.xml"/><Relationship Id="rId1677" Type="http://schemas.openxmlformats.org/officeDocument/2006/relationships/slide" Target="slides/slide1674.xml"/><Relationship Id="rId1676" Type="http://schemas.openxmlformats.org/officeDocument/2006/relationships/slide" Target="slides/slide1673.xml"/><Relationship Id="rId1675" Type="http://schemas.openxmlformats.org/officeDocument/2006/relationships/slide" Target="slides/slide1672.xml"/><Relationship Id="rId1674" Type="http://schemas.openxmlformats.org/officeDocument/2006/relationships/slide" Target="slides/slide1671.xml"/><Relationship Id="rId1673" Type="http://schemas.openxmlformats.org/officeDocument/2006/relationships/slide" Target="slides/slide1670.xml"/><Relationship Id="rId1672" Type="http://schemas.openxmlformats.org/officeDocument/2006/relationships/slide" Target="slides/slide1669.xml"/><Relationship Id="rId1671" Type="http://schemas.openxmlformats.org/officeDocument/2006/relationships/slide" Target="slides/slide1668.xml"/><Relationship Id="rId1670" Type="http://schemas.openxmlformats.org/officeDocument/2006/relationships/slide" Target="slides/slide1667.xml"/><Relationship Id="rId167" Type="http://schemas.openxmlformats.org/officeDocument/2006/relationships/slide" Target="slides/slide164.xml"/><Relationship Id="rId1669" Type="http://schemas.openxmlformats.org/officeDocument/2006/relationships/slide" Target="slides/slide1666.xml"/><Relationship Id="rId1668" Type="http://schemas.openxmlformats.org/officeDocument/2006/relationships/slide" Target="slides/slide1665.xml"/><Relationship Id="rId1667" Type="http://schemas.openxmlformats.org/officeDocument/2006/relationships/slide" Target="slides/slide1664.xml"/><Relationship Id="rId1666" Type="http://schemas.openxmlformats.org/officeDocument/2006/relationships/slide" Target="slides/slide1663.xml"/><Relationship Id="rId1665" Type="http://schemas.openxmlformats.org/officeDocument/2006/relationships/slide" Target="slides/slide1662.xml"/><Relationship Id="rId1664" Type="http://schemas.openxmlformats.org/officeDocument/2006/relationships/slide" Target="slides/slide1661.xml"/><Relationship Id="rId1663" Type="http://schemas.openxmlformats.org/officeDocument/2006/relationships/slide" Target="slides/slide1660.xml"/><Relationship Id="rId1662" Type="http://schemas.openxmlformats.org/officeDocument/2006/relationships/slide" Target="slides/slide1659.xml"/><Relationship Id="rId1661" Type="http://schemas.openxmlformats.org/officeDocument/2006/relationships/slide" Target="slides/slide1658.xml"/><Relationship Id="rId1660" Type="http://schemas.openxmlformats.org/officeDocument/2006/relationships/slide" Target="slides/slide1657.xml"/><Relationship Id="rId166" Type="http://schemas.openxmlformats.org/officeDocument/2006/relationships/slide" Target="slides/slide163.xml"/><Relationship Id="rId1659" Type="http://schemas.openxmlformats.org/officeDocument/2006/relationships/slide" Target="slides/slide1656.xml"/><Relationship Id="rId1658" Type="http://schemas.openxmlformats.org/officeDocument/2006/relationships/slide" Target="slides/slide1655.xml"/><Relationship Id="rId1657" Type="http://schemas.openxmlformats.org/officeDocument/2006/relationships/slide" Target="slides/slide1654.xml"/><Relationship Id="rId1656" Type="http://schemas.openxmlformats.org/officeDocument/2006/relationships/slide" Target="slides/slide1653.xml"/><Relationship Id="rId1655" Type="http://schemas.openxmlformats.org/officeDocument/2006/relationships/slide" Target="slides/slide1652.xml"/><Relationship Id="rId1654" Type="http://schemas.openxmlformats.org/officeDocument/2006/relationships/slide" Target="slides/slide1651.xml"/><Relationship Id="rId1653" Type="http://schemas.openxmlformats.org/officeDocument/2006/relationships/slide" Target="slides/slide1650.xml"/><Relationship Id="rId1652" Type="http://schemas.openxmlformats.org/officeDocument/2006/relationships/slide" Target="slides/slide1649.xml"/><Relationship Id="rId1651" Type="http://schemas.openxmlformats.org/officeDocument/2006/relationships/slide" Target="slides/slide1648.xml"/><Relationship Id="rId1650" Type="http://schemas.openxmlformats.org/officeDocument/2006/relationships/slide" Target="slides/slide1647.xml"/><Relationship Id="rId165" Type="http://schemas.openxmlformats.org/officeDocument/2006/relationships/slide" Target="slides/slide162.xml"/><Relationship Id="rId1649" Type="http://schemas.openxmlformats.org/officeDocument/2006/relationships/slide" Target="slides/slide1646.xml"/><Relationship Id="rId1648" Type="http://schemas.openxmlformats.org/officeDocument/2006/relationships/slide" Target="slides/slide1645.xml"/><Relationship Id="rId1647" Type="http://schemas.openxmlformats.org/officeDocument/2006/relationships/slide" Target="slides/slide1644.xml"/><Relationship Id="rId1646" Type="http://schemas.openxmlformats.org/officeDocument/2006/relationships/slide" Target="slides/slide1643.xml"/><Relationship Id="rId1645" Type="http://schemas.openxmlformats.org/officeDocument/2006/relationships/slide" Target="slides/slide1642.xml"/><Relationship Id="rId1644" Type="http://schemas.openxmlformats.org/officeDocument/2006/relationships/slide" Target="slides/slide1641.xml"/><Relationship Id="rId1643" Type="http://schemas.openxmlformats.org/officeDocument/2006/relationships/slide" Target="slides/slide1640.xml"/><Relationship Id="rId1642" Type="http://schemas.openxmlformats.org/officeDocument/2006/relationships/slide" Target="slides/slide1639.xml"/><Relationship Id="rId1641" Type="http://schemas.openxmlformats.org/officeDocument/2006/relationships/slide" Target="slides/slide1638.xml"/><Relationship Id="rId1640" Type="http://schemas.openxmlformats.org/officeDocument/2006/relationships/slide" Target="slides/slide1637.xml"/><Relationship Id="rId164" Type="http://schemas.openxmlformats.org/officeDocument/2006/relationships/slide" Target="slides/slide161.xml"/><Relationship Id="rId1639" Type="http://schemas.openxmlformats.org/officeDocument/2006/relationships/slide" Target="slides/slide1636.xml"/><Relationship Id="rId1638" Type="http://schemas.openxmlformats.org/officeDocument/2006/relationships/slide" Target="slides/slide1635.xml"/><Relationship Id="rId1637" Type="http://schemas.openxmlformats.org/officeDocument/2006/relationships/slide" Target="slides/slide1634.xml"/><Relationship Id="rId1636" Type="http://schemas.openxmlformats.org/officeDocument/2006/relationships/slide" Target="slides/slide1633.xml"/><Relationship Id="rId1635" Type="http://schemas.openxmlformats.org/officeDocument/2006/relationships/slide" Target="slides/slide1632.xml"/><Relationship Id="rId1634" Type="http://schemas.openxmlformats.org/officeDocument/2006/relationships/slide" Target="slides/slide1631.xml"/><Relationship Id="rId1633" Type="http://schemas.openxmlformats.org/officeDocument/2006/relationships/slide" Target="slides/slide1630.xml"/><Relationship Id="rId1632" Type="http://schemas.openxmlformats.org/officeDocument/2006/relationships/slide" Target="slides/slide1629.xml"/><Relationship Id="rId1631" Type="http://schemas.openxmlformats.org/officeDocument/2006/relationships/slide" Target="slides/slide1628.xml"/><Relationship Id="rId1630" Type="http://schemas.openxmlformats.org/officeDocument/2006/relationships/slide" Target="slides/slide1627.xml"/><Relationship Id="rId163" Type="http://schemas.openxmlformats.org/officeDocument/2006/relationships/slide" Target="slides/slide160.xml"/><Relationship Id="rId1629" Type="http://schemas.openxmlformats.org/officeDocument/2006/relationships/slide" Target="slides/slide1626.xml"/><Relationship Id="rId1628" Type="http://schemas.openxmlformats.org/officeDocument/2006/relationships/slide" Target="slides/slide1625.xml"/><Relationship Id="rId1627" Type="http://schemas.openxmlformats.org/officeDocument/2006/relationships/slide" Target="slides/slide1624.xml"/><Relationship Id="rId1626" Type="http://schemas.openxmlformats.org/officeDocument/2006/relationships/slide" Target="slides/slide1623.xml"/><Relationship Id="rId1625" Type="http://schemas.openxmlformats.org/officeDocument/2006/relationships/slide" Target="slides/slide1622.xml"/><Relationship Id="rId1624" Type="http://schemas.openxmlformats.org/officeDocument/2006/relationships/slide" Target="slides/slide1621.xml"/><Relationship Id="rId1623" Type="http://schemas.openxmlformats.org/officeDocument/2006/relationships/slide" Target="slides/slide1620.xml"/><Relationship Id="rId1622" Type="http://schemas.openxmlformats.org/officeDocument/2006/relationships/slide" Target="slides/slide1619.xml"/><Relationship Id="rId1621" Type="http://schemas.openxmlformats.org/officeDocument/2006/relationships/slide" Target="slides/slide1618.xml"/><Relationship Id="rId1620" Type="http://schemas.openxmlformats.org/officeDocument/2006/relationships/slide" Target="slides/slide1617.xml"/><Relationship Id="rId162" Type="http://schemas.openxmlformats.org/officeDocument/2006/relationships/slide" Target="slides/slide159.xml"/><Relationship Id="rId1619" Type="http://schemas.openxmlformats.org/officeDocument/2006/relationships/slide" Target="slides/slide1616.xml"/><Relationship Id="rId1618" Type="http://schemas.openxmlformats.org/officeDocument/2006/relationships/slide" Target="slides/slide1615.xml"/><Relationship Id="rId1617" Type="http://schemas.openxmlformats.org/officeDocument/2006/relationships/slide" Target="slides/slide1614.xml"/><Relationship Id="rId1616" Type="http://schemas.openxmlformats.org/officeDocument/2006/relationships/slide" Target="slides/slide1613.xml"/><Relationship Id="rId1615" Type="http://schemas.openxmlformats.org/officeDocument/2006/relationships/slide" Target="slides/slide1612.xml"/><Relationship Id="rId1614" Type="http://schemas.openxmlformats.org/officeDocument/2006/relationships/slide" Target="slides/slide1611.xml"/><Relationship Id="rId1613" Type="http://schemas.openxmlformats.org/officeDocument/2006/relationships/slide" Target="slides/slide1610.xml"/><Relationship Id="rId1612" Type="http://schemas.openxmlformats.org/officeDocument/2006/relationships/slide" Target="slides/slide1609.xml"/><Relationship Id="rId1611" Type="http://schemas.openxmlformats.org/officeDocument/2006/relationships/slide" Target="slides/slide1608.xml"/><Relationship Id="rId1610" Type="http://schemas.openxmlformats.org/officeDocument/2006/relationships/slide" Target="slides/slide1607.xml"/><Relationship Id="rId161" Type="http://schemas.openxmlformats.org/officeDocument/2006/relationships/slide" Target="slides/slide158.xml"/><Relationship Id="rId1609" Type="http://schemas.openxmlformats.org/officeDocument/2006/relationships/slide" Target="slides/slide1606.xml"/><Relationship Id="rId1608" Type="http://schemas.openxmlformats.org/officeDocument/2006/relationships/slide" Target="slides/slide1605.xml"/><Relationship Id="rId1607" Type="http://schemas.openxmlformats.org/officeDocument/2006/relationships/slide" Target="slides/slide1604.xml"/><Relationship Id="rId1606" Type="http://schemas.openxmlformats.org/officeDocument/2006/relationships/slide" Target="slides/slide1603.xml"/><Relationship Id="rId1605" Type="http://schemas.openxmlformats.org/officeDocument/2006/relationships/slide" Target="slides/slide1602.xml"/><Relationship Id="rId1604" Type="http://schemas.openxmlformats.org/officeDocument/2006/relationships/slide" Target="slides/slide1601.xml"/><Relationship Id="rId1603" Type="http://schemas.openxmlformats.org/officeDocument/2006/relationships/slide" Target="slides/slide1600.xml"/><Relationship Id="rId1602" Type="http://schemas.openxmlformats.org/officeDocument/2006/relationships/slide" Target="slides/slide1599.xml"/><Relationship Id="rId1601" Type="http://schemas.openxmlformats.org/officeDocument/2006/relationships/slide" Target="slides/slide1598.xml"/><Relationship Id="rId1600" Type="http://schemas.openxmlformats.org/officeDocument/2006/relationships/slide" Target="slides/slide1597.xml"/><Relationship Id="rId160" Type="http://schemas.openxmlformats.org/officeDocument/2006/relationships/slide" Target="slides/slide157.xml"/><Relationship Id="rId16" Type="http://schemas.openxmlformats.org/officeDocument/2006/relationships/slide" Target="slides/slide13.xml"/><Relationship Id="rId1599" Type="http://schemas.openxmlformats.org/officeDocument/2006/relationships/slide" Target="slides/slide1596.xml"/><Relationship Id="rId1598" Type="http://schemas.openxmlformats.org/officeDocument/2006/relationships/slide" Target="slides/slide1595.xml"/><Relationship Id="rId1597" Type="http://schemas.openxmlformats.org/officeDocument/2006/relationships/slide" Target="slides/slide1594.xml"/><Relationship Id="rId1596" Type="http://schemas.openxmlformats.org/officeDocument/2006/relationships/slide" Target="slides/slide1593.xml"/><Relationship Id="rId1595" Type="http://schemas.openxmlformats.org/officeDocument/2006/relationships/slide" Target="slides/slide1592.xml"/><Relationship Id="rId1594" Type="http://schemas.openxmlformats.org/officeDocument/2006/relationships/slide" Target="slides/slide1591.xml"/><Relationship Id="rId1593" Type="http://schemas.openxmlformats.org/officeDocument/2006/relationships/slide" Target="slides/slide1590.xml"/><Relationship Id="rId1592" Type="http://schemas.openxmlformats.org/officeDocument/2006/relationships/slide" Target="slides/slide1589.xml"/><Relationship Id="rId1591" Type="http://schemas.openxmlformats.org/officeDocument/2006/relationships/slide" Target="slides/slide1588.xml"/><Relationship Id="rId1590" Type="http://schemas.openxmlformats.org/officeDocument/2006/relationships/slide" Target="slides/slide1587.xml"/><Relationship Id="rId159" Type="http://schemas.openxmlformats.org/officeDocument/2006/relationships/slide" Target="slides/slide156.xml"/><Relationship Id="rId1589" Type="http://schemas.openxmlformats.org/officeDocument/2006/relationships/slide" Target="slides/slide1586.xml"/><Relationship Id="rId1588" Type="http://schemas.openxmlformats.org/officeDocument/2006/relationships/slide" Target="slides/slide1585.xml"/><Relationship Id="rId1587" Type="http://schemas.openxmlformats.org/officeDocument/2006/relationships/slide" Target="slides/slide1584.xml"/><Relationship Id="rId1586" Type="http://schemas.openxmlformats.org/officeDocument/2006/relationships/slide" Target="slides/slide1583.xml"/><Relationship Id="rId1585" Type="http://schemas.openxmlformats.org/officeDocument/2006/relationships/slide" Target="slides/slide1582.xml"/><Relationship Id="rId1584" Type="http://schemas.openxmlformats.org/officeDocument/2006/relationships/slide" Target="slides/slide1581.xml"/><Relationship Id="rId1583" Type="http://schemas.openxmlformats.org/officeDocument/2006/relationships/slide" Target="slides/slide1580.xml"/><Relationship Id="rId1582" Type="http://schemas.openxmlformats.org/officeDocument/2006/relationships/slide" Target="slides/slide1579.xml"/><Relationship Id="rId1581" Type="http://schemas.openxmlformats.org/officeDocument/2006/relationships/slide" Target="slides/slide1578.xml"/><Relationship Id="rId1580" Type="http://schemas.openxmlformats.org/officeDocument/2006/relationships/slide" Target="slides/slide1577.xml"/><Relationship Id="rId158" Type="http://schemas.openxmlformats.org/officeDocument/2006/relationships/slide" Target="slides/slide155.xml"/><Relationship Id="rId1579" Type="http://schemas.openxmlformats.org/officeDocument/2006/relationships/slide" Target="slides/slide1576.xml"/><Relationship Id="rId1578" Type="http://schemas.openxmlformats.org/officeDocument/2006/relationships/slide" Target="slides/slide1575.xml"/><Relationship Id="rId1577" Type="http://schemas.openxmlformats.org/officeDocument/2006/relationships/slide" Target="slides/slide1574.xml"/><Relationship Id="rId1576" Type="http://schemas.openxmlformats.org/officeDocument/2006/relationships/slide" Target="slides/slide1573.xml"/><Relationship Id="rId1575" Type="http://schemas.openxmlformats.org/officeDocument/2006/relationships/slide" Target="slides/slide1572.xml"/><Relationship Id="rId1574" Type="http://schemas.openxmlformats.org/officeDocument/2006/relationships/slide" Target="slides/slide1571.xml"/><Relationship Id="rId1573" Type="http://schemas.openxmlformats.org/officeDocument/2006/relationships/slide" Target="slides/slide1570.xml"/><Relationship Id="rId1572" Type="http://schemas.openxmlformats.org/officeDocument/2006/relationships/slide" Target="slides/slide1569.xml"/><Relationship Id="rId1571" Type="http://schemas.openxmlformats.org/officeDocument/2006/relationships/slide" Target="slides/slide1568.xml"/><Relationship Id="rId1570" Type="http://schemas.openxmlformats.org/officeDocument/2006/relationships/slide" Target="slides/slide1567.xml"/><Relationship Id="rId157" Type="http://schemas.openxmlformats.org/officeDocument/2006/relationships/slide" Target="slides/slide154.xml"/><Relationship Id="rId1569" Type="http://schemas.openxmlformats.org/officeDocument/2006/relationships/slide" Target="slides/slide1566.xml"/><Relationship Id="rId1568" Type="http://schemas.openxmlformats.org/officeDocument/2006/relationships/slide" Target="slides/slide1565.xml"/><Relationship Id="rId1567" Type="http://schemas.openxmlformats.org/officeDocument/2006/relationships/slide" Target="slides/slide1564.xml"/><Relationship Id="rId1566" Type="http://schemas.openxmlformats.org/officeDocument/2006/relationships/slide" Target="slides/slide1563.xml"/><Relationship Id="rId1565" Type="http://schemas.openxmlformats.org/officeDocument/2006/relationships/slide" Target="slides/slide1562.xml"/><Relationship Id="rId1564" Type="http://schemas.openxmlformats.org/officeDocument/2006/relationships/slide" Target="slides/slide1561.xml"/><Relationship Id="rId1563" Type="http://schemas.openxmlformats.org/officeDocument/2006/relationships/slide" Target="slides/slide1560.xml"/><Relationship Id="rId1562" Type="http://schemas.openxmlformats.org/officeDocument/2006/relationships/slide" Target="slides/slide1559.xml"/><Relationship Id="rId1561" Type="http://schemas.openxmlformats.org/officeDocument/2006/relationships/slide" Target="slides/slide1558.xml"/><Relationship Id="rId1560" Type="http://schemas.openxmlformats.org/officeDocument/2006/relationships/slide" Target="slides/slide1557.xml"/><Relationship Id="rId156" Type="http://schemas.openxmlformats.org/officeDocument/2006/relationships/slide" Target="slides/slide153.xml"/><Relationship Id="rId1559" Type="http://schemas.openxmlformats.org/officeDocument/2006/relationships/slide" Target="slides/slide1556.xml"/><Relationship Id="rId1558" Type="http://schemas.openxmlformats.org/officeDocument/2006/relationships/slide" Target="slides/slide1555.xml"/><Relationship Id="rId1557" Type="http://schemas.openxmlformats.org/officeDocument/2006/relationships/slide" Target="slides/slide1554.xml"/><Relationship Id="rId1556" Type="http://schemas.openxmlformats.org/officeDocument/2006/relationships/slide" Target="slides/slide1553.xml"/><Relationship Id="rId1555" Type="http://schemas.openxmlformats.org/officeDocument/2006/relationships/slide" Target="slides/slide1552.xml"/><Relationship Id="rId1554" Type="http://schemas.openxmlformats.org/officeDocument/2006/relationships/slide" Target="slides/slide1551.xml"/><Relationship Id="rId1553" Type="http://schemas.openxmlformats.org/officeDocument/2006/relationships/slide" Target="slides/slide1550.xml"/><Relationship Id="rId1552" Type="http://schemas.openxmlformats.org/officeDocument/2006/relationships/slide" Target="slides/slide1549.xml"/><Relationship Id="rId1551" Type="http://schemas.openxmlformats.org/officeDocument/2006/relationships/slide" Target="slides/slide1548.xml"/><Relationship Id="rId1550" Type="http://schemas.openxmlformats.org/officeDocument/2006/relationships/slide" Target="slides/slide1547.xml"/><Relationship Id="rId155" Type="http://schemas.openxmlformats.org/officeDocument/2006/relationships/slide" Target="slides/slide152.xml"/><Relationship Id="rId1549" Type="http://schemas.openxmlformats.org/officeDocument/2006/relationships/slide" Target="slides/slide1546.xml"/><Relationship Id="rId1548" Type="http://schemas.openxmlformats.org/officeDocument/2006/relationships/slide" Target="slides/slide1545.xml"/><Relationship Id="rId1547" Type="http://schemas.openxmlformats.org/officeDocument/2006/relationships/slide" Target="slides/slide1544.xml"/><Relationship Id="rId1546" Type="http://schemas.openxmlformats.org/officeDocument/2006/relationships/slide" Target="slides/slide1543.xml"/><Relationship Id="rId1545" Type="http://schemas.openxmlformats.org/officeDocument/2006/relationships/slide" Target="slides/slide1542.xml"/><Relationship Id="rId1544" Type="http://schemas.openxmlformats.org/officeDocument/2006/relationships/slide" Target="slides/slide1541.xml"/><Relationship Id="rId1543" Type="http://schemas.openxmlformats.org/officeDocument/2006/relationships/slide" Target="slides/slide1540.xml"/><Relationship Id="rId1542" Type="http://schemas.openxmlformats.org/officeDocument/2006/relationships/slide" Target="slides/slide1539.xml"/><Relationship Id="rId1541" Type="http://schemas.openxmlformats.org/officeDocument/2006/relationships/slide" Target="slides/slide1538.xml"/><Relationship Id="rId1540" Type="http://schemas.openxmlformats.org/officeDocument/2006/relationships/slide" Target="slides/slide1537.xml"/><Relationship Id="rId154" Type="http://schemas.openxmlformats.org/officeDocument/2006/relationships/slide" Target="slides/slide151.xml"/><Relationship Id="rId1539" Type="http://schemas.openxmlformats.org/officeDocument/2006/relationships/slide" Target="slides/slide1536.xml"/><Relationship Id="rId1538" Type="http://schemas.openxmlformats.org/officeDocument/2006/relationships/slide" Target="slides/slide1535.xml"/><Relationship Id="rId1537" Type="http://schemas.openxmlformats.org/officeDocument/2006/relationships/slide" Target="slides/slide1534.xml"/><Relationship Id="rId1536" Type="http://schemas.openxmlformats.org/officeDocument/2006/relationships/slide" Target="slides/slide1533.xml"/><Relationship Id="rId1535" Type="http://schemas.openxmlformats.org/officeDocument/2006/relationships/slide" Target="slides/slide1532.xml"/><Relationship Id="rId1534" Type="http://schemas.openxmlformats.org/officeDocument/2006/relationships/slide" Target="slides/slide1531.xml"/><Relationship Id="rId1533" Type="http://schemas.openxmlformats.org/officeDocument/2006/relationships/slide" Target="slides/slide1530.xml"/><Relationship Id="rId1532" Type="http://schemas.openxmlformats.org/officeDocument/2006/relationships/slide" Target="slides/slide1529.xml"/><Relationship Id="rId1531" Type="http://schemas.openxmlformats.org/officeDocument/2006/relationships/slide" Target="slides/slide1528.xml"/><Relationship Id="rId1530" Type="http://schemas.openxmlformats.org/officeDocument/2006/relationships/slide" Target="slides/slide1527.xml"/><Relationship Id="rId153" Type="http://schemas.openxmlformats.org/officeDocument/2006/relationships/slide" Target="slides/slide150.xml"/><Relationship Id="rId1529" Type="http://schemas.openxmlformats.org/officeDocument/2006/relationships/slide" Target="slides/slide1526.xml"/><Relationship Id="rId1528" Type="http://schemas.openxmlformats.org/officeDocument/2006/relationships/slide" Target="slides/slide1525.xml"/><Relationship Id="rId1527" Type="http://schemas.openxmlformats.org/officeDocument/2006/relationships/slide" Target="slides/slide1524.xml"/><Relationship Id="rId1526" Type="http://schemas.openxmlformats.org/officeDocument/2006/relationships/slide" Target="slides/slide1523.xml"/><Relationship Id="rId1525" Type="http://schemas.openxmlformats.org/officeDocument/2006/relationships/slide" Target="slides/slide1522.xml"/><Relationship Id="rId1524" Type="http://schemas.openxmlformats.org/officeDocument/2006/relationships/slide" Target="slides/slide1521.xml"/><Relationship Id="rId1523" Type="http://schemas.openxmlformats.org/officeDocument/2006/relationships/slide" Target="slides/slide1520.xml"/><Relationship Id="rId1522" Type="http://schemas.openxmlformats.org/officeDocument/2006/relationships/slide" Target="slides/slide1519.xml"/><Relationship Id="rId1521" Type="http://schemas.openxmlformats.org/officeDocument/2006/relationships/slide" Target="slides/slide1518.xml"/><Relationship Id="rId1520" Type="http://schemas.openxmlformats.org/officeDocument/2006/relationships/slide" Target="slides/slide1517.xml"/><Relationship Id="rId152" Type="http://schemas.openxmlformats.org/officeDocument/2006/relationships/slide" Target="slides/slide149.xml"/><Relationship Id="rId1519" Type="http://schemas.openxmlformats.org/officeDocument/2006/relationships/slide" Target="slides/slide1516.xml"/><Relationship Id="rId1518" Type="http://schemas.openxmlformats.org/officeDocument/2006/relationships/slide" Target="slides/slide1515.xml"/><Relationship Id="rId1517" Type="http://schemas.openxmlformats.org/officeDocument/2006/relationships/slide" Target="slides/slide1514.xml"/><Relationship Id="rId1516" Type="http://schemas.openxmlformats.org/officeDocument/2006/relationships/slide" Target="slides/slide1513.xml"/><Relationship Id="rId1515" Type="http://schemas.openxmlformats.org/officeDocument/2006/relationships/slide" Target="slides/slide1512.xml"/><Relationship Id="rId1514" Type="http://schemas.openxmlformats.org/officeDocument/2006/relationships/slide" Target="slides/slide1511.xml"/><Relationship Id="rId1513" Type="http://schemas.openxmlformats.org/officeDocument/2006/relationships/slide" Target="slides/slide1510.xml"/><Relationship Id="rId1512" Type="http://schemas.openxmlformats.org/officeDocument/2006/relationships/slide" Target="slides/slide1509.xml"/><Relationship Id="rId1511" Type="http://schemas.openxmlformats.org/officeDocument/2006/relationships/slide" Target="slides/slide1508.xml"/><Relationship Id="rId1510" Type="http://schemas.openxmlformats.org/officeDocument/2006/relationships/slide" Target="slides/slide1507.xml"/><Relationship Id="rId151" Type="http://schemas.openxmlformats.org/officeDocument/2006/relationships/slide" Target="slides/slide148.xml"/><Relationship Id="rId1509" Type="http://schemas.openxmlformats.org/officeDocument/2006/relationships/slide" Target="slides/slide1506.xml"/><Relationship Id="rId1508" Type="http://schemas.openxmlformats.org/officeDocument/2006/relationships/slide" Target="slides/slide1505.xml"/><Relationship Id="rId1507" Type="http://schemas.openxmlformats.org/officeDocument/2006/relationships/slide" Target="slides/slide1504.xml"/><Relationship Id="rId1506" Type="http://schemas.openxmlformats.org/officeDocument/2006/relationships/slide" Target="slides/slide1503.xml"/><Relationship Id="rId1505" Type="http://schemas.openxmlformats.org/officeDocument/2006/relationships/slide" Target="slides/slide1502.xml"/><Relationship Id="rId1504" Type="http://schemas.openxmlformats.org/officeDocument/2006/relationships/slide" Target="slides/slide1501.xml"/><Relationship Id="rId1503" Type="http://schemas.openxmlformats.org/officeDocument/2006/relationships/slide" Target="slides/slide1500.xml"/><Relationship Id="rId1502" Type="http://schemas.openxmlformats.org/officeDocument/2006/relationships/slide" Target="slides/slide1499.xml"/><Relationship Id="rId1501" Type="http://schemas.openxmlformats.org/officeDocument/2006/relationships/slide" Target="slides/slide1498.xml"/><Relationship Id="rId1500" Type="http://schemas.openxmlformats.org/officeDocument/2006/relationships/slide" Target="slides/slide1497.xml"/><Relationship Id="rId150" Type="http://schemas.openxmlformats.org/officeDocument/2006/relationships/slide" Target="slides/slide147.xml"/><Relationship Id="rId15" Type="http://schemas.openxmlformats.org/officeDocument/2006/relationships/slide" Target="slides/slide12.xml"/><Relationship Id="rId1499" Type="http://schemas.openxmlformats.org/officeDocument/2006/relationships/slide" Target="slides/slide1496.xml"/><Relationship Id="rId1498" Type="http://schemas.openxmlformats.org/officeDocument/2006/relationships/slide" Target="slides/slide1495.xml"/><Relationship Id="rId1497" Type="http://schemas.openxmlformats.org/officeDocument/2006/relationships/slide" Target="slides/slide1494.xml"/><Relationship Id="rId1496" Type="http://schemas.openxmlformats.org/officeDocument/2006/relationships/slide" Target="slides/slide1493.xml"/><Relationship Id="rId1495" Type="http://schemas.openxmlformats.org/officeDocument/2006/relationships/slide" Target="slides/slide1492.xml"/><Relationship Id="rId1494" Type="http://schemas.openxmlformats.org/officeDocument/2006/relationships/slide" Target="slides/slide1491.xml"/><Relationship Id="rId1493" Type="http://schemas.openxmlformats.org/officeDocument/2006/relationships/slide" Target="slides/slide1490.xml"/><Relationship Id="rId1492" Type="http://schemas.openxmlformats.org/officeDocument/2006/relationships/slide" Target="slides/slide1489.xml"/><Relationship Id="rId1491" Type="http://schemas.openxmlformats.org/officeDocument/2006/relationships/slide" Target="slides/slide1488.xml"/><Relationship Id="rId1490" Type="http://schemas.openxmlformats.org/officeDocument/2006/relationships/slide" Target="slides/slide1487.xml"/><Relationship Id="rId149" Type="http://schemas.openxmlformats.org/officeDocument/2006/relationships/slide" Target="slides/slide146.xml"/><Relationship Id="rId1489" Type="http://schemas.openxmlformats.org/officeDocument/2006/relationships/slide" Target="slides/slide1486.xml"/><Relationship Id="rId1488" Type="http://schemas.openxmlformats.org/officeDocument/2006/relationships/slide" Target="slides/slide1485.xml"/><Relationship Id="rId1487" Type="http://schemas.openxmlformats.org/officeDocument/2006/relationships/slide" Target="slides/slide1484.xml"/><Relationship Id="rId1486" Type="http://schemas.openxmlformats.org/officeDocument/2006/relationships/slide" Target="slides/slide1483.xml"/><Relationship Id="rId1485" Type="http://schemas.openxmlformats.org/officeDocument/2006/relationships/slide" Target="slides/slide1482.xml"/><Relationship Id="rId1484" Type="http://schemas.openxmlformats.org/officeDocument/2006/relationships/slide" Target="slides/slide1481.xml"/><Relationship Id="rId1483" Type="http://schemas.openxmlformats.org/officeDocument/2006/relationships/slide" Target="slides/slide1480.xml"/><Relationship Id="rId1482" Type="http://schemas.openxmlformats.org/officeDocument/2006/relationships/slide" Target="slides/slide1479.xml"/><Relationship Id="rId1481" Type="http://schemas.openxmlformats.org/officeDocument/2006/relationships/slide" Target="slides/slide1478.xml"/><Relationship Id="rId1480" Type="http://schemas.openxmlformats.org/officeDocument/2006/relationships/slide" Target="slides/slide1477.xml"/><Relationship Id="rId148" Type="http://schemas.openxmlformats.org/officeDocument/2006/relationships/slide" Target="slides/slide145.xml"/><Relationship Id="rId1479" Type="http://schemas.openxmlformats.org/officeDocument/2006/relationships/slide" Target="slides/slide1476.xml"/><Relationship Id="rId1478" Type="http://schemas.openxmlformats.org/officeDocument/2006/relationships/slide" Target="slides/slide1475.xml"/><Relationship Id="rId1477" Type="http://schemas.openxmlformats.org/officeDocument/2006/relationships/slide" Target="slides/slide1474.xml"/><Relationship Id="rId1476" Type="http://schemas.openxmlformats.org/officeDocument/2006/relationships/slide" Target="slides/slide1473.xml"/><Relationship Id="rId1475" Type="http://schemas.openxmlformats.org/officeDocument/2006/relationships/slide" Target="slides/slide1472.xml"/><Relationship Id="rId1474" Type="http://schemas.openxmlformats.org/officeDocument/2006/relationships/slide" Target="slides/slide1471.xml"/><Relationship Id="rId1473" Type="http://schemas.openxmlformats.org/officeDocument/2006/relationships/slide" Target="slides/slide1470.xml"/><Relationship Id="rId1472" Type="http://schemas.openxmlformats.org/officeDocument/2006/relationships/slide" Target="slides/slide1469.xml"/><Relationship Id="rId1471" Type="http://schemas.openxmlformats.org/officeDocument/2006/relationships/slide" Target="slides/slide1468.xml"/><Relationship Id="rId1470" Type="http://schemas.openxmlformats.org/officeDocument/2006/relationships/slide" Target="slides/slide1467.xml"/><Relationship Id="rId147" Type="http://schemas.openxmlformats.org/officeDocument/2006/relationships/slide" Target="slides/slide144.xml"/><Relationship Id="rId1469" Type="http://schemas.openxmlformats.org/officeDocument/2006/relationships/slide" Target="slides/slide1466.xml"/><Relationship Id="rId1468" Type="http://schemas.openxmlformats.org/officeDocument/2006/relationships/slide" Target="slides/slide1465.xml"/><Relationship Id="rId1467" Type="http://schemas.openxmlformats.org/officeDocument/2006/relationships/slide" Target="slides/slide1464.xml"/><Relationship Id="rId1466" Type="http://schemas.openxmlformats.org/officeDocument/2006/relationships/slide" Target="slides/slide1463.xml"/><Relationship Id="rId1465" Type="http://schemas.openxmlformats.org/officeDocument/2006/relationships/slide" Target="slides/slide1462.xml"/><Relationship Id="rId1464" Type="http://schemas.openxmlformats.org/officeDocument/2006/relationships/slide" Target="slides/slide1461.xml"/><Relationship Id="rId1463" Type="http://schemas.openxmlformats.org/officeDocument/2006/relationships/slide" Target="slides/slide1460.xml"/><Relationship Id="rId1462" Type="http://schemas.openxmlformats.org/officeDocument/2006/relationships/slide" Target="slides/slide1459.xml"/><Relationship Id="rId1461" Type="http://schemas.openxmlformats.org/officeDocument/2006/relationships/slide" Target="slides/slide1458.xml"/><Relationship Id="rId1460" Type="http://schemas.openxmlformats.org/officeDocument/2006/relationships/slide" Target="slides/slide1457.xml"/><Relationship Id="rId146" Type="http://schemas.openxmlformats.org/officeDocument/2006/relationships/slide" Target="slides/slide143.xml"/><Relationship Id="rId1459" Type="http://schemas.openxmlformats.org/officeDocument/2006/relationships/slide" Target="slides/slide1456.xml"/><Relationship Id="rId1458" Type="http://schemas.openxmlformats.org/officeDocument/2006/relationships/slide" Target="slides/slide1455.xml"/><Relationship Id="rId1457" Type="http://schemas.openxmlformats.org/officeDocument/2006/relationships/slide" Target="slides/slide1454.xml"/><Relationship Id="rId1456" Type="http://schemas.openxmlformats.org/officeDocument/2006/relationships/slide" Target="slides/slide1453.xml"/><Relationship Id="rId1455" Type="http://schemas.openxmlformats.org/officeDocument/2006/relationships/slide" Target="slides/slide1452.xml"/><Relationship Id="rId1454" Type="http://schemas.openxmlformats.org/officeDocument/2006/relationships/slide" Target="slides/slide1451.xml"/><Relationship Id="rId1453" Type="http://schemas.openxmlformats.org/officeDocument/2006/relationships/slide" Target="slides/slide1450.xml"/><Relationship Id="rId1452" Type="http://schemas.openxmlformats.org/officeDocument/2006/relationships/slide" Target="slides/slide1449.xml"/><Relationship Id="rId1451" Type="http://schemas.openxmlformats.org/officeDocument/2006/relationships/slide" Target="slides/slide1448.xml"/><Relationship Id="rId1450" Type="http://schemas.openxmlformats.org/officeDocument/2006/relationships/slide" Target="slides/slide1447.xml"/><Relationship Id="rId145" Type="http://schemas.openxmlformats.org/officeDocument/2006/relationships/slide" Target="slides/slide142.xml"/><Relationship Id="rId1449" Type="http://schemas.openxmlformats.org/officeDocument/2006/relationships/slide" Target="slides/slide1446.xml"/><Relationship Id="rId1448" Type="http://schemas.openxmlformats.org/officeDocument/2006/relationships/slide" Target="slides/slide1445.xml"/><Relationship Id="rId1447" Type="http://schemas.openxmlformats.org/officeDocument/2006/relationships/slide" Target="slides/slide1444.xml"/><Relationship Id="rId1446" Type="http://schemas.openxmlformats.org/officeDocument/2006/relationships/slide" Target="slides/slide1443.xml"/><Relationship Id="rId1445" Type="http://schemas.openxmlformats.org/officeDocument/2006/relationships/slide" Target="slides/slide1442.xml"/><Relationship Id="rId1444" Type="http://schemas.openxmlformats.org/officeDocument/2006/relationships/slide" Target="slides/slide1441.xml"/><Relationship Id="rId1443" Type="http://schemas.openxmlformats.org/officeDocument/2006/relationships/slide" Target="slides/slide1440.xml"/><Relationship Id="rId1442" Type="http://schemas.openxmlformats.org/officeDocument/2006/relationships/slide" Target="slides/slide1439.xml"/><Relationship Id="rId1441" Type="http://schemas.openxmlformats.org/officeDocument/2006/relationships/slide" Target="slides/slide1438.xml"/><Relationship Id="rId1440" Type="http://schemas.openxmlformats.org/officeDocument/2006/relationships/slide" Target="slides/slide1437.xml"/><Relationship Id="rId144" Type="http://schemas.openxmlformats.org/officeDocument/2006/relationships/slide" Target="slides/slide141.xml"/><Relationship Id="rId1439" Type="http://schemas.openxmlformats.org/officeDocument/2006/relationships/slide" Target="slides/slide1436.xml"/><Relationship Id="rId1438" Type="http://schemas.openxmlformats.org/officeDocument/2006/relationships/slide" Target="slides/slide1435.xml"/><Relationship Id="rId1437" Type="http://schemas.openxmlformats.org/officeDocument/2006/relationships/slide" Target="slides/slide1434.xml"/><Relationship Id="rId1436" Type="http://schemas.openxmlformats.org/officeDocument/2006/relationships/slide" Target="slides/slide1433.xml"/><Relationship Id="rId1435" Type="http://schemas.openxmlformats.org/officeDocument/2006/relationships/slide" Target="slides/slide1432.xml"/><Relationship Id="rId1434" Type="http://schemas.openxmlformats.org/officeDocument/2006/relationships/slide" Target="slides/slide1431.xml"/><Relationship Id="rId1433" Type="http://schemas.openxmlformats.org/officeDocument/2006/relationships/slide" Target="slides/slide1430.xml"/><Relationship Id="rId1432" Type="http://schemas.openxmlformats.org/officeDocument/2006/relationships/slide" Target="slides/slide1429.xml"/><Relationship Id="rId1431" Type="http://schemas.openxmlformats.org/officeDocument/2006/relationships/slide" Target="slides/slide1428.xml"/><Relationship Id="rId1430" Type="http://schemas.openxmlformats.org/officeDocument/2006/relationships/slide" Target="slides/slide1427.xml"/><Relationship Id="rId143" Type="http://schemas.openxmlformats.org/officeDocument/2006/relationships/slide" Target="slides/slide140.xml"/><Relationship Id="rId1429" Type="http://schemas.openxmlformats.org/officeDocument/2006/relationships/slide" Target="slides/slide1426.xml"/><Relationship Id="rId1428" Type="http://schemas.openxmlformats.org/officeDocument/2006/relationships/slide" Target="slides/slide1425.xml"/><Relationship Id="rId1427" Type="http://schemas.openxmlformats.org/officeDocument/2006/relationships/slide" Target="slides/slide1424.xml"/><Relationship Id="rId1426" Type="http://schemas.openxmlformats.org/officeDocument/2006/relationships/slide" Target="slides/slide1423.xml"/><Relationship Id="rId1425" Type="http://schemas.openxmlformats.org/officeDocument/2006/relationships/slide" Target="slides/slide1422.xml"/><Relationship Id="rId1424" Type="http://schemas.openxmlformats.org/officeDocument/2006/relationships/slide" Target="slides/slide1421.xml"/><Relationship Id="rId1423" Type="http://schemas.openxmlformats.org/officeDocument/2006/relationships/slide" Target="slides/slide1420.xml"/><Relationship Id="rId1422" Type="http://schemas.openxmlformats.org/officeDocument/2006/relationships/slide" Target="slides/slide1419.xml"/><Relationship Id="rId1421" Type="http://schemas.openxmlformats.org/officeDocument/2006/relationships/slide" Target="slides/slide1418.xml"/><Relationship Id="rId1420" Type="http://schemas.openxmlformats.org/officeDocument/2006/relationships/slide" Target="slides/slide1417.xml"/><Relationship Id="rId142" Type="http://schemas.openxmlformats.org/officeDocument/2006/relationships/slide" Target="slides/slide139.xml"/><Relationship Id="rId1419" Type="http://schemas.openxmlformats.org/officeDocument/2006/relationships/slide" Target="slides/slide1416.xml"/><Relationship Id="rId1418" Type="http://schemas.openxmlformats.org/officeDocument/2006/relationships/slide" Target="slides/slide1415.xml"/><Relationship Id="rId1417" Type="http://schemas.openxmlformats.org/officeDocument/2006/relationships/slide" Target="slides/slide1414.xml"/><Relationship Id="rId1416" Type="http://schemas.openxmlformats.org/officeDocument/2006/relationships/slide" Target="slides/slide1413.xml"/><Relationship Id="rId1415" Type="http://schemas.openxmlformats.org/officeDocument/2006/relationships/slide" Target="slides/slide1412.xml"/><Relationship Id="rId1414" Type="http://schemas.openxmlformats.org/officeDocument/2006/relationships/slide" Target="slides/slide1411.xml"/><Relationship Id="rId1413" Type="http://schemas.openxmlformats.org/officeDocument/2006/relationships/slide" Target="slides/slide1410.xml"/><Relationship Id="rId1412" Type="http://schemas.openxmlformats.org/officeDocument/2006/relationships/slide" Target="slides/slide1409.xml"/><Relationship Id="rId1411" Type="http://schemas.openxmlformats.org/officeDocument/2006/relationships/slide" Target="slides/slide1408.xml"/><Relationship Id="rId1410" Type="http://schemas.openxmlformats.org/officeDocument/2006/relationships/slide" Target="slides/slide1407.xml"/><Relationship Id="rId141" Type="http://schemas.openxmlformats.org/officeDocument/2006/relationships/slide" Target="slides/slide138.xml"/><Relationship Id="rId1409" Type="http://schemas.openxmlformats.org/officeDocument/2006/relationships/slide" Target="slides/slide1406.xml"/><Relationship Id="rId1408" Type="http://schemas.openxmlformats.org/officeDocument/2006/relationships/slide" Target="slides/slide1405.xml"/><Relationship Id="rId1407" Type="http://schemas.openxmlformats.org/officeDocument/2006/relationships/slide" Target="slides/slide1404.xml"/><Relationship Id="rId1406" Type="http://schemas.openxmlformats.org/officeDocument/2006/relationships/slide" Target="slides/slide1403.xml"/><Relationship Id="rId1405" Type="http://schemas.openxmlformats.org/officeDocument/2006/relationships/slide" Target="slides/slide1402.xml"/><Relationship Id="rId1404" Type="http://schemas.openxmlformats.org/officeDocument/2006/relationships/slide" Target="slides/slide1401.xml"/><Relationship Id="rId1403" Type="http://schemas.openxmlformats.org/officeDocument/2006/relationships/slide" Target="slides/slide1400.xml"/><Relationship Id="rId1402" Type="http://schemas.openxmlformats.org/officeDocument/2006/relationships/slide" Target="slides/slide1399.xml"/><Relationship Id="rId1401" Type="http://schemas.openxmlformats.org/officeDocument/2006/relationships/slide" Target="slides/slide1398.xml"/><Relationship Id="rId1400" Type="http://schemas.openxmlformats.org/officeDocument/2006/relationships/slide" Target="slides/slide1397.xml"/><Relationship Id="rId140" Type="http://schemas.openxmlformats.org/officeDocument/2006/relationships/slide" Target="slides/slide137.xml"/><Relationship Id="rId14" Type="http://schemas.openxmlformats.org/officeDocument/2006/relationships/slide" Target="slides/slide11.xml"/><Relationship Id="rId1399" Type="http://schemas.openxmlformats.org/officeDocument/2006/relationships/slide" Target="slides/slide1396.xml"/><Relationship Id="rId1398" Type="http://schemas.openxmlformats.org/officeDocument/2006/relationships/slide" Target="slides/slide1395.xml"/><Relationship Id="rId1397" Type="http://schemas.openxmlformats.org/officeDocument/2006/relationships/slide" Target="slides/slide1394.xml"/><Relationship Id="rId1396" Type="http://schemas.openxmlformats.org/officeDocument/2006/relationships/slide" Target="slides/slide1393.xml"/><Relationship Id="rId1395" Type="http://schemas.openxmlformats.org/officeDocument/2006/relationships/slide" Target="slides/slide1392.xml"/><Relationship Id="rId1394" Type="http://schemas.openxmlformats.org/officeDocument/2006/relationships/slide" Target="slides/slide1391.xml"/><Relationship Id="rId1393" Type="http://schemas.openxmlformats.org/officeDocument/2006/relationships/slide" Target="slides/slide1390.xml"/><Relationship Id="rId1392" Type="http://schemas.openxmlformats.org/officeDocument/2006/relationships/slide" Target="slides/slide1389.xml"/><Relationship Id="rId1391" Type="http://schemas.openxmlformats.org/officeDocument/2006/relationships/slide" Target="slides/slide1388.xml"/><Relationship Id="rId1390" Type="http://schemas.openxmlformats.org/officeDocument/2006/relationships/slide" Target="slides/slide1387.xml"/><Relationship Id="rId139" Type="http://schemas.openxmlformats.org/officeDocument/2006/relationships/slide" Target="slides/slide136.xml"/><Relationship Id="rId1389" Type="http://schemas.openxmlformats.org/officeDocument/2006/relationships/slide" Target="slides/slide1386.xml"/><Relationship Id="rId1388" Type="http://schemas.openxmlformats.org/officeDocument/2006/relationships/slide" Target="slides/slide1385.xml"/><Relationship Id="rId1387" Type="http://schemas.openxmlformats.org/officeDocument/2006/relationships/slide" Target="slides/slide1384.xml"/><Relationship Id="rId1386" Type="http://schemas.openxmlformats.org/officeDocument/2006/relationships/slide" Target="slides/slide1383.xml"/><Relationship Id="rId1385" Type="http://schemas.openxmlformats.org/officeDocument/2006/relationships/slide" Target="slides/slide1382.xml"/><Relationship Id="rId1384" Type="http://schemas.openxmlformats.org/officeDocument/2006/relationships/slide" Target="slides/slide1381.xml"/><Relationship Id="rId1383" Type="http://schemas.openxmlformats.org/officeDocument/2006/relationships/slide" Target="slides/slide1380.xml"/><Relationship Id="rId1382" Type="http://schemas.openxmlformats.org/officeDocument/2006/relationships/slide" Target="slides/slide1379.xml"/><Relationship Id="rId1381" Type="http://schemas.openxmlformats.org/officeDocument/2006/relationships/slide" Target="slides/slide1378.xml"/><Relationship Id="rId1380" Type="http://schemas.openxmlformats.org/officeDocument/2006/relationships/slide" Target="slides/slide1377.xml"/><Relationship Id="rId138" Type="http://schemas.openxmlformats.org/officeDocument/2006/relationships/slide" Target="slides/slide135.xml"/><Relationship Id="rId1379" Type="http://schemas.openxmlformats.org/officeDocument/2006/relationships/slide" Target="slides/slide1376.xml"/><Relationship Id="rId1378" Type="http://schemas.openxmlformats.org/officeDocument/2006/relationships/slide" Target="slides/slide1375.xml"/><Relationship Id="rId1377" Type="http://schemas.openxmlformats.org/officeDocument/2006/relationships/slide" Target="slides/slide1374.xml"/><Relationship Id="rId1376" Type="http://schemas.openxmlformats.org/officeDocument/2006/relationships/slide" Target="slides/slide1373.xml"/><Relationship Id="rId1375" Type="http://schemas.openxmlformats.org/officeDocument/2006/relationships/slide" Target="slides/slide1372.xml"/><Relationship Id="rId1374" Type="http://schemas.openxmlformats.org/officeDocument/2006/relationships/slide" Target="slides/slide1371.xml"/><Relationship Id="rId1373" Type="http://schemas.openxmlformats.org/officeDocument/2006/relationships/slide" Target="slides/slide1370.xml"/><Relationship Id="rId1372" Type="http://schemas.openxmlformats.org/officeDocument/2006/relationships/slide" Target="slides/slide1369.xml"/><Relationship Id="rId1371" Type="http://schemas.openxmlformats.org/officeDocument/2006/relationships/slide" Target="slides/slide1368.xml"/><Relationship Id="rId1370" Type="http://schemas.openxmlformats.org/officeDocument/2006/relationships/slide" Target="slides/slide1367.xml"/><Relationship Id="rId137" Type="http://schemas.openxmlformats.org/officeDocument/2006/relationships/slide" Target="slides/slide134.xml"/><Relationship Id="rId1369" Type="http://schemas.openxmlformats.org/officeDocument/2006/relationships/slide" Target="slides/slide1366.xml"/><Relationship Id="rId1368" Type="http://schemas.openxmlformats.org/officeDocument/2006/relationships/slide" Target="slides/slide1365.xml"/><Relationship Id="rId1367" Type="http://schemas.openxmlformats.org/officeDocument/2006/relationships/slide" Target="slides/slide1364.xml"/><Relationship Id="rId1366" Type="http://schemas.openxmlformats.org/officeDocument/2006/relationships/slide" Target="slides/slide1363.xml"/><Relationship Id="rId1365" Type="http://schemas.openxmlformats.org/officeDocument/2006/relationships/slide" Target="slides/slide1362.xml"/><Relationship Id="rId1364" Type="http://schemas.openxmlformats.org/officeDocument/2006/relationships/slide" Target="slides/slide1361.xml"/><Relationship Id="rId1363" Type="http://schemas.openxmlformats.org/officeDocument/2006/relationships/slide" Target="slides/slide1360.xml"/><Relationship Id="rId1362" Type="http://schemas.openxmlformats.org/officeDocument/2006/relationships/slide" Target="slides/slide1359.xml"/><Relationship Id="rId1361" Type="http://schemas.openxmlformats.org/officeDocument/2006/relationships/slide" Target="slides/slide1358.xml"/><Relationship Id="rId1360" Type="http://schemas.openxmlformats.org/officeDocument/2006/relationships/slide" Target="slides/slide1357.xml"/><Relationship Id="rId136" Type="http://schemas.openxmlformats.org/officeDocument/2006/relationships/slide" Target="slides/slide133.xml"/><Relationship Id="rId1359" Type="http://schemas.openxmlformats.org/officeDocument/2006/relationships/slide" Target="slides/slide1356.xml"/><Relationship Id="rId1358" Type="http://schemas.openxmlformats.org/officeDocument/2006/relationships/slide" Target="slides/slide1355.xml"/><Relationship Id="rId1357" Type="http://schemas.openxmlformats.org/officeDocument/2006/relationships/slide" Target="slides/slide1354.xml"/><Relationship Id="rId1356" Type="http://schemas.openxmlformats.org/officeDocument/2006/relationships/slide" Target="slides/slide1353.xml"/><Relationship Id="rId1355" Type="http://schemas.openxmlformats.org/officeDocument/2006/relationships/slide" Target="slides/slide1352.xml"/><Relationship Id="rId1354" Type="http://schemas.openxmlformats.org/officeDocument/2006/relationships/slide" Target="slides/slide1351.xml"/><Relationship Id="rId1353" Type="http://schemas.openxmlformats.org/officeDocument/2006/relationships/slide" Target="slides/slide1350.xml"/><Relationship Id="rId1352" Type="http://schemas.openxmlformats.org/officeDocument/2006/relationships/slide" Target="slides/slide1349.xml"/><Relationship Id="rId1351" Type="http://schemas.openxmlformats.org/officeDocument/2006/relationships/slide" Target="slides/slide1348.xml"/><Relationship Id="rId1350" Type="http://schemas.openxmlformats.org/officeDocument/2006/relationships/slide" Target="slides/slide1347.xml"/><Relationship Id="rId135" Type="http://schemas.openxmlformats.org/officeDocument/2006/relationships/slide" Target="slides/slide132.xml"/><Relationship Id="rId1349" Type="http://schemas.openxmlformats.org/officeDocument/2006/relationships/slide" Target="slides/slide1346.xml"/><Relationship Id="rId1348" Type="http://schemas.openxmlformats.org/officeDocument/2006/relationships/slide" Target="slides/slide1345.xml"/><Relationship Id="rId1347" Type="http://schemas.openxmlformats.org/officeDocument/2006/relationships/slide" Target="slides/slide1344.xml"/><Relationship Id="rId1346" Type="http://schemas.openxmlformats.org/officeDocument/2006/relationships/slide" Target="slides/slide1343.xml"/><Relationship Id="rId1345" Type="http://schemas.openxmlformats.org/officeDocument/2006/relationships/slide" Target="slides/slide1342.xml"/><Relationship Id="rId1344" Type="http://schemas.openxmlformats.org/officeDocument/2006/relationships/slide" Target="slides/slide1341.xml"/><Relationship Id="rId1343" Type="http://schemas.openxmlformats.org/officeDocument/2006/relationships/slide" Target="slides/slide1340.xml"/><Relationship Id="rId1342" Type="http://schemas.openxmlformats.org/officeDocument/2006/relationships/slide" Target="slides/slide1339.xml"/><Relationship Id="rId1341" Type="http://schemas.openxmlformats.org/officeDocument/2006/relationships/slide" Target="slides/slide1338.xml"/><Relationship Id="rId1340" Type="http://schemas.openxmlformats.org/officeDocument/2006/relationships/slide" Target="slides/slide1337.xml"/><Relationship Id="rId134" Type="http://schemas.openxmlformats.org/officeDocument/2006/relationships/slide" Target="slides/slide131.xml"/><Relationship Id="rId1339" Type="http://schemas.openxmlformats.org/officeDocument/2006/relationships/slide" Target="slides/slide1336.xml"/><Relationship Id="rId1338" Type="http://schemas.openxmlformats.org/officeDocument/2006/relationships/slide" Target="slides/slide1335.xml"/><Relationship Id="rId1337" Type="http://schemas.openxmlformats.org/officeDocument/2006/relationships/slide" Target="slides/slide1334.xml"/><Relationship Id="rId1336" Type="http://schemas.openxmlformats.org/officeDocument/2006/relationships/slide" Target="slides/slide1333.xml"/><Relationship Id="rId1335" Type="http://schemas.openxmlformats.org/officeDocument/2006/relationships/slide" Target="slides/slide1332.xml"/><Relationship Id="rId1334" Type="http://schemas.openxmlformats.org/officeDocument/2006/relationships/slide" Target="slides/slide1331.xml"/><Relationship Id="rId1333" Type="http://schemas.openxmlformats.org/officeDocument/2006/relationships/slide" Target="slides/slide1330.xml"/><Relationship Id="rId1332" Type="http://schemas.openxmlformats.org/officeDocument/2006/relationships/slide" Target="slides/slide1329.xml"/><Relationship Id="rId1331" Type="http://schemas.openxmlformats.org/officeDocument/2006/relationships/slide" Target="slides/slide1328.xml"/><Relationship Id="rId1330" Type="http://schemas.openxmlformats.org/officeDocument/2006/relationships/slide" Target="slides/slide1327.xml"/><Relationship Id="rId133" Type="http://schemas.openxmlformats.org/officeDocument/2006/relationships/slide" Target="slides/slide130.xml"/><Relationship Id="rId1329" Type="http://schemas.openxmlformats.org/officeDocument/2006/relationships/slide" Target="slides/slide1326.xml"/><Relationship Id="rId1328" Type="http://schemas.openxmlformats.org/officeDocument/2006/relationships/slide" Target="slides/slide1325.xml"/><Relationship Id="rId1327" Type="http://schemas.openxmlformats.org/officeDocument/2006/relationships/slide" Target="slides/slide1324.xml"/><Relationship Id="rId1326" Type="http://schemas.openxmlformats.org/officeDocument/2006/relationships/slide" Target="slides/slide1323.xml"/><Relationship Id="rId1325" Type="http://schemas.openxmlformats.org/officeDocument/2006/relationships/slide" Target="slides/slide1322.xml"/><Relationship Id="rId1324" Type="http://schemas.openxmlformats.org/officeDocument/2006/relationships/slide" Target="slides/slide1321.xml"/><Relationship Id="rId1323" Type="http://schemas.openxmlformats.org/officeDocument/2006/relationships/slide" Target="slides/slide1320.xml"/><Relationship Id="rId1322" Type="http://schemas.openxmlformats.org/officeDocument/2006/relationships/slide" Target="slides/slide1319.xml"/><Relationship Id="rId1321" Type="http://schemas.openxmlformats.org/officeDocument/2006/relationships/slide" Target="slides/slide1318.xml"/><Relationship Id="rId1320" Type="http://schemas.openxmlformats.org/officeDocument/2006/relationships/slide" Target="slides/slide1317.xml"/><Relationship Id="rId132" Type="http://schemas.openxmlformats.org/officeDocument/2006/relationships/slide" Target="slides/slide129.xml"/><Relationship Id="rId1319" Type="http://schemas.openxmlformats.org/officeDocument/2006/relationships/slide" Target="slides/slide1316.xml"/><Relationship Id="rId1318" Type="http://schemas.openxmlformats.org/officeDocument/2006/relationships/slide" Target="slides/slide1315.xml"/><Relationship Id="rId1317" Type="http://schemas.openxmlformats.org/officeDocument/2006/relationships/slide" Target="slides/slide1314.xml"/><Relationship Id="rId1316" Type="http://schemas.openxmlformats.org/officeDocument/2006/relationships/slide" Target="slides/slide1313.xml"/><Relationship Id="rId1315" Type="http://schemas.openxmlformats.org/officeDocument/2006/relationships/slide" Target="slides/slide1312.xml"/><Relationship Id="rId1314" Type="http://schemas.openxmlformats.org/officeDocument/2006/relationships/slide" Target="slides/slide1311.xml"/><Relationship Id="rId1313" Type="http://schemas.openxmlformats.org/officeDocument/2006/relationships/slide" Target="slides/slide1310.xml"/><Relationship Id="rId1312" Type="http://schemas.openxmlformats.org/officeDocument/2006/relationships/slide" Target="slides/slide1309.xml"/><Relationship Id="rId1311" Type="http://schemas.openxmlformats.org/officeDocument/2006/relationships/slide" Target="slides/slide1308.xml"/><Relationship Id="rId1310" Type="http://schemas.openxmlformats.org/officeDocument/2006/relationships/slide" Target="slides/slide1307.xml"/><Relationship Id="rId131" Type="http://schemas.openxmlformats.org/officeDocument/2006/relationships/slide" Target="slides/slide128.xml"/><Relationship Id="rId1309" Type="http://schemas.openxmlformats.org/officeDocument/2006/relationships/slide" Target="slides/slide1306.xml"/><Relationship Id="rId1308" Type="http://schemas.openxmlformats.org/officeDocument/2006/relationships/slide" Target="slides/slide1305.xml"/><Relationship Id="rId1307" Type="http://schemas.openxmlformats.org/officeDocument/2006/relationships/slide" Target="slides/slide1304.xml"/><Relationship Id="rId1306" Type="http://schemas.openxmlformats.org/officeDocument/2006/relationships/slide" Target="slides/slide1303.xml"/><Relationship Id="rId1305" Type="http://schemas.openxmlformats.org/officeDocument/2006/relationships/slide" Target="slides/slide1302.xml"/><Relationship Id="rId1304" Type="http://schemas.openxmlformats.org/officeDocument/2006/relationships/slide" Target="slides/slide1301.xml"/><Relationship Id="rId1303" Type="http://schemas.openxmlformats.org/officeDocument/2006/relationships/slide" Target="slides/slide1300.xml"/><Relationship Id="rId1302" Type="http://schemas.openxmlformats.org/officeDocument/2006/relationships/slide" Target="slides/slide1299.xml"/><Relationship Id="rId1301" Type="http://schemas.openxmlformats.org/officeDocument/2006/relationships/slide" Target="slides/slide1298.xml"/><Relationship Id="rId1300" Type="http://schemas.openxmlformats.org/officeDocument/2006/relationships/slide" Target="slides/slide1297.xml"/><Relationship Id="rId130" Type="http://schemas.openxmlformats.org/officeDocument/2006/relationships/slide" Target="slides/slide127.xml"/><Relationship Id="rId13" Type="http://schemas.openxmlformats.org/officeDocument/2006/relationships/slide" Target="slides/slide10.xml"/><Relationship Id="rId1299" Type="http://schemas.openxmlformats.org/officeDocument/2006/relationships/slide" Target="slides/slide1296.xml"/><Relationship Id="rId1298" Type="http://schemas.openxmlformats.org/officeDocument/2006/relationships/slide" Target="slides/slide1295.xml"/><Relationship Id="rId1297" Type="http://schemas.openxmlformats.org/officeDocument/2006/relationships/slide" Target="slides/slide1294.xml"/><Relationship Id="rId1296" Type="http://schemas.openxmlformats.org/officeDocument/2006/relationships/slide" Target="slides/slide1293.xml"/><Relationship Id="rId1295" Type="http://schemas.openxmlformats.org/officeDocument/2006/relationships/slide" Target="slides/slide1292.xml"/><Relationship Id="rId1294" Type="http://schemas.openxmlformats.org/officeDocument/2006/relationships/slide" Target="slides/slide1291.xml"/><Relationship Id="rId1293" Type="http://schemas.openxmlformats.org/officeDocument/2006/relationships/slide" Target="slides/slide1290.xml"/><Relationship Id="rId1292" Type="http://schemas.openxmlformats.org/officeDocument/2006/relationships/slide" Target="slides/slide1289.xml"/><Relationship Id="rId1291" Type="http://schemas.openxmlformats.org/officeDocument/2006/relationships/slide" Target="slides/slide1288.xml"/><Relationship Id="rId1290" Type="http://schemas.openxmlformats.org/officeDocument/2006/relationships/slide" Target="slides/slide1287.xml"/><Relationship Id="rId129" Type="http://schemas.openxmlformats.org/officeDocument/2006/relationships/slide" Target="slides/slide126.xml"/><Relationship Id="rId1289" Type="http://schemas.openxmlformats.org/officeDocument/2006/relationships/slide" Target="slides/slide1286.xml"/><Relationship Id="rId1288" Type="http://schemas.openxmlformats.org/officeDocument/2006/relationships/slide" Target="slides/slide1285.xml"/><Relationship Id="rId1287" Type="http://schemas.openxmlformats.org/officeDocument/2006/relationships/slide" Target="slides/slide1284.xml"/><Relationship Id="rId1286" Type="http://schemas.openxmlformats.org/officeDocument/2006/relationships/slide" Target="slides/slide1283.xml"/><Relationship Id="rId1285" Type="http://schemas.openxmlformats.org/officeDocument/2006/relationships/slide" Target="slides/slide1282.xml"/><Relationship Id="rId1284" Type="http://schemas.openxmlformats.org/officeDocument/2006/relationships/slide" Target="slides/slide1281.xml"/><Relationship Id="rId1283" Type="http://schemas.openxmlformats.org/officeDocument/2006/relationships/slide" Target="slides/slide1280.xml"/><Relationship Id="rId1282" Type="http://schemas.openxmlformats.org/officeDocument/2006/relationships/slide" Target="slides/slide1279.xml"/><Relationship Id="rId1281" Type="http://schemas.openxmlformats.org/officeDocument/2006/relationships/slide" Target="slides/slide1278.xml"/><Relationship Id="rId1280" Type="http://schemas.openxmlformats.org/officeDocument/2006/relationships/slide" Target="slides/slide1277.xml"/><Relationship Id="rId128" Type="http://schemas.openxmlformats.org/officeDocument/2006/relationships/slide" Target="slides/slide125.xml"/><Relationship Id="rId1279" Type="http://schemas.openxmlformats.org/officeDocument/2006/relationships/slide" Target="slides/slide1276.xml"/><Relationship Id="rId1278" Type="http://schemas.openxmlformats.org/officeDocument/2006/relationships/slide" Target="slides/slide1275.xml"/><Relationship Id="rId1277" Type="http://schemas.openxmlformats.org/officeDocument/2006/relationships/slide" Target="slides/slide1274.xml"/><Relationship Id="rId1276" Type="http://schemas.openxmlformats.org/officeDocument/2006/relationships/slide" Target="slides/slide1273.xml"/><Relationship Id="rId1275" Type="http://schemas.openxmlformats.org/officeDocument/2006/relationships/slide" Target="slides/slide1272.xml"/><Relationship Id="rId1274" Type="http://schemas.openxmlformats.org/officeDocument/2006/relationships/slide" Target="slides/slide1271.xml"/><Relationship Id="rId1273" Type="http://schemas.openxmlformats.org/officeDocument/2006/relationships/slide" Target="slides/slide1270.xml"/><Relationship Id="rId1272" Type="http://schemas.openxmlformats.org/officeDocument/2006/relationships/slide" Target="slides/slide1269.xml"/><Relationship Id="rId1271" Type="http://schemas.openxmlformats.org/officeDocument/2006/relationships/slide" Target="slides/slide1268.xml"/><Relationship Id="rId1270" Type="http://schemas.openxmlformats.org/officeDocument/2006/relationships/slide" Target="slides/slide1267.xml"/><Relationship Id="rId127" Type="http://schemas.openxmlformats.org/officeDocument/2006/relationships/slide" Target="slides/slide124.xml"/><Relationship Id="rId1269" Type="http://schemas.openxmlformats.org/officeDocument/2006/relationships/slide" Target="slides/slide1266.xml"/><Relationship Id="rId1268" Type="http://schemas.openxmlformats.org/officeDocument/2006/relationships/slide" Target="slides/slide1265.xml"/><Relationship Id="rId1267" Type="http://schemas.openxmlformats.org/officeDocument/2006/relationships/slide" Target="slides/slide1264.xml"/><Relationship Id="rId1266" Type="http://schemas.openxmlformats.org/officeDocument/2006/relationships/slide" Target="slides/slide1263.xml"/><Relationship Id="rId1265" Type="http://schemas.openxmlformats.org/officeDocument/2006/relationships/slide" Target="slides/slide1262.xml"/><Relationship Id="rId1264" Type="http://schemas.openxmlformats.org/officeDocument/2006/relationships/slide" Target="slides/slide1261.xml"/><Relationship Id="rId1263" Type="http://schemas.openxmlformats.org/officeDocument/2006/relationships/slide" Target="slides/slide1260.xml"/><Relationship Id="rId1262" Type="http://schemas.openxmlformats.org/officeDocument/2006/relationships/slide" Target="slides/slide1259.xml"/><Relationship Id="rId1261" Type="http://schemas.openxmlformats.org/officeDocument/2006/relationships/slide" Target="slides/slide1258.xml"/><Relationship Id="rId1260" Type="http://schemas.openxmlformats.org/officeDocument/2006/relationships/slide" Target="slides/slide1257.xml"/><Relationship Id="rId126" Type="http://schemas.openxmlformats.org/officeDocument/2006/relationships/slide" Target="slides/slide123.xml"/><Relationship Id="rId1259" Type="http://schemas.openxmlformats.org/officeDocument/2006/relationships/slide" Target="slides/slide1256.xml"/><Relationship Id="rId1258" Type="http://schemas.openxmlformats.org/officeDocument/2006/relationships/slide" Target="slides/slide1255.xml"/><Relationship Id="rId1257" Type="http://schemas.openxmlformats.org/officeDocument/2006/relationships/slide" Target="slides/slide1254.xml"/><Relationship Id="rId1256" Type="http://schemas.openxmlformats.org/officeDocument/2006/relationships/slide" Target="slides/slide1253.xml"/><Relationship Id="rId1255" Type="http://schemas.openxmlformats.org/officeDocument/2006/relationships/slide" Target="slides/slide1252.xml"/><Relationship Id="rId1254" Type="http://schemas.openxmlformats.org/officeDocument/2006/relationships/slide" Target="slides/slide1251.xml"/><Relationship Id="rId1253" Type="http://schemas.openxmlformats.org/officeDocument/2006/relationships/slide" Target="slides/slide1250.xml"/><Relationship Id="rId1252" Type="http://schemas.openxmlformats.org/officeDocument/2006/relationships/slide" Target="slides/slide1249.xml"/><Relationship Id="rId1251" Type="http://schemas.openxmlformats.org/officeDocument/2006/relationships/slide" Target="slides/slide1248.xml"/><Relationship Id="rId1250" Type="http://schemas.openxmlformats.org/officeDocument/2006/relationships/slide" Target="slides/slide1247.xml"/><Relationship Id="rId125" Type="http://schemas.openxmlformats.org/officeDocument/2006/relationships/slide" Target="slides/slide122.xml"/><Relationship Id="rId1249" Type="http://schemas.openxmlformats.org/officeDocument/2006/relationships/slide" Target="slides/slide1246.xml"/><Relationship Id="rId1248" Type="http://schemas.openxmlformats.org/officeDocument/2006/relationships/slide" Target="slides/slide1245.xml"/><Relationship Id="rId1247" Type="http://schemas.openxmlformats.org/officeDocument/2006/relationships/slide" Target="slides/slide1244.xml"/><Relationship Id="rId1246" Type="http://schemas.openxmlformats.org/officeDocument/2006/relationships/slide" Target="slides/slide1243.xml"/><Relationship Id="rId1245" Type="http://schemas.openxmlformats.org/officeDocument/2006/relationships/slide" Target="slides/slide1242.xml"/><Relationship Id="rId1244" Type="http://schemas.openxmlformats.org/officeDocument/2006/relationships/slide" Target="slides/slide1241.xml"/><Relationship Id="rId1243" Type="http://schemas.openxmlformats.org/officeDocument/2006/relationships/slide" Target="slides/slide1240.xml"/><Relationship Id="rId1242" Type="http://schemas.openxmlformats.org/officeDocument/2006/relationships/slide" Target="slides/slide1239.xml"/><Relationship Id="rId1241" Type="http://schemas.openxmlformats.org/officeDocument/2006/relationships/slide" Target="slides/slide1238.xml"/><Relationship Id="rId1240" Type="http://schemas.openxmlformats.org/officeDocument/2006/relationships/slide" Target="slides/slide1237.xml"/><Relationship Id="rId124" Type="http://schemas.openxmlformats.org/officeDocument/2006/relationships/slide" Target="slides/slide121.xml"/><Relationship Id="rId1239" Type="http://schemas.openxmlformats.org/officeDocument/2006/relationships/slide" Target="slides/slide1236.xml"/><Relationship Id="rId1238" Type="http://schemas.openxmlformats.org/officeDocument/2006/relationships/slide" Target="slides/slide1235.xml"/><Relationship Id="rId1237" Type="http://schemas.openxmlformats.org/officeDocument/2006/relationships/slide" Target="slides/slide1234.xml"/><Relationship Id="rId1236" Type="http://schemas.openxmlformats.org/officeDocument/2006/relationships/slide" Target="slides/slide1233.xml"/><Relationship Id="rId1235" Type="http://schemas.openxmlformats.org/officeDocument/2006/relationships/slide" Target="slides/slide1232.xml"/><Relationship Id="rId1234" Type="http://schemas.openxmlformats.org/officeDocument/2006/relationships/slide" Target="slides/slide1231.xml"/><Relationship Id="rId1233" Type="http://schemas.openxmlformats.org/officeDocument/2006/relationships/slide" Target="slides/slide1230.xml"/><Relationship Id="rId1232" Type="http://schemas.openxmlformats.org/officeDocument/2006/relationships/slide" Target="slides/slide1229.xml"/><Relationship Id="rId1231" Type="http://schemas.openxmlformats.org/officeDocument/2006/relationships/slide" Target="slides/slide1228.xml"/><Relationship Id="rId1230" Type="http://schemas.openxmlformats.org/officeDocument/2006/relationships/slide" Target="slides/slide1227.xml"/><Relationship Id="rId123" Type="http://schemas.openxmlformats.org/officeDocument/2006/relationships/slide" Target="slides/slide120.xml"/><Relationship Id="rId1229" Type="http://schemas.openxmlformats.org/officeDocument/2006/relationships/slide" Target="slides/slide1226.xml"/><Relationship Id="rId1228" Type="http://schemas.openxmlformats.org/officeDocument/2006/relationships/slide" Target="slides/slide1225.xml"/><Relationship Id="rId1227" Type="http://schemas.openxmlformats.org/officeDocument/2006/relationships/slide" Target="slides/slide1224.xml"/><Relationship Id="rId1226" Type="http://schemas.openxmlformats.org/officeDocument/2006/relationships/slide" Target="slides/slide1223.xml"/><Relationship Id="rId1225" Type="http://schemas.openxmlformats.org/officeDocument/2006/relationships/slide" Target="slides/slide1222.xml"/><Relationship Id="rId1224" Type="http://schemas.openxmlformats.org/officeDocument/2006/relationships/slide" Target="slides/slide1221.xml"/><Relationship Id="rId1223" Type="http://schemas.openxmlformats.org/officeDocument/2006/relationships/slide" Target="slides/slide1220.xml"/><Relationship Id="rId1222" Type="http://schemas.openxmlformats.org/officeDocument/2006/relationships/slide" Target="slides/slide1219.xml"/><Relationship Id="rId1221" Type="http://schemas.openxmlformats.org/officeDocument/2006/relationships/slide" Target="slides/slide1218.xml"/><Relationship Id="rId1220" Type="http://schemas.openxmlformats.org/officeDocument/2006/relationships/slide" Target="slides/slide1217.xml"/><Relationship Id="rId122" Type="http://schemas.openxmlformats.org/officeDocument/2006/relationships/slide" Target="slides/slide119.xml"/><Relationship Id="rId1219" Type="http://schemas.openxmlformats.org/officeDocument/2006/relationships/slide" Target="slides/slide1216.xml"/><Relationship Id="rId1218" Type="http://schemas.openxmlformats.org/officeDocument/2006/relationships/slide" Target="slides/slide1215.xml"/><Relationship Id="rId1217" Type="http://schemas.openxmlformats.org/officeDocument/2006/relationships/slide" Target="slides/slide1214.xml"/><Relationship Id="rId1216" Type="http://schemas.openxmlformats.org/officeDocument/2006/relationships/slide" Target="slides/slide1213.xml"/><Relationship Id="rId1215" Type="http://schemas.openxmlformats.org/officeDocument/2006/relationships/slide" Target="slides/slide1212.xml"/><Relationship Id="rId1214" Type="http://schemas.openxmlformats.org/officeDocument/2006/relationships/slide" Target="slides/slide1211.xml"/><Relationship Id="rId1213" Type="http://schemas.openxmlformats.org/officeDocument/2006/relationships/slide" Target="slides/slide1210.xml"/><Relationship Id="rId1212" Type="http://schemas.openxmlformats.org/officeDocument/2006/relationships/slide" Target="slides/slide1209.xml"/><Relationship Id="rId1211" Type="http://schemas.openxmlformats.org/officeDocument/2006/relationships/slide" Target="slides/slide1208.xml"/><Relationship Id="rId1210" Type="http://schemas.openxmlformats.org/officeDocument/2006/relationships/slide" Target="slides/slide1207.xml"/><Relationship Id="rId121" Type="http://schemas.openxmlformats.org/officeDocument/2006/relationships/slide" Target="slides/slide118.xml"/><Relationship Id="rId1209" Type="http://schemas.openxmlformats.org/officeDocument/2006/relationships/slide" Target="slides/slide1206.xml"/><Relationship Id="rId1208" Type="http://schemas.openxmlformats.org/officeDocument/2006/relationships/slide" Target="slides/slide1205.xml"/><Relationship Id="rId1207" Type="http://schemas.openxmlformats.org/officeDocument/2006/relationships/slide" Target="slides/slide1204.xml"/><Relationship Id="rId1206" Type="http://schemas.openxmlformats.org/officeDocument/2006/relationships/slide" Target="slides/slide1203.xml"/><Relationship Id="rId1205" Type="http://schemas.openxmlformats.org/officeDocument/2006/relationships/slide" Target="slides/slide1202.xml"/><Relationship Id="rId1204" Type="http://schemas.openxmlformats.org/officeDocument/2006/relationships/slide" Target="slides/slide1201.xml"/><Relationship Id="rId1203" Type="http://schemas.openxmlformats.org/officeDocument/2006/relationships/slide" Target="slides/slide1200.xml"/><Relationship Id="rId1202" Type="http://schemas.openxmlformats.org/officeDocument/2006/relationships/slide" Target="slides/slide1199.xml"/><Relationship Id="rId1201" Type="http://schemas.openxmlformats.org/officeDocument/2006/relationships/slide" Target="slides/slide1198.xml"/><Relationship Id="rId1200" Type="http://schemas.openxmlformats.org/officeDocument/2006/relationships/slide" Target="slides/slide1197.xml"/><Relationship Id="rId120" Type="http://schemas.openxmlformats.org/officeDocument/2006/relationships/slide" Target="slides/slide117.xml"/><Relationship Id="rId12" Type="http://schemas.openxmlformats.org/officeDocument/2006/relationships/slide" Target="slides/slide9.xml"/><Relationship Id="rId1199" Type="http://schemas.openxmlformats.org/officeDocument/2006/relationships/slide" Target="slides/slide1196.xml"/><Relationship Id="rId1198" Type="http://schemas.openxmlformats.org/officeDocument/2006/relationships/slide" Target="slides/slide1195.xml"/><Relationship Id="rId1197" Type="http://schemas.openxmlformats.org/officeDocument/2006/relationships/slide" Target="slides/slide1194.xml"/><Relationship Id="rId1196" Type="http://schemas.openxmlformats.org/officeDocument/2006/relationships/slide" Target="slides/slide1193.xml"/><Relationship Id="rId1195" Type="http://schemas.openxmlformats.org/officeDocument/2006/relationships/slide" Target="slides/slide1192.xml"/><Relationship Id="rId1194" Type="http://schemas.openxmlformats.org/officeDocument/2006/relationships/slide" Target="slides/slide1191.xml"/><Relationship Id="rId1193" Type="http://schemas.openxmlformats.org/officeDocument/2006/relationships/slide" Target="slides/slide1190.xml"/><Relationship Id="rId1192" Type="http://schemas.openxmlformats.org/officeDocument/2006/relationships/slide" Target="slides/slide1189.xml"/><Relationship Id="rId1191" Type="http://schemas.openxmlformats.org/officeDocument/2006/relationships/slide" Target="slides/slide1188.xml"/><Relationship Id="rId1190" Type="http://schemas.openxmlformats.org/officeDocument/2006/relationships/slide" Target="slides/slide1187.xml"/><Relationship Id="rId119" Type="http://schemas.openxmlformats.org/officeDocument/2006/relationships/slide" Target="slides/slide116.xml"/><Relationship Id="rId1189" Type="http://schemas.openxmlformats.org/officeDocument/2006/relationships/slide" Target="slides/slide1186.xml"/><Relationship Id="rId1188" Type="http://schemas.openxmlformats.org/officeDocument/2006/relationships/slide" Target="slides/slide1185.xml"/><Relationship Id="rId1187" Type="http://schemas.openxmlformats.org/officeDocument/2006/relationships/slide" Target="slides/slide1184.xml"/><Relationship Id="rId1186" Type="http://schemas.openxmlformats.org/officeDocument/2006/relationships/slide" Target="slides/slide1183.xml"/><Relationship Id="rId1185" Type="http://schemas.openxmlformats.org/officeDocument/2006/relationships/slide" Target="slides/slide1182.xml"/><Relationship Id="rId1184" Type="http://schemas.openxmlformats.org/officeDocument/2006/relationships/slide" Target="slides/slide1181.xml"/><Relationship Id="rId1183" Type="http://schemas.openxmlformats.org/officeDocument/2006/relationships/slide" Target="slides/slide1180.xml"/><Relationship Id="rId1182" Type="http://schemas.openxmlformats.org/officeDocument/2006/relationships/slide" Target="slides/slide1179.xml"/><Relationship Id="rId1181" Type="http://schemas.openxmlformats.org/officeDocument/2006/relationships/slide" Target="slides/slide1178.xml"/><Relationship Id="rId1180" Type="http://schemas.openxmlformats.org/officeDocument/2006/relationships/slide" Target="slides/slide1177.xml"/><Relationship Id="rId118" Type="http://schemas.openxmlformats.org/officeDocument/2006/relationships/slide" Target="slides/slide115.xml"/><Relationship Id="rId1179" Type="http://schemas.openxmlformats.org/officeDocument/2006/relationships/slide" Target="slides/slide1176.xml"/><Relationship Id="rId1178" Type="http://schemas.openxmlformats.org/officeDocument/2006/relationships/slide" Target="slides/slide1175.xml"/><Relationship Id="rId1177" Type="http://schemas.openxmlformats.org/officeDocument/2006/relationships/slide" Target="slides/slide1174.xml"/><Relationship Id="rId1176" Type="http://schemas.openxmlformats.org/officeDocument/2006/relationships/slide" Target="slides/slide1173.xml"/><Relationship Id="rId1175" Type="http://schemas.openxmlformats.org/officeDocument/2006/relationships/slide" Target="slides/slide1172.xml"/><Relationship Id="rId1174" Type="http://schemas.openxmlformats.org/officeDocument/2006/relationships/slide" Target="slides/slide1171.xml"/><Relationship Id="rId1173" Type="http://schemas.openxmlformats.org/officeDocument/2006/relationships/slide" Target="slides/slide1170.xml"/><Relationship Id="rId1172" Type="http://schemas.openxmlformats.org/officeDocument/2006/relationships/slide" Target="slides/slide1169.xml"/><Relationship Id="rId1171" Type="http://schemas.openxmlformats.org/officeDocument/2006/relationships/slide" Target="slides/slide1168.xml"/><Relationship Id="rId1170" Type="http://schemas.openxmlformats.org/officeDocument/2006/relationships/slide" Target="slides/slide1167.xml"/><Relationship Id="rId117" Type="http://schemas.openxmlformats.org/officeDocument/2006/relationships/slide" Target="slides/slide114.xml"/><Relationship Id="rId1169" Type="http://schemas.openxmlformats.org/officeDocument/2006/relationships/slide" Target="slides/slide1166.xml"/><Relationship Id="rId1168" Type="http://schemas.openxmlformats.org/officeDocument/2006/relationships/slide" Target="slides/slide1165.xml"/><Relationship Id="rId1167" Type="http://schemas.openxmlformats.org/officeDocument/2006/relationships/slide" Target="slides/slide1164.xml"/><Relationship Id="rId1166" Type="http://schemas.openxmlformats.org/officeDocument/2006/relationships/slide" Target="slides/slide1163.xml"/><Relationship Id="rId1165" Type="http://schemas.openxmlformats.org/officeDocument/2006/relationships/slide" Target="slides/slide1162.xml"/><Relationship Id="rId1164" Type="http://schemas.openxmlformats.org/officeDocument/2006/relationships/slide" Target="slides/slide1161.xml"/><Relationship Id="rId1163" Type="http://schemas.openxmlformats.org/officeDocument/2006/relationships/slide" Target="slides/slide1160.xml"/><Relationship Id="rId1162" Type="http://schemas.openxmlformats.org/officeDocument/2006/relationships/slide" Target="slides/slide1159.xml"/><Relationship Id="rId1161" Type="http://schemas.openxmlformats.org/officeDocument/2006/relationships/slide" Target="slides/slide1158.xml"/><Relationship Id="rId1160" Type="http://schemas.openxmlformats.org/officeDocument/2006/relationships/slide" Target="slides/slide1157.xml"/><Relationship Id="rId116" Type="http://schemas.openxmlformats.org/officeDocument/2006/relationships/slide" Target="slides/slide113.xml"/><Relationship Id="rId1159" Type="http://schemas.openxmlformats.org/officeDocument/2006/relationships/slide" Target="slides/slide1156.xml"/><Relationship Id="rId1158" Type="http://schemas.openxmlformats.org/officeDocument/2006/relationships/slide" Target="slides/slide1155.xml"/><Relationship Id="rId1157" Type="http://schemas.openxmlformats.org/officeDocument/2006/relationships/slide" Target="slides/slide1154.xml"/><Relationship Id="rId1156" Type="http://schemas.openxmlformats.org/officeDocument/2006/relationships/slide" Target="slides/slide1153.xml"/><Relationship Id="rId1155" Type="http://schemas.openxmlformats.org/officeDocument/2006/relationships/slide" Target="slides/slide1152.xml"/><Relationship Id="rId1154" Type="http://schemas.openxmlformats.org/officeDocument/2006/relationships/slide" Target="slides/slide1151.xml"/><Relationship Id="rId1153" Type="http://schemas.openxmlformats.org/officeDocument/2006/relationships/slide" Target="slides/slide1150.xml"/><Relationship Id="rId1152" Type="http://schemas.openxmlformats.org/officeDocument/2006/relationships/slide" Target="slides/slide1149.xml"/><Relationship Id="rId1151" Type="http://schemas.openxmlformats.org/officeDocument/2006/relationships/slide" Target="slides/slide1148.xml"/><Relationship Id="rId1150" Type="http://schemas.openxmlformats.org/officeDocument/2006/relationships/slide" Target="slides/slide1147.xml"/><Relationship Id="rId115" Type="http://schemas.openxmlformats.org/officeDocument/2006/relationships/slide" Target="slides/slide112.xml"/><Relationship Id="rId1149" Type="http://schemas.openxmlformats.org/officeDocument/2006/relationships/slide" Target="slides/slide1146.xml"/><Relationship Id="rId1148" Type="http://schemas.openxmlformats.org/officeDocument/2006/relationships/slide" Target="slides/slide1145.xml"/><Relationship Id="rId1147" Type="http://schemas.openxmlformats.org/officeDocument/2006/relationships/slide" Target="slides/slide1144.xml"/><Relationship Id="rId1146" Type="http://schemas.openxmlformats.org/officeDocument/2006/relationships/slide" Target="slides/slide1143.xml"/><Relationship Id="rId1145" Type="http://schemas.openxmlformats.org/officeDocument/2006/relationships/slide" Target="slides/slide1142.xml"/><Relationship Id="rId1144" Type="http://schemas.openxmlformats.org/officeDocument/2006/relationships/slide" Target="slides/slide1141.xml"/><Relationship Id="rId1143" Type="http://schemas.openxmlformats.org/officeDocument/2006/relationships/slide" Target="slides/slide1140.xml"/><Relationship Id="rId1142" Type="http://schemas.openxmlformats.org/officeDocument/2006/relationships/slide" Target="slides/slide1139.xml"/><Relationship Id="rId1141" Type="http://schemas.openxmlformats.org/officeDocument/2006/relationships/slide" Target="slides/slide1138.xml"/><Relationship Id="rId1140" Type="http://schemas.openxmlformats.org/officeDocument/2006/relationships/slide" Target="slides/slide1137.xml"/><Relationship Id="rId114" Type="http://schemas.openxmlformats.org/officeDocument/2006/relationships/slide" Target="slides/slide111.xml"/><Relationship Id="rId1139" Type="http://schemas.openxmlformats.org/officeDocument/2006/relationships/slide" Target="slides/slide1136.xml"/><Relationship Id="rId1138" Type="http://schemas.openxmlformats.org/officeDocument/2006/relationships/slide" Target="slides/slide1135.xml"/><Relationship Id="rId1137" Type="http://schemas.openxmlformats.org/officeDocument/2006/relationships/slide" Target="slides/slide1134.xml"/><Relationship Id="rId1136" Type="http://schemas.openxmlformats.org/officeDocument/2006/relationships/slide" Target="slides/slide1133.xml"/><Relationship Id="rId1135" Type="http://schemas.openxmlformats.org/officeDocument/2006/relationships/slide" Target="slides/slide1132.xml"/><Relationship Id="rId1134" Type="http://schemas.openxmlformats.org/officeDocument/2006/relationships/slide" Target="slides/slide1131.xml"/><Relationship Id="rId1133" Type="http://schemas.openxmlformats.org/officeDocument/2006/relationships/slide" Target="slides/slide1130.xml"/><Relationship Id="rId1132" Type="http://schemas.openxmlformats.org/officeDocument/2006/relationships/slide" Target="slides/slide1129.xml"/><Relationship Id="rId1131" Type="http://schemas.openxmlformats.org/officeDocument/2006/relationships/slide" Target="slides/slide1128.xml"/><Relationship Id="rId1130" Type="http://schemas.openxmlformats.org/officeDocument/2006/relationships/slide" Target="slides/slide1127.xml"/><Relationship Id="rId113" Type="http://schemas.openxmlformats.org/officeDocument/2006/relationships/slide" Target="slides/slide110.xml"/><Relationship Id="rId1129" Type="http://schemas.openxmlformats.org/officeDocument/2006/relationships/slide" Target="slides/slide1126.xml"/><Relationship Id="rId1128" Type="http://schemas.openxmlformats.org/officeDocument/2006/relationships/slide" Target="slides/slide1125.xml"/><Relationship Id="rId1127" Type="http://schemas.openxmlformats.org/officeDocument/2006/relationships/slide" Target="slides/slide1124.xml"/><Relationship Id="rId1126" Type="http://schemas.openxmlformats.org/officeDocument/2006/relationships/slide" Target="slides/slide1123.xml"/><Relationship Id="rId1125" Type="http://schemas.openxmlformats.org/officeDocument/2006/relationships/slide" Target="slides/slide1122.xml"/><Relationship Id="rId1124" Type="http://schemas.openxmlformats.org/officeDocument/2006/relationships/slide" Target="slides/slide1121.xml"/><Relationship Id="rId1123" Type="http://schemas.openxmlformats.org/officeDocument/2006/relationships/slide" Target="slides/slide1120.xml"/><Relationship Id="rId1122" Type="http://schemas.openxmlformats.org/officeDocument/2006/relationships/slide" Target="slides/slide1119.xml"/><Relationship Id="rId1121" Type="http://schemas.openxmlformats.org/officeDocument/2006/relationships/slide" Target="slides/slide1118.xml"/><Relationship Id="rId1120" Type="http://schemas.openxmlformats.org/officeDocument/2006/relationships/slide" Target="slides/slide1117.xml"/><Relationship Id="rId112" Type="http://schemas.openxmlformats.org/officeDocument/2006/relationships/slide" Target="slides/slide109.xml"/><Relationship Id="rId1119" Type="http://schemas.openxmlformats.org/officeDocument/2006/relationships/slide" Target="slides/slide1116.xml"/><Relationship Id="rId1118" Type="http://schemas.openxmlformats.org/officeDocument/2006/relationships/slide" Target="slides/slide1115.xml"/><Relationship Id="rId1117" Type="http://schemas.openxmlformats.org/officeDocument/2006/relationships/slide" Target="slides/slide1114.xml"/><Relationship Id="rId1116" Type="http://schemas.openxmlformats.org/officeDocument/2006/relationships/slide" Target="slides/slide1113.xml"/><Relationship Id="rId1115" Type="http://schemas.openxmlformats.org/officeDocument/2006/relationships/slide" Target="slides/slide1112.xml"/><Relationship Id="rId1114" Type="http://schemas.openxmlformats.org/officeDocument/2006/relationships/slide" Target="slides/slide1111.xml"/><Relationship Id="rId1113" Type="http://schemas.openxmlformats.org/officeDocument/2006/relationships/slide" Target="slides/slide1110.xml"/><Relationship Id="rId1112" Type="http://schemas.openxmlformats.org/officeDocument/2006/relationships/slide" Target="slides/slide1109.xml"/><Relationship Id="rId1111" Type="http://schemas.openxmlformats.org/officeDocument/2006/relationships/slide" Target="slides/slide1108.xml"/><Relationship Id="rId1110" Type="http://schemas.openxmlformats.org/officeDocument/2006/relationships/slide" Target="slides/slide1107.xml"/><Relationship Id="rId111" Type="http://schemas.openxmlformats.org/officeDocument/2006/relationships/slide" Target="slides/slide108.xml"/><Relationship Id="rId1109" Type="http://schemas.openxmlformats.org/officeDocument/2006/relationships/slide" Target="slides/slide1106.xml"/><Relationship Id="rId1108" Type="http://schemas.openxmlformats.org/officeDocument/2006/relationships/slide" Target="slides/slide1105.xml"/><Relationship Id="rId1107" Type="http://schemas.openxmlformats.org/officeDocument/2006/relationships/slide" Target="slides/slide1104.xml"/><Relationship Id="rId1106" Type="http://schemas.openxmlformats.org/officeDocument/2006/relationships/slide" Target="slides/slide1103.xml"/><Relationship Id="rId1105" Type="http://schemas.openxmlformats.org/officeDocument/2006/relationships/slide" Target="slides/slide1102.xml"/><Relationship Id="rId1104" Type="http://schemas.openxmlformats.org/officeDocument/2006/relationships/slide" Target="slides/slide1101.xml"/><Relationship Id="rId1103" Type="http://schemas.openxmlformats.org/officeDocument/2006/relationships/slide" Target="slides/slide1100.xml"/><Relationship Id="rId1102" Type="http://schemas.openxmlformats.org/officeDocument/2006/relationships/slide" Target="slides/slide1099.xml"/><Relationship Id="rId1101" Type="http://schemas.openxmlformats.org/officeDocument/2006/relationships/slide" Target="slides/slide1098.xml"/><Relationship Id="rId1100" Type="http://schemas.openxmlformats.org/officeDocument/2006/relationships/slide" Target="slides/slide1097.xml"/><Relationship Id="rId110" Type="http://schemas.openxmlformats.org/officeDocument/2006/relationships/slide" Target="slides/slide107.xml"/><Relationship Id="rId11" Type="http://schemas.openxmlformats.org/officeDocument/2006/relationships/slide" Target="slides/slide8.xml"/><Relationship Id="rId1099" Type="http://schemas.openxmlformats.org/officeDocument/2006/relationships/slide" Target="slides/slide1096.xml"/><Relationship Id="rId1098" Type="http://schemas.openxmlformats.org/officeDocument/2006/relationships/slide" Target="slides/slide1095.xml"/><Relationship Id="rId1097" Type="http://schemas.openxmlformats.org/officeDocument/2006/relationships/slide" Target="slides/slide1094.xml"/><Relationship Id="rId1096" Type="http://schemas.openxmlformats.org/officeDocument/2006/relationships/slide" Target="slides/slide1093.xml"/><Relationship Id="rId1095" Type="http://schemas.openxmlformats.org/officeDocument/2006/relationships/slide" Target="slides/slide1092.xml"/><Relationship Id="rId1094" Type="http://schemas.openxmlformats.org/officeDocument/2006/relationships/slide" Target="slides/slide1091.xml"/><Relationship Id="rId1093" Type="http://schemas.openxmlformats.org/officeDocument/2006/relationships/slide" Target="slides/slide1090.xml"/><Relationship Id="rId1092" Type="http://schemas.openxmlformats.org/officeDocument/2006/relationships/slide" Target="slides/slide1089.xml"/><Relationship Id="rId1091" Type="http://schemas.openxmlformats.org/officeDocument/2006/relationships/slide" Target="slides/slide1088.xml"/><Relationship Id="rId1090" Type="http://schemas.openxmlformats.org/officeDocument/2006/relationships/slide" Target="slides/slide1087.xml"/><Relationship Id="rId109" Type="http://schemas.openxmlformats.org/officeDocument/2006/relationships/slide" Target="slides/slide106.xml"/><Relationship Id="rId1089" Type="http://schemas.openxmlformats.org/officeDocument/2006/relationships/slide" Target="slides/slide1086.xml"/><Relationship Id="rId1088" Type="http://schemas.openxmlformats.org/officeDocument/2006/relationships/slide" Target="slides/slide1085.xml"/><Relationship Id="rId1087" Type="http://schemas.openxmlformats.org/officeDocument/2006/relationships/slide" Target="slides/slide1084.xml"/><Relationship Id="rId1086" Type="http://schemas.openxmlformats.org/officeDocument/2006/relationships/slide" Target="slides/slide1083.xml"/><Relationship Id="rId1085" Type="http://schemas.openxmlformats.org/officeDocument/2006/relationships/slide" Target="slides/slide1082.xml"/><Relationship Id="rId1084" Type="http://schemas.openxmlformats.org/officeDocument/2006/relationships/slide" Target="slides/slide1081.xml"/><Relationship Id="rId1083" Type="http://schemas.openxmlformats.org/officeDocument/2006/relationships/slide" Target="slides/slide1080.xml"/><Relationship Id="rId1082" Type="http://schemas.openxmlformats.org/officeDocument/2006/relationships/slide" Target="slides/slide1079.xml"/><Relationship Id="rId1081" Type="http://schemas.openxmlformats.org/officeDocument/2006/relationships/slide" Target="slides/slide1078.xml"/><Relationship Id="rId1080" Type="http://schemas.openxmlformats.org/officeDocument/2006/relationships/slide" Target="slides/slide1077.xml"/><Relationship Id="rId108" Type="http://schemas.openxmlformats.org/officeDocument/2006/relationships/slide" Target="slides/slide105.xml"/><Relationship Id="rId1079" Type="http://schemas.openxmlformats.org/officeDocument/2006/relationships/slide" Target="slides/slide1076.xml"/><Relationship Id="rId1078" Type="http://schemas.openxmlformats.org/officeDocument/2006/relationships/slide" Target="slides/slide1075.xml"/><Relationship Id="rId1077" Type="http://schemas.openxmlformats.org/officeDocument/2006/relationships/slide" Target="slides/slide1074.xml"/><Relationship Id="rId1076" Type="http://schemas.openxmlformats.org/officeDocument/2006/relationships/slide" Target="slides/slide1073.xml"/><Relationship Id="rId1075" Type="http://schemas.openxmlformats.org/officeDocument/2006/relationships/slide" Target="slides/slide1072.xml"/><Relationship Id="rId1074" Type="http://schemas.openxmlformats.org/officeDocument/2006/relationships/slide" Target="slides/slide1071.xml"/><Relationship Id="rId1073" Type="http://schemas.openxmlformats.org/officeDocument/2006/relationships/slide" Target="slides/slide1070.xml"/><Relationship Id="rId1072" Type="http://schemas.openxmlformats.org/officeDocument/2006/relationships/slide" Target="slides/slide1069.xml"/><Relationship Id="rId1071" Type="http://schemas.openxmlformats.org/officeDocument/2006/relationships/slide" Target="slides/slide1068.xml"/><Relationship Id="rId1070" Type="http://schemas.openxmlformats.org/officeDocument/2006/relationships/slide" Target="slides/slide1067.xml"/><Relationship Id="rId107" Type="http://schemas.openxmlformats.org/officeDocument/2006/relationships/slide" Target="slides/slide104.xml"/><Relationship Id="rId1069" Type="http://schemas.openxmlformats.org/officeDocument/2006/relationships/slide" Target="slides/slide1066.xml"/><Relationship Id="rId1068" Type="http://schemas.openxmlformats.org/officeDocument/2006/relationships/slide" Target="slides/slide1065.xml"/><Relationship Id="rId1067" Type="http://schemas.openxmlformats.org/officeDocument/2006/relationships/slide" Target="slides/slide1064.xml"/><Relationship Id="rId1066" Type="http://schemas.openxmlformats.org/officeDocument/2006/relationships/slide" Target="slides/slide1063.xml"/><Relationship Id="rId1065" Type="http://schemas.openxmlformats.org/officeDocument/2006/relationships/slide" Target="slides/slide1062.xml"/><Relationship Id="rId1064" Type="http://schemas.openxmlformats.org/officeDocument/2006/relationships/slide" Target="slides/slide1061.xml"/><Relationship Id="rId1063" Type="http://schemas.openxmlformats.org/officeDocument/2006/relationships/slide" Target="slides/slide1060.xml"/><Relationship Id="rId1062" Type="http://schemas.openxmlformats.org/officeDocument/2006/relationships/slide" Target="slides/slide1059.xml"/><Relationship Id="rId1061" Type="http://schemas.openxmlformats.org/officeDocument/2006/relationships/slide" Target="slides/slide1058.xml"/><Relationship Id="rId1060" Type="http://schemas.openxmlformats.org/officeDocument/2006/relationships/slide" Target="slides/slide1057.xml"/><Relationship Id="rId106" Type="http://schemas.openxmlformats.org/officeDocument/2006/relationships/slide" Target="slides/slide103.xml"/><Relationship Id="rId1059" Type="http://schemas.openxmlformats.org/officeDocument/2006/relationships/slide" Target="slides/slide1056.xml"/><Relationship Id="rId1058" Type="http://schemas.openxmlformats.org/officeDocument/2006/relationships/slide" Target="slides/slide1055.xml"/><Relationship Id="rId1057" Type="http://schemas.openxmlformats.org/officeDocument/2006/relationships/slide" Target="slides/slide1054.xml"/><Relationship Id="rId1056" Type="http://schemas.openxmlformats.org/officeDocument/2006/relationships/slide" Target="slides/slide1053.xml"/><Relationship Id="rId1055" Type="http://schemas.openxmlformats.org/officeDocument/2006/relationships/slide" Target="slides/slide1052.xml"/><Relationship Id="rId1054" Type="http://schemas.openxmlformats.org/officeDocument/2006/relationships/slide" Target="slides/slide1051.xml"/><Relationship Id="rId1053" Type="http://schemas.openxmlformats.org/officeDocument/2006/relationships/slide" Target="slides/slide1050.xml"/><Relationship Id="rId1052" Type="http://schemas.openxmlformats.org/officeDocument/2006/relationships/slide" Target="slides/slide1049.xml"/><Relationship Id="rId1051" Type="http://schemas.openxmlformats.org/officeDocument/2006/relationships/slide" Target="slides/slide1048.xml"/><Relationship Id="rId1050" Type="http://schemas.openxmlformats.org/officeDocument/2006/relationships/slide" Target="slides/slide1047.xml"/><Relationship Id="rId105" Type="http://schemas.openxmlformats.org/officeDocument/2006/relationships/slide" Target="slides/slide102.xml"/><Relationship Id="rId1049" Type="http://schemas.openxmlformats.org/officeDocument/2006/relationships/slide" Target="slides/slide1046.xml"/><Relationship Id="rId1048" Type="http://schemas.openxmlformats.org/officeDocument/2006/relationships/slide" Target="slides/slide1045.xml"/><Relationship Id="rId1047" Type="http://schemas.openxmlformats.org/officeDocument/2006/relationships/slide" Target="slides/slide1044.xml"/><Relationship Id="rId1046" Type="http://schemas.openxmlformats.org/officeDocument/2006/relationships/slide" Target="slides/slide1043.xml"/><Relationship Id="rId1045" Type="http://schemas.openxmlformats.org/officeDocument/2006/relationships/slide" Target="slides/slide1042.xml"/><Relationship Id="rId1044" Type="http://schemas.openxmlformats.org/officeDocument/2006/relationships/slide" Target="slides/slide1041.xml"/><Relationship Id="rId1043" Type="http://schemas.openxmlformats.org/officeDocument/2006/relationships/slide" Target="slides/slide1040.xml"/><Relationship Id="rId1042" Type="http://schemas.openxmlformats.org/officeDocument/2006/relationships/slide" Target="slides/slide1039.xml"/><Relationship Id="rId1041" Type="http://schemas.openxmlformats.org/officeDocument/2006/relationships/slide" Target="slides/slide1038.xml"/><Relationship Id="rId1040" Type="http://schemas.openxmlformats.org/officeDocument/2006/relationships/slide" Target="slides/slide1037.xml"/><Relationship Id="rId104" Type="http://schemas.openxmlformats.org/officeDocument/2006/relationships/slide" Target="slides/slide101.xml"/><Relationship Id="rId1039" Type="http://schemas.openxmlformats.org/officeDocument/2006/relationships/slide" Target="slides/slide1036.xml"/><Relationship Id="rId1038" Type="http://schemas.openxmlformats.org/officeDocument/2006/relationships/slide" Target="slides/slide1035.xml"/><Relationship Id="rId1037" Type="http://schemas.openxmlformats.org/officeDocument/2006/relationships/slide" Target="slides/slide1034.xml"/><Relationship Id="rId1036" Type="http://schemas.openxmlformats.org/officeDocument/2006/relationships/slide" Target="slides/slide1033.xml"/><Relationship Id="rId1035" Type="http://schemas.openxmlformats.org/officeDocument/2006/relationships/slide" Target="slides/slide1032.xml"/><Relationship Id="rId1034" Type="http://schemas.openxmlformats.org/officeDocument/2006/relationships/slide" Target="slides/slide1031.xml"/><Relationship Id="rId1033" Type="http://schemas.openxmlformats.org/officeDocument/2006/relationships/slide" Target="slides/slide1030.xml"/><Relationship Id="rId1032" Type="http://schemas.openxmlformats.org/officeDocument/2006/relationships/slide" Target="slides/slide1029.xml"/><Relationship Id="rId1031" Type="http://schemas.openxmlformats.org/officeDocument/2006/relationships/slide" Target="slides/slide1028.xml"/><Relationship Id="rId1030" Type="http://schemas.openxmlformats.org/officeDocument/2006/relationships/slide" Target="slides/slide1027.xml"/><Relationship Id="rId103" Type="http://schemas.openxmlformats.org/officeDocument/2006/relationships/slide" Target="slides/slide100.xml"/><Relationship Id="rId1029" Type="http://schemas.openxmlformats.org/officeDocument/2006/relationships/slide" Target="slides/slide1026.xml"/><Relationship Id="rId1028" Type="http://schemas.openxmlformats.org/officeDocument/2006/relationships/slide" Target="slides/slide1025.xml"/><Relationship Id="rId1027" Type="http://schemas.openxmlformats.org/officeDocument/2006/relationships/slide" Target="slides/slide1024.xml"/><Relationship Id="rId1026" Type="http://schemas.openxmlformats.org/officeDocument/2006/relationships/slide" Target="slides/slide1023.xml"/><Relationship Id="rId1025" Type="http://schemas.openxmlformats.org/officeDocument/2006/relationships/slide" Target="slides/slide1022.xml"/><Relationship Id="rId1024" Type="http://schemas.openxmlformats.org/officeDocument/2006/relationships/slide" Target="slides/slide1021.xml"/><Relationship Id="rId1023" Type="http://schemas.openxmlformats.org/officeDocument/2006/relationships/slide" Target="slides/slide1020.xml"/><Relationship Id="rId1022" Type="http://schemas.openxmlformats.org/officeDocument/2006/relationships/slide" Target="slides/slide1019.xml"/><Relationship Id="rId1021" Type="http://schemas.openxmlformats.org/officeDocument/2006/relationships/slide" Target="slides/slide1018.xml"/><Relationship Id="rId1020" Type="http://schemas.openxmlformats.org/officeDocument/2006/relationships/slide" Target="slides/slide1017.xml"/><Relationship Id="rId102" Type="http://schemas.openxmlformats.org/officeDocument/2006/relationships/slide" Target="slides/slide99.xml"/><Relationship Id="rId1019" Type="http://schemas.openxmlformats.org/officeDocument/2006/relationships/slide" Target="slides/slide1016.xml"/><Relationship Id="rId1018" Type="http://schemas.openxmlformats.org/officeDocument/2006/relationships/slide" Target="slides/slide1015.xml"/><Relationship Id="rId1017" Type="http://schemas.openxmlformats.org/officeDocument/2006/relationships/slide" Target="slides/slide1014.xml"/><Relationship Id="rId1016" Type="http://schemas.openxmlformats.org/officeDocument/2006/relationships/slide" Target="slides/slide1013.xml"/><Relationship Id="rId1015" Type="http://schemas.openxmlformats.org/officeDocument/2006/relationships/slide" Target="slides/slide1012.xml"/><Relationship Id="rId1014" Type="http://schemas.openxmlformats.org/officeDocument/2006/relationships/slide" Target="slides/slide1011.xml"/><Relationship Id="rId1013" Type="http://schemas.openxmlformats.org/officeDocument/2006/relationships/slide" Target="slides/slide1010.xml"/><Relationship Id="rId1012" Type="http://schemas.openxmlformats.org/officeDocument/2006/relationships/slide" Target="slides/slide1009.xml"/><Relationship Id="rId1011" Type="http://schemas.openxmlformats.org/officeDocument/2006/relationships/slide" Target="slides/slide1008.xml"/><Relationship Id="rId1010" Type="http://schemas.openxmlformats.org/officeDocument/2006/relationships/slide" Target="slides/slide1007.xml"/><Relationship Id="rId101" Type="http://schemas.openxmlformats.org/officeDocument/2006/relationships/slide" Target="slides/slide98.xml"/><Relationship Id="rId1009" Type="http://schemas.openxmlformats.org/officeDocument/2006/relationships/slide" Target="slides/slide1006.xml"/><Relationship Id="rId1008" Type="http://schemas.openxmlformats.org/officeDocument/2006/relationships/slide" Target="slides/slide1005.xml"/><Relationship Id="rId1007" Type="http://schemas.openxmlformats.org/officeDocument/2006/relationships/slide" Target="slides/slide1004.xml"/><Relationship Id="rId1006" Type="http://schemas.openxmlformats.org/officeDocument/2006/relationships/slide" Target="slides/slide1003.xml"/><Relationship Id="rId1005" Type="http://schemas.openxmlformats.org/officeDocument/2006/relationships/slide" Target="slides/slide1002.xml"/><Relationship Id="rId1004" Type="http://schemas.openxmlformats.org/officeDocument/2006/relationships/slide" Target="slides/slide1001.xml"/><Relationship Id="rId1003" Type="http://schemas.openxmlformats.org/officeDocument/2006/relationships/slide" Target="slides/slide1000.xml"/><Relationship Id="rId1002" Type="http://schemas.openxmlformats.org/officeDocument/2006/relationships/slide" Target="slides/slide999.xml"/><Relationship Id="rId1001" Type="http://schemas.openxmlformats.org/officeDocument/2006/relationships/slide" Target="slides/slide998.xml"/><Relationship Id="rId1000" Type="http://schemas.openxmlformats.org/officeDocument/2006/relationships/slide" Target="slides/slide997.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665 583,'5'4,"-1"-4,3 1,0-1,-2 0,2 0,-4 0,0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820 162,'4'1,"-1"0,0 1,2 0,-1 0,0 0,-1 1,1-1,-1 1,2 1,0-2,-2 1,0 0,0-2,0 1,0-2,0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939 168,'6'10,"-5"-7,-1 0,-1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921 178,'3'11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954 169,'2'11,"-2"-8</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933 184,'-9'10,"7"-6,-1-1,2 0,-1 0,0 0,5-5,0-1,0 1,0 0,0 0,0 1,1 0,-1 0,0 0,0 1,1-1,-1 1,0 0,0 1,0 0,-3 2,-3-1,0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938 207,'-2'10,"1"-7,-1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939 211,'3'10,"0"-9,0-1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913 230,'-1'10,"1"-7,0 0,0 0,0 0,0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919 240,'15'-6,"-12"5,1 0,-1 1,0 0,1 0,-1 0,0 0,0 0,0 1,-4 2,-1 0,-1-1,1 1,-1-1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939 229,'1'12,"-1"-9,0 1,-1-1,1 0,-1 0,1 0,-1 0,0 0,1 0,0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403 390,'19'-1,"-16"1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876 177,'3'0,"0"2,-1 1,-2 1,0 0,-1 0,-2-1,0 0,-1 1,1-1</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208 396,'16'-6,"-13"6,0-1,0 1,0 1,0-2,0 1</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280 395,'9'-9,"-9"6,1 0,-1 0,0 0,0 0,-1 0,-1 0,-1 2,0-1,0 0,0 0,1 5,0 0,0 0,0 0,1 0,2 0,0 0,0 0,1 0,-1 0,2-1,0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877 304,'-2'11,"0"-7,1-1,-1 0,1 0,0 0</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895 302,'-1'11,"0"-8,0 0,1 0,0 0,3-1,0-1,0-1,0-1,0 0,-1-2</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911 303,'-2'10,"0"-6,1-1,0 1,0-1,0 1,1-1,-1 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923 332,'2'11,"-2"-8,2 0</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962 304,'-4'11,"2"-8,1 0,1 0,0 0,1 0,1 0,1-1,-2 1,-1 0,-3-2,0 0,0-1,0 0,0-1,-1 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954 318,'2'0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974 333,'15'-7,"-11"5,0 0,-1-1,0 0,-1 0,0 0,-1-1,-1 1,-3 1,-1 3,0 0,1 1,1 1,1 0,0 0,1 0,1 0,0 0,1 0,0 0,0 0,0 0,-1 0,-4 0,0-2,-1 0,1-1,0-1,1-2,2 0,3 0,0 1,0 0,0 0,0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1021 310,'2'10,"-5"-7,0-1,1 1,5-2,0 0,0 0,0 0,-3 2,-2 0,0 0,-1-2,-1 1,1 0,0-1,6-2,0-1,0 1,0 1,0 0,0-1,0 2,-2 2,-1 0,-2 0,0 0,-1 0,-1 0,2 0,-1-2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906 195,'3'-1,"1"-1,0 1,2-1,0 0,1 2,0-1,-4 1,0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1036 316,'19'3,"-16"0,-3 0,-1 0,-2 0,0 0,0-1,0 0,0-1,6 0,0 1,0-1,0 2,-2 0,-2 0,-2 0,0-1,0 0,-1 1,1-2,0 1,0-1</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1106 339,'20'-1,"-17"1,1 1,-1-1,0 1,0-1,0 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352,'18'2,"-14"-1,0-2,0 2,-1-1,0 0,0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1216 339,'15'5,"-13"-2,-4 0,-1-1,0-1,0 1,0-1,0 0,0 0,0 1,6-1,0 0,0 0,0 1,0 0,0 0,0 1,-4 0,-2-1,0-1,0 0,0 0,0 0,0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1212 324,'4'-11,"-5"8,-1 0,0 0,0 0,-1 0,0 1,0 0,0 0,0 0,-1 0,1 1,0-1,0 0,-1 1,1 0,-1 0,0 0,0 0,0 1,0 0,0 0,1 0,-1 1,1 0,0 1,-1 1,1 0,0-1,1 1,1 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1122 284,'-7'10,"6"-7,0 0,4-1,0-3,0 1</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962 314,'19'-1</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868 351,'20'3,"-17"-3,1 0,0 1,0 0,-1-1,2 1,-1 0,1 0,0-1,0 1,0 0,0-1,-2 1,2-1,-2 0,0 1,2 0,0 0,-1-1,0 1,-1 0,1 1,-1-1,0 0,1 0,-1 0,1 0,-1-1,0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902 368,'17'4,"-14"-3,2-1,-2 0,2 1,-2-1,2 0,-2 0,2 0,-2 0,1 0,-1 0,1 0,0 0,-1 0,0 0,0 0,0 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1054 398,'11'9</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929 200,'1'3,"-1"1,0-1,-1 0,0 0,0 0,-1 0,1 0,-3-1,1-2,0 0,0-1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1039 404,'-4'11,"2"-8,0 0,-1 0,2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1042 416,'17'-3,"-13"2,0 1,0 0,-1 0,0 0,0 1,0 0,0 0,-4 2,-2-1,0 0,0-1,0 0,0 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430,'7'9,"-9"-6,3 0,2 0,-2 0,1 0,-1 0,-1 0,-1 0,-2-2,0 0,0-2,-1 0,1-1,0 0,0 0,0-1,5 0,1 3,1-1,-1 0,0 1,1-1,-1 0,1 0,-1 1,0-1,1 0,-1 1,0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1104 413,'19'-1,"-16"1,0 1,0-1,0 1,0 1,-4 1,-2-2,0 0,-1 0,1 0,-1-1,0 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1093 422,'0'12,"0"-9,0 1,0-1,1 0,1 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1099 433,'16'-5,"-12"4,0 1,0-1,-1 1,1 0,-1 0,1 0,0 0,0 1,-1 0,1-1,-1 1,0-1,0 1,0-1,-3 3,-1 0,-2 0,0 0,0 0,0-1,0 1,0-2</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431,'-1'11,"0"-8,-1 0,1 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1133 432,'1'11,"-3"-8,2 0,-1 0,0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1127 440,'2'0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1128 440,'2'4,"1"-2,0-2,-6 2,0-1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944 200,'2'-3,"-1"0,-2 6,0 1,1-1,0 0,0 1,4-3,-1-3,1-1,-4 0,0 8,3-2,0-2,0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1115 456,'18'1,"-15"-2,0 1,0-1,0 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1185 418,'3'10,"-3"-7,-1 0,1-6,0 0,0 0,2 0,1 1,0 2,1-1,-1 0,0 1,1-1,-1 1,0 0,0 3,-5 0,-1-1,0-1,0 0,0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1196 425,'2'0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1164 443,'18'1,"-14"-1,-1 0,1 0,0 0,0 0,0 0,0-1,-1 1,1 0,-1 0,0 1,0-1,-6 0</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1193 451,'-4'10,"3"-7,4-6,0 1,0 0,0 1,0 0,0 0,0 0,0 1,-2 3,-4 0,0-2,0 1,0-2</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458,'-4'10,"3"-7,0 0,0 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1188 467,'18'3,"-19"0,-3-2,1 0,0 0,-1 0,0 1,1-1,0 1,3 1,3-3,0 1,1-1,-1 0,0 0,0-1,0 1,0-1</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1035 481,'19'0,"-15"0,0 0,0 0,-1 0,1 0,0 0,-1 0,1 0,-1 1,1-1,0 0,0 1,-1-1,0 1,0-1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499,'19'0,"-15"0,0 1,0-1,0 0,0 0,1 0,-1-1,-1 1,0-1,0 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872 367,'19'0,"-15"0,-1-1,1 1,0 0,1 0,-1 1,0-1,0 0,-1 0,0 1,0-1,0 0,1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968 201,'2'4,"-2"-1,1 0,0 2,2-4,-2-4,0-1,2-1,-1 2,0-1,1 2</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901 367,'14'7,"-11"-7,0 0,1 0,-1 0,0-1</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620 232,'3'0,"2"0,-2 0,1 0,3-1,-1 0,0 1,0-1,-1-1,-1 2,-1-1,0 1,0 0,0 0,0 0,0 0,1 0,-1 0,0 0,0-1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796 227,'3'0,"0"0,0 0,1 0,0 0,1 0,-2 0,1 0,-1 0,0 0,0 0,0 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1012 222,'4'0,"2"0,2 0,0-1,0 0,1 0,2 0,0 1,-3 0,-3 0,-2 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98 254,'4'2,"3"0,0-2,2 0,0 0,-5 0,2 0,-1 0,-2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804 269,'6'0,"-3"0,2 0,3 0,-1 0,3 0,0-1,-3-1,0 0,-4 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111 305,'3'2,"0"-2,1 0,2 0,-1 0,1-1,-1 1,2-1,-1 1,1-1,-1 1,-3 0,0-1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353 309,'4'-1,"0"1,2-1,0 0,-1 0,1 0,1 1,-4 0,1 0,-1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434 308,'3'1,"1"-1,0 0,1 0,-2 0,0 0,0 0,0 0,0 0,1 0,-1-1,1 1,-1-1,0 1,0-1,1-1,-1-1,0 2,0-1,0 0,-1-1,-2 0,0-1,0 0,-2 1,-1 2,0 0,0 0,0 0,0 0,-1 0,1-1,0 1,0 0,0 1,0 0,-1 0,0 1,0 0,0 2,1-2,1 2,-1 1,1-1,1 1,1-1,0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174 346,'4'0,"0"-1,1 1,-1 0,-1 0,1 0,3 0,-2 0,-1 0,2 0,0 0,-3 0,0 0,2 0,-1 0,-1 0,0 0,1 0,-1 0,0 0,1-2,-1 1,0 1,0 0,0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200,'0'-3,"-1"0,-2 1,0 2,0 3,1 1,2 1,0-2,0 2,0-1,0-1,2 0,1-3,0-3,-1-1,0 1,-1 0,0 0,1 0,1 5,-3 1,0 0,0 0,0 1,1 0,0-1,2-2,0 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432 353,'3'0,"1"0,2 0,0 1,5-1,0 2,1-2,0 0,0 0,1 0,1 0,-1 0,1 0,-6 0,-2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458 429,'2'12,"-2"-9,1 0,-1 0,0 0,1 0,-1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444 444,'2'0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472 429,'7'10,"-8"-7,0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454 446,'-3'12,"2"-9,1 1,-1-1,0 1,1 0,-1-1,1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452 466,'12'-7,"-8"5,-1 0,0 0,1 0,-1 1,0 0,0 0,0 0,-3 4,-2 0,-1 0,1 0,0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461 470,'2'10,"-2"-7,0 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462 480,'11'-9,"-8"7,0 2,0 0,-2 3,-3 0,1 0,-2 0,0 0,0 0,0-1,6-3,0-1,0 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466 494,'-3'11,"3"-7,-1-1,0 0,0 0,1 0,1-6,0 0,-1 0,1 0,1 0,1 0,-1 0,1 1,0-1,0 0,0 1,0 0,0 1,0 0,0 1,-2 3,-1 0,0 0,-2 0,1 0,-2 0,0-2</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473 491,'5'11,"-4"-7,-1 0,1 0,0 0,0 0,0 0,-1 0,1 0,-1-1,1 0,0 0,0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911 251,'7'-1,"0"1,1 0,-1 0,4 0,-3 0,-2 0,2-1,-3 1,-1 0,2 1,-2-1,4 2,0-1,0 0,0 0,0-1,-3 0,-1 0,-1 0,0 1,0 0,1-1,-1 0,0 0,3 0,1 1,-2 0,3-1,0 0,0 0,2 0,-1 0,-2 0,-3-1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503 464,'8'10,"-8"-7,1 0,-1 0,0-6,-1-1,1 1,0 0,1 0,0 0,2 0,0 0,0 2,0-1,0 0,-2 5,-1 0,-2 0,0 0,-1 0,0 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512 467,'2'0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504 488,'15'-7,"-12"5,0 0,1 0,-1 0,0 1,0-1</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495 504,'14'-8,"-11"6,0 0,1 0,0 0,-1 0,0 1,0-1,0 1,0-1,-6 3,0 1</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521 489,'1'11,"-1"-8,0 0,2-6,-1 0,0 0,1-1,1 1,0 0,0 1,0 1,-1 4,-2 0,-1 0,-1 0,-1-3</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530 492,'1'11,"0"-8,-1 0,0 0,1 0,-1 0,-1 0,-1-6,1 0,0 0,0 0,4 2,0 1,0 1,0-1,-2 3,-2 0,-2 1,1-1,1 0,-1 0,1 0,4-3,0 0,0-1,0 0,0 0,0-1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831 397,'5'0,"-1"0,4 3,-1-2,-1-1,0 0,1 0,0 0,0 0,1-1,-1 0,-1 1,-2-1,-1 1,0-1,0 0,0 1,0-1,0 0,0 1</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744 458,'-5'10,"3"-7,1 0,-1 0,0 0,-1 0,1 0,-1-2</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747 453,'17'5,"-14"-5,0 1,0-1</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756 468,'-4'10,"2"-7,0 0,0 0,0 0,1 0,4-4,0 0,0-1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770 203,'0'4,"0"1,0-2,0 1,0-1,0 1,0 0,-2 0,1-1,0 1,0-1,0 0,0 0,-1 0,0-7</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758 482,'2'0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783 461,'19'0</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787 473,'7'9,"-8"-6,-1 0,2-6,1 0,-1 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793 450,'9'10,"-8"-7,1 1,-1-1,1 1,0 1,-1-2,1 1,-1-1,0 1,1-1,0 0,1 0,0 0,0-2,0 0,-2-4</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815 442,'10'9</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696 565,'18'1,"-19"3,-1-1,0 0,-1 0,1 0,-1-1,1 1,0 0,5-3,0 0,0-1,0 1,0-1,0-1,0 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732 560,'17'-4,"-13"2,-1 1,0 0,0-1</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753 556,'-2'11,"1"-8,0 0,-1 0,1 0,-1 0,0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753 566,'2'11,"-2"-8,0 0,3-1,0-1,0 0,0-1,0-1,0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786 552,'-1'10,"1"-7,0 1,0 0,0-1,0 0,0 0,-1 0,1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772 195,'-1'3,"-2"1,0 1,2-2,-1 0,0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788 549,'18'-3,"-15"4,0 1,-2 1,-4-1,0 0,0 0,0-1,0 0,-1 1,1-1,0 0,4 2,3-1,0 0,0 0,-1 0,0 0,0 1,0-1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744 604,'17'-4,"-14"4</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746 614,'15'-6,"-12"6</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725 634,'7'10,"-9"-7,5-2,0-1,0 0,0 1,-2 2,-3 0,-1 0,0-1,0-1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739 661,'7'10,"-11"-6,0 0</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757 661,'2'0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771 640,'1'10,"-1"-7,0 0,0 0,0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778 638,'1'11,"-1"-8,3-3,0 0,0-1,0 0,0 0,0 0,-2-2</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787 629,'1'11,"-1"-8,0 0,0 0,0 0,0 0,0 0,0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815 367,'17'-3,"-14"3,0 0,0 0,0 0,0 1,0-1,0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181 264,'3'1,"2"-1,-1 0,1 0,-2 0,0 0,0 1,2 0,-1-1,0 0,3 1,-1-1,0 1,-2-1,-1 0,1 0,-1 0,0 0,0 0,0 0,1 0,0 0,1-1,-2 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774 201,'3'0,"-1"3,1 1,-1-1</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1065 354,'19'2,"-16"-2,0 0,0 0,0 0,1 0,-1 0,1 1,-1-1,1 0,-1 0,0 0,1 0,0 0,0 0,0 0,-1 0,0 0,0 0,0 0,0 0,0 0,0-1,0 1,0 0,0 0</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1144 352,'18'0,"-15"0,0 0,0 0,0 0,0 0,0-1,0 1,0 0,0 0,0 0,0-1,0 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233 394,'19'-3,"-16"3,0 0,0 0,0 0,0 0,1 0,-1 0,1 0,-1 0,0 0,0 0,0-1,0 1,0-1,0 0,0 1,0-1,0 0,0 1,0 0,0 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227 583,'2'11,"-2"-8,0 0,0-6,1 0,1-1,0 1,0 0,1 1,0 2,-2 3,0 0,0 0,-1 0,1 0</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259 575,'4'10,"-2"-7,1-4,-1-2,-1 0,1 0,-1 0,0 0,1 0,0 6,-2 0,1 0,1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288 564,'4'11,"-4"-8,1-6,-1 0,1 0,0 0,2 0,-1 6,-1 0,-1 0,1-6,0 0,0 0,0 0,2 1,0 3,-1 2,0 0,-1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343 573,'15'-7,"-12"6,0 1,0-1</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349 582,'15'-6,"-12"5</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388 551,'0'11,"0"-8,0 0,0 1</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243 653,'5'11,"-4"-8,-1 0,0 0,0 0,-1-6,1 0,1-1,0 0,0 1,0 0,2 1,0 1,0 3,-2 1,-1 0,1 0,-1 0,1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1066 502,'3'0,"1"0,-1 0,1 0,0 0,-1 0,1 0,3 0,-4 0,0 0,1 0,-1 0,1 0,-1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274 647,'5'10,"-4"-7,1 0,1-2,-2-4,0 0,0 0,0-1,1 0,-1 1,0 0,2 3,-3 3,0 0,1 0,-1 0,1 0,2-2</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307 636,'4'10,"-4"-7,1 0,-1-6,0 0,1 0,1 0,1 1,-1 5,-1 0,1-6,-1 0,0 0,2 1,0 3,-2 2,-1 0</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338 632,'14'-6</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346 641,'9'-9</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371 610,'18'1,"-18"2,-1 0,0 0,0 0,-1 1,1-1,0 0,4-1,0-2,0-2,0 0,-2-1,2 2</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999 461,'-1'11,"0"-7,1-1,-1 2,0-2,1 0,-1 1,1-1,-1 1,1 0,-1 0,1 0,0 0,-1 0,1 0,0 0,0 0,0 0,0-1,0 1,0-1,0 0,0 0,0 0,0 1,0-1,0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459,'18'-1,"-15"0,1 1,-1 0,0 0,2-1,-2 1,0-1,0 1,0 0,0-1,0 1,0 0,0-1,0 1,0 0,0 0,0 0,2 0,-2 0,1 0,-1 0,1 1,0-1,0 0,0 1,0 0,-1-1,0 1,0-1,0 2,0 0,0 0,0 0,-1 1,0 0,-1 0,-1 1,0 0,-1-1,1 0,-1 0,1 1,-1 0,0 1,-1 0,1 0,-1 0,2-2,-1 0,0 0,0 0,1 1,-1-1,0 1,0 0,0-1,1 1,-1-1,0 1,0-1,1 1,-1-1,1 0,-1 0,0 1,1-1,-1 1,1-1,-1 1,1-1,-1 0,1 0,-2 0,-1-2</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983 564,'19'0,"-14"0,-2 0,3 0,-3 0,0 0,0 0,0 0,0 0,0 0,0 1,0-1,0 0,2 0,-2 0,2 1,0-1,-1 0,-1 0,1 0,0 0,0 0,0 0,0 0,-1 0,0 1,0-1</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990 504,'20'1,"-15"-1,0 0,-2 0,0 1,0-1,2 1,-2-1,0 0,0 0,0 1,0-1,0 0,1 0,-1 1,0-1,0 0,0 0,0 1,0-1,0 0,2 1,-1 0,0-1,0 1,-1-1,0 1,0-1,0 1,0 0,0-1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996 526,'16'5,"-11"-4,-1 1,-1-2,1 2,1-1,-1 0,-1 0,1 0,-1 0,2 0,0 0,-1 0,-1-1,1 0,0 1,-1-1,0 1,0-1,0 0,0 1,0-1,0-1,0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949 590,'3'0,"2"0,-2 0,3 0,-3 0,1 0,0 0,0 0,-1 0,0 0,0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946 512,'17'5,"-14"-4,0 0,0 0,0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968 509,'6'10,"-5"-7,-2 0,-2 0,0-2</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1040 511,'0'13,"0"-9,-1-1,1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517,'16'-5,"-13"4,0 0,-3 4,-2 0,0 0,2 0,1 0,-2 0,-1 0,5-3,0-1,0 1,0-1,0 1,0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950 436,'18'-1,"-15"1,0 0,0 0,0 0,0 0,0 0,0 0,0 0,0 0,0 0,0 1,0-1,0 0,0 0,0 0,0 0,0 1</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947 439,'19'0,"-16"-1,0 1,0 0,1 0,-1 0,0 0,0 0,0 0,0 0,0 0,0 1,0-1</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741 506,'19'0,"-16"-1,1 1,-1-1,0 1,0 0,0 0,0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747 519,'19'-1,"-16"1,0 0,0-1</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944 589,'2'0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945 589,'4'-4,"-2"7,-4 0,-1 0,2 0,-2 0,2 0,-2-1,1 1</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114 620,'3'2,"1"-1,1-1,-1 0,0 1,1 0,-1-1,0 0,-1 0,1 0,-1 0,0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938 599,'0'11,"0"-7,-1 0,1 0,0-1,0 1,0-1,0 0,0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940 611,'12'-7,"-9"6,0 1,1 0,-1 0,0 2,-1 1,-1 0,-2 1,1-1,-1 0,1 0,-1 0,0 0,1 0,-1 1,0-1,1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945 619,'17'-4,"-14"3</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947 635,'16'-7,"-13"5</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1001 586,'-5'11,"3"-8,1 0,-2-1,0 1,1 0,0 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991 598,'18'4,"-15"-4,0 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989 612,'18'-4</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992 618,'17'-4</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1004 612,'-1'10,"1"-7,0 0,-1 0,1 0,-1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991 620,'1'11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592 617,'5'2,"-1"-1,0-1,0 0,2 0,0 0,1 1,1 1,1-2,-1 0,0 0,-4 0,-1 0,0 0,0 0,0 0,1-1,-1 1,1 0,-1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1011 615,'-2'11,"1"-8,-1 0,0 0,-1 0,0-1,0-1,0 1,0-2,6-1,0 1,0-1,0 1,0 0,0-1,0 0,0 0</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587,'7'10,"-5"-7</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1066 584,'-5'10,"2"-8</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1038 594,'2'11,"-2"-7,-1-1,1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1043 601,'18'-2,"-15"2,0 0,0 0,0 2,-3 1,-3 0,0-1,0-1,0 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609,'2'0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613,'2'0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1031 627,'19'-1,"-15"0,-1 0,1 1,-1-1,0 0,0 1,-2-3</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1057 608,'0'10,"0"-6,0 0,-1 0,1 0,-1-1,0 1,0 0,1-1,-1 0,1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1092 601,'-4'10,"1"-8,1 1,-1-1,0 1,0 0,0-1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105 227,'3'-1,"2"2,-2-1,0 0,1 0,0 0,2 0,0 0,1 0,0-1,-3 1,-1 0</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1084 615,'-1'11,"0"-8,0 0,0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1103 598,'-3'10,"0"-7,0-1,0-1</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1091 613,'16'-4,"-13"3,0 1,0-1,0 1,0-1,0 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1106 613,'-3'12,"2"-9,0 0,1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617,'1'11,"-1"-8,-1 1,1-1,-1 0,1 1,0 0,-1-1,0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487 561,'18'-4,"-15"3,1 1,-1 0,0-1,0 1,0-1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494 580,'19'-3,"-16"2,0 0,0 0,0-1,0 1</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1196 575,'3'10,"-4"-5,1 0,-1-2,0 2,0-2,0 2,1 0,-1-1,0 0,1-1,-1 0,0 0,0 0,0 0</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1201 575,'-9'10,"6"-7,0-1</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584,'7'10,"-4"-8,0 0,0-1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218 224,'4'0,"0"1,-1-1,0 0,1 1,1-1,3 0,-1 0,0 0,-3 0,-1 0,1 0,2 0,-2 0,0 0,2 0,-3 0,1 0,-1 0,0 0,0 0,2 0,-2 0,0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1243 584,'1'10,"-1"-7,-1 1,0-1,0 1,0 0,0 0,0 0,0 0,1-1,-1 0,0 0,1 0,-3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1228 618,'1'10,"0"-7,-1 0,0 0,1 0,2-4,-2-2,1 0,0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950 436,'18'-1,"-15"1,0 0,0 0,0 0,0 0,0 0,0 0,0 0,0 1,0-1,0 0,0 1,0-1,2 1,-2-1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100 481,'16'-5,"-13"4,0 1,0-1</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107 494,'14'-7,"-11"6,0 0,0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871 146,'4'0,"5"0,0 0,5 0,0 0,-1 0,2 0,-3-1,-4 0,-5-1</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260 226,'3'0,"1"0,0 0,1-1,1 0,0 1,-2-1,0 1,-1 0,1 0,0 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445 227,'4'-1,"-1"1,0 0,0 0,2 0,0 0,-1 0,1 0,3 0,0 0,2 0,-2 0,0 0,0 0,-3 0,-1 0,0 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879 224,'4'0,"0"0,2 0,-2 0,0 0,0 0,-1-1,0 1,1 0,1 0,-1 0,0 0,-1 0,1 0,-1 0,0 0,0 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1160 224,'7'0,"-3"0,3 0,-1 0,1 0,-4 0,1 0,-1 0,0 0,3 0,-3 0,0 0,1 0,1 0,1-1,-2 1,-1-1,1 0,-1 1,0 0,1 0,-1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1168 220,'3'0,"1"0,0 0,0 0,-1 0,2 0,2 0,1 0,-1 0,-2 0,1 0,-2 0,-1 0,1-1,-1 1,1 0,0 0,-1-1</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287 270,'3'-1,"0"1,1 0,0 0,1 0,-1 0,0 0,0 0,1-1,-2 0,0 0,0-1,0 0,-1-1,1-1,-2 0,0 1,0-1,0 0,0 1,-1 0,-3 1,0 1,0 0,-1 0,-1-1,-1 1,1 0,-2 0,3 0,0 1,-1-1,2 1,-1-1,1 1,0 1,-1 0,3 2,-1 2,1-2,0 0,1 0,0 0,0 0,0 0,1 0,0 0,1 0,0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955 265,'3'0,"0"0,0 0,1 0,1 0,-1 0,-1 0,0 0,1 0,1 0,1 0,-2 0,-1 0,2 0,1-1,-2 0,-1 0,0 1,0 0,1 0,0 0,1 0,-2 0,0-1,0 1,0 0,1 0,-1 0,1 0,1 0,-2 0,0 0,0 0,3-2,-1 1,-1 0,-1 1</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123 311,'3'0,"3"0,0 0,-2 0,1 0,-1 0,2 0,-3 0,0 0,0 0,2-1,-2 1</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525 307,'3'-1,"1"1,2 0,-3 0,2 0,-2 0,1 0,2 0,-2 0,0 0,0 0,1 0,4 1,-3-1,0 0,-2 0,0 0,0 0,2 0,-1 0,2 0,0 1,2 0,-2 1,1-2,-3 0,1 0,-3 0,0 0,1 0,-1 0,1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759 309,'3'0,"1"0,2 0,5 0,-1 0,1 0,-3-1,-3 0,-2 1,0 0,1-1</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898 315,'4'-2,"1"2,0 0,1 0,-1 0,1 0,0 0,0 0,-2 0,0-1,-1 1,0 0,1 0,-1 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822 306,'3'0,"1"1,1-1,-2-1,1 0,1 0,-2 1</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993 305,'3'0,"2"0,0 0,3 0,-2 0,-2 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212 348,'5'1,"-2"-1,0 1,1-1,1 0,-1 0,0 0,0 0,0 0,0 0,0 0,0 0,1 0,-2 0,0 0,0 0,0 0,0 0,0 0,1 0,-1 0,0 0,1 0,0 0,2-1,-3 1,0 0,0 0,1 0,-1 0,0 0,0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396 356,'4'1,"3"0,-1 0,4 0,-2-1,0 0,-3 0,-2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1150 233,'3'0,"0"0,1 0,1 0,1 0,-1 0,1 0,-2 0,1 0,1 0,-2 0,-1 0,0 0,2 0,-2 0,0 0,1-1</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621 405,'-1'11,"0"-8,0 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619 386,'2'0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620 386,'14'12,"-13"-8,-1-1,0 0,0 0,-1 1,1-1,0 0,1-6,1 0,0 0,1 3,0 1,-2 2,0 0,0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651 406,'19'-2,"-15"1,-1 1,0 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668 393,'-1'11,"1"-7,0 0,0-1,0 0,0 0,2 0,1 0,1-2,-1-1,0 0,0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746 400,'2'11,"-3"-8,0 0,-1 0,3-6,0 0,1 0,0 0,1 1,0 0,0 3,-3 2,0 0,0 0,0 0,-1 0,1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770 407,'3'11,"-2"-8,2-1,0-4,-1-1,1 0,-2 0,2-1,0 1,0 1,-5 5,2 0,-1 0,0 0,1 0,0 0,3-4,-2-2</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804 407,'-1'11,"1"-8,-2 0,3-6,1 0,-1 0,2 0,0 0,0 2,0 2,-2 2,-2 0,1 0,0 0,3-3,0-2,-1-1,1 1,0 1,0 0,0 4,-3 0,-1 0,0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612 446,'18'-3,"-15"2,1 1,0 1,0-1,0-1,1 1,-2 0,1 0,-1-1,1 1,-1-1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602 463,'19'0,"-14"0,-1 0,-1-1,2 1,-1 0,0 0,0 0,-1 0,0 0,0 0,0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102,'1'3,"-1"1,0 0,0-1,-1 1,1-1,-1 1,1-1,3-1,1-2,0 0,0 0,1 0,-1-1,-1 0,1 1</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1074 401,'-1'13,"1"-8,-1-2,1 1,-1-1,0 1,0 0,0 0,0 1,0-1,0 1,0-1,1 1,-1-1,0 0,0 0,0 3,1-4,-1 0,1 1,0-1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1076 417,'15'-6,"-12"6,2-1,-2 1,0 0,2-1,-2 1,0-1,0 1,0 0,0 0,0-1,0 1,0 0,2 0,0 1,2-1,-3 1,0 0,0-1,0 0,-1 1,1 0,-1 0,0 1,0 1,-1 0,-1 0,0 0,0 0,-1 1,0-1,0 1,0-1,0 1,0-1,-1 0,1 0,0 0,-1 0,0 0,1 1,-2 3,1-3,0 0,0 0,0 1,1-1,-1 0,0 0,0 0,0 0,0 0,-1 1,1-1,1-1,-1 1,0 0,0-1,0 0,1 0,-1 0,0 2,0-1,0 0,1-1,-1 0,0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1026 520,'19'2,"-16"-2,0 0,0 1,0-1,0 0,4 1,-3-1,0 1,0-1,0 1,1-1,-1 1,0-1,1 1,-1-1,-1 1,1 0,-1-1,0 1,0-1,2 1,-1 1,0-1,-1 0,0 0,0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601 456,'18'-1,"-15"1,0 0,1 0,0 0,-1 1,1-2,0 1,-1 0,1-1,0 1,-1-1,0 0,1 0,-1 1,0-1,0 1,1-1,-1-1,0 0,0 0,-1-1,0 0,0 0,-1 0,0-1,-1 1,0 0,0 0,0 0,-1 0,1 0,0 0,-1 0,-1 0,1 0,-1 0,-1 0,0 1,0 0,0 0,0 0,-1-1,1 2,0-2,0 1,0 1,0 0,0-1,0 1,0 1,0 0,0 2,0 0,0 1,1 0,0 0,0 0,0 0,-1-1,1 1,-1 0,0 0,1 0,0 0,1 0,-1 0,1 0,1 0,-1 0,1 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752 436,'2'0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753 436,'5'0,"-2"0,1 0,0 0,1 1,-1-1,0 0,0 0,0 1,-1-1,0 0,0 0,0 0,0 0,0 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751 451,'19'-1,"-15"2,0-1,0 0,0 1,-1-1,0 1,0-1,0 0,0 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713 521,'3'11,"-3"-7,-1-1,0 0,0 1,0-1,1-6,1 0,0 0,1-1,0 1,0 0,1 0,0 1,0 4,-2 2,-1 0,-1-1,1 0,0 0,0 0</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744 525,'1'11,"-1"-8,1 0,2-1,0-4,-1-1,-1 0,1 0,-1 0,1 0,1 1,-3 5,0 0,-1 0,1 0,1 0,2-1,0-4,-1-1,0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785 518,'-2'12,"2"-9,-1 0,1 0,-1 0,1 0,1-6,0-1,1 0,1 1,0 0,0 2,0 3,-3 1,-1 0,1 0,1-6,0 0,2 0,-1 0,1 2,-1 4,-2 0,0 0,0 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140 349,'1'3,"4"-3,-2 0,1 0,0 0,0 0,0 0,2 0,-3 0,1 0,-1 0,0 0,0 0,0 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1173 115,'1'3,"-1"0,1 1,-1-1,0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825 523,'18'1,"-15"-1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830 535,'18'-2,"-14"2</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894 503,'0'11,"-1"-7,1-1,-1 1,0-1,1 1,0-1,-1 1,0 0,1-1,-2 3</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905 544,'3'0,"0"0,1 1,0 1,2 1,-3-1,0-1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904 532,'4'10,"-3"-7</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927 514,'9'9,"-9"-6,-1 0,0 0,-1 0,0 0,-1 0,2 0,-2 0,0 0,3 1,6-3,-3-2,0 0,0 0,0 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957 510,'18'1,"-16"2,-4 0,0 0,-1 0,0-1,0 1,0-1,6-1,0-1,0 1,0 1,0 0,-3 1,-1 0,-2-1,0 0,0 0,0 0,0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637 431,'18'-2,"-14"1,0 2,-1-1,0 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633 443,'18'2,"-14"-3,-1 1,0 0,0 0,0 0,0 0</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864 558,'17'3,"-14"-3,0 0,2 0,-2 0,0 0,2 0,-2 0,0 0,0 0,2 1,-2-1,2 1,-1-1,-1 1,0-1,0 1,0 0,-6-2</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1169 98,'4'2,"0"2</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876 571,'17'4,"-14"-4,2 0,-2 0,1-1,-1 1,2 0,-1 0,-1 0,0 0,0 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638 510,'-3'11,"1"-7,-1 0,1 0,0 0,-1 0,0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620 511,'8'11,"-6"-8,0 0,0 0,0 0,0 0,1 1,-2-1</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868 555,'18'5,"-15"-5,1 1,-1-1,1 1,-1-1,1 1,0 0,0-1,0 1,-1-1,1 0,0 1,0-1,-1-1,1 1,0 0,-1-1,1 0,0-1,-1 1,1 1,-1-1,0 0,0 0,0 0,0-1,0 1,0-1,1 0,-1 1,0-1,0 1,0 0,-1-2,-2 0,1 0,-1 0,0-1,-1 1,-1-1,1 1,-2 0,1 0,0 0,-1 0,0 0,1 0,-1 0,0 0,0 1,-1 0,0 0,0 1,1 1,0-1,-1 0,1 1,0 0,-1 0,1 1,0-1,0 1,0 0,0 0,0 0,-1 1,1 0,0 0,0 0,1 1,-1 0,1 0,0 0,0 0,1 0,-1 0,1 0,-1 0,1 0,0 0,0 0,0 0,0 0,1 0,0 0,1 0,2 0,-1 0,1-1,0 0,0 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928 462,'3'-10,"-3"7,0 0,-1 0,0-1,0 0,0 1,-1 0,0-1,0 1,1 0,-1 0,0 0,1 0,-1 0,0 0,0 0,0 0,0 0,0 0,-1 1,1-1,0 0,-1 0,1 0,-1 0,1 0,-1 1,1-1,-1 1,0 0,0 0,0 0,0 1,-1-1,1 1,0 0,0 0,0 0,-1 0,1 0,0 1,-1 0,1 1,-1 0,1 2,0 0,0 0,0 1,1-1,0 0,0 0,0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802 366,'0'10,"-1"-7,1 0,0 0,1 0,2-3,0-2,0-1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865 598,'0'11,"0"-8,0 2,0-2,0 0,-1 0,1 0,0 0,-1 0,1 0,0 0,-1 2,1-1,0 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880 635,'2'0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389 348,'5'1,"-2"-1,2 1,0-1,1 0,-2 0,0 0,-1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109 400,'4'0,"2"0,1 0,1 0,0 0,1 0,-1 0,-2 0,-2 0,-1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1186 108,'0'3,"0"3,0-1,-1-2,0 0,2-9,-1 3,3-2,-1 2,0 0,1 6,-3 0,2 0,-1 0,0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1224 358,'5'-1,"-2"0,2 1,5-1,-3-1,3 1,-2 0,-1-1,-1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208 232,'3'0,"0"0,3-1,-1 0,-2 1,0 0,1 0,-1 0,0 0,0 0,0 0,0 0,0 0,1 0,-1 0,0 0,2 0,0 0,2 0,0 0,1 1,0 0,-1-1,-3 0,0 0,-1 0,0 0,0 0,0 0,0 0,0 0,0-2,0 0,0-1,0 0,0 1,-2-1,1 0,-1 0,0 0,0-1,0 0,0 1,0 0,-1 0,0 0,-4 1,0-1,-1 0,2 2,-1-2,1 2,-1 0,1 1,-1 0,1 0,-1 0,-1 1,2 0,0-1,-1 3,1 0,-1 1,1-2,1 1,0 1,0-1,1 1,0 1,-2-2,2 2,1-2,0 0,1 0,0 0,3-1</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440 231,'5'-1,"-1"1,0 0,1 0,3 0,2 0,-1 0,-1-1,0 1,-4 0,-1-2</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106 229,'18'-3,"-15"2,2 0,-2 0,1 0,-1 0,0 1,0 0,0 0,0 0</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237 398,'19'-1,"-16"-1,0 0,-2-1,0 0,-1 0,0 0,0 0,0-1,-1 1,-2 0,0 2,0-1,0 0,0 2,0 0,0 1,0 0,0 0,0 2,0-1,0-1,1 2,1 0,1 0,1 0,0 0</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276 394,'19'-2,"-16"1,0 1,0-1,0 0</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275 402,'17'-4,"-14"4,0 0,0 0,0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278 398,'18'-1,"-15"0,0 1,0 0,1-1,-1 0,-1-3,-1 1,0 0,0 0,-1 0,0 0,-1 0,-1 0,-1 1,0 0,0 0,0 0,0 2,0-1,0 1,0 0,0 1,0 1,0 0,0 0,0 0,0-1,0 1,3 1,-1 0,1 0,0 0,1 0,0 0,0 0,1 0,1-1,-2 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546 230,'19'-3,"-16"4,0-1,0 0,0 0,0 0,0 0,1 1,0-1,-1 0,1 0,-1 0,0 0,0 0,0 1,0-1,1 1,-1-2,1 1,-1 1,0-1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718 231,'18'-3,"-14"3,1-1,-1 1,-1-1,1 1,0 0,-1-1,1 1,-1 0,0 1,0-1,0 0,0 0,0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1203 110,'1'5,"0"-1,-1-1,3-1,2-5,-2-1,-2-1,-1 1,1 7,0 3,0-2,-1-1,1 0,1 1,1-4,0-4,1-1</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573 402,'-9'9,"8"-6,-1 0,3 0,2-1,-2 1,-2 0,0 0,0 0,-1 0,-1 0,0-2,6 0,-1 2,-1 1,-1 0,0 0,0-1,0 0,0 0,0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842 223,'19'2,"-16"-2,1 0,-1 0,0 0,0-1,0 0,0 1</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916 412,'-14'8,"13"-5,3 0,1-1,-1 1,-1 0,-1 0,-1 0,0 1,-1-1,-1 0,0 0,0-3,0 1,0-1,6-2,0 1,0 1,-2 3,0 0,-1 0,0 0,0 0,-1 0,1 0,-1 0,0 1,1-1,-1 0,2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1208 255,'-19'0,"15"3,2 0,0 0,1 0,1 0,1 0,0 0,2 0,0-2,0 1</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1215 273,'-1'11,"0"-8</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1237 272,'1'11,"-2"-8,-1 0,1 0,0 0,0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308,'-4'10,"2"-7,1 0,-1 0,0 1,0-1,2 0</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1211 318,'10'9,"-13"-6,1 0,4 0,1-3</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1197 351,'2'0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351,'8'1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1236 106,'3'1,"-2"2,0 0,0 1,-1-1,0 0,0 0,0 1,1-1,0 1,2-2,0-2,0 0,-2-3,-1 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1202 421,'19'2,"-16"-2,0 0,0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1241 432,'18'2</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209 402,'-11'9,"10"-6,0 0,1 0,0 0,2 0,-1 0,1 0,-1 0,0 0,0 0,0 0,-1 0,-1 0,0 0,-1 0,0 0,-2 0,1 0,1 0,-1-1,0 1,0-1,0 0,6 0,0 0,0 0,-1 1,0 0,0 0,-1 0,0 0,1 1,-1-1,0 1,0-1,0 1,0 0,-1-1,1 1,-1 0,1-1,-1 1,0 0,1 0,-1-1,0 1,0 0,0 0,0 0,0 0,0 0,0-1,0 1,1 0,-2 0,1 0,0 0,0-1,0 1,0 0,0-1,0 1,1-1,-1 0,0 0,0 0,1 1,0 0,-1-1,1 1,-1 0,1-1,-1 0,0 0,0 0,1 0,0 0,0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285 415,'7'10,"-5"-7,0 0,0 0,2-5,-2-1,1 0,-1 0,0 0,1 1,0-1,0 1</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366 588,'3'10,"-3"-7,1 0,0 0,0 0,0 0,0 0,1-6,0 0,1 0,-2 0,2 0,-1 0,0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386 602,'5'-10,"-4"7,1 0,1 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317 456,'19'-1,"-16"0,0 0,0 0,0 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317 493,'17'-3,"-14"3,0 0,0 0,0-1</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339 525,'18'-1,"-15"1,0-1</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318 566,'18'-3,"-15"3,0 0,0 0,0 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1250 105,'-3'1,"1"2,-1 0,-1 3,-1-1,1 0,1-1,2 1,-2-3,3 1</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324 633,'18'-2,"-15"2,0-1,0 0,0 1,0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264 24,'0'3,"-1"0,-1 2,-2-1,0 0,0 1,-3 0,2 0,1-1,-1-2,2 1,0-2</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217 55,'0'4,"0"0,-2 2,1-3,1 3,0-3,0 0,3-2,1-1,1-1,-1 0,-1-1,1 0,-1 1</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105 102,'-1'4,"0"-1,1 0,0 0,-1 2,0-2,1 0,-3 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114 128,'3'3,"-2"0,2-1</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139 114,'0'3,"0"2,0-2</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239 617,'3'-1,"0"1,1 0,-1 0,0 0,0 0,1 0,0 0,-1-1,0 0,0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236 653,'3'1,"0"-1,0 0,1 0,0 0,0-1,0 1,0 0,1 0,-2 0,1 0,-1 0</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225 595,'-1'4,"0"1,0-2,1 0,1 0,0 0,-4-1,2 1,1 1,0 1,0-1,0-1,0 0,0 0,1 0,0 0,0 0,0 0</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396 412,'7'10,"-6"-7,0 0,2-2,-1-4,0 0,1 0,0 0,-1 0,1 0,0 2</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230 269,'5'0,"0"0,0 0,-1 0,0-1,-1 1,0-1,1 1,0 0,0 0,-1 0,3 0,-2 0,0 0,0 0,-1 0,0 0,0 0,0 0,0-1</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415 449,'6'10,"-3"-9,0-2,-1-2,1 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420 486,'4'11,"-1"-9,-1-5,1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485 414,'4'11,"-2"-8,0 1,1-2,0-3,0-2,-1 0,1 0,0 0,0 1,0-1,0 0,0 0,0 1</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486 431,'2'0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478 597,'4'10,"-3"-6,0-1,2-2,0-4,-1-1,0 1,0-1,0 1,1 0,-1 0,1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272 284,'-3'-11,"1"8,-1 1,0 1,0 3,2 1,0 0,1 0,0 0,0 0,1 0,0 0,1 0,1-2,0-1,0-2,0 0,-1-1,0 0,-2 0,-1 8,1-2,0 0,0 0,1 0,2-1</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224 272,'4'10,"-4"-7</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288 256,'3'11,"-2"-8,-1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260 322,'13'-7,"-10"6,0-1,0 1,0 1</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264 331,'2'0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 74,'0'3,"-1"2,0-1,-1 1,1 1,-1 1,0-2,1 0,-1-1,1-1,1 0,0-6,1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427 549,'8'10,"-7"-7,-1 0,2 0,1-1,0-5,-1 0,0 0,0-1,1 1,0 0,-1 0,1 1,0 0</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375 564,'17'-4,"-14"4,1-1,-1 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332 283,'3'11,"-2"-8,0 0,0 0,0 0,0 0,2-3,-1-3,1 0,-2 0,2-1,1 1,-2 0,1 0,0 0,0 1,-1-1,1 2</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410 281,'2'0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410 287,'-5'10,"4"-7,-1 0,0 0,0 0,0 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404 305,'13'-8,"-10"7,0 0,0 1,0 0,0-1,0 2,-3 2,-3-1</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412 315,'12'8,"-13"-5,-2-1,5 1,0 0,-1 0,-4-2,0-1,0 0,0-1,3-2,2 0,1 2,0-2,0 1,0-1,0 1</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462 279,'-3'11,"0"-9,1 1</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463 284,'2'0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467 289,'2'0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247 79,'3'1,"1"3,1 0,-1 0,-1 0,-1 0,1-1,-3 0,1 0,-1 0,0 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495 270,'-6'10,"4"-7,-1 0,0-1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489 278,'2'0</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498 285,'2'0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484 297,'-4'11,"2"-8,-1-1,0 1,0-1,0 0,1 1</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474 317,'1'12,"-1"-9,-1 1,1-1,0 0,1 0</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488 320,'15'-7,"-11"6,0 0,-1-1,1 1,-1 0,0 1,0-1,0 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510 300,'2'11,"-1"-8,-1 1,0 0,0-1,0 1,-1 0,1-1,0 0,-1 1,0-1,-1 0,-1-2,1-4,-1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494 327,'2'0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279 230,'4'0,"-1"0,1 0,1 0,-1 0,2 0,-1 0,2 0,-2 0,-2 0,3 0,-3 0,0 0,0 0,0 0,0 0,0 0,0 0,0-1</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460 223,'3'0,"1"0,0 0,-1 0,0 0,0 0,0 0,1 0,-1 0,1 0,-1 0,0 0,0 0,0 0,0 0,1 0,-1 0,0 0,0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239 102,'3'-4,"2"3,-2 0,2-1,3 1,-2-1,-2 1,-1 0,0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560 227,'6'2,"-2"-2,3 0,1 0,1 0,2-1,-1 1,0 0,0 0,-5 0,-1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539 231,'3'0,"0"0,0 0,0 0,4 0,-2 0,1 1,2-1,0 1,-2-1,2 0,-2 0,1 0,-3 0,-1 0,0 0,0 0,0 0</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175 269,'5'0,"0"0,0 0,-1-1,-1 0,3 0,-2 1,1 0,-1-1,-1 1,0 0,0-2,0 2,0-1,0 1,0 0,1 0,0 0,-1-1</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635 267,'7'1,"-3"-1,0 0,-1 0,0 0,0 0,0 0,1-1,-1 1,1-1,-1 1,0-1,1 1,0 0,-1 0,0 0,0 0,0 0,2 0,-2 0,0 0,1 0,-1 0,1 0,-1 0,0-1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847 270,'3'0,"2"0,1 0,-1 0,-2 0,1 0,1 0,-1 0,1 0,-2 0,3 0,-1 0,3 0,-1 0,2 0,-1 0,3-2,0 1,-2 0,-3-1,-2 2</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1153 271,'3'0,"0"-1,1 0,0 1,0 0,2 0,-1 0,2 0,-4-1</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285 309,'3'0,"2"-1,0 1,-1 0,-1-1,2 1,-1-1,0 1,-1-1,2 1,-2 0,0 0,2 0,-2 0,0 0,0 0,1-1,0 1,-1 0,0 0,2 0,1 0,-2 0,0 0,0 0,0 0,0 0,1 0,-1 0</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738 307,'3'0,"1"0,1 0,1 0,2 0,0-1,-3 1,4 0,-5 0,1 0,-1 0,0 0</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984 307,'3'2,"2"-2,-1 0,0 0,2 0,-1 0,1 0,-3 0,0 0,0 0,2-1,-1 1,-1-1,2 1,-2-1,0 0,0 1,0-1</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 308,'4'1,"0"-1,2 0,0 0,0 0,3 0,-1-1,0 1,1-2,-3 1,0 0,-2 1,0-1,-1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230 352,'4'0,"-1"0,2 0,-2 0,3 0,-3 0,0 0,0 0,2 0,-2 0,0 0,1 0,-1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370 84,'1'4,"0"1,0-1,0 0,-1-1,0 0</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270 438,'5'-1,"-2"1,0 0,1 0,2-1,-3 1,0 0,0-1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337 436,'5'1,"-2"-1,2 0,-2 0,2 0,-2-1,0 0,1 1,-1 0,0 0</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585 442,'3'0,"1"0,-1 0,0 0,1 0,1 1,0-1,0 0,1 1,-1 2,3-3,-2 1,-2-1,2 0,-1 0,-2 0,1 0,0 0,0 0,-1 0,3 0,-2 0,-1 0,1-1,2 1,-1 0,0 0,0 0,0 0,0 0,0 0,-2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835 444,'3'1,"0"-1,0 0,1 0,2 0,-1 0,0 0,1 0,1 0,-3 0,1 0,1 0,-3-1</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1036 440,'6'0,"-3"0,2 0,-2 0,0 0,0-1</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1095 441,'3'0,"1"0,-1 0,1 0,-1 0,2 0,1 0,-2 0,0 0,3 0,2 0,-1 0,3 0,-3 0,-2 0,1 0,-2 0,1 0,-3 0,0 0,0 0,0 1,0 0,0-1,0 0,0 0,0 0,0 0,0-1,0 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1095 440,'-1'-4,"2"-1,2 1,-3 1,1 0,1 0,0 0,0-2,-1 2,1-1,1 1,2 0,-2 3,1-2,2 0,1-1,-1 0,-2 1,-1 0,0 1,0 0,1 0,0 0,-1 0,3-1,-1 2,-1 0,-1 0,3 0,-3 1,1 0,-1 0,0-1,4 3,2-1,-2 0,-2-1,-2 0,0 1,0-1,0 0,1 1,-1 0,-1 1,0 0,1-1,-1 2,0 0,4-1,0 1,-1 0,-1-1,-3 0,-4-1,-1 2,0-3,0 1,-1-1,2 0,-1 1,-1-1,2-1,-1 1,-1 1,2-2</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1170 462,'0'3,"-2"3,-1 1,0 1,-3 2,2 1,-2 0,1-1,0 0,1 1,3-2,0-3,1-1,-1-9</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1169 448,'-1'4,"-2"0,2-1,-4 1,1 1,-1 0,-1 0,1-1,1 0,0-3</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1153 466,'3'2,"-1"1,1 1,0 1,-1-2,1 1,1-1,0-1,-1-1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376 71,'3'1,"1"1,-1-1,-1 2,4 0,-4 0,-2 1,0 0,-2 0,0-1,-2-2,1 2,0-1,-1 0,1 0,6-3</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481 221,'4'0,"2"0,-2 0,0 0,-1 0,1 0,0-1,-1 1,3-1,-1 0,1 1,-2 0,-1-1,1 0</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624 225,'3'1,"1"0,-1-1,1 0,0 0,1 0,2 0,-2 0,2 0,2-1,-3 0,0 0,-3 1</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848 230,'4'0,"0"0,4 0,-2 0,-1-1,1 1,-2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913 224,'4'1,"-1"-1,1-1,-1 0,0 1,1 0,-1 1</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957 225,'5'0,"0"1,0 0,-1-1,1 0,-2 0,0 0,1 0,-1 0,1 0,0 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1068 222,'3'0,"0"0,1 0,0 0,0 0,0 0,-1-1,2-1,-2 1,0 1</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1172 228,'4'-1,"0"1,0 0,1 0,-1 0,-1 0,0 0,0 0,1 0,-1-1</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110 264,'3'0,"0"0,0 0,3-1,-3 1,0 0,0-1,0 1</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177 266,'3'0,"1"0,-1 0,0 0,1 0,-1 0,0 0,0 0,0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297 269,'4'0,"0"0,1 0,-1 0,-1-1,0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860 264,'3'0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481 267,'3'0,"0"0,2 0,-1 0,0 0,1 1,-2-1,1 1,0 0,-1 0,0-1,1 0,0 0,-1 0,2 0,-1 0,0 0,0 0,1 0,-2 0,0-1,2 1,-1-1,0-1,0 2,0 0,0 0,0 0,-1 0,0 0,0 0,0 0,0 0</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640 268,'5'1,"-2"-1,2 0,0 0,0 0,0-1,0 1,-1-1,0 1,1 0,0 0,-1 0,-1 0,0 0,1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839 270,'5'1,"0"-1,-1 0,-1 0,1 0,0 0,-1 0,0 0,0-1,0-1</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923 270,'3'0,"0"0,2 0,-1 0,1-1,-1 1,0 0,0 0,2 0,-1-1,0 0,-1 0,1 1,-1-1,0 1,0-1,-1 1,4-1,-4 1,3 0,1 0,-2-1,1 0,-2 1,2 0,-3-1,0 0,1 1,-1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1125 322,'18'-3,"-15"2,1 0,0 0,0 1,0-1,-1 1,0 0,0 0,0 0,-6 3,2 0,-1 0,1 0,0 0,0 0,0 0,0 0</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1112 413,'18'-2,"-15"2,0-1</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1109 424,'17'-2,"-14"1,1 1,-1-1,0 1</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1158 409,'19'-3,"-16"2,0 1,0-1,1 1,-1 0</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1167 415,'19'-2,"-16"2,0 0,1-1,-1 0,-1-2</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1187 393,'-3'11,"2"-8,1 0,-1 0,0 0,0 0,0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891 267,'4'0,"-1"0,0 0,0 0,0 0,1 0,0 0,-1 0,0 0,0 0,0 0,1 0,-1-1,0 1,1 0,-1-1,1 0,-1 0,0 1,0-1,1 1,-1 0</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399,'-1'11,"0"-8,0 0,0 0,0 0</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1172 400,'-2'11,"0"-8,1 0,-1 0,-1-1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1151 420,'11'9,"-7"-6,-1-1,0 1,0-1,-1 1,1-1,0 0,1 0,0-1,-1 1,0-1,0 0,0-1,0 0,0-2</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1234 396,'-11'9</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407,'19'0,"-16"0,0 0</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417,'18'0,"-15"0</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1223 423,'-3'10,"1"-7,1 0,0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1222 431,'17'-3,"-14"3,0 0,0 0,-2 3,-4-1,0 0,0-1,0 0,0 0,0 1,0-2,3-3</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1238 402,'0'11,"-1"-8,0 0,1 1,-2-1,1 0,0 0,0 0,0 1,0-1,0 0</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1249 416,'1'10,"-1"-7,-1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155 311,'3'1,"1"-1,-1 0,1 0,0 0,0 0,0 0,0 0,-1 0,0 0,0-1</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1264 406,'2'11,"-4"-7,1 0,0-1,0 2,0 0,0-2,0 1,1-1,-1 1,0-1,0 0,1 0,-1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1249 460,'2'0</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827 270,'19'0,"-16"0,0-1,0 1</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914 269,'18'-1,"-15"1,0 0,0-1,0 1,0 0,0 0,0 1,0-1,0 1,0-1,0 1,0-1,0 0,1 0,0 0,-1 0,0 0,0 0,0 0,1 0,-1 0,0 0,0 1,0-1,0 1,0-1,0 1,1-1,-1 0,0 0,0-1,0 1,0 0,0 0,0 0,0 0,0 1,0-1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101 312,'18'-3,"-15"3,0 0,0 0,0 0,0-1,0 1,0-1,0 1,0-1,0 1,0-1,0 1,0-1,0 0,0 1,0-1,0 0,0 0,0 0,0 1,1-1,0 1,-1-1,0 1,0 0,0 0,0 0,0 0,0 0</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234 325,'17'-5,"-14"4,0 0,0 1,0 0,0 0,1 0,-1 0,0 0,0 1,0-2,0 1,2 0,0-1,-2 1,0 0,0 0</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82 466,'4'12,"-3"-8,0-1,-1 0,1 0,-1 1,0-1,1 1,0 0,-1-1,1 1,-1 0,1 0,-1-1,1 1,-1-1,1 0,-1 0,0 0,1 0,-1 2,1-2,-1 1</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111 450,'2'0</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137 441,'18'-5,"-13"4,0 0,0 0,-1 0,-1 0,2 0,0 0,0 0,0 0,0 0,-2 0,2 0,-1-1,-1 2,1-1,0 0,1 1,-1-1,0 1,0 0,0-1,-1 1,1-1,0 0,-1 1,1-1,-1 0,1 0,-1 0,1 0,-1 0,0 1,0-1,0 1,0 0,0 1,0-1,0 0,0 0,0-1,0 1,0 1,0 1,-2 1,0 0,0 0,0 0,-1 0,0 0,0 0,1 1,0 0,0 0,0 1,1-1,-1 0,-1-1,2 1,-2-1,2 2,-1 0,0-1,0-1,0 2,-1-2,2 2,-2-2,2 2,-2-2,1 0,0 0,0 0,1 2,-2-2,1 0,-1 0,1 0,0 0,-1 0,1 2,1-1,-2-1,2 1,-1 0,0 0,1 0,-1-1,0 0,1 0,-1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94 554,'4'12,"-3"-9,0 0,0 0,-1 0,2 0,-2 0,1 0,0 0,0 0,2-1,0-3,0 1,0-1,0 1,1 0,-1 0,1 0,-1 0,1 0,1 0,-1 0,1 0,-1-1,-1 1,0 0,2-1,0 0,0 0,-1 0,-1 1,0-1,2 0,-2 1,2-1,-2 0,0 1,0-1,2 0,-2 0,0 0,0 0,0 0,0 0,0 0,0 1,0-1,1 0,-1 0,0 1,0-1,0 0,0 1,1-1,-1 0,0 0,0 1,0-1,1 0,-1 1,0-1,1 1,-1-1,0 0,1 1,-1-1,1 0,-1 0,0 1,0-1,0 0,0 1,0-1,0 1,0-1,2 0,0 1,-1-1,-1 1,0 0,0-1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963 108,'-1'-3,"-2"2,0-1,0 2,0 0,-1-1,1 0,-1 2,0 0,1 1,2 1,-2 0,1 0,0 0,2 0,-2 1,1-1,1 1,3-2,0-1,1-1,-1 0,0 0,1 0,1 0,-2 0,1 0,-1 0,0 0</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94 504,'13'-7,"-10"6,1 0,-1 0,0 0,1 0,-1 1,1-1,1 0,-1 0,0 0,-1 1,1-1,-1 0,1 1,-1-1,0 1,2-1,0 0,-2 0,0 0,2 0,-2 1,0-1,0 0,0 0,2 0,-2 0,0 0,2 0,-1 0,-1 0,2 0,-1 0,-1 1,1-1,-1 1,2-1,-1 0,-1 0,1 0,-1 0,1 1,0-1,0 0,0 1,-1-1,0 1,0 0,0 0,0 1,0-1,1-1,-1 0,0 0,0 0,0 2,0-1,0 0,0 0,0 0,0 0,-6 2</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95 550,'14'-6,"-10"5,0 0,-1 1,1-1,0 1,0-1,1 0,-1 0,0 1,1-1,-1 0,-1 0,1 1,-1-1,2 0,-1 1,-1 0,1-1,-1 1,1-1,-1 0,0 1,2-2,-2 2,2-1,0 0,0 0,-1 0,-1 1,2-1,0 0,-1 0,-1 1,1-1,-1 0,1 0,-1 0,1 0,-1 1,1-1,-1 0,1 0,0 0,-1 0,0 1,1-1,0 0,-1 0,0 1,1-1,-1 0,0 0,1 0,0 0,-1 0,0 0,0 0,0 1,0-2,0 1,0 1,0-1</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38 482,'1'11,"-1"-8,0 0,0 0</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46 528,'12'8,"-13"-5,-1 0,0 0,-1 0,1 0,0 0,5-2,0-3,0 0,0 1</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57 582,'9'9,"-11"-6,0 0,1 0,4-4,0 0,0 0,0 2,0 0,-1 2,-1 0,-2 0,-2-1,0 0,0-1</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119 497,'4'10,"-2"-7,-1 0,0 0,1 0,-1 1,0-1,0 0,1 1,-1-1,0 0,-1 0,1 0,0 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148 489,'6'11,"-5"-8,-1 0,2 0,-2 0,1 0,0 0,0 0,0 0,0 0,-1 0</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189 474,'4'11,"-4"-8,1 0,0 1,0-1,-1 0,1 1,0 0,0-1,0 0,0 0,0 0,0 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125 366,'2'10,"-2"-7,0 0,0 0,0 0,-1 0,4-5,-1-1,-1 0,2 1,0 2,-1 3,-3 0,-2 0,0-1,0-1</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149 383,'3'10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961 140,'2'0</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149 363,'2'0</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159 375,'16'-5,"-13"4,0 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170 360,'0'12,"0"-9,1 1,-1-1,0 0,1 0,-1 0,2 0,1 0,0-3,0 0</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224 479,'3'11,"-2"-7,0-1,0 0,0 0,0 0,-1 0</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259 464,'3'10,"-2"-7,0 0,-1 0,1 0,0 0,-1 0,1 1,-1-1,0 0,1 0,-1 0,1 0</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290 459,'2'0</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290 459,'2'0</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292 460,'3'11,"-3"-8,1 0,-1 1,0-1,0 0,1 0,0 0,-1 0,1 0,-2 1</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309 459,'5'10,"-4"-7,0 0,-1 0,1 0,0 0,-1 0,0 0,1 0,-1 0,1 2</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1002 100,'18'1,"-15"0,0 0,0 1,-2 1,-2 0,0 0,0 0,-2 1,0 0,1 0,-1 0,0 0,1 0,0-1,1 0,-1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112 353,'3'1,"0"-1,2 0,-2 0,1 0,-1 0,1 0</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850 112,'-2'11,"0"-8,1 0,-2 0,2 0,-1 0,3-6,2-1,-2 1,2 1,0-1,0 0,0 1,0 1,-1 4,-2 0,-2 0,1 0,0 0,0 0,0 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873 124,'0'11,"3"-11,0-2,0 0,0 0,0-1,-1 0,1 0,0 1,-3 6,-1-1,-1 0,1 0,0 0,0 0,4-3,-1-3,1 1,-1-1,-1 6,-1 0,-2 0,2 0,-1 0,4-5,0 0,0-1,0 1,0 1,0 0,0 0,-3 4,-1 0,0 0,0 0</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932 132,'18'-3,"-15"3,0 0,0 0</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939 144,'18'-3,"-15"3,0-1</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1029 282,'2'0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1035 291,'2'0</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393 393,'-2'11,"1"-8,-1 0,1 0,-1 0,1 0,0 0,-1 0,1 0,-1 0,0 0,0 0,0 0,-1 0,1 0,0 0,-1-1,1 1,-1 0,1 0,0 0,-1-1,1 1,0 0,-1-2,0 2,0-2,0 1</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337 460,'-1'11,"0"-8,1 0,-1 0,-1 0,0 0,1 0,4-3,0-1,0 0,0 0,0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451 315,'19'-1,"-16"1,0 0,0 0,1 0,0 0,-1 0,1 0,0 0,-1-1,0 1,0 0,1-1,-1 0,0 0,0 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838 388,'14'7,"-11"-5,-1 1,-5 0,0-1,0 1,-1 0,1 0,0-2,0 2,1 0,5-2,3 0,-3-2,0 1</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115 362,'3'1,"0"-1,0 0,1 0,-1 0,0-1,3 0,-3 1,2-1</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841 445,'1'12,"-1"-8,0-1,0 2,-1-1,1-1,0 0,0 2,-1-2,0 2,1-2,-1 0,0 2,1-2,0 1,-1-1,1 1,-1-1,0 1,1-1,0 0,0 0,0 0,-1 0</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824 516,'3'11,"-2"-8,0 0,-1 0,2 0,1-2,-1-4,1 0,0-1</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650 638,'17'-3,"-14"4,0-1,0 1,0-1,0 1,0-1,0 1,1-1,-1 0,1 0,0 0,0 1,0-1,0 0,-1 1,1-1,0 1,-1-1,1 1,-1 0,1-1,-1 1,2-1,0 1,0 0,-1 0,-1-1,1 1,1-1,-1 1,1 0,-1 0,0-1,0 1,0 0,0 0,0-1,0 1,0-1,-1 1,0-1,0 1,0-1,0 0,0 0</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939 646,'17'-4,"-13"4,0 0,0 0,0 1,-1-1,0 0,0 0,0 0,0 1,0-1,0 1,0-1,0 1</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1072 568,'-5'12,"3"-9,0 1,0-1,0 1,0-1,1 0,0 0</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1076 583,'-4'11,"4"-7,0-1,0 0,1 0,1 0,1-2,0-1,1-2,0-1,-1 0,-1 0,0 0,-1 0,0 0,-1 0,-1 0,-2 1,0 1,0 1,-1 0,1 1,0 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1136 580,'17'5,"-14"-4,0-1</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591,'17'4,"-14"-4,1 0,0-1,-1 0,-2-2</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1140 574,'-2'10,"1"-6,-1-1,1 0,0 0,0 0,0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1149 578,'-3'11,"2"-8,0 0,-1 1,1-1,0 0,0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 63,'-3'0,"0"0,0 0,-1 0,1 4,0-1,2 0,1 0,0 0,0 0,0 0,1 0,0 0,0 0,2-1,0 0,0-2,0 0,0 0,0 0,0 0,0 0</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1120 573,'-4'11,"2"-8,1 0,-2 0,0 0,0-1,4 1,2-1,0 0,1 1,-1 0,1-1,0 1,-1-1,1 0,0 0,-1-1,0 0,0-1</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1181 576,'18'1,"-15"0,0 0</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1189 569,'-5'10,"3"-7,-1 1,0-1,0 0,0 0,6-4,0 0,0 0,0 0,0 0,1 0,0-1,-1 2,0 0</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1065 514,'16'4,"-12"-3,0-1,0 0,-1 0,1 0,-1 1</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1089 502,'-4'11,"2"-8,1 1,-1-1,1 1,0 0,0-1</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1067 567,'3'11,"-2"-8,0 0,0 0,0 0,0 0,1 0,-1 0,1 0,-1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1072 575,'10'9,"-7"-7,0 0</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576,'-2'11,"3"-8,-1 0</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1175 595,'-2'11,"2"-8,-1 0</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1176 604,'15'-6,"-12"5,0 1,0 1,0 0,0 1,-2 1,-4 0,0-2,0 0,0-1,0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133 395,'3'2,"1"-2,2 0,-2 0,0 0,2 0,-3 0,1 0,-1 0,1 1,-1 0,1-1,0 0,2 0,-2 0,0 0,0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 15,'-3'0,"-1"2,1 1,-2 1,4-1,-2-1,0 1,-2 0,3 0,1 0,-1 0,1 0,-1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562,'2'12,"-2"-8,-1-1,1 1,-1-1,0 2,0-1,1-1,-1 1,0-1,0 1,1-1</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1211 587,'1'11,"-2"-8,1 0,0 0</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1228 574,'2'11,"-3"-7,0 1,0 0,1-2,-2 2,1-1,1-1,-1 1,0 0,0-1,0 0,0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477 178,'-4'4,"3"0,-2 1,3 0,-1 2,0-1,0 2,1-2,0-3,1 0,-1 0,0 0,3-3</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466 164,'3'0,"2"0,1 1,-1-1,2 1,1 0,0-1,0 0,-4 0,1 0,-2 0,0 0,-1 3,0 2,0 0,0 0,0 2,0-1,1 2,-2-2,0 0,-1-2,1-1</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659 145,'3'1,"1"-1,5 1,1 0,-1 0,-1-1,1 0,-1 0,-1 0,0 0,-3 0,2 0,-3-1,1 0,-1 1,0 0,2-2,-1 1,0 0,3 1,1 0,0 1,0 0,-4-1</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211 225,'3'0,"0"0,0 0,2 0,-1 0,0 0,0 0,-1 0,1 0,-1 0,1 0,1 2,-1-2,-1 0,0 0</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287 227,'5'0,"-2"0,0 0,0 0,1 0,-1 0,0 0,0 0</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516 225,'5'1,"0"-1,-1 0,2 0,-3 0,0 0,0 0,0 0,0 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632 225,'3'0,"0"0,0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 39,'0'4,"0"1,0-2,0 0,0 0,5-1,-1-4,-2-1,1 2,0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281 315,'3'0,"2"0,1 0,-2 0,0 0,2 0,0 0,6 0,5 1,2-1,2-2,-7 1,-4-1,-3 1</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657 314,'6'1,"-2"-1,1 0,-1 0,-1 0,0 0</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588 227,'3'0,"1"0,-1 0,2 0,-2 0,0 0,1 0,-1 0,0 1,1-1,-1 0,0 0,0 0,0 0,0 0</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620 315,'18'-1,"-15"2,0-1,0 0,0 0,0 0,0 1,0-1,0 0,0 0,0 0,0-1,0 1,0 1,0-1,0 0,0 0,0 1,0-1,0 1,0-2</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603 400,'-7'10,"7"-5,-1 0,1-2,-1 0,1 0,0 0,0 0,0 0,0 0,1 0,-1 2,0-1,0 0,0-1</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574 428,'19'-2,"-16"1,0 1,1 0,-1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639 393,'-5'9,"4"-4,1-1,-1 0,0 0,0 0,1 0,0-1,-1 0,1 0,1 0</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647 419,'-4'11,"4"-8,0 0,2 0,1-2,0-3,0 1,-1-2,0 0,-1 0,0 0,-1-1,-1 1,-1 0,-1 1,0 1,0 2,2 2</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677 415,'-10'9,"10"-6,0 0,0 0,3-1,0-4,0-2,0 2,-1-1,0 0,1 0,0 0,-3 6,0 0,-1 0,1 0,0 0,0 0</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692 422,'18'1,"-15"-1,0-1,0 1,0 0,0-1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473 354,'4'3,"0"-3,-1 0,2 2,-1-1,1-1,1 0,1 2,2-2,-3 0,0 0,-2 0,1 0,-1 0,-1 0,1 0,0 1,-1-1,1 0,0 0,0-1,-1 1,0-1,0 0,0 1,0-1</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717 406,'-2'11,"2"-8,-1 0,1 1,0-1,0 0,0 0,0 0,1 0,2-1,1 0,-1-2,0 0,0-1</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839 418,'2'0</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840 418,'-14'0,"15"3,-1 0,-1 0,1 0,-1 1,0 0,0-1,-1 0,1 1,-1-1,4-8,1-2,-1 4,1-1,0 2,0 0,0 1,0 2,-3 2,0 1,-1-1,1 0,-1 0,2 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853 426,'-1'11,"0"-7,1-1,0 0,2-6,0 0,-1 0,0 6,0 0,-1 0,2 0,1-3,0-3,0-1,-1 1,0 0,-1 0,1 0,-3 6,0 0,0 0,0 0,1 0,0 0</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880 438,'-1'11,"1"-8,2-6,0 0,0 0,0-1,1 1,0 1,0 1,-3 4,0 1,-2-1,1 0,1 0,3-5,0-1,0 0,0 0,0 3,-3 3,-1 0,0 0,0 0,1 0</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930 432,'2'0</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926 459,'1'11,"-4"-8,1 0,-1 0</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599 532,'4'11,"-4"-8,-1 1,1-1,-1 0,0 0,0 0,0 0,0 0,1-6,0-1,1 0,1 1,0 0,0 0,0 0,1 1,-1-1,1 0,0 2,0 3,-2 1,-1 1,1 0,-1-1,-1 1,1-1,1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646 537,'-2'11,"2"-8,0 0,1 0,1 0,1-3,0-3,-1-1,1 0,-1 1,0 0,-1 0,2 0,0 0,-2 6,-1 0,-1 0,1 0,-1 1,2-1</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691 530,'0'10,"-1"-6,0-1,1 0,-1-6,3 0,-1 0,1 0,0 0,1 0,0 1,0 3,-3 2,0 0,0 0,-1 0,1 0,0 0,3-6,-1 0,0 0,0 0,1 0,0 2,-1 4,-2 0,0 0,0 0,0 0,1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541 351,'5'2,"-1"-1,0-1,2 0,-2 0,-1 0,0 0,0-1,1 1,-1 0,0 0</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737 532,'17'-4,"-14"3,0 1,0 0,0-1</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744 546,'16'-6,"-13"5</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812 500,'18'1,"-17"2,-1 0,-2 0,-1-1,0 0,0 1,0-1,0-1,10 0,-4 0,0 0,-1 2,-4 0,-1 0,0-1,0-1,0 1</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838 522,'2'10,"-2"-7,0 0</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869 502,'-2'10,"1"-7,0 0,0 1,-1-1,1 0,0 0</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893 493,'-5'11,"4"-8,0 0,-1 0,1 0,0 1,0-1,0 1,0-1,1 0,0 0,0 0,3-1,0-3,0-1,0 0,-1-2,1 1,-2 0,0 0,-1 0,-3 1,0 2</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833 315,'18'-2</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832 326,'18'-1,"-15"2</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840 322,'19'-1,"-16"1,0-2,0 0,0 0,-2-1,0 0,0 0,1 0,-1 0,0 0,-2 0,-1 0,0 0,0 0,-1 1,0 0,0 0,0 0,0 1,0-1,0 1,0 0,0 1,0 0,0 1,0 1,1 1,0 0,-1-1,1 1,1 0,-1 0,1 0,1 0,1 0,0 0,0 0,0 0,0 0</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374,'-3'11,"2"-8,-1 1,-1-1,1 0,2 0,-1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371 477,'4'0,"2"1,-1-1,1 0,3 0,0 0,2 0,-2 0,1-1,-3 0,-2 0,0 1,0 0,2 0,-2 0,1 0,-2 0</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1031 383,'2'10,"-2"-7,2 0,1-1,0-1,0-2,0-1,0-1,-1 0,0 0,-1 0,0 0,-2 0,-2 1,0 1,0 2,0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745 479,'3'2,"1"-2,3 0,0 0,-3-2,3 2,-2-1,1 0,1 1,-4 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938 480,'4'0,"-1"0,2 0,0 0,3 0,-1 0,1 0,-4 0,1 0,-2-1,0 1,0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927 476,'3'0,"0"0,0 0,0 0,0 0,1 0,0 0,-1-1,1 1,-1-1,2 1,-2 0,0-2,1 2,-1 0,1 0,-1-1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182 516,'3'1,"0"-1,2 0,-1 0,1 0,-1 0,0 0,1 0,-2 0,1 0,-1 0,1 0,-1 0,1 0,-1 0,2 0,2 0,-1 0,0 0,-2 0,0 0,-1 0,0-1,0 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374 515,'4'1,"1"-1,0 0,-2 0,0 0,1 0,-1 0,3 1,0 0,-1-1,1 0,-3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605 470,'3'2,"0"-1,1-1,0 0,-1 0,2 0,-2 0,1 0,-1 0,0 0,0-1,1 1,1-1,0 1,-2 0,0 0,2 0,-2 0,0 0,1 0,-1 0,0 0,0 0,1 0,-1 0,0 0,2 0,-2 0,0 1,0-1,0-1,0 1,0-1,0 1,1-1,-1 1,0 0,1 0,-1 0,2 0,-2 0,0 0,0 0,2 0,-2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511 522,'5'0,"-2"0,1 0,-1-1,0 1,0 0,1 0,-1 0,0 0,1 0,-1 0,1 0,0 0,-1 0,3 0,-2 0,1 0,-2 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869 518,'3'1,"1"-1,-1-1,0 1,0 0,0 0,1 0,1-1,-1 1,0-1,2 1,-1 0,3 0,1 0,-1 0,-1 0,-1-1,-3-1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518 516,'4'0,"1"0,-2 0,2-1,-1 0,-1 1,1-1,-1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521 480,'-3'1,"1"2,-1 0,2 0,1 0,-1 0,1 1,-1 0,1-1,0 0,0 0,0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515 484,'4'0,"3"0,-2 0,2-1,2 1,0-1,-2-1,-3 1,-1 1,0 0,0 0,0 0,0 1,0 1,-3 1,0 0,0 2,0-2,0 0,0 0,-1 0,-1 0,-1 0,1 0,1 0,-1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917 433,'-1'4,"0"-1,0 3,1-2,1-1,0 2,1-2,0 1,1-1,-2 1,2-1,0 1,1-2</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922 440,'4'-1,"1"1,-1 0,1 0,-1 0,1 0,-2 0,1 0,0 0,-1 0,0 0,0 0,0 0,0 0,0 0,0 0,0 0,0-2,0 2,0-1,1 1,-1 0,1 0,-1 1,0 0,-2 2,0 0,-1 0,0 0,-1 0,-1 0,-1 0,-1 0,0 1,1 0,0-1,0 0,0 0,0-2</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774 560,'4'0,"-1"0,0 0,1 0,-1 0,2 0,0 0,-1 0,1 1,1-1,1 1,3 0,-2-1,-1 0,-1 0,0 0,-3 0,0-1</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994 566,'3'0,"0"0,1 0,0 0,-1 0,1 0,-1 0,2 0,0 0,1 0,2 0,-1 0,2 0,0 0,1 0,-4 0,0 0,-3 0,1 0,0 0,-1 0,3-1,-3 1,1-2,0 2,-1 0,0-1,2 1,-2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394 605,'3'0,"1"0,2 0,2 0,0 0,0 0,-4 0,-1 0,0 0,0 0,0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468,'3'1,"0"0,0-1,1 0,0 0,1 0,1 0,-3 0,1 0,-1 0,0 0,2-1,-2 1,1-1,-1 0,1 1,5 0,-1 0,1 0,2 0,-5 0,0 0,-1 0,-1-1,-1 1,0 0,0 0,0 0,0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617 602,'3'1,"2"-1,-2 0,1 0,1 0,2 0,-2 0,1 0,-2 0,0 0,-1 0,0 0,0 0,0 0,0 0,0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789 605,'3'2,"1"-1,-1-1,1 0,0 0,0 0,-1 0,0-1,1 0,-1 0,2-2,-2 0,-1 0,-1 0,-1 0,0 0,0 0,0 0,-2 0,1-1,0 1,-2 0,0 2,0-1,0 1,0-1,-1 1,0 1,1 0,-1 0,0 3,0 1,1-1,2 0,-1 1,2-1,-1 0,-1 1,2-1,0 2,0-2,0 0,1 0,3-2</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890 627,'3'2,"-2"1,-1 3,0-3,0 0,0 2,0-2,-2 0,1 0,-1 1,0 0,-2-3,1-4,1-1,2 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880 638,'3'-1,"1"0,-1-1,0 1,0 0,2-1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920 630,'0'-3,"-3"1,1 6,2 0,0-1,0 1,5-2,-2-2,0-2,-1-1,-1-1,2 8,-2-1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942 631,'3'2,"-2"1,1 2,-1-2,1 0,2-5,-2-1,1-1,-1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983 631,'-1'-3,"-2"3,0 0,0 0,1 3,2 0,-2 0,2 2,5-4,-1-1,1-3,-1 0,-1-1,-3 7,0 1,0 0,2-1,1-2</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903 688,'6'0,"0"0,0 0,4 0,-2 0,0-1,0 1,-3-2</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898 702,'3'1,"1"0,-1-1,3 1,-1-1,1 0,2 0,-3 0,-2 0,1-1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899 350,'-3'-2,"-1"1,0-3,1 2,0 2,0 3,1 1,2-1,0 2,0-2,1 1,2-3,0-1,0 0,-3 5,0-2,-2 2,-1 1,0-1,0 1,0 1,0-1,2 3,-3-6,4 0,-3 1,0-3,0-1,0 0,-1 0,0 0,0-3,4 0,-1-1,0-1,0 1,1 1,0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550 503,'3'2,"0"-2,0 0,1 0,1 0,-1 0,-1 0,0 0,0 0,0 0,0 0,0 0,0 0,0 0,0 0,2 0,-2 0,0 0,1 0,-1-2,0 2,0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907 369,'0'3,"0"2,0-1,1-1,3-2,0-1,1 0,-2-2,-1-1,-2 0,0 0,0 0,0 0,-4 0,1 1,0 2</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898 347,'-3'0,"0"1,1 3,0-1,1 0,-2-1,0 0,2 1,-2 1,1-1,2 0,0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891 412,'3'0,"1"0,2-1,-3 0,0 1,0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890 427,'4'-1,"1"1,-1-1,-1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949 151,'0'3,"0"0,-1 0,0 0,0 0,1 0,-1 3,0-2,-1 1,1-1,-1 2,0-2,2 1,-2-1,0 1,0 1,0-1,-1 1,1-1,0-1,1 1,-2-1,1 2,-1-1,1-1,0-1,0 0,0 2,1-2,1 0,-2 1,2-1,-2 0,1 0,-1 2,0 0,2-2,-2 1,-3 1,4-2,-1 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878 307,'2'3,"1"1,-3-1,3-2,3-4,-2-1,1 2,0 0,-2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140 308,'3'1,"1"0,2 0,-2 0,0-1,-1 0,1-1,-1 1,0 0,-2-3</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140 316,'4'1,"0"0,-1 1,0-1,0-1,0 0,0 0,0 0,0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262 304,'3'0,"1"1,0-1,0 0,0 0,0 0,0 0,1 0,-1 0,0-1,-1 1,1 0,-1 0,1 0,1 0,-2 0,0-1,2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384 350,'4'0,"0"0,1 0,0 0,-1 0,0 0,1 0,-2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795 137,'-5'0,"2"0,0 1,0 2,-1 0,4 0,-3 1,-1 1,2-2,-1 0,2 1,0 0,1-1,0 0,3-2,3 1,0-2,-1 0,-2 0,0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451 350,'3'0,"1"0,2 0,-2 0,0-1,2 1,-2 0,4 0,3 1,-2-1,0 0,-2 0,1 0,0 0,3 0,-2 0,-1 0,-4 0,-1 0,0 0,0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618 352,'3'0,"1"0,1 0,-2-1,0 0,1 1,0 0,-1 1,0-1,0 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380 390,'4'0,"-1"0,1 0,1 0,0 0,4 0,0-1,-2 1,-3-1,0 1,-1 0,0 0,0 0,0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115 433,'4'1,"0"-1,2 0,0 0,0 0,1 0,-2 0,-2 0,0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578 434,'3'1,"0"-1,2 0,-1 0,1 0,-1 0,1 0,-1 0,0 0,1 0,-1 0,3-1,-1 0,1 0,-3 1,0-1,-1 0,0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810 446,'4'0,"1"0,-1 0,-1-1,0 1,0-2,1 1,0 1,-1 0,1 0,-1 0,0 0,2 1,-2-1,1 0,0 0,-1 1,0-1,0 0,0 0,0-1,0 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358 229,'3'0,"0"0,2 0,0 0,-2 0,0 0,0 0,2 0,-1 0,-1 0,2 0,2 0,-1 0,3 1,-1 0,0 0,3 1,-3-2,-1 0,-2 0,-1 0,0 0,-1 0,0 0,0-1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260 394,'2'0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299 390,'3'0,"0"0,2 0,2 0,0 0,-2 0,3 0,-4 0,0 0,-1 0,1 0,-1 0,0 0,0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3-09T21:17:5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489 394,'5'0,"0"0,1 0,5 0,-1-1,0 1,-1 0,0 0,-3-1,1 0,-1 1,0 0,1 0,-3 0,0 0,1-1,-2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lvl1pPr marL="0" indent="0">
              <a:buNone/>
              <a:defRPr sz="1800"/>
            </a:lvl1pPr>
          </a:lstStyle>
          <a:p>
            <a:pPr lvl="0"/>
            <a:endParaRPr lang="zh-CN" altLang="en-US" dirty="0"/>
          </a:p>
        </p:txBody>
      </p:sp>
      <p:sp>
        <p:nvSpPr>
          <p:cNvPr id="7" name="文本框 6"/>
          <p:cNvSpPr txBox="1"/>
          <p:nvPr userDrawn="1"/>
        </p:nvSpPr>
        <p:spPr>
          <a:xfrm>
            <a:off x="9822815" y="6276340"/>
            <a:ext cx="2063750" cy="368300"/>
          </a:xfrm>
          <a:prstGeom prst="rect">
            <a:avLst/>
          </a:prstGeom>
          <a:noFill/>
        </p:spPr>
        <p:txBody>
          <a:bodyPr wrap="square" rtlCol="0">
            <a:spAutoFit/>
          </a:bodyPr>
          <a:lstStyle/>
          <a:p>
            <a:r>
              <a:rPr lang="en-US" altLang="zh-CN" i="0" dirty="0" err="1">
                <a:solidFill>
                  <a:schemeClr val="bg1">
                    <a:lumMod val="50000"/>
                  </a:schemeClr>
                </a:solidFill>
                <a:latin typeface="Agency FB" panose="020B0503020202020204" pitchFamily="34" charset="0"/>
              </a:rPr>
              <a:t>JZStudio</a:t>
            </a:r>
            <a:r>
              <a:rPr lang="zh-CN" altLang="en-US" i="0" dirty="0">
                <a:solidFill>
                  <a:schemeClr val="bg1">
                    <a:lumMod val="50000"/>
                  </a:schemeClr>
                </a:solidFill>
                <a:latin typeface="Agency FB" panose="020B0503020202020204" pitchFamily="34" charset="0"/>
              </a:rPr>
              <a:t>制作</a:t>
            </a:r>
            <a:endParaRPr lang="zh-CN" altLang="en-US" i="0" dirty="0">
              <a:solidFill>
                <a:schemeClr val="bg1">
                  <a:lumMod val="50000"/>
                </a:schemeClr>
              </a:solidFill>
              <a:latin typeface="Agency FB" panose="020B0503020202020204" pitchFamily="34" charset="0"/>
            </a:endParaRPr>
          </a:p>
        </p:txBody>
      </p:sp>
      <p:sp>
        <p:nvSpPr>
          <p:cNvPr id="8" name="标题 7"/>
          <p:cNvSpPr>
            <a:spLocks noGrp="1"/>
          </p:cNvSpPr>
          <p:nvPr>
            <p:ph type="title"/>
          </p:nvPr>
        </p:nvSpPr>
        <p:spPr/>
        <p:txBody>
          <a:bodyPr/>
          <a:lstStyle>
            <a:lvl1pPr algn="ctr">
              <a:defRPr sz="400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A8A19-559C-4CF2-A9DE-2B2B98CC8B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7A3EE-272E-4362-A2ED-F3A5A1EC46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84F3C-2D06-4C6E-A525-C6BCB46753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F8DF6-EBCE-4AC3-86DE-A043FCFDF2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1.png"/><Relationship Id="rId1" Type="http://schemas.openxmlformats.org/officeDocument/2006/relationships/image" Target="../media/image590.png"/></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2.png"/></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3.png"/></Relationships>
</file>

<file path=ppt/slides/_rels/slide10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4.png"/></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5.png"/></Relationships>
</file>

<file path=ppt/slides/_rels/slide1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6.png"/></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7.png"/></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8.png"/></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9.png"/></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0.png"/></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1.png"/></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3.png"/></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5.png"/><Relationship Id="rId1" Type="http://schemas.openxmlformats.org/officeDocument/2006/relationships/image" Target="../media/image604.png"/></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7.png"/></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8.png"/></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9.png"/></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0.png"/></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2.png"/></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99" Type="http://schemas.openxmlformats.org/officeDocument/2006/relationships/customXml" Target="../ink/ink147.xml"/><Relationship Id="rId98" Type="http://schemas.openxmlformats.org/officeDocument/2006/relationships/image" Target="../media/image160.png"/><Relationship Id="rId97" Type="http://schemas.openxmlformats.org/officeDocument/2006/relationships/customXml" Target="../ink/ink146.xml"/><Relationship Id="rId96" Type="http://schemas.openxmlformats.org/officeDocument/2006/relationships/image" Target="../media/image159.png"/><Relationship Id="rId95" Type="http://schemas.openxmlformats.org/officeDocument/2006/relationships/customXml" Target="../ink/ink145.xml"/><Relationship Id="rId94" Type="http://schemas.openxmlformats.org/officeDocument/2006/relationships/image" Target="../media/image158.png"/><Relationship Id="rId93" Type="http://schemas.openxmlformats.org/officeDocument/2006/relationships/customXml" Target="../ink/ink144.xml"/><Relationship Id="rId92" Type="http://schemas.openxmlformats.org/officeDocument/2006/relationships/image" Target="../media/image157.png"/><Relationship Id="rId91" Type="http://schemas.openxmlformats.org/officeDocument/2006/relationships/customXml" Target="../ink/ink143.xml"/><Relationship Id="rId90" Type="http://schemas.openxmlformats.org/officeDocument/2006/relationships/customXml" Target="../ink/ink142.xml"/><Relationship Id="rId9" Type="http://schemas.openxmlformats.org/officeDocument/2006/relationships/customXml" Target="../ink/ink101.xml"/><Relationship Id="rId89" Type="http://schemas.openxmlformats.org/officeDocument/2006/relationships/image" Target="../media/image156.png"/><Relationship Id="rId88" Type="http://schemas.openxmlformats.org/officeDocument/2006/relationships/customXml" Target="../ink/ink141.xml"/><Relationship Id="rId87" Type="http://schemas.openxmlformats.org/officeDocument/2006/relationships/image" Target="../media/image155.png"/><Relationship Id="rId86" Type="http://schemas.openxmlformats.org/officeDocument/2006/relationships/customXml" Target="../ink/ink140.xml"/><Relationship Id="rId85" Type="http://schemas.openxmlformats.org/officeDocument/2006/relationships/image" Target="../media/image154.png"/><Relationship Id="rId84" Type="http://schemas.openxmlformats.org/officeDocument/2006/relationships/customXml" Target="../ink/ink139.xml"/><Relationship Id="rId83" Type="http://schemas.openxmlformats.org/officeDocument/2006/relationships/customXml" Target="../ink/ink138.xml"/><Relationship Id="rId82" Type="http://schemas.openxmlformats.org/officeDocument/2006/relationships/image" Target="../media/image153.png"/><Relationship Id="rId81" Type="http://schemas.openxmlformats.org/officeDocument/2006/relationships/customXml" Target="../ink/ink137.xml"/><Relationship Id="rId80" Type="http://schemas.openxmlformats.org/officeDocument/2006/relationships/image" Target="../media/image152.png"/><Relationship Id="rId8" Type="http://schemas.openxmlformats.org/officeDocument/2006/relationships/image" Target="../media/image116.png"/><Relationship Id="rId79" Type="http://schemas.openxmlformats.org/officeDocument/2006/relationships/customXml" Target="../ink/ink136.xml"/><Relationship Id="rId78" Type="http://schemas.openxmlformats.org/officeDocument/2006/relationships/image" Target="../media/image151.png"/><Relationship Id="rId77" Type="http://schemas.openxmlformats.org/officeDocument/2006/relationships/customXml" Target="../ink/ink135.xml"/><Relationship Id="rId76" Type="http://schemas.openxmlformats.org/officeDocument/2006/relationships/image" Target="../media/image150.png"/><Relationship Id="rId75" Type="http://schemas.openxmlformats.org/officeDocument/2006/relationships/customXml" Target="../ink/ink134.xml"/><Relationship Id="rId74" Type="http://schemas.openxmlformats.org/officeDocument/2006/relationships/image" Target="../media/image149.png"/><Relationship Id="rId73" Type="http://schemas.openxmlformats.org/officeDocument/2006/relationships/customXml" Target="../ink/ink133.xml"/><Relationship Id="rId72" Type="http://schemas.openxmlformats.org/officeDocument/2006/relationships/image" Target="../media/image148.png"/><Relationship Id="rId71" Type="http://schemas.openxmlformats.org/officeDocument/2006/relationships/customXml" Target="../ink/ink132.xml"/><Relationship Id="rId70" Type="http://schemas.openxmlformats.org/officeDocument/2006/relationships/image" Target="../media/image147.png"/><Relationship Id="rId7" Type="http://schemas.openxmlformats.org/officeDocument/2006/relationships/customXml" Target="../ink/ink100.xml"/><Relationship Id="rId69" Type="http://schemas.openxmlformats.org/officeDocument/2006/relationships/customXml" Target="../ink/ink131.xml"/><Relationship Id="rId68" Type="http://schemas.openxmlformats.org/officeDocument/2006/relationships/image" Target="../media/image146.png"/><Relationship Id="rId67" Type="http://schemas.openxmlformats.org/officeDocument/2006/relationships/customXml" Target="../ink/ink130.xml"/><Relationship Id="rId66" Type="http://schemas.openxmlformats.org/officeDocument/2006/relationships/image" Target="../media/image145.png"/><Relationship Id="rId65" Type="http://schemas.openxmlformats.org/officeDocument/2006/relationships/customXml" Target="../ink/ink129.xml"/><Relationship Id="rId64" Type="http://schemas.openxmlformats.org/officeDocument/2006/relationships/image" Target="../media/image144.png"/><Relationship Id="rId63" Type="http://schemas.openxmlformats.org/officeDocument/2006/relationships/customXml" Target="../ink/ink128.xml"/><Relationship Id="rId62" Type="http://schemas.openxmlformats.org/officeDocument/2006/relationships/image" Target="../media/image143.png"/><Relationship Id="rId61" Type="http://schemas.openxmlformats.org/officeDocument/2006/relationships/customXml" Target="../ink/ink127.xml"/><Relationship Id="rId60" Type="http://schemas.openxmlformats.org/officeDocument/2006/relationships/image" Target="../media/image142.png"/><Relationship Id="rId6" Type="http://schemas.openxmlformats.org/officeDocument/2006/relationships/image" Target="../media/image115.png"/><Relationship Id="rId59" Type="http://schemas.openxmlformats.org/officeDocument/2006/relationships/customXml" Target="../ink/ink126.xml"/><Relationship Id="rId58" Type="http://schemas.openxmlformats.org/officeDocument/2006/relationships/image" Target="../media/image141.png"/><Relationship Id="rId57" Type="http://schemas.openxmlformats.org/officeDocument/2006/relationships/customXml" Target="../ink/ink125.xml"/><Relationship Id="rId56" Type="http://schemas.openxmlformats.org/officeDocument/2006/relationships/image" Target="../media/image140.png"/><Relationship Id="rId55" Type="http://schemas.openxmlformats.org/officeDocument/2006/relationships/customXml" Target="../ink/ink124.xml"/><Relationship Id="rId54" Type="http://schemas.openxmlformats.org/officeDocument/2006/relationships/image" Target="../media/image139.png"/><Relationship Id="rId53" Type="http://schemas.openxmlformats.org/officeDocument/2006/relationships/customXml" Target="../ink/ink123.xml"/><Relationship Id="rId52" Type="http://schemas.openxmlformats.org/officeDocument/2006/relationships/image" Target="../media/image138.png"/><Relationship Id="rId51" Type="http://schemas.openxmlformats.org/officeDocument/2006/relationships/customXml" Target="../ink/ink122.xml"/><Relationship Id="rId50" Type="http://schemas.openxmlformats.org/officeDocument/2006/relationships/image" Target="../media/image137.png"/><Relationship Id="rId5" Type="http://schemas.openxmlformats.org/officeDocument/2006/relationships/customXml" Target="../ink/ink99.xml"/><Relationship Id="rId49" Type="http://schemas.openxmlformats.org/officeDocument/2006/relationships/customXml" Target="../ink/ink121.xml"/><Relationship Id="rId48" Type="http://schemas.openxmlformats.org/officeDocument/2006/relationships/image" Target="../media/image136.png"/><Relationship Id="rId47" Type="http://schemas.openxmlformats.org/officeDocument/2006/relationships/customXml" Target="../ink/ink120.xml"/><Relationship Id="rId46" Type="http://schemas.openxmlformats.org/officeDocument/2006/relationships/image" Target="../media/image135.png"/><Relationship Id="rId45" Type="http://schemas.openxmlformats.org/officeDocument/2006/relationships/customXml" Target="../ink/ink119.xml"/><Relationship Id="rId44" Type="http://schemas.openxmlformats.org/officeDocument/2006/relationships/image" Target="../media/image134.png"/><Relationship Id="rId43" Type="http://schemas.openxmlformats.org/officeDocument/2006/relationships/customXml" Target="../ink/ink118.xml"/><Relationship Id="rId42" Type="http://schemas.openxmlformats.org/officeDocument/2006/relationships/image" Target="../media/image133.png"/><Relationship Id="rId41" Type="http://schemas.openxmlformats.org/officeDocument/2006/relationships/customXml" Target="../ink/ink117.xml"/><Relationship Id="rId40" Type="http://schemas.openxmlformats.org/officeDocument/2006/relationships/image" Target="../media/image132.png"/><Relationship Id="rId4" Type="http://schemas.openxmlformats.org/officeDocument/2006/relationships/image" Target="../media/image114.png"/><Relationship Id="rId39" Type="http://schemas.openxmlformats.org/officeDocument/2006/relationships/customXml" Target="../ink/ink116.xml"/><Relationship Id="rId38" Type="http://schemas.openxmlformats.org/officeDocument/2006/relationships/image" Target="../media/image131.png"/><Relationship Id="rId37" Type="http://schemas.openxmlformats.org/officeDocument/2006/relationships/customXml" Target="../ink/ink115.xml"/><Relationship Id="rId36" Type="http://schemas.openxmlformats.org/officeDocument/2006/relationships/image" Target="../media/image130.png"/><Relationship Id="rId35" Type="http://schemas.openxmlformats.org/officeDocument/2006/relationships/customXml" Target="../ink/ink114.xml"/><Relationship Id="rId34" Type="http://schemas.openxmlformats.org/officeDocument/2006/relationships/image" Target="../media/image129.png"/><Relationship Id="rId33" Type="http://schemas.openxmlformats.org/officeDocument/2006/relationships/customXml" Target="../ink/ink113.xml"/><Relationship Id="rId32" Type="http://schemas.openxmlformats.org/officeDocument/2006/relationships/image" Target="../media/image128.png"/><Relationship Id="rId31" Type="http://schemas.openxmlformats.org/officeDocument/2006/relationships/customXml" Target="../ink/ink112.xml"/><Relationship Id="rId30" Type="http://schemas.openxmlformats.org/officeDocument/2006/relationships/image" Target="../media/image127.png"/><Relationship Id="rId3" Type="http://schemas.openxmlformats.org/officeDocument/2006/relationships/customXml" Target="../ink/ink98.xml"/><Relationship Id="rId29" Type="http://schemas.openxmlformats.org/officeDocument/2006/relationships/customXml" Target="../ink/ink111.xml"/><Relationship Id="rId28" Type="http://schemas.openxmlformats.org/officeDocument/2006/relationships/image" Target="../media/image126.png"/><Relationship Id="rId27" Type="http://schemas.openxmlformats.org/officeDocument/2006/relationships/customXml" Target="../ink/ink110.xml"/><Relationship Id="rId26" Type="http://schemas.openxmlformats.org/officeDocument/2006/relationships/image" Target="../media/image125.png"/><Relationship Id="rId25" Type="http://schemas.openxmlformats.org/officeDocument/2006/relationships/customXml" Target="../ink/ink109.xml"/><Relationship Id="rId24" Type="http://schemas.openxmlformats.org/officeDocument/2006/relationships/image" Target="../media/image124.png"/><Relationship Id="rId23" Type="http://schemas.openxmlformats.org/officeDocument/2006/relationships/customXml" Target="../ink/ink108.xml"/><Relationship Id="rId22" Type="http://schemas.openxmlformats.org/officeDocument/2006/relationships/image" Target="../media/image123.png"/><Relationship Id="rId21" Type="http://schemas.openxmlformats.org/officeDocument/2006/relationships/customXml" Target="../ink/ink107.xml"/><Relationship Id="rId20" Type="http://schemas.openxmlformats.org/officeDocument/2006/relationships/image" Target="../media/image122.png"/><Relationship Id="rId2" Type="http://schemas.openxmlformats.org/officeDocument/2006/relationships/image" Target="../media/image47.png"/><Relationship Id="rId19" Type="http://schemas.openxmlformats.org/officeDocument/2006/relationships/customXml" Target="../ink/ink106.xml"/><Relationship Id="rId18" Type="http://schemas.openxmlformats.org/officeDocument/2006/relationships/image" Target="../media/image121.png"/><Relationship Id="rId17" Type="http://schemas.openxmlformats.org/officeDocument/2006/relationships/customXml" Target="../ink/ink105.xml"/><Relationship Id="rId16" Type="http://schemas.openxmlformats.org/officeDocument/2006/relationships/image" Target="../media/image120.png"/><Relationship Id="rId15" Type="http://schemas.openxmlformats.org/officeDocument/2006/relationships/customXml" Target="../ink/ink104.xml"/><Relationship Id="rId14" Type="http://schemas.openxmlformats.org/officeDocument/2006/relationships/image" Target="../media/image119.png"/><Relationship Id="rId13" Type="http://schemas.openxmlformats.org/officeDocument/2006/relationships/customXml" Target="../ink/ink103.xml"/><Relationship Id="rId12" Type="http://schemas.openxmlformats.org/officeDocument/2006/relationships/image" Target="../media/image118.png"/><Relationship Id="rId11" Type="http://schemas.openxmlformats.org/officeDocument/2006/relationships/customXml" Target="../ink/ink102.xml"/><Relationship Id="rId107" Type="http://schemas.openxmlformats.org/officeDocument/2006/relationships/slideLayout" Target="../slideLayouts/slideLayout2.xml"/><Relationship Id="rId106" Type="http://schemas.openxmlformats.org/officeDocument/2006/relationships/image" Target="../media/image164.png"/><Relationship Id="rId105" Type="http://schemas.openxmlformats.org/officeDocument/2006/relationships/customXml" Target="../ink/ink150.xml"/><Relationship Id="rId104" Type="http://schemas.openxmlformats.org/officeDocument/2006/relationships/image" Target="../media/image163.png"/><Relationship Id="rId103" Type="http://schemas.openxmlformats.org/officeDocument/2006/relationships/customXml" Target="../ink/ink149.xml"/><Relationship Id="rId102" Type="http://schemas.openxmlformats.org/officeDocument/2006/relationships/image" Target="../media/image162.png"/><Relationship Id="rId101" Type="http://schemas.openxmlformats.org/officeDocument/2006/relationships/customXml" Target="../ink/ink148.xml"/><Relationship Id="rId100" Type="http://schemas.openxmlformats.org/officeDocument/2006/relationships/image" Target="../media/image161.png"/><Relationship Id="rId10" Type="http://schemas.openxmlformats.org/officeDocument/2006/relationships/image" Target="../media/image117.png"/><Relationship Id="rId1" Type="http://schemas.openxmlformats.org/officeDocument/2006/relationships/customXml" Target="../ink/ink9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99" Type="http://schemas.openxmlformats.org/officeDocument/2006/relationships/customXml" Target="../ink/ink201.xml"/><Relationship Id="rId98" Type="http://schemas.openxmlformats.org/officeDocument/2006/relationships/image" Target="../media/image210.png"/><Relationship Id="rId97" Type="http://schemas.openxmlformats.org/officeDocument/2006/relationships/customXml" Target="../ink/ink200.xml"/><Relationship Id="rId96" Type="http://schemas.openxmlformats.org/officeDocument/2006/relationships/image" Target="../media/image209.png"/><Relationship Id="rId95" Type="http://schemas.openxmlformats.org/officeDocument/2006/relationships/customXml" Target="../ink/ink199.xml"/><Relationship Id="rId94" Type="http://schemas.openxmlformats.org/officeDocument/2006/relationships/image" Target="../media/image208.png"/><Relationship Id="rId93" Type="http://schemas.openxmlformats.org/officeDocument/2006/relationships/customXml" Target="../ink/ink198.xml"/><Relationship Id="rId92" Type="http://schemas.openxmlformats.org/officeDocument/2006/relationships/image" Target="../media/image207.png"/><Relationship Id="rId91" Type="http://schemas.openxmlformats.org/officeDocument/2006/relationships/customXml" Target="../ink/ink197.xml"/><Relationship Id="rId90" Type="http://schemas.openxmlformats.org/officeDocument/2006/relationships/image" Target="../media/image206.png"/><Relationship Id="rId9" Type="http://schemas.openxmlformats.org/officeDocument/2006/relationships/customXml" Target="../ink/ink155.xml"/><Relationship Id="rId89" Type="http://schemas.openxmlformats.org/officeDocument/2006/relationships/customXml" Target="../ink/ink196.xml"/><Relationship Id="rId88" Type="http://schemas.openxmlformats.org/officeDocument/2006/relationships/customXml" Target="../ink/ink195.xml"/><Relationship Id="rId87" Type="http://schemas.openxmlformats.org/officeDocument/2006/relationships/image" Target="../media/image205.png"/><Relationship Id="rId86" Type="http://schemas.openxmlformats.org/officeDocument/2006/relationships/customXml" Target="../ink/ink194.xml"/><Relationship Id="rId85" Type="http://schemas.openxmlformats.org/officeDocument/2006/relationships/image" Target="../media/image204.png"/><Relationship Id="rId84" Type="http://schemas.openxmlformats.org/officeDocument/2006/relationships/customXml" Target="../ink/ink193.xml"/><Relationship Id="rId83" Type="http://schemas.openxmlformats.org/officeDocument/2006/relationships/image" Target="../media/image203.png"/><Relationship Id="rId82" Type="http://schemas.openxmlformats.org/officeDocument/2006/relationships/customXml" Target="../ink/ink192.xml"/><Relationship Id="rId81" Type="http://schemas.openxmlformats.org/officeDocument/2006/relationships/image" Target="../media/image202.png"/><Relationship Id="rId80" Type="http://schemas.openxmlformats.org/officeDocument/2006/relationships/customXml" Target="../ink/ink191.xml"/><Relationship Id="rId8" Type="http://schemas.openxmlformats.org/officeDocument/2006/relationships/image" Target="../media/image168.png"/><Relationship Id="rId79" Type="http://schemas.openxmlformats.org/officeDocument/2006/relationships/image" Target="../media/image201.png"/><Relationship Id="rId78" Type="http://schemas.openxmlformats.org/officeDocument/2006/relationships/customXml" Target="../ink/ink190.xml"/><Relationship Id="rId77" Type="http://schemas.openxmlformats.org/officeDocument/2006/relationships/image" Target="../media/image200.png"/><Relationship Id="rId76" Type="http://schemas.openxmlformats.org/officeDocument/2006/relationships/customXml" Target="../ink/ink189.xml"/><Relationship Id="rId75" Type="http://schemas.openxmlformats.org/officeDocument/2006/relationships/image" Target="../media/image199.png"/><Relationship Id="rId74" Type="http://schemas.openxmlformats.org/officeDocument/2006/relationships/customXml" Target="../ink/ink188.xml"/><Relationship Id="rId73" Type="http://schemas.openxmlformats.org/officeDocument/2006/relationships/image" Target="../media/image198.png"/><Relationship Id="rId72" Type="http://schemas.openxmlformats.org/officeDocument/2006/relationships/customXml" Target="../ink/ink187.xml"/><Relationship Id="rId71" Type="http://schemas.openxmlformats.org/officeDocument/2006/relationships/image" Target="../media/image197.png"/><Relationship Id="rId70" Type="http://schemas.openxmlformats.org/officeDocument/2006/relationships/customXml" Target="../ink/ink186.xml"/><Relationship Id="rId7" Type="http://schemas.openxmlformats.org/officeDocument/2006/relationships/customXml" Target="../ink/ink154.xml"/><Relationship Id="rId69" Type="http://schemas.openxmlformats.org/officeDocument/2006/relationships/image" Target="../media/image196.png"/><Relationship Id="rId68" Type="http://schemas.openxmlformats.org/officeDocument/2006/relationships/customXml" Target="../ink/ink185.xml"/><Relationship Id="rId67" Type="http://schemas.openxmlformats.org/officeDocument/2006/relationships/image" Target="../media/image195.png"/><Relationship Id="rId66" Type="http://schemas.openxmlformats.org/officeDocument/2006/relationships/customXml" Target="../ink/ink184.xml"/><Relationship Id="rId65" Type="http://schemas.openxmlformats.org/officeDocument/2006/relationships/image" Target="../media/image194.png"/><Relationship Id="rId64" Type="http://schemas.openxmlformats.org/officeDocument/2006/relationships/customXml" Target="../ink/ink183.xml"/><Relationship Id="rId63" Type="http://schemas.openxmlformats.org/officeDocument/2006/relationships/image" Target="../media/image193.png"/><Relationship Id="rId62" Type="http://schemas.openxmlformats.org/officeDocument/2006/relationships/customXml" Target="../ink/ink182.xml"/><Relationship Id="rId61" Type="http://schemas.openxmlformats.org/officeDocument/2006/relationships/image" Target="../media/image192.png"/><Relationship Id="rId60" Type="http://schemas.openxmlformats.org/officeDocument/2006/relationships/customXml" Target="../ink/ink181.xml"/><Relationship Id="rId6" Type="http://schemas.openxmlformats.org/officeDocument/2006/relationships/image" Target="../media/image167.png"/><Relationship Id="rId59" Type="http://schemas.openxmlformats.org/officeDocument/2006/relationships/image" Target="../media/image133.png"/><Relationship Id="rId58" Type="http://schemas.openxmlformats.org/officeDocument/2006/relationships/customXml" Target="../ink/ink180.xml"/><Relationship Id="rId57" Type="http://schemas.openxmlformats.org/officeDocument/2006/relationships/image" Target="../media/image191.png"/><Relationship Id="rId56" Type="http://schemas.openxmlformats.org/officeDocument/2006/relationships/customXml" Target="../ink/ink179.xml"/><Relationship Id="rId55" Type="http://schemas.openxmlformats.org/officeDocument/2006/relationships/image" Target="../media/image190.png"/><Relationship Id="rId54" Type="http://schemas.openxmlformats.org/officeDocument/2006/relationships/customXml" Target="../ink/ink178.xml"/><Relationship Id="rId53" Type="http://schemas.openxmlformats.org/officeDocument/2006/relationships/image" Target="../media/image189.png"/><Relationship Id="rId52" Type="http://schemas.openxmlformats.org/officeDocument/2006/relationships/customXml" Target="../ink/ink177.xml"/><Relationship Id="rId51" Type="http://schemas.openxmlformats.org/officeDocument/2006/relationships/image" Target="../media/image188.png"/><Relationship Id="rId50" Type="http://schemas.openxmlformats.org/officeDocument/2006/relationships/customXml" Target="../ink/ink176.xml"/><Relationship Id="rId5" Type="http://schemas.openxmlformats.org/officeDocument/2006/relationships/customXml" Target="../ink/ink153.xml"/><Relationship Id="rId49" Type="http://schemas.openxmlformats.org/officeDocument/2006/relationships/image" Target="../media/image187.png"/><Relationship Id="rId48" Type="http://schemas.openxmlformats.org/officeDocument/2006/relationships/customXml" Target="../ink/ink175.xml"/><Relationship Id="rId47" Type="http://schemas.openxmlformats.org/officeDocument/2006/relationships/image" Target="../media/image186.png"/><Relationship Id="rId46" Type="http://schemas.openxmlformats.org/officeDocument/2006/relationships/customXml" Target="../ink/ink174.xml"/><Relationship Id="rId45" Type="http://schemas.openxmlformats.org/officeDocument/2006/relationships/image" Target="../media/image185.png"/><Relationship Id="rId44" Type="http://schemas.openxmlformats.org/officeDocument/2006/relationships/customXml" Target="../ink/ink173.xml"/><Relationship Id="rId43" Type="http://schemas.openxmlformats.org/officeDocument/2006/relationships/image" Target="../media/image184.png"/><Relationship Id="rId42" Type="http://schemas.openxmlformats.org/officeDocument/2006/relationships/customXml" Target="../ink/ink172.xml"/><Relationship Id="rId41" Type="http://schemas.openxmlformats.org/officeDocument/2006/relationships/customXml" Target="../ink/ink171.xml"/><Relationship Id="rId40" Type="http://schemas.openxmlformats.org/officeDocument/2006/relationships/image" Target="../media/image183.png"/><Relationship Id="rId4" Type="http://schemas.openxmlformats.org/officeDocument/2006/relationships/image" Target="../media/image23.png"/><Relationship Id="rId39" Type="http://schemas.openxmlformats.org/officeDocument/2006/relationships/customXml" Target="../ink/ink170.xml"/><Relationship Id="rId38" Type="http://schemas.openxmlformats.org/officeDocument/2006/relationships/image" Target="../media/image182.png"/><Relationship Id="rId37" Type="http://schemas.openxmlformats.org/officeDocument/2006/relationships/customXml" Target="../ink/ink169.xml"/><Relationship Id="rId36" Type="http://schemas.openxmlformats.org/officeDocument/2006/relationships/image" Target="../media/image181.png"/><Relationship Id="rId35" Type="http://schemas.openxmlformats.org/officeDocument/2006/relationships/customXml" Target="../ink/ink168.xml"/><Relationship Id="rId34" Type="http://schemas.openxmlformats.org/officeDocument/2006/relationships/image" Target="../media/image180.png"/><Relationship Id="rId33" Type="http://schemas.openxmlformats.org/officeDocument/2006/relationships/customXml" Target="../ink/ink167.xml"/><Relationship Id="rId32" Type="http://schemas.openxmlformats.org/officeDocument/2006/relationships/image" Target="../media/image179.png"/><Relationship Id="rId31" Type="http://schemas.openxmlformats.org/officeDocument/2006/relationships/customXml" Target="../ink/ink166.xml"/><Relationship Id="rId30" Type="http://schemas.openxmlformats.org/officeDocument/2006/relationships/image" Target="../media/image178.png"/><Relationship Id="rId3" Type="http://schemas.openxmlformats.org/officeDocument/2006/relationships/customXml" Target="../ink/ink152.xml"/><Relationship Id="rId29" Type="http://schemas.openxmlformats.org/officeDocument/2006/relationships/customXml" Target="../ink/ink165.xml"/><Relationship Id="rId28" Type="http://schemas.openxmlformats.org/officeDocument/2006/relationships/image" Target="../media/image177.png"/><Relationship Id="rId27" Type="http://schemas.openxmlformats.org/officeDocument/2006/relationships/customXml" Target="../ink/ink164.xml"/><Relationship Id="rId26" Type="http://schemas.openxmlformats.org/officeDocument/2006/relationships/image" Target="../media/image176.png"/><Relationship Id="rId25" Type="http://schemas.openxmlformats.org/officeDocument/2006/relationships/customXml" Target="../ink/ink163.xml"/><Relationship Id="rId24" Type="http://schemas.openxmlformats.org/officeDocument/2006/relationships/image" Target="../media/image47.png"/><Relationship Id="rId23" Type="http://schemas.openxmlformats.org/officeDocument/2006/relationships/customXml" Target="../ink/ink162.xml"/><Relationship Id="rId224" Type="http://schemas.openxmlformats.org/officeDocument/2006/relationships/slideLayout" Target="../slideLayouts/slideLayout2.xml"/><Relationship Id="rId223" Type="http://schemas.openxmlformats.org/officeDocument/2006/relationships/image" Target="../media/image271.png"/><Relationship Id="rId222" Type="http://schemas.openxmlformats.org/officeDocument/2006/relationships/customXml" Target="../ink/ink264.xml"/><Relationship Id="rId221" Type="http://schemas.openxmlformats.org/officeDocument/2006/relationships/image" Target="../media/image270.png"/><Relationship Id="rId220" Type="http://schemas.openxmlformats.org/officeDocument/2006/relationships/customXml" Target="../ink/ink263.xml"/><Relationship Id="rId22" Type="http://schemas.openxmlformats.org/officeDocument/2006/relationships/image" Target="../media/image175.png"/><Relationship Id="rId219" Type="http://schemas.openxmlformats.org/officeDocument/2006/relationships/image" Target="../media/image269.png"/><Relationship Id="rId218" Type="http://schemas.openxmlformats.org/officeDocument/2006/relationships/customXml" Target="../ink/ink262.xml"/><Relationship Id="rId217" Type="http://schemas.openxmlformats.org/officeDocument/2006/relationships/image" Target="../media/image268.png"/><Relationship Id="rId216" Type="http://schemas.openxmlformats.org/officeDocument/2006/relationships/customXml" Target="../ink/ink261.xml"/><Relationship Id="rId215" Type="http://schemas.openxmlformats.org/officeDocument/2006/relationships/image" Target="../media/image267.png"/><Relationship Id="rId214" Type="http://schemas.openxmlformats.org/officeDocument/2006/relationships/customXml" Target="../ink/ink260.xml"/><Relationship Id="rId213" Type="http://schemas.openxmlformats.org/officeDocument/2006/relationships/image" Target="../media/image266.png"/><Relationship Id="rId212" Type="http://schemas.openxmlformats.org/officeDocument/2006/relationships/customXml" Target="../ink/ink259.xml"/><Relationship Id="rId211" Type="http://schemas.openxmlformats.org/officeDocument/2006/relationships/image" Target="../media/image265.png"/><Relationship Id="rId210" Type="http://schemas.openxmlformats.org/officeDocument/2006/relationships/customXml" Target="../ink/ink258.xml"/><Relationship Id="rId21" Type="http://schemas.openxmlformats.org/officeDocument/2006/relationships/customXml" Target="../ink/ink161.xml"/><Relationship Id="rId209" Type="http://schemas.openxmlformats.org/officeDocument/2006/relationships/image" Target="../media/image264.png"/><Relationship Id="rId208" Type="http://schemas.openxmlformats.org/officeDocument/2006/relationships/customXml" Target="../ink/ink257.xml"/><Relationship Id="rId207" Type="http://schemas.openxmlformats.org/officeDocument/2006/relationships/image" Target="../media/image263.png"/><Relationship Id="rId206" Type="http://schemas.openxmlformats.org/officeDocument/2006/relationships/customXml" Target="../ink/ink256.xml"/><Relationship Id="rId205" Type="http://schemas.openxmlformats.org/officeDocument/2006/relationships/image" Target="../media/image262.png"/><Relationship Id="rId204" Type="http://schemas.openxmlformats.org/officeDocument/2006/relationships/customXml" Target="../ink/ink255.xml"/><Relationship Id="rId203" Type="http://schemas.openxmlformats.org/officeDocument/2006/relationships/image" Target="../media/image261.png"/><Relationship Id="rId202" Type="http://schemas.openxmlformats.org/officeDocument/2006/relationships/customXml" Target="../ink/ink254.xml"/><Relationship Id="rId201" Type="http://schemas.openxmlformats.org/officeDocument/2006/relationships/image" Target="../media/image260.png"/><Relationship Id="rId200" Type="http://schemas.openxmlformats.org/officeDocument/2006/relationships/customXml" Target="../ink/ink253.xml"/><Relationship Id="rId20" Type="http://schemas.openxmlformats.org/officeDocument/2006/relationships/image" Target="../media/image174.png"/><Relationship Id="rId2" Type="http://schemas.openxmlformats.org/officeDocument/2006/relationships/image" Target="../media/image166.png"/><Relationship Id="rId199" Type="http://schemas.openxmlformats.org/officeDocument/2006/relationships/image" Target="../media/image259.png"/><Relationship Id="rId198" Type="http://schemas.openxmlformats.org/officeDocument/2006/relationships/customXml" Target="../ink/ink252.xml"/><Relationship Id="rId197" Type="http://schemas.openxmlformats.org/officeDocument/2006/relationships/image" Target="../media/image258.png"/><Relationship Id="rId196" Type="http://schemas.openxmlformats.org/officeDocument/2006/relationships/customXml" Target="../ink/ink251.xml"/><Relationship Id="rId195" Type="http://schemas.openxmlformats.org/officeDocument/2006/relationships/image" Target="../media/image257.png"/><Relationship Id="rId194" Type="http://schemas.openxmlformats.org/officeDocument/2006/relationships/customXml" Target="../ink/ink250.xml"/><Relationship Id="rId193" Type="http://schemas.openxmlformats.org/officeDocument/2006/relationships/image" Target="../media/image256.png"/><Relationship Id="rId192" Type="http://schemas.openxmlformats.org/officeDocument/2006/relationships/customXml" Target="../ink/ink249.xml"/><Relationship Id="rId191" Type="http://schemas.openxmlformats.org/officeDocument/2006/relationships/image" Target="../media/image255.png"/><Relationship Id="rId190" Type="http://schemas.openxmlformats.org/officeDocument/2006/relationships/customXml" Target="../ink/ink248.xml"/><Relationship Id="rId19" Type="http://schemas.openxmlformats.org/officeDocument/2006/relationships/customXml" Target="../ink/ink160.xml"/><Relationship Id="rId189" Type="http://schemas.openxmlformats.org/officeDocument/2006/relationships/image" Target="../media/image254.png"/><Relationship Id="rId188" Type="http://schemas.openxmlformats.org/officeDocument/2006/relationships/customXml" Target="../ink/ink247.xml"/><Relationship Id="rId187" Type="http://schemas.openxmlformats.org/officeDocument/2006/relationships/customXml" Target="../ink/ink246.xml"/><Relationship Id="rId186" Type="http://schemas.openxmlformats.org/officeDocument/2006/relationships/customXml" Target="../ink/ink245.xml"/><Relationship Id="rId185" Type="http://schemas.openxmlformats.org/officeDocument/2006/relationships/image" Target="../media/image253.png"/><Relationship Id="rId184" Type="http://schemas.openxmlformats.org/officeDocument/2006/relationships/customXml" Target="../ink/ink244.xml"/><Relationship Id="rId183" Type="http://schemas.openxmlformats.org/officeDocument/2006/relationships/image" Target="../media/image252.png"/><Relationship Id="rId182" Type="http://schemas.openxmlformats.org/officeDocument/2006/relationships/customXml" Target="../ink/ink243.xml"/><Relationship Id="rId181" Type="http://schemas.openxmlformats.org/officeDocument/2006/relationships/image" Target="../media/image251.png"/><Relationship Id="rId180" Type="http://schemas.openxmlformats.org/officeDocument/2006/relationships/customXml" Target="../ink/ink242.xml"/><Relationship Id="rId18" Type="http://schemas.openxmlformats.org/officeDocument/2006/relationships/image" Target="../media/image173.png"/><Relationship Id="rId179" Type="http://schemas.openxmlformats.org/officeDocument/2006/relationships/image" Target="../media/image250.png"/><Relationship Id="rId178" Type="http://schemas.openxmlformats.org/officeDocument/2006/relationships/customXml" Target="../ink/ink241.xml"/><Relationship Id="rId177" Type="http://schemas.openxmlformats.org/officeDocument/2006/relationships/image" Target="../media/image249.png"/><Relationship Id="rId176" Type="http://schemas.openxmlformats.org/officeDocument/2006/relationships/customXml" Target="../ink/ink240.xml"/><Relationship Id="rId175" Type="http://schemas.openxmlformats.org/officeDocument/2006/relationships/image" Target="../media/image248.png"/><Relationship Id="rId174" Type="http://schemas.openxmlformats.org/officeDocument/2006/relationships/customXml" Target="../ink/ink239.xml"/><Relationship Id="rId173" Type="http://schemas.openxmlformats.org/officeDocument/2006/relationships/image" Target="../media/image247.png"/><Relationship Id="rId172" Type="http://schemas.openxmlformats.org/officeDocument/2006/relationships/customXml" Target="../ink/ink238.xml"/><Relationship Id="rId171" Type="http://schemas.openxmlformats.org/officeDocument/2006/relationships/image" Target="../media/image246.png"/><Relationship Id="rId170" Type="http://schemas.openxmlformats.org/officeDocument/2006/relationships/customXml" Target="../ink/ink237.xml"/><Relationship Id="rId17" Type="http://schemas.openxmlformats.org/officeDocument/2006/relationships/customXml" Target="../ink/ink159.xml"/><Relationship Id="rId169" Type="http://schemas.openxmlformats.org/officeDocument/2006/relationships/image" Target="../media/image245.png"/><Relationship Id="rId168" Type="http://schemas.openxmlformats.org/officeDocument/2006/relationships/customXml" Target="../ink/ink236.xml"/><Relationship Id="rId167" Type="http://schemas.openxmlformats.org/officeDocument/2006/relationships/image" Target="../media/image244.png"/><Relationship Id="rId166" Type="http://schemas.openxmlformats.org/officeDocument/2006/relationships/customXml" Target="../ink/ink235.xml"/><Relationship Id="rId165" Type="http://schemas.openxmlformats.org/officeDocument/2006/relationships/image" Target="../media/image243.png"/><Relationship Id="rId164" Type="http://schemas.openxmlformats.org/officeDocument/2006/relationships/customXml" Target="../ink/ink234.xml"/><Relationship Id="rId163" Type="http://schemas.openxmlformats.org/officeDocument/2006/relationships/image" Target="../media/image242.png"/><Relationship Id="rId162" Type="http://schemas.openxmlformats.org/officeDocument/2006/relationships/customXml" Target="../ink/ink233.xml"/><Relationship Id="rId161" Type="http://schemas.openxmlformats.org/officeDocument/2006/relationships/image" Target="../media/image241.png"/><Relationship Id="rId160" Type="http://schemas.openxmlformats.org/officeDocument/2006/relationships/customXml" Target="../ink/ink232.xml"/><Relationship Id="rId16" Type="http://schemas.openxmlformats.org/officeDocument/2006/relationships/image" Target="../media/image172.png"/><Relationship Id="rId159" Type="http://schemas.openxmlformats.org/officeDocument/2006/relationships/image" Target="../media/image240.png"/><Relationship Id="rId158" Type="http://schemas.openxmlformats.org/officeDocument/2006/relationships/customXml" Target="../ink/ink231.xml"/><Relationship Id="rId157" Type="http://schemas.openxmlformats.org/officeDocument/2006/relationships/image" Target="../media/image239.png"/><Relationship Id="rId156" Type="http://schemas.openxmlformats.org/officeDocument/2006/relationships/customXml" Target="../ink/ink230.xml"/><Relationship Id="rId155" Type="http://schemas.openxmlformats.org/officeDocument/2006/relationships/image" Target="../media/image238.png"/><Relationship Id="rId154" Type="http://schemas.openxmlformats.org/officeDocument/2006/relationships/customXml" Target="../ink/ink229.xml"/><Relationship Id="rId153" Type="http://schemas.openxmlformats.org/officeDocument/2006/relationships/customXml" Target="../ink/ink228.xml"/><Relationship Id="rId152" Type="http://schemas.openxmlformats.org/officeDocument/2006/relationships/image" Target="../media/image237.png"/><Relationship Id="rId151" Type="http://schemas.openxmlformats.org/officeDocument/2006/relationships/customXml" Target="../ink/ink227.xml"/><Relationship Id="rId150" Type="http://schemas.openxmlformats.org/officeDocument/2006/relationships/image" Target="../media/image236.png"/><Relationship Id="rId15" Type="http://schemas.openxmlformats.org/officeDocument/2006/relationships/customXml" Target="../ink/ink158.xml"/><Relationship Id="rId149" Type="http://schemas.openxmlformats.org/officeDocument/2006/relationships/customXml" Target="../ink/ink226.xml"/><Relationship Id="rId148" Type="http://schemas.openxmlformats.org/officeDocument/2006/relationships/image" Target="../media/image235.png"/><Relationship Id="rId147" Type="http://schemas.openxmlformats.org/officeDocument/2006/relationships/customXml" Target="../ink/ink225.xml"/><Relationship Id="rId146" Type="http://schemas.openxmlformats.org/officeDocument/2006/relationships/image" Target="../media/image234.png"/><Relationship Id="rId145" Type="http://schemas.openxmlformats.org/officeDocument/2006/relationships/customXml" Target="../ink/ink224.xml"/><Relationship Id="rId144" Type="http://schemas.openxmlformats.org/officeDocument/2006/relationships/image" Target="../media/image233.png"/><Relationship Id="rId143" Type="http://schemas.openxmlformats.org/officeDocument/2006/relationships/customXml" Target="../ink/ink223.xml"/><Relationship Id="rId142" Type="http://schemas.openxmlformats.org/officeDocument/2006/relationships/image" Target="../media/image232.png"/><Relationship Id="rId141" Type="http://schemas.openxmlformats.org/officeDocument/2006/relationships/customXml" Target="../ink/ink222.xml"/><Relationship Id="rId140" Type="http://schemas.openxmlformats.org/officeDocument/2006/relationships/image" Target="../media/image231.png"/><Relationship Id="rId14" Type="http://schemas.openxmlformats.org/officeDocument/2006/relationships/image" Target="../media/image171.png"/><Relationship Id="rId139" Type="http://schemas.openxmlformats.org/officeDocument/2006/relationships/customXml" Target="../ink/ink221.xml"/><Relationship Id="rId138" Type="http://schemas.openxmlformats.org/officeDocument/2006/relationships/image" Target="../media/image230.png"/><Relationship Id="rId137" Type="http://schemas.openxmlformats.org/officeDocument/2006/relationships/customXml" Target="../ink/ink220.xml"/><Relationship Id="rId136" Type="http://schemas.openxmlformats.org/officeDocument/2006/relationships/image" Target="../media/image229.png"/><Relationship Id="rId135" Type="http://schemas.openxmlformats.org/officeDocument/2006/relationships/customXml" Target="../ink/ink219.xml"/><Relationship Id="rId134" Type="http://schemas.openxmlformats.org/officeDocument/2006/relationships/image" Target="../media/image228.png"/><Relationship Id="rId133" Type="http://schemas.openxmlformats.org/officeDocument/2006/relationships/customXml" Target="../ink/ink218.xml"/><Relationship Id="rId132" Type="http://schemas.openxmlformats.org/officeDocument/2006/relationships/image" Target="../media/image227.png"/><Relationship Id="rId131" Type="http://schemas.openxmlformats.org/officeDocument/2006/relationships/customXml" Target="../ink/ink217.xml"/><Relationship Id="rId130" Type="http://schemas.openxmlformats.org/officeDocument/2006/relationships/image" Target="../media/image226.png"/><Relationship Id="rId13" Type="http://schemas.openxmlformats.org/officeDocument/2006/relationships/customXml" Target="../ink/ink157.xml"/><Relationship Id="rId129" Type="http://schemas.openxmlformats.org/officeDocument/2006/relationships/customXml" Target="../ink/ink216.xml"/><Relationship Id="rId128" Type="http://schemas.openxmlformats.org/officeDocument/2006/relationships/image" Target="../media/image225.png"/><Relationship Id="rId127" Type="http://schemas.openxmlformats.org/officeDocument/2006/relationships/customXml" Target="../ink/ink215.xml"/><Relationship Id="rId126" Type="http://schemas.openxmlformats.org/officeDocument/2006/relationships/image" Target="../media/image224.png"/><Relationship Id="rId125" Type="http://schemas.openxmlformats.org/officeDocument/2006/relationships/customXml" Target="../ink/ink214.xml"/><Relationship Id="rId124" Type="http://schemas.openxmlformats.org/officeDocument/2006/relationships/image" Target="../media/image223.png"/><Relationship Id="rId123" Type="http://schemas.openxmlformats.org/officeDocument/2006/relationships/customXml" Target="../ink/ink213.xml"/><Relationship Id="rId122" Type="http://schemas.openxmlformats.org/officeDocument/2006/relationships/image" Target="../media/image222.png"/><Relationship Id="rId121" Type="http://schemas.openxmlformats.org/officeDocument/2006/relationships/customXml" Target="../ink/ink212.xml"/><Relationship Id="rId120" Type="http://schemas.openxmlformats.org/officeDocument/2006/relationships/image" Target="../media/image221.png"/><Relationship Id="rId12" Type="http://schemas.openxmlformats.org/officeDocument/2006/relationships/image" Target="../media/image170.png"/><Relationship Id="rId119" Type="http://schemas.openxmlformats.org/officeDocument/2006/relationships/customXml" Target="../ink/ink211.xml"/><Relationship Id="rId118" Type="http://schemas.openxmlformats.org/officeDocument/2006/relationships/image" Target="../media/image220.png"/><Relationship Id="rId117" Type="http://schemas.openxmlformats.org/officeDocument/2006/relationships/customXml" Target="../ink/ink210.xml"/><Relationship Id="rId116" Type="http://schemas.openxmlformats.org/officeDocument/2006/relationships/image" Target="../media/image219.png"/><Relationship Id="rId115" Type="http://schemas.openxmlformats.org/officeDocument/2006/relationships/customXml" Target="../ink/ink209.xml"/><Relationship Id="rId114" Type="http://schemas.openxmlformats.org/officeDocument/2006/relationships/image" Target="../media/image218.png"/><Relationship Id="rId113" Type="http://schemas.openxmlformats.org/officeDocument/2006/relationships/customXml" Target="../ink/ink208.xml"/><Relationship Id="rId112" Type="http://schemas.openxmlformats.org/officeDocument/2006/relationships/image" Target="../media/image217.png"/><Relationship Id="rId111" Type="http://schemas.openxmlformats.org/officeDocument/2006/relationships/customXml" Target="../ink/ink207.xml"/><Relationship Id="rId110" Type="http://schemas.openxmlformats.org/officeDocument/2006/relationships/image" Target="../media/image216.png"/><Relationship Id="rId11" Type="http://schemas.openxmlformats.org/officeDocument/2006/relationships/customXml" Target="../ink/ink156.xml"/><Relationship Id="rId109" Type="http://schemas.openxmlformats.org/officeDocument/2006/relationships/customXml" Target="../ink/ink206.xml"/><Relationship Id="rId108" Type="http://schemas.openxmlformats.org/officeDocument/2006/relationships/image" Target="../media/image215.png"/><Relationship Id="rId107" Type="http://schemas.openxmlformats.org/officeDocument/2006/relationships/customXml" Target="../ink/ink205.xml"/><Relationship Id="rId106" Type="http://schemas.openxmlformats.org/officeDocument/2006/relationships/image" Target="../media/image214.png"/><Relationship Id="rId105" Type="http://schemas.openxmlformats.org/officeDocument/2006/relationships/customXml" Target="../ink/ink204.xml"/><Relationship Id="rId104" Type="http://schemas.openxmlformats.org/officeDocument/2006/relationships/image" Target="../media/image213.png"/><Relationship Id="rId103" Type="http://schemas.openxmlformats.org/officeDocument/2006/relationships/customXml" Target="../ink/ink203.xml"/><Relationship Id="rId102" Type="http://schemas.openxmlformats.org/officeDocument/2006/relationships/image" Target="../media/image212.png"/><Relationship Id="rId101" Type="http://schemas.openxmlformats.org/officeDocument/2006/relationships/customXml" Target="../ink/ink202.xml"/><Relationship Id="rId100" Type="http://schemas.openxmlformats.org/officeDocument/2006/relationships/image" Target="../media/image211.png"/><Relationship Id="rId10" Type="http://schemas.openxmlformats.org/officeDocument/2006/relationships/image" Target="../media/image169.png"/><Relationship Id="rId1" Type="http://schemas.openxmlformats.org/officeDocument/2006/relationships/customXml" Target="../ink/ink151.xml"/></Relationships>
</file>

<file path=ppt/slides/_rels/slide233.xml.rels><?xml version="1.0" encoding="UTF-8" standalone="yes"?>
<Relationships xmlns="http://schemas.openxmlformats.org/package/2006/relationships"><Relationship Id="rId99" Type="http://schemas.openxmlformats.org/officeDocument/2006/relationships/image" Target="../media/image319.png"/><Relationship Id="rId98" Type="http://schemas.openxmlformats.org/officeDocument/2006/relationships/customXml" Target="../ink/ink314.xml"/><Relationship Id="rId97" Type="http://schemas.openxmlformats.org/officeDocument/2006/relationships/image" Target="../media/image318.png"/><Relationship Id="rId96" Type="http://schemas.openxmlformats.org/officeDocument/2006/relationships/customXml" Target="../ink/ink313.xml"/><Relationship Id="rId95" Type="http://schemas.openxmlformats.org/officeDocument/2006/relationships/image" Target="../media/image317.png"/><Relationship Id="rId94" Type="http://schemas.openxmlformats.org/officeDocument/2006/relationships/customXml" Target="../ink/ink312.xml"/><Relationship Id="rId93" Type="http://schemas.openxmlformats.org/officeDocument/2006/relationships/image" Target="../media/image316.png"/><Relationship Id="rId92" Type="http://schemas.openxmlformats.org/officeDocument/2006/relationships/customXml" Target="../ink/ink311.xml"/><Relationship Id="rId91" Type="http://schemas.openxmlformats.org/officeDocument/2006/relationships/image" Target="../media/image315.png"/><Relationship Id="rId90" Type="http://schemas.openxmlformats.org/officeDocument/2006/relationships/customXml" Target="../ink/ink310.xml"/><Relationship Id="rId9" Type="http://schemas.openxmlformats.org/officeDocument/2006/relationships/customXml" Target="../ink/ink269.xml"/><Relationship Id="rId89" Type="http://schemas.openxmlformats.org/officeDocument/2006/relationships/image" Target="../media/image314.png"/><Relationship Id="rId88" Type="http://schemas.openxmlformats.org/officeDocument/2006/relationships/customXml" Target="../ink/ink309.xml"/><Relationship Id="rId87" Type="http://schemas.openxmlformats.org/officeDocument/2006/relationships/image" Target="../media/image313.png"/><Relationship Id="rId86" Type="http://schemas.openxmlformats.org/officeDocument/2006/relationships/customXml" Target="../ink/ink308.xml"/><Relationship Id="rId85" Type="http://schemas.openxmlformats.org/officeDocument/2006/relationships/image" Target="../media/image312.png"/><Relationship Id="rId84" Type="http://schemas.openxmlformats.org/officeDocument/2006/relationships/customXml" Target="../ink/ink307.xml"/><Relationship Id="rId83" Type="http://schemas.openxmlformats.org/officeDocument/2006/relationships/image" Target="../media/image311.png"/><Relationship Id="rId82" Type="http://schemas.openxmlformats.org/officeDocument/2006/relationships/customXml" Target="../ink/ink306.xml"/><Relationship Id="rId81" Type="http://schemas.openxmlformats.org/officeDocument/2006/relationships/image" Target="../media/image310.png"/><Relationship Id="rId80" Type="http://schemas.openxmlformats.org/officeDocument/2006/relationships/customXml" Target="../ink/ink305.xml"/><Relationship Id="rId8" Type="http://schemas.openxmlformats.org/officeDocument/2006/relationships/image" Target="../media/image275.png"/><Relationship Id="rId79" Type="http://schemas.openxmlformats.org/officeDocument/2006/relationships/image" Target="../media/image309.png"/><Relationship Id="rId78" Type="http://schemas.openxmlformats.org/officeDocument/2006/relationships/customXml" Target="../ink/ink304.xml"/><Relationship Id="rId77" Type="http://schemas.openxmlformats.org/officeDocument/2006/relationships/image" Target="../media/image308.png"/><Relationship Id="rId76" Type="http://schemas.openxmlformats.org/officeDocument/2006/relationships/customXml" Target="../ink/ink303.xml"/><Relationship Id="rId75" Type="http://schemas.openxmlformats.org/officeDocument/2006/relationships/image" Target="../media/image307.png"/><Relationship Id="rId74" Type="http://schemas.openxmlformats.org/officeDocument/2006/relationships/customXml" Target="../ink/ink302.xml"/><Relationship Id="rId73" Type="http://schemas.openxmlformats.org/officeDocument/2006/relationships/image" Target="../media/image306.png"/><Relationship Id="rId72" Type="http://schemas.openxmlformats.org/officeDocument/2006/relationships/customXml" Target="../ink/ink301.xml"/><Relationship Id="rId71" Type="http://schemas.openxmlformats.org/officeDocument/2006/relationships/image" Target="../media/image305.png"/><Relationship Id="rId70" Type="http://schemas.openxmlformats.org/officeDocument/2006/relationships/customXml" Target="../ink/ink300.xml"/><Relationship Id="rId7" Type="http://schemas.openxmlformats.org/officeDocument/2006/relationships/customXml" Target="../ink/ink268.xml"/><Relationship Id="rId69" Type="http://schemas.openxmlformats.org/officeDocument/2006/relationships/image" Target="../media/image304.png"/><Relationship Id="rId68" Type="http://schemas.openxmlformats.org/officeDocument/2006/relationships/customXml" Target="../ink/ink299.xml"/><Relationship Id="rId67" Type="http://schemas.openxmlformats.org/officeDocument/2006/relationships/image" Target="../media/image303.png"/><Relationship Id="rId66" Type="http://schemas.openxmlformats.org/officeDocument/2006/relationships/customXml" Target="../ink/ink298.xml"/><Relationship Id="rId65" Type="http://schemas.openxmlformats.org/officeDocument/2006/relationships/image" Target="../media/image302.png"/><Relationship Id="rId64" Type="http://schemas.openxmlformats.org/officeDocument/2006/relationships/customXml" Target="../ink/ink297.xml"/><Relationship Id="rId63" Type="http://schemas.openxmlformats.org/officeDocument/2006/relationships/image" Target="../media/image301.png"/><Relationship Id="rId62" Type="http://schemas.openxmlformats.org/officeDocument/2006/relationships/customXml" Target="../ink/ink296.xml"/><Relationship Id="rId61" Type="http://schemas.openxmlformats.org/officeDocument/2006/relationships/image" Target="../media/image300.png"/><Relationship Id="rId60" Type="http://schemas.openxmlformats.org/officeDocument/2006/relationships/customXml" Target="../ink/ink295.xml"/><Relationship Id="rId6" Type="http://schemas.openxmlformats.org/officeDocument/2006/relationships/image" Target="../media/image274.png"/><Relationship Id="rId59" Type="http://schemas.openxmlformats.org/officeDocument/2006/relationships/customXml" Target="../ink/ink294.xml"/><Relationship Id="rId58" Type="http://schemas.openxmlformats.org/officeDocument/2006/relationships/image" Target="../media/image299.png"/><Relationship Id="rId57" Type="http://schemas.openxmlformats.org/officeDocument/2006/relationships/customXml" Target="../ink/ink293.xml"/><Relationship Id="rId56" Type="http://schemas.openxmlformats.org/officeDocument/2006/relationships/image" Target="../media/image298.png"/><Relationship Id="rId55" Type="http://schemas.openxmlformats.org/officeDocument/2006/relationships/customXml" Target="../ink/ink292.xml"/><Relationship Id="rId54" Type="http://schemas.openxmlformats.org/officeDocument/2006/relationships/image" Target="../media/image297.png"/><Relationship Id="rId53" Type="http://schemas.openxmlformats.org/officeDocument/2006/relationships/customXml" Target="../ink/ink291.xml"/><Relationship Id="rId52" Type="http://schemas.openxmlformats.org/officeDocument/2006/relationships/image" Target="../media/image296.png"/><Relationship Id="rId51" Type="http://schemas.openxmlformats.org/officeDocument/2006/relationships/customXml" Target="../ink/ink290.xml"/><Relationship Id="rId50" Type="http://schemas.openxmlformats.org/officeDocument/2006/relationships/image" Target="../media/image295.png"/><Relationship Id="rId5" Type="http://schemas.openxmlformats.org/officeDocument/2006/relationships/customXml" Target="../ink/ink267.xml"/><Relationship Id="rId49" Type="http://schemas.openxmlformats.org/officeDocument/2006/relationships/customXml" Target="../ink/ink289.xml"/><Relationship Id="rId48" Type="http://schemas.openxmlformats.org/officeDocument/2006/relationships/image" Target="../media/image294.png"/><Relationship Id="rId47" Type="http://schemas.openxmlformats.org/officeDocument/2006/relationships/customXml" Target="../ink/ink288.xml"/><Relationship Id="rId46" Type="http://schemas.openxmlformats.org/officeDocument/2006/relationships/image" Target="../media/image293.png"/><Relationship Id="rId45" Type="http://schemas.openxmlformats.org/officeDocument/2006/relationships/customXml" Target="../ink/ink287.xml"/><Relationship Id="rId44" Type="http://schemas.openxmlformats.org/officeDocument/2006/relationships/image" Target="../media/image292.png"/><Relationship Id="rId43" Type="http://schemas.openxmlformats.org/officeDocument/2006/relationships/customXml" Target="../ink/ink286.xml"/><Relationship Id="rId42" Type="http://schemas.openxmlformats.org/officeDocument/2006/relationships/image" Target="../media/image291.png"/><Relationship Id="rId41" Type="http://schemas.openxmlformats.org/officeDocument/2006/relationships/customXml" Target="../ink/ink285.xml"/><Relationship Id="rId40" Type="http://schemas.openxmlformats.org/officeDocument/2006/relationships/image" Target="../media/image290.png"/><Relationship Id="rId4" Type="http://schemas.openxmlformats.org/officeDocument/2006/relationships/image" Target="../media/image273.png"/><Relationship Id="rId39" Type="http://schemas.openxmlformats.org/officeDocument/2006/relationships/customXml" Target="../ink/ink284.xml"/><Relationship Id="rId38" Type="http://schemas.openxmlformats.org/officeDocument/2006/relationships/image" Target="../media/image289.png"/><Relationship Id="rId37" Type="http://schemas.openxmlformats.org/officeDocument/2006/relationships/customXml" Target="../ink/ink283.xml"/><Relationship Id="rId36" Type="http://schemas.openxmlformats.org/officeDocument/2006/relationships/image" Target="../media/image288.png"/><Relationship Id="rId35" Type="http://schemas.openxmlformats.org/officeDocument/2006/relationships/customXml" Target="../ink/ink282.xml"/><Relationship Id="rId34" Type="http://schemas.openxmlformats.org/officeDocument/2006/relationships/image" Target="../media/image47.png"/><Relationship Id="rId33" Type="http://schemas.openxmlformats.org/officeDocument/2006/relationships/customXml" Target="../ink/ink281.xml"/><Relationship Id="rId32" Type="http://schemas.openxmlformats.org/officeDocument/2006/relationships/image" Target="../media/image287.png"/><Relationship Id="rId31" Type="http://schemas.openxmlformats.org/officeDocument/2006/relationships/customXml" Target="../ink/ink280.xml"/><Relationship Id="rId30" Type="http://schemas.openxmlformats.org/officeDocument/2006/relationships/image" Target="../media/image286.png"/><Relationship Id="rId3" Type="http://schemas.openxmlformats.org/officeDocument/2006/relationships/customXml" Target="../ink/ink266.xml"/><Relationship Id="rId29" Type="http://schemas.openxmlformats.org/officeDocument/2006/relationships/customXml" Target="../ink/ink279.xml"/><Relationship Id="rId28" Type="http://schemas.openxmlformats.org/officeDocument/2006/relationships/image" Target="../media/image285.png"/><Relationship Id="rId27" Type="http://schemas.openxmlformats.org/officeDocument/2006/relationships/customXml" Target="../ink/ink278.xml"/><Relationship Id="rId26" Type="http://schemas.openxmlformats.org/officeDocument/2006/relationships/image" Target="../media/image284.png"/><Relationship Id="rId25" Type="http://schemas.openxmlformats.org/officeDocument/2006/relationships/customXml" Target="../ink/ink277.xml"/><Relationship Id="rId24" Type="http://schemas.openxmlformats.org/officeDocument/2006/relationships/image" Target="../media/image283.png"/><Relationship Id="rId23" Type="http://schemas.openxmlformats.org/officeDocument/2006/relationships/customXml" Target="../ink/ink276.xml"/><Relationship Id="rId22" Type="http://schemas.openxmlformats.org/officeDocument/2006/relationships/image" Target="../media/image282.png"/><Relationship Id="rId21" Type="http://schemas.openxmlformats.org/officeDocument/2006/relationships/customXml" Target="../ink/ink275.xml"/><Relationship Id="rId20" Type="http://schemas.openxmlformats.org/officeDocument/2006/relationships/image" Target="../media/image281.png"/><Relationship Id="rId2" Type="http://schemas.openxmlformats.org/officeDocument/2006/relationships/image" Target="../media/image272.png"/><Relationship Id="rId19" Type="http://schemas.openxmlformats.org/officeDocument/2006/relationships/customXml" Target="../ink/ink274.xml"/><Relationship Id="rId18" Type="http://schemas.openxmlformats.org/officeDocument/2006/relationships/image" Target="../media/image280.png"/><Relationship Id="rId17" Type="http://schemas.openxmlformats.org/officeDocument/2006/relationships/customXml" Target="../ink/ink273.xml"/><Relationship Id="rId16" Type="http://schemas.openxmlformats.org/officeDocument/2006/relationships/image" Target="../media/image279.png"/><Relationship Id="rId15" Type="http://schemas.openxmlformats.org/officeDocument/2006/relationships/customXml" Target="../ink/ink272.xml"/><Relationship Id="rId14" Type="http://schemas.openxmlformats.org/officeDocument/2006/relationships/image" Target="../media/image278.png"/><Relationship Id="rId13" Type="http://schemas.openxmlformats.org/officeDocument/2006/relationships/customXml" Target="../ink/ink271.xml"/><Relationship Id="rId12" Type="http://schemas.openxmlformats.org/officeDocument/2006/relationships/image" Target="../media/image277.png"/><Relationship Id="rId111" Type="http://schemas.openxmlformats.org/officeDocument/2006/relationships/slideLayout" Target="../slideLayouts/slideLayout2.xml"/><Relationship Id="rId110" Type="http://schemas.openxmlformats.org/officeDocument/2006/relationships/image" Target="../media/image324.png"/><Relationship Id="rId11" Type="http://schemas.openxmlformats.org/officeDocument/2006/relationships/customXml" Target="../ink/ink270.xml"/><Relationship Id="rId109" Type="http://schemas.openxmlformats.org/officeDocument/2006/relationships/customXml" Target="../ink/ink320.xml"/><Relationship Id="rId108" Type="http://schemas.openxmlformats.org/officeDocument/2006/relationships/image" Target="../media/image323.png"/><Relationship Id="rId107" Type="http://schemas.openxmlformats.org/officeDocument/2006/relationships/customXml" Target="../ink/ink319.xml"/><Relationship Id="rId106" Type="http://schemas.openxmlformats.org/officeDocument/2006/relationships/image" Target="../media/image322.png"/><Relationship Id="rId105" Type="http://schemas.openxmlformats.org/officeDocument/2006/relationships/customXml" Target="../ink/ink318.xml"/><Relationship Id="rId104" Type="http://schemas.openxmlformats.org/officeDocument/2006/relationships/customXml" Target="../ink/ink317.xml"/><Relationship Id="rId103" Type="http://schemas.openxmlformats.org/officeDocument/2006/relationships/image" Target="../media/image321.png"/><Relationship Id="rId102" Type="http://schemas.openxmlformats.org/officeDocument/2006/relationships/customXml" Target="../ink/ink316.xml"/><Relationship Id="rId101" Type="http://schemas.openxmlformats.org/officeDocument/2006/relationships/image" Target="../media/image320.png"/><Relationship Id="rId100" Type="http://schemas.openxmlformats.org/officeDocument/2006/relationships/customXml" Target="../ink/ink315.xml"/><Relationship Id="rId10" Type="http://schemas.openxmlformats.org/officeDocument/2006/relationships/image" Target="../media/image276.png"/><Relationship Id="rId1" Type="http://schemas.openxmlformats.org/officeDocument/2006/relationships/customXml" Target="../ink/ink265.xml"/></Relationships>
</file>

<file path=ppt/slides/_rels/slide234.xml.rels><?xml version="1.0" encoding="UTF-8" standalone="yes"?>
<Relationships xmlns="http://schemas.openxmlformats.org/package/2006/relationships"><Relationship Id="rId99" Type="http://schemas.openxmlformats.org/officeDocument/2006/relationships/customXml" Target="../ink/ink370.xml"/><Relationship Id="rId98" Type="http://schemas.openxmlformats.org/officeDocument/2006/relationships/customXml" Target="../ink/ink369.xml"/><Relationship Id="rId97" Type="http://schemas.openxmlformats.org/officeDocument/2006/relationships/image" Target="../media/image371.png"/><Relationship Id="rId96" Type="http://schemas.openxmlformats.org/officeDocument/2006/relationships/customXml" Target="../ink/ink368.xml"/><Relationship Id="rId95" Type="http://schemas.openxmlformats.org/officeDocument/2006/relationships/image" Target="../media/image370.png"/><Relationship Id="rId94" Type="http://schemas.openxmlformats.org/officeDocument/2006/relationships/customXml" Target="../ink/ink367.xml"/><Relationship Id="rId93" Type="http://schemas.openxmlformats.org/officeDocument/2006/relationships/image" Target="../media/image369.png"/><Relationship Id="rId92" Type="http://schemas.openxmlformats.org/officeDocument/2006/relationships/customXml" Target="../ink/ink366.xml"/><Relationship Id="rId91" Type="http://schemas.openxmlformats.org/officeDocument/2006/relationships/image" Target="../media/image368.png"/><Relationship Id="rId90" Type="http://schemas.openxmlformats.org/officeDocument/2006/relationships/customXml" Target="../ink/ink365.xml"/><Relationship Id="rId9" Type="http://schemas.openxmlformats.org/officeDocument/2006/relationships/image" Target="../media/image329.png"/><Relationship Id="rId89" Type="http://schemas.openxmlformats.org/officeDocument/2006/relationships/image" Target="../media/image367.png"/><Relationship Id="rId88" Type="http://schemas.openxmlformats.org/officeDocument/2006/relationships/customXml" Target="../ink/ink364.xml"/><Relationship Id="rId87" Type="http://schemas.openxmlformats.org/officeDocument/2006/relationships/image" Target="../media/image47.png"/><Relationship Id="rId86" Type="http://schemas.openxmlformats.org/officeDocument/2006/relationships/customXml" Target="../ink/ink363.xml"/><Relationship Id="rId85" Type="http://schemas.openxmlformats.org/officeDocument/2006/relationships/image" Target="../media/image366.png"/><Relationship Id="rId84" Type="http://schemas.openxmlformats.org/officeDocument/2006/relationships/customXml" Target="../ink/ink362.xml"/><Relationship Id="rId83" Type="http://schemas.openxmlformats.org/officeDocument/2006/relationships/image" Target="../media/image365.png"/><Relationship Id="rId82" Type="http://schemas.openxmlformats.org/officeDocument/2006/relationships/customXml" Target="../ink/ink361.xml"/><Relationship Id="rId81" Type="http://schemas.openxmlformats.org/officeDocument/2006/relationships/image" Target="../media/image364.png"/><Relationship Id="rId80" Type="http://schemas.openxmlformats.org/officeDocument/2006/relationships/customXml" Target="../ink/ink360.xml"/><Relationship Id="rId8" Type="http://schemas.openxmlformats.org/officeDocument/2006/relationships/customXml" Target="../ink/ink324.xml"/><Relationship Id="rId79" Type="http://schemas.openxmlformats.org/officeDocument/2006/relationships/image" Target="../media/image363.png"/><Relationship Id="rId78" Type="http://schemas.openxmlformats.org/officeDocument/2006/relationships/customXml" Target="../ink/ink359.xml"/><Relationship Id="rId77" Type="http://schemas.openxmlformats.org/officeDocument/2006/relationships/image" Target="../media/image362.png"/><Relationship Id="rId76" Type="http://schemas.openxmlformats.org/officeDocument/2006/relationships/customXml" Target="../ink/ink358.xml"/><Relationship Id="rId75" Type="http://schemas.openxmlformats.org/officeDocument/2006/relationships/image" Target="../media/image361.png"/><Relationship Id="rId74" Type="http://schemas.openxmlformats.org/officeDocument/2006/relationships/customXml" Target="../ink/ink357.xml"/><Relationship Id="rId73" Type="http://schemas.openxmlformats.org/officeDocument/2006/relationships/image" Target="../media/image360.png"/><Relationship Id="rId72" Type="http://schemas.openxmlformats.org/officeDocument/2006/relationships/customXml" Target="../ink/ink356.xml"/><Relationship Id="rId71" Type="http://schemas.openxmlformats.org/officeDocument/2006/relationships/image" Target="../media/image359.png"/><Relationship Id="rId70" Type="http://schemas.openxmlformats.org/officeDocument/2006/relationships/customXml" Target="../ink/ink355.xml"/><Relationship Id="rId7" Type="http://schemas.openxmlformats.org/officeDocument/2006/relationships/image" Target="../media/image328.png"/><Relationship Id="rId69" Type="http://schemas.openxmlformats.org/officeDocument/2006/relationships/image" Target="../media/image358.png"/><Relationship Id="rId68" Type="http://schemas.openxmlformats.org/officeDocument/2006/relationships/customXml" Target="../ink/ink354.xml"/><Relationship Id="rId67" Type="http://schemas.openxmlformats.org/officeDocument/2006/relationships/image" Target="../media/image357.png"/><Relationship Id="rId66" Type="http://schemas.openxmlformats.org/officeDocument/2006/relationships/customXml" Target="../ink/ink353.xml"/><Relationship Id="rId65" Type="http://schemas.openxmlformats.org/officeDocument/2006/relationships/image" Target="../media/image356.png"/><Relationship Id="rId64" Type="http://schemas.openxmlformats.org/officeDocument/2006/relationships/customXml" Target="../ink/ink352.xml"/><Relationship Id="rId63" Type="http://schemas.openxmlformats.org/officeDocument/2006/relationships/image" Target="../media/image355.png"/><Relationship Id="rId62" Type="http://schemas.openxmlformats.org/officeDocument/2006/relationships/customXml" Target="../ink/ink351.xml"/><Relationship Id="rId61" Type="http://schemas.openxmlformats.org/officeDocument/2006/relationships/image" Target="../media/image354.png"/><Relationship Id="rId60" Type="http://schemas.openxmlformats.org/officeDocument/2006/relationships/customXml" Target="../ink/ink350.xml"/><Relationship Id="rId6" Type="http://schemas.openxmlformats.org/officeDocument/2006/relationships/customXml" Target="../ink/ink323.xml"/><Relationship Id="rId59" Type="http://schemas.openxmlformats.org/officeDocument/2006/relationships/image" Target="../media/image353.png"/><Relationship Id="rId58" Type="http://schemas.openxmlformats.org/officeDocument/2006/relationships/customXml" Target="../ink/ink349.xml"/><Relationship Id="rId57" Type="http://schemas.openxmlformats.org/officeDocument/2006/relationships/image" Target="../media/image352.png"/><Relationship Id="rId56" Type="http://schemas.openxmlformats.org/officeDocument/2006/relationships/customXml" Target="../ink/ink348.xml"/><Relationship Id="rId55" Type="http://schemas.openxmlformats.org/officeDocument/2006/relationships/image" Target="../media/image351.png"/><Relationship Id="rId54" Type="http://schemas.openxmlformats.org/officeDocument/2006/relationships/customXml" Target="../ink/ink347.xml"/><Relationship Id="rId53" Type="http://schemas.openxmlformats.org/officeDocument/2006/relationships/image" Target="../media/image350.png"/><Relationship Id="rId52" Type="http://schemas.openxmlformats.org/officeDocument/2006/relationships/customXml" Target="../ink/ink346.xml"/><Relationship Id="rId51" Type="http://schemas.openxmlformats.org/officeDocument/2006/relationships/image" Target="../media/image349.png"/><Relationship Id="rId50" Type="http://schemas.openxmlformats.org/officeDocument/2006/relationships/customXml" Target="../ink/ink345.xml"/><Relationship Id="rId5" Type="http://schemas.openxmlformats.org/officeDocument/2006/relationships/image" Target="../media/image327.png"/><Relationship Id="rId49" Type="http://schemas.openxmlformats.org/officeDocument/2006/relationships/image" Target="../media/image348.png"/><Relationship Id="rId48" Type="http://schemas.openxmlformats.org/officeDocument/2006/relationships/customXml" Target="../ink/ink344.xml"/><Relationship Id="rId47" Type="http://schemas.openxmlformats.org/officeDocument/2006/relationships/image" Target="../media/image347.png"/><Relationship Id="rId46" Type="http://schemas.openxmlformats.org/officeDocument/2006/relationships/customXml" Target="../ink/ink343.xml"/><Relationship Id="rId45" Type="http://schemas.openxmlformats.org/officeDocument/2006/relationships/image" Target="../media/image346.png"/><Relationship Id="rId44" Type="http://schemas.openxmlformats.org/officeDocument/2006/relationships/customXml" Target="../ink/ink342.xml"/><Relationship Id="rId43" Type="http://schemas.openxmlformats.org/officeDocument/2006/relationships/image" Target="../media/image345.png"/><Relationship Id="rId42" Type="http://schemas.openxmlformats.org/officeDocument/2006/relationships/customXml" Target="../ink/ink341.xml"/><Relationship Id="rId41" Type="http://schemas.openxmlformats.org/officeDocument/2006/relationships/image" Target="../media/image344.png"/><Relationship Id="rId40" Type="http://schemas.openxmlformats.org/officeDocument/2006/relationships/customXml" Target="../ink/ink340.xml"/><Relationship Id="rId4" Type="http://schemas.openxmlformats.org/officeDocument/2006/relationships/customXml" Target="../ink/ink322.xml"/><Relationship Id="rId39" Type="http://schemas.openxmlformats.org/officeDocument/2006/relationships/image" Target="../media/image343.png"/><Relationship Id="rId38" Type="http://schemas.openxmlformats.org/officeDocument/2006/relationships/customXml" Target="../ink/ink339.xml"/><Relationship Id="rId37" Type="http://schemas.openxmlformats.org/officeDocument/2006/relationships/image" Target="../media/image133.png"/><Relationship Id="rId36" Type="http://schemas.openxmlformats.org/officeDocument/2006/relationships/customXml" Target="../ink/ink338.xml"/><Relationship Id="rId35" Type="http://schemas.openxmlformats.org/officeDocument/2006/relationships/image" Target="../media/image342.png"/><Relationship Id="rId34" Type="http://schemas.openxmlformats.org/officeDocument/2006/relationships/customXml" Target="../ink/ink337.xml"/><Relationship Id="rId33" Type="http://schemas.openxmlformats.org/officeDocument/2006/relationships/image" Target="../media/image341.png"/><Relationship Id="rId32" Type="http://schemas.openxmlformats.org/officeDocument/2006/relationships/customXml" Target="../ink/ink336.xml"/><Relationship Id="rId31" Type="http://schemas.openxmlformats.org/officeDocument/2006/relationships/image" Target="../media/image340.png"/><Relationship Id="rId30" Type="http://schemas.openxmlformats.org/officeDocument/2006/relationships/customXml" Target="../ink/ink335.xml"/><Relationship Id="rId3" Type="http://schemas.openxmlformats.org/officeDocument/2006/relationships/image" Target="../media/image326.png"/><Relationship Id="rId29" Type="http://schemas.openxmlformats.org/officeDocument/2006/relationships/image" Target="../media/image339.png"/><Relationship Id="rId28" Type="http://schemas.openxmlformats.org/officeDocument/2006/relationships/customXml" Target="../ink/ink334.xml"/><Relationship Id="rId27" Type="http://schemas.openxmlformats.org/officeDocument/2006/relationships/image" Target="../media/image338.png"/><Relationship Id="rId26" Type="http://schemas.openxmlformats.org/officeDocument/2006/relationships/customXml" Target="../ink/ink333.xml"/><Relationship Id="rId25" Type="http://schemas.openxmlformats.org/officeDocument/2006/relationships/image" Target="../media/image337.png"/><Relationship Id="rId24" Type="http://schemas.openxmlformats.org/officeDocument/2006/relationships/customXml" Target="../ink/ink332.xml"/><Relationship Id="rId23" Type="http://schemas.openxmlformats.org/officeDocument/2006/relationships/image" Target="../media/image336.png"/><Relationship Id="rId22" Type="http://schemas.openxmlformats.org/officeDocument/2006/relationships/customXml" Target="../ink/ink331.xml"/><Relationship Id="rId21" Type="http://schemas.openxmlformats.org/officeDocument/2006/relationships/image" Target="../media/image335.png"/><Relationship Id="rId20" Type="http://schemas.openxmlformats.org/officeDocument/2006/relationships/customXml" Target="../ink/ink330.xml"/><Relationship Id="rId2" Type="http://schemas.openxmlformats.org/officeDocument/2006/relationships/customXml" Target="../ink/ink321.xml"/><Relationship Id="rId19" Type="http://schemas.openxmlformats.org/officeDocument/2006/relationships/image" Target="../media/image334.png"/><Relationship Id="rId18" Type="http://schemas.openxmlformats.org/officeDocument/2006/relationships/customXml" Target="../ink/ink329.xml"/><Relationship Id="rId17" Type="http://schemas.openxmlformats.org/officeDocument/2006/relationships/image" Target="../media/image333.png"/><Relationship Id="rId16" Type="http://schemas.openxmlformats.org/officeDocument/2006/relationships/customXml" Target="../ink/ink328.xml"/><Relationship Id="rId15" Type="http://schemas.openxmlformats.org/officeDocument/2006/relationships/image" Target="../media/image332.png"/><Relationship Id="rId14" Type="http://schemas.openxmlformats.org/officeDocument/2006/relationships/customXml" Target="../ink/ink327.xml"/><Relationship Id="rId13" Type="http://schemas.openxmlformats.org/officeDocument/2006/relationships/image" Target="../media/image331.png"/><Relationship Id="rId129" Type="http://schemas.openxmlformats.org/officeDocument/2006/relationships/slideLayout" Target="../slideLayouts/slideLayout2.xml"/><Relationship Id="rId128" Type="http://schemas.openxmlformats.org/officeDocument/2006/relationships/customXml" Target="../ink/ink387.xml"/><Relationship Id="rId127" Type="http://schemas.openxmlformats.org/officeDocument/2006/relationships/image" Target="../media/image383.png"/><Relationship Id="rId126" Type="http://schemas.openxmlformats.org/officeDocument/2006/relationships/customXml" Target="../ink/ink386.xml"/><Relationship Id="rId125" Type="http://schemas.openxmlformats.org/officeDocument/2006/relationships/image" Target="../media/image382.png"/><Relationship Id="rId124" Type="http://schemas.openxmlformats.org/officeDocument/2006/relationships/customXml" Target="../ink/ink385.xml"/><Relationship Id="rId123" Type="http://schemas.openxmlformats.org/officeDocument/2006/relationships/image" Target="../media/image381.png"/><Relationship Id="rId122" Type="http://schemas.openxmlformats.org/officeDocument/2006/relationships/customXml" Target="../ink/ink384.xml"/><Relationship Id="rId121" Type="http://schemas.openxmlformats.org/officeDocument/2006/relationships/image" Target="../media/image380.png"/><Relationship Id="rId120" Type="http://schemas.openxmlformats.org/officeDocument/2006/relationships/customXml" Target="../ink/ink383.xml"/><Relationship Id="rId12" Type="http://schemas.openxmlformats.org/officeDocument/2006/relationships/customXml" Target="../ink/ink326.xml"/><Relationship Id="rId119" Type="http://schemas.openxmlformats.org/officeDocument/2006/relationships/customXml" Target="../ink/ink382.xml"/><Relationship Id="rId118" Type="http://schemas.openxmlformats.org/officeDocument/2006/relationships/customXml" Target="../ink/ink381.xml"/><Relationship Id="rId117" Type="http://schemas.openxmlformats.org/officeDocument/2006/relationships/image" Target="../media/image379.png"/><Relationship Id="rId116" Type="http://schemas.openxmlformats.org/officeDocument/2006/relationships/customXml" Target="../ink/ink380.xml"/><Relationship Id="rId115" Type="http://schemas.openxmlformats.org/officeDocument/2006/relationships/customXml" Target="../ink/ink379.xml"/><Relationship Id="rId114" Type="http://schemas.openxmlformats.org/officeDocument/2006/relationships/customXml" Target="../ink/ink378.xml"/><Relationship Id="rId113" Type="http://schemas.openxmlformats.org/officeDocument/2006/relationships/image" Target="../media/image378.png"/><Relationship Id="rId112" Type="http://schemas.openxmlformats.org/officeDocument/2006/relationships/customXml" Target="../ink/ink377.xml"/><Relationship Id="rId111" Type="http://schemas.openxmlformats.org/officeDocument/2006/relationships/image" Target="../media/image377.png"/><Relationship Id="rId110" Type="http://schemas.openxmlformats.org/officeDocument/2006/relationships/customXml" Target="../ink/ink376.xml"/><Relationship Id="rId11" Type="http://schemas.openxmlformats.org/officeDocument/2006/relationships/image" Target="../media/image330.png"/><Relationship Id="rId109" Type="http://schemas.openxmlformats.org/officeDocument/2006/relationships/image" Target="../media/image376.png"/><Relationship Id="rId108" Type="http://schemas.openxmlformats.org/officeDocument/2006/relationships/customXml" Target="../ink/ink375.xml"/><Relationship Id="rId107" Type="http://schemas.openxmlformats.org/officeDocument/2006/relationships/image" Target="../media/image375.png"/><Relationship Id="rId106" Type="http://schemas.openxmlformats.org/officeDocument/2006/relationships/customXml" Target="../ink/ink374.xml"/><Relationship Id="rId105" Type="http://schemas.openxmlformats.org/officeDocument/2006/relationships/customXml" Target="../ink/ink373.xml"/><Relationship Id="rId104" Type="http://schemas.openxmlformats.org/officeDocument/2006/relationships/image" Target="../media/image374.png"/><Relationship Id="rId103" Type="http://schemas.openxmlformats.org/officeDocument/2006/relationships/customXml" Target="../ink/ink372.xml"/><Relationship Id="rId102" Type="http://schemas.openxmlformats.org/officeDocument/2006/relationships/image" Target="../media/image373.png"/><Relationship Id="rId101" Type="http://schemas.openxmlformats.org/officeDocument/2006/relationships/customXml" Target="../ink/ink371.xml"/><Relationship Id="rId100" Type="http://schemas.openxmlformats.org/officeDocument/2006/relationships/image" Target="../media/image372.png"/><Relationship Id="rId10" Type="http://schemas.openxmlformats.org/officeDocument/2006/relationships/customXml" Target="../ink/ink325.xml"/><Relationship Id="rId1" Type="http://schemas.openxmlformats.org/officeDocument/2006/relationships/image" Target="../media/image325.png"/></Relationships>
</file>

<file path=ppt/slides/_rels/slide2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5.png"/><Relationship Id="rId5" Type="http://schemas.openxmlformats.org/officeDocument/2006/relationships/customXml" Target="../ink/ink390.xml"/><Relationship Id="rId4" Type="http://schemas.openxmlformats.org/officeDocument/2006/relationships/image" Target="../media/image114.png"/><Relationship Id="rId3" Type="http://schemas.openxmlformats.org/officeDocument/2006/relationships/customXml" Target="../ink/ink389.xml"/><Relationship Id="rId2" Type="http://schemas.openxmlformats.org/officeDocument/2006/relationships/image" Target="../media/image384.png"/><Relationship Id="rId1" Type="http://schemas.openxmlformats.org/officeDocument/2006/relationships/customXml" Target="../ink/ink38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9" Type="http://schemas.openxmlformats.org/officeDocument/2006/relationships/customXml" Target="../ink/ink395.xml"/><Relationship Id="rId8" Type="http://schemas.openxmlformats.org/officeDocument/2006/relationships/image" Target="../media/image389.png"/><Relationship Id="rId7" Type="http://schemas.openxmlformats.org/officeDocument/2006/relationships/customXml" Target="../ink/ink394.xml"/><Relationship Id="rId6" Type="http://schemas.openxmlformats.org/officeDocument/2006/relationships/image" Target="../media/image388.png"/><Relationship Id="rId5" Type="http://schemas.openxmlformats.org/officeDocument/2006/relationships/customXml" Target="../ink/ink393.xml"/><Relationship Id="rId4" Type="http://schemas.openxmlformats.org/officeDocument/2006/relationships/image" Target="../media/image387.png"/><Relationship Id="rId39" Type="http://schemas.openxmlformats.org/officeDocument/2006/relationships/slideLayout" Target="../slideLayouts/slideLayout2.xml"/><Relationship Id="rId38" Type="http://schemas.openxmlformats.org/officeDocument/2006/relationships/image" Target="../media/image404.png"/><Relationship Id="rId37" Type="http://schemas.openxmlformats.org/officeDocument/2006/relationships/customXml" Target="../ink/ink409.xml"/><Relationship Id="rId36" Type="http://schemas.openxmlformats.org/officeDocument/2006/relationships/image" Target="../media/image403.png"/><Relationship Id="rId35" Type="http://schemas.openxmlformats.org/officeDocument/2006/relationships/customXml" Target="../ink/ink408.xml"/><Relationship Id="rId34" Type="http://schemas.openxmlformats.org/officeDocument/2006/relationships/image" Target="../media/image402.png"/><Relationship Id="rId33" Type="http://schemas.openxmlformats.org/officeDocument/2006/relationships/customXml" Target="../ink/ink407.xml"/><Relationship Id="rId32" Type="http://schemas.openxmlformats.org/officeDocument/2006/relationships/image" Target="../media/image401.png"/><Relationship Id="rId31" Type="http://schemas.openxmlformats.org/officeDocument/2006/relationships/customXml" Target="../ink/ink406.xml"/><Relationship Id="rId30" Type="http://schemas.openxmlformats.org/officeDocument/2006/relationships/image" Target="../media/image400.png"/><Relationship Id="rId3" Type="http://schemas.openxmlformats.org/officeDocument/2006/relationships/customXml" Target="../ink/ink392.xml"/><Relationship Id="rId29" Type="http://schemas.openxmlformats.org/officeDocument/2006/relationships/customXml" Target="../ink/ink405.xml"/><Relationship Id="rId28" Type="http://schemas.openxmlformats.org/officeDocument/2006/relationships/image" Target="../media/image399.png"/><Relationship Id="rId27" Type="http://schemas.openxmlformats.org/officeDocument/2006/relationships/customXml" Target="../ink/ink404.xml"/><Relationship Id="rId26" Type="http://schemas.openxmlformats.org/officeDocument/2006/relationships/image" Target="../media/image398.png"/><Relationship Id="rId25" Type="http://schemas.openxmlformats.org/officeDocument/2006/relationships/customXml" Target="../ink/ink403.xml"/><Relationship Id="rId24" Type="http://schemas.openxmlformats.org/officeDocument/2006/relationships/image" Target="../media/image397.png"/><Relationship Id="rId23" Type="http://schemas.openxmlformats.org/officeDocument/2006/relationships/customXml" Target="../ink/ink402.xml"/><Relationship Id="rId22" Type="http://schemas.openxmlformats.org/officeDocument/2006/relationships/image" Target="../media/image396.png"/><Relationship Id="rId21" Type="http://schemas.openxmlformats.org/officeDocument/2006/relationships/customXml" Target="../ink/ink401.xml"/><Relationship Id="rId20" Type="http://schemas.openxmlformats.org/officeDocument/2006/relationships/image" Target="../media/image395.png"/><Relationship Id="rId2" Type="http://schemas.openxmlformats.org/officeDocument/2006/relationships/image" Target="../media/image386.png"/><Relationship Id="rId19" Type="http://schemas.openxmlformats.org/officeDocument/2006/relationships/customXml" Target="../ink/ink400.xml"/><Relationship Id="rId18" Type="http://schemas.openxmlformats.org/officeDocument/2006/relationships/image" Target="../media/image394.png"/><Relationship Id="rId17" Type="http://schemas.openxmlformats.org/officeDocument/2006/relationships/customXml" Target="../ink/ink399.xml"/><Relationship Id="rId16" Type="http://schemas.openxmlformats.org/officeDocument/2006/relationships/image" Target="../media/image393.png"/><Relationship Id="rId15" Type="http://schemas.openxmlformats.org/officeDocument/2006/relationships/customXml" Target="../ink/ink398.xml"/><Relationship Id="rId14" Type="http://schemas.openxmlformats.org/officeDocument/2006/relationships/image" Target="../media/image392.png"/><Relationship Id="rId13" Type="http://schemas.openxmlformats.org/officeDocument/2006/relationships/customXml" Target="../ink/ink397.xml"/><Relationship Id="rId12" Type="http://schemas.openxmlformats.org/officeDocument/2006/relationships/image" Target="../media/image391.png"/><Relationship Id="rId11" Type="http://schemas.openxmlformats.org/officeDocument/2006/relationships/customXml" Target="../ink/ink396.xml"/><Relationship Id="rId10" Type="http://schemas.openxmlformats.org/officeDocument/2006/relationships/image" Target="../media/image390.png"/><Relationship Id="rId1" Type="http://schemas.openxmlformats.org/officeDocument/2006/relationships/customXml" Target="../ink/ink391.xml"/></Relationships>
</file>

<file path=ppt/slides/_rels/slide239.xml.rels><?xml version="1.0" encoding="UTF-8" standalone="yes"?>
<Relationships xmlns="http://schemas.openxmlformats.org/package/2006/relationships"><Relationship Id="rId99" Type="http://schemas.openxmlformats.org/officeDocument/2006/relationships/customXml" Target="../ink/ink459.xml"/><Relationship Id="rId98" Type="http://schemas.openxmlformats.org/officeDocument/2006/relationships/image" Target="../media/image452.png"/><Relationship Id="rId97" Type="http://schemas.openxmlformats.org/officeDocument/2006/relationships/customXml" Target="../ink/ink458.xml"/><Relationship Id="rId96" Type="http://schemas.openxmlformats.org/officeDocument/2006/relationships/image" Target="../media/image451.png"/><Relationship Id="rId95" Type="http://schemas.openxmlformats.org/officeDocument/2006/relationships/customXml" Target="../ink/ink457.xml"/><Relationship Id="rId94" Type="http://schemas.openxmlformats.org/officeDocument/2006/relationships/image" Target="../media/image450.png"/><Relationship Id="rId93" Type="http://schemas.openxmlformats.org/officeDocument/2006/relationships/customXml" Target="../ink/ink456.xml"/><Relationship Id="rId92" Type="http://schemas.openxmlformats.org/officeDocument/2006/relationships/image" Target="../media/image449.png"/><Relationship Id="rId91" Type="http://schemas.openxmlformats.org/officeDocument/2006/relationships/customXml" Target="../ink/ink455.xml"/><Relationship Id="rId90" Type="http://schemas.openxmlformats.org/officeDocument/2006/relationships/image" Target="../media/image448.png"/><Relationship Id="rId9" Type="http://schemas.openxmlformats.org/officeDocument/2006/relationships/image" Target="../media/image409.png"/><Relationship Id="rId89" Type="http://schemas.openxmlformats.org/officeDocument/2006/relationships/customXml" Target="../ink/ink454.xml"/><Relationship Id="rId88" Type="http://schemas.openxmlformats.org/officeDocument/2006/relationships/image" Target="../media/image447.png"/><Relationship Id="rId87" Type="http://schemas.openxmlformats.org/officeDocument/2006/relationships/customXml" Target="../ink/ink453.xml"/><Relationship Id="rId86" Type="http://schemas.openxmlformats.org/officeDocument/2006/relationships/image" Target="../media/image446.png"/><Relationship Id="rId85" Type="http://schemas.openxmlformats.org/officeDocument/2006/relationships/customXml" Target="../ink/ink452.xml"/><Relationship Id="rId84" Type="http://schemas.openxmlformats.org/officeDocument/2006/relationships/image" Target="../media/image445.png"/><Relationship Id="rId83" Type="http://schemas.openxmlformats.org/officeDocument/2006/relationships/customXml" Target="../ink/ink451.xml"/><Relationship Id="rId82" Type="http://schemas.openxmlformats.org/officeDocument/2006/relationships/image" Target="../media/image444.png"/><Relationship Id="rId81" Type="http://schemas.openxmlformats.org/officeDocument/2006/relationships/customXml" Target="../ink/ink450.xml"/><Relationship Id="rId80" Type="http://schemas.openxmlformats.org/officeDocument/2006/relationships/image" Target="../media/image443.png"/><Relationship Id="rId8" Type="http://schemas.openxmlformats.org/officeDocument/2006/relationships/customXml" Target="../ink/ink413.xml"/><Relationship Id="rId79" Type="http://schemas.openxmlformats.org/officeDocument/2006/relationships/customXml" Target="../ink/ink449.xml"/><Relationship Id="rId78" Type="http://schemas.openxmlformats.org/officeDocument/2006/relationships/image" Target="../media/image442.png"/><Relationship Id="rId77" Type="http://schemas.openxmlformats.org/officeDocument/2006/relationships/customXml" Target="../ink/ink448.xml"/><Relationship Id="rId76" Type="http://schemas.openxmlformats.org/officeDocument/2006/relationships/customXml" Target="../ink/ink447.xml"/><Relationship Id="rId75" Type="http://schemas.openxmlformats.org/officeDocument/2006/relationships/image" Target="../media/image441.png"/><Relationship Id="rId74" Type="http://schemas.openxmlformats.org/officeDocument/2006/relationships/customXml" Target="../ink/ink446.xml"/><Relationship Id="rId73" Type="http://schemas.openxmlformats.org/officeDocument/2006/relationships/image" Target="../media/image440.png"/><Relationship Id="rId72" Type="http://schemas.openxmlformats.org/officeDocument/2006/relationships/customXml" Target="../ink/ink445.xml"/><Relationship Id="rId71" Type="http://schemas.openxmlformats.org/officeDocument/2006/relationships/image" Target="../media/image439.png"/><Relationship Id="rId70" Type="http://schemas.openxmlformats.org/officeDocument/2006/relationships/customXml" Target="../ink/ink444.xml"/><Relationship Id="rId7" Type="http://schemas.openxmlformats.org/officeDocument/2006/relationships/image" Target="../media/image408.png"/><Relationship Id="rId69" Type="http://schemas.openxmlformats.org/officeDocument/2006/relationships/image" Target="../media/image438.png"/><Relationship Id="rId68" Type="http://schemas.openxmlformats.org/officeDocument/2006/relationships/customXml" Target="../ink/ink443.xml"/><Relationship Id="rId67" Type="http://schemas.openxmlformats.org/officeDocument/2006/relationships/image" Target="../media/image437.png"/><Relationship Id="rId66" Type="http://schemas.openxmlformats.org/officeDocument/2006/relationships/customXml" Target="../ink/ink442.xml"/><Relationship Id="rId65" Type="http://schemas.openxmlformats.org/officeDocument/2006/relationships/image" Target="../media/image47.png"/><Relationship Id="rId64" Type="http://schemas.openxmlformats.org/officeDocument/2006/relationships/customXml" Target="../ink/ink441.xml"/><Relationship Id="rId63" Type="http://schemas.openxmlformats.org/officeDocument/2006/relationships/image" Target="../media/image436.png"/><Relationship Id="rId62" Type="http://schemas.openxmlformats.org/officeDocument/2006/relationships/customXml" Target="../ink/ink440.xml"/><Relationship Id="rId61" Type="http://schemas.openxmlformats.org/officeDocument/2006/relationships/image" Target="../media/image435.png"/><Relationship Id="rId60" Type="http://schemas.openxmlformats.org/officeDocument/2006/relationships/customXml" Target="../ink/ink439.xml"/><Relationship Id="rId6" Type="http://schemas.openxmlformats.org/officeDocument/2006/relationships/customXml" Target="../ink/ink412.xml"/><Relationship Id="rId59" Type="http://schemas.openxmlformats.org/officeDocument/2006/relationships/image" Target="../media/image434.png"/><Relationship Id="rId58" Type="http://schemas.openxmlformats.org/officeDocument/2006/relationships/customXml" Target="../ink/ink438.xml"/><Relationship Id="rId57" Type="http://schemas.openxmlformats.org/officeDocument/2006/relationships/image" Target="../media/image433.png"/><Relationship Id="rId56" Type="http://schemas.openxmlformats.org/officeDocument/2006/relationships/customXml" Target="../ink/ink437.xml"/><Relationship Id="rId55" Type="http://schemas.openxmlformats.org/officeDocument/2006/relationships/image" Target="../media/image432.png"/><Relationship Id="rId54" Type="http://schemas.openxmlformats.org/officeDocument/2006/relationships/customXml" Target="../ink/ink436.xml"/><Relationship Id="rId53" Type="http://schemas.openxmlformats.org/officeDocument/2006/relationships/image" Target="../media/image431.png"/><Relationship Id="rId52" Type="http://schemas.openxmlformats.org/officeDocument/2006/relationships/customXml" Target="../ink/ink435.xml"/><Relationship Id="rId51" Type="http://schemas.openxmlformats.org/officeDocument/2006/relationships/image" Target="../media/image430.png"/><Relationship Id="rId50" Type="http://schemas.openxmlformats.org/officeDocument/2006/relationships/customXml" Target="../ink/ink434.xml"/><Relationship Id="rId5" Type="http://schemas.openxmlformats.org/officeDocument/2006/relationships/image" Target="../media/image407.png"/><Relationship Id="rId49" Type="http://schemas.openxmlformats.org/officeDocument/2006/relationships/image" Target="../media/image429.png"/><Relationship Id="rId48" Type="http://schemas.openxmlformats.org/officeDocument/2006/relationships/customXml" Target="../ink/ink433.xml"/><Relationship Id="rId47" Type="http://schemas.openxmlformats.org/officeDocument/2006/relationships/image" Target="../media/image428.png"/><Relationship Id="rId46" Type="http://schemas.openxmlformats.org/officeDocument/2006/relationships/customXml" Target="../ink/ink432.xml"/><Relationship Id="rId45" Type="http://schemas.openxmlformats.org/officeDocument/2006/relationships/image" Target="../media/image427.png"/><Relationship Id="rId44" Type="http://schemas.openxmlformats.org/officeDocument/2006/relationships/customXml" Target="../ink/ink431.xml"/><Relationship Id="rId43" Type="http://schemas.openxmlformats.org/officeDocument/2006/relationships/image" Target="../media/image426.png"/><Relationship Id="rId42" Type="http://schemas.openxmlformats.org/officeDocument/2006/relationships/customXml" Target="../ink/ink430.xml"/><Relationship Id="rId41" Type="http://schemas.openxmlformats.org/officeDocument/2006/relationships/image" Target="../media/image425.png"/><Relationship Id="rId40" Type="http://schemas.openxmlformats.org/officeDocument/2006/relationships/customXml" Target="../ink/ink429.xml"/><Relationship Id="rId4" Type="http://schemas.openxmlformats.org/officeDocument/2006/relationships/customXml" Target="../ink/ink411.xml"/><Relationship Id="rId39" Type="http://schemas.openxmlformats.org/officeDocument/2006/relationships/image" Target="../media/image424.png"/><Relationship Id="rId38" Type="http://schemas.openxmlformats.org/officeDocument/2006/relationships/customXml" Target="../ink/ink428.xml"/><Relationship Id="rId37" Type="http://schemas.openxmlformats.org/officeDocument/2006/relationships/image" Target="../media/image423.png"/><Relationship Id="rId36" Type="http://schemas.openxmlformats.org/officeDocument/2006/relationships/customXml" Target="../ink/ink427.xml"/><Relationship Id="rId35" Type="http://schemas.openxmlformats.org/officeDocument/2006/relationships/image" Target="../media/image422.png"/><Relationship Id="rId34" Type="http://schemas.openxmlformats.org/officeDocument/2006/relationships/customXml" Target="../ink/ink426.xml"/><Relationship Id="rId33" Type="http://schemas.openxmlformats.org/officeDocument/2006/relationships/image" Target="../media/image421.png"/><Relationship Id="rId32" Type="http://schemas.openxmlformats.org/officeDocument/2006/relationships/customXml" Target="../ink/ink425.xml"/><Relationship Id="rId31" Type="http://schemas.openxmlformats.org/officeDocument/2006/relationships/image" Target="../media/image420.png"/><Relationship Id="rId30" Type="http://schemas.openxmlformats.org/officeDocument/2006/relationships/customXml" Target="../ink/ink424.xml"/><Relationship Id="rId3" Type="http://schemas.openxmlformats.org/officeDocument/2006/relationships/image" Target="../media/image406.png"/><Relationship Id="rId29" Type="http://schemas.openxmlformats.org/officeDocument/2006/relationships/image" Target="../media/image419.png"/><Relationship Id="rId28" Type="http://schemas.openxmlformats.org/officeDocument/2006/relationships/customXml" Target="../ink/ink423.xml"/><Relationship Id="rId27" Type="http://schemas.openxmlformats.org/officeDocument/2006/relationships/image" Target="../media/image418.png"/><Relationship Id="rId26" Type="http://schemas.openxmlformats.org/officeDocument/2006/relationships/customXml" Target="../ink/ink422.xml"/><Relationship Id="rId25" Type="http://schemas.openxmlformats.org/officeDocument/2006/relationships/image" Target="../media/image417.png"/><Relationship Id="rId24" Type="http://schemas.openxmlformats.org/officeDocument/2006/relationships/customXml" Target="../ink/ink421.xml"/><Relationship Id="rId23" Type="http://schemas.openxmlformats.org/officeDocument/2006/relationships/image" Target="../media/image416.png"/><Relationship Id="rId22" Type="http://schemas.openxmlformats.org/officeDocument/2006/relationships/customXml" Target="../ink/ink420.xml"/><Relationship Id="rId21" Type="http://schemas.openxmlformats.org/officeDocument/2006/relationships/image" Target="../media/image415.png"/><Relationship Id="rId20" Type="http://schemas.openxmlformats.org/officeDocument/2006/relationships/customXml" Target="../ink/ink419.xml"/><Relationship Id="rId2" Type="http://schemas.openxmlformats.org/officeDocument/2006/relationships/customXml" Target="../ink/ink410.xml"/><Relationship Id="rId19" Type="http://schemas.openxmlformats.org/officeDocument/2006/relationships/image" Target="../media/image414.png"/><Relationship Id="rId186" Type="http://schemas.openxmlformats.org/officeDocument/2006/relationships/slideLayout" Target="../slideLayouts/slideLayout2.xml"/><Relationship Id="rId185" Type="http://schemas.openxmlformats.org/officeDocument/2006/relationships/image" Target="../media/image493.png"/><Relationship Id="rId184" Type="http://schemas.openxmlformats.org/officeDocument/2006/relationships/customXml" Target="../ink/ink504.xml"/><Relationship Id="rId183" Type="http://schemas.openxmlformats.org/officeDocument/2006/relationships/image" Target="../media/image492.png"/><Relationship Id="rId182" Type="http://schemas.openxmlformats.org/officeDocument/2006/relationships/customXml" Target="../ink/ink503.xml"/><Relationship Id="rId181" Type="http://schemas.openxmlformats.org/officeDocument/2006/relationships/image" Target="../media/image491.png"/><Relationship Id="rId180" Type="http://schemas.openxmlformats.org/officeDocument/2006/relationships/customXml" Target="../ink/ink502.xml"/><Relationship Id="rId18" Type="http://schemas.openxmlformats.org/officeDocument/2006/relationships/customXml" Target="../ink/ink418.xml"/><Relationship Id="rId179" Type="http://schemas.openxmlformats.org/officeDocument/2006/relationships/image" Target="../media/image490.png"/><Relationship Id="rId178" Type="http://schemas.openxmlformats.org/officeDocument/2006/relationships/customXml" Target="../ink/ink501.xml"/><Relationship Id="rId177" Type="http://schemas.openxmlformats.org/officeDocument/2006/relationships/image" Target="../media/image489.png"/><Relationship Id="rId176" Type="http://schemas.openxmlformats.org/officeDocument/2006/relationships/customXml" Target="../ink/ink500.xml"/><Relationship Id="rId175" Type="http://schemas.openxmlformats.org/officeDocument/2006/relationships/image" Target="../media/image488.png"/><Relationship Id="rId174" Type="http://schemas.openxmlformats.org/officeDocument/2006/relationships/customXml" Target="../ink/ink499.xml"/><Relationship Id="rId173" Type="http://schemas.openxmlformats.org/officeDocument/2006/relationships/image" Target="../media/image487.png"/><Relationship Id="rId172" Type="http://schemas.openxmlformats.org/officeDocument/2006/relationships/customXml" Target="../ink/ink498.xml"/><Relationship Id="rId171" Type="http://schemas.openxmlformats.org/officeDocument/2006/relationships/image" Target="../media/image486.png"/><Relationship Id="rId170" Type="http://schemas.openxmlformats.org/officeDocument/2006/relationships/customXml" Target="../ink/ink497.xml"/><Relationship Id="rId17" Type="http://schemas.openxmlformats.org/officeDocument/2006/relationships/image" Target="../media/image413.png"/><Relationship Id="rId169" Type="http://schemas.openxmlformats.org/officeDocument/2006/relationships/image" Target="../media/image485.png"/><Relationship Id="rId168" Type="http://schemas.openxmlformats.org/officeDocument/2006/relationships/customXml" Target="../ink/ink496.xml"/><Relationship Id="rId167" Type="http://schemas.openxmlformats.org/officeDocument/2006/relationships/image" Target="../media/image484.png"/><Relationship Id="rId166" Type="http://schemas.openxmlformats.org/officeDocument/2006/relationships/customXml" Target="../ink/ink495.xml"/><Relationship Id="rId165" Type="http://schemas.openxmlformats.org/officeDocument/2006/relationships/image" Target="../media/image483.png"/><Relationship Id="rId164" Type="http://schemas.openxmlformats.org/officeDocument/2006/relationships/customXml" Target="../ink/ink494.xml"/><Relationship Id="rId163" Type="http://schemas.openxmlformats.org/officeDocument/2006/relationships/image" Target="../media/image482.png"/><Relationship Id="rId162" Type="http://schemas.openxmlformats.org/officeDocument/2006/relationships/customXml" Target="../ink/ink493.xml"/><Relationship Id="rId161" Type="http://schemas.openxmlformats.org/officeDocument/2006/relationships/image" Target="../media/image481.png"/><Relationship Id="rId160" Type="http://schemas.openxmlformats.org/officeDocument/2006/relationships/customXml" Target="../ink/ink492.xml"/><Relationship Id="rId16" Type="http://schemas.openxmlformats.org/officeDocument/2006/relationships/customXml" Target="../ink/ink417.xml"/><Relationship Id="rId159" Type="http://schemas.openxmlformats.org/officeDocument/2006/relationships/image" Target="../media/image480.png"/><Relationship Id="rId158" Type="http://schemas.openxmlformats.org/officeDocument/2006/relationships/customXml" Target="../ink/ink491.xml"/><Relationship Id="rId157" Type="http://schemas.openxmlformats.org/officeDocument/2006/relationships/image" Target="../media/image479.png"/><Relationship Id="rId156" Type="http://schemas.openxmlformats.org/officeDocument/2006/relationships/customXml" Target="../ink/ink490.xml"/><Relationship Id="rId155" Type="http://schemas.openxmlformats.org/officeDocument/2006/relationships/image" Target="../media/image478.png"/><Relationship Id="rId154" Type="http://schemas.openxmlformats.org/officeDocument/2006/relationships/customXml" Target="../ink/ink489.xml"/><Relationship Id="rId153" Type="http://schemas.openxmlformats.org/officeDocument/2006/relationships/image" Target="../media/image477.png"/><Relationship Id="rId152" Type="http://schemas.openxmlformats.org/officeDocument/2006/relationships/customXml" Target="../ink/ink488.xml"/><Relationship Id="rId151" Type="http://schemas.openxmlformats.org/officeDocument/2006/relationships/image" Target="../media/image476.png"/><Relationship Id="rId150" Type="http://schemas.openxmlformats.org/officeDocument/2006/relationships/customXml" Target="../ink/ink487.xml"/><Relationship Id="rId15" Type="http://schemas.openxmlformats.org/officeDocument/2006/relationships/image" Target="../media/image412.png"/><Relationship Id="rId149" Type="http://schemas.openxmlformats.org/officeDocument/2006/relationships/image" Target="../media/image475.png"/><Relationship Id="rId148" Type="http://schemas.openxmlformats.org/officeDocument/2006/relationships/customXml" Target="../ink/ink486.xml"/><Relationship Id="rId147" Type="http://schemas.openxmlformats.org/officeDocument/2006/relationships/image" Target="../media/image474.png"/><Relationship Id="rId146" Type="http://schemas.openxmlformats.org/officeDocument/2006/relationships/customXml" Target="../ink/ink485.xml"/><Relationship Id="rId145" Type="http://schemas.openxmlformats.org/officeDocument/2006/relationships/image" Target="../media/image473.png"/><Relationship Id="rId144" Type="http://schemas.openxmlformats.org/officeDocument/2006/relationships/customXml" Target="../ink/ink484.xml"/><Relationship Id="rId143" Type="http://schemas.openxmlformats.org/officeDocument/2006/relationships/image" Target="../media/image472.png"/><Relationship Id="rId142" Type="http://schemas.openxmlformats.org/officeDocument/2006/relationships/customXml" Target="../ink/ink483.xml"/><Relationship Id="rId141" Type="http://schemas.openxmlformats.org/officeDocument/2006/relationships/image" Target="../media/image471.png"/><Relationship Id="rId140" Type="http://schemas.openxmlformats.org/officeDocument/2006/relationships/customXml" Target="../ink/ink482.xml"/><Relationship Id="rId14" Type="http://schemas.openxmlformats.org/officeDocument/2006/relationships/customXml" Target="../ink/ink416.xml"/><Relationship Id="rId139" Type="http://schemas.openxmlformats.org/officeDocument/2006/relationships/image" Target="../media/image470.png"/><Relationship Id="rId138" Type="http://schemas.openxmlformats.org/officeDocument/2006/relationships/customXml" Target="../ink/ink481.xml"/><Relationship Id="rId137" Type="http://schemas.openxmlformats.org/officeDocument/2006/relationships/image" Target="../media/image469.png"/><Relationship Id="rId136" Type="http://schemas.openxmlformats.org/officeDocument/2006/relationships/customXml" Target="../ink/ink480.xml"/><Relationship Id="rId135" Type="http://schemas.openxmlformats.org/officeDocument/2006/relationships/image" Target="../media/image468.png"/><Relationship Id="rId134" Type="http://schemas.openxmlformats.org/officeDocument/2006/relationships/customXml" Target="../ink/ink479.xml"/><Relationship Id="rId133" Type="http://schemas.openxmlformats.org/officeDocument/2006/relationships/image" Target="../media/image467.png"/><Relationship Id="rId132" Type="http://schemas.openxmlformats.org/officeDocument/2006/relationships/customXml" Target="../ink/ink478.xml"/><Relationship Id="rId131" Type="http://schemas.openxmlformats.org/officeDocument/2006/relationships/image" Target="../media/image466.png"/><Relationship Id="rId130" Type="http://schemas.openxmlformats.org/officeDocument/2006/relationships/customXml" Target="../ink/ink477.xml"/><Relationship Id="rId13" Type="http://schemas.openxmlformats.org/officeDocument/2006/relationships/image" Target="../media/image411.png"/><Relationship Id="rId129" Type="http://schemas.openxmlformats.org/officeDocument/2006/relationships/image" Target="../media/image465.png"/><Relationship Id="rId128" Type="http://schemas.openxmlformats.org/officeDocument/2006/relationships/customXml" Target="../ink/ink476.xml"/><Relationship Id="rId127" Type="http://schemas.openxmlformats.org/officeDocument/2006/relationships/customXml" Target="../ink/ink475.xml"/><Relationship Id="rId126" Type="http://schemas.openxmlformats.org/officeDocument/2006/relationships/customXml" Target="../ink/ink474.xml"/><Relationship Id="rId125" Type="http://schemas.openxmlformats.org/officeDocument/2006/relationships/image" Target="../media/image464.png"/><Relationship Id="rId124" Type="http://schemas.openxmlformats.org/officeDocument/2006/relationships/customXml" Target="../ink/ink473.xml"/><Relationship Id="rId123" Type="http://schemas.openxmlformats.org/officeDocument/2006/relationships/image" Target="../media/image463.png"/><Relationship Id="rId122" Type="http://schemas.openxmlformats.org/officeDocument/2006/relationships/customXml" Target="../ink/ink472.xml"/><Relationship Id="rId121" Type="http://schemas.openxmlformats.org/officeDocument/2006/relationships/image" Target="../media/image462.png"/><Relationship Id="rId120" Type="http://schemas.openxmlformats.org/officeDocument/2006/relationships/customXml" Target="../ink/ink471.xml"/><Relationship Id="rId12" Type="http://schemas.openxmlformats.org/officeDocument/2006/relationships/customXml" Target="../ink/ink415.xml"/><Relationship Id="rId119" Type="http://schemas.openxmlformats.org/officeDocument/2006/relationships/image" Target="../media/image461.png"/><Relationship Id="rId118" Type="http://schemas.openxmlformats.org/officeDocument/2006/relationships/customXml" Target="../ink/ink470.xml"/><Relationship Id="rId117" Type="http://schemas.openxmlformats.org/officeDocument/2006/relationships/image" Target="../media/image460.png"/><Relationship Id="rId116" Type="http://schemas.openxmlformats.org/officeDocument/2006/relationships/customXml" Target="../ink/ink469.xml"/><Relationship Id="rId115" Type="http://schemas.openxmlformats.org/officeDocument/2006/relationships/image" Target="../media/image459.png"/><Relationship Id="rId114" Type="http://schemas.openxmlformats.org/officeDocument/2006/relationships/customXml" Target="../ink/ink468.xml"/><Relationship Id="rId113" Type="http://schemas.openxmlformats.org/officeDocument/2006/relationships/image" Target="../media/image458.png"/><Relationship Id="rId112" Type="http://schemas.openxmlformats.org/officeDocument/2006/relationships/customXml" Target="../ink/ink467.xml"/><Relationship Id="rId111" Type="http://schemas.openxmlformats.org/officeDocument/2006/relationships/customXml" Target="../ink/ink466.xml"/><Relationship Id="rId110" Type="http://schemas.openxmlformats.org/officeDocument/2006/relationships/customXml" Target="../ink/ink465.xml"/><Relationship Id="rId11" Type="http://schemas.openxmlformats.org/officeDocument/2006/relationships/image" Target="../media/image410.png"/><Relationship Id="rId109" Type="http://schemas.openxmlformats.org/officeDocument/2006/relationships/image" Target="../media/image457.png"/><Relationship Id="rId108" Type="http://schemas.openxmlformats.org/officeDocument/2006/relationships/customXml" Target="../ink/ink464.xml"/><Relationship Id="rId107" Type="http://schemas.openxmlformats.org/officeDocument/2006/relationships/image" Target="../media/image456.png"/><Relationship Id="rId106" Type="http://schemas.openxmlformats.org/officeDocument/2006/relationships/customXml" Target="../ink/ink463.xml"/><Relationship Id="rId105" Type="http://schemas.openxmlformats.org/officeDocument/2006/relationships/image" Target="../media/image455.png"/><Relationship Id="rId104" Type="http://schemas.openxmlformats.org/officeDocument/2006/relationships/customXml" Target="../ink/ink462.xml"/><Relationship Id="rId103" Type="http://schemas.openxmlformats.org/officeDocument/2006/relationships/image" Target="../media/image454.png"/><Relationship Id="rId102" Type="http://schemas.openxmlformats.org/officeDocument/2006/relationships/customXml" Target="../ink/ink461.xml"/><Relationship Id="rId101" Type="http://schemas.openxmlformats.org/officeDocument/2006/relationships/customXml" Target="../ink/ink460.xml"/><Relationship Id="rId100" Type="http://schemas.openxmlformats.org/officeDocument/2006/relationships/image" Target="../media/image453.png"/><Relationship Id="rId10" Type="http://schemas.openxmlformats.org/officeDocument/2006/relationships/customXml" Target="../ink/ink414.xml"/><Relationship Id="rId1" Type="http://schemas.openxmlformats.org/officeDocument/2006/relationships/image" Target="../media/image4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9" Type="http://schemas.openxmlformats.org/officeDocument/2006/relationships/customXml" Target="../ink/ink509.xml"/><Relationship Id="rId8" Type="http://schemas.openxmlformats.org/officeDocument/2006/relationships/image" Target="../media/image497.png"/><Relationship Id="rId72" Type="http://schemas.openxmlformats.org/officeDocument/2006/relationships/slideLayout" Target="../slideLayouts/slideLayout2.xml"/><Relationship Id="rId71" Type="http://schemas.openxmlformats.org/officeDocument/2006/relationships/image" Target="../media/image527.png"/><Relationship Id="rId70" Type="http://schemas.openxmlformats.org/officeDocument/2006/relationships/customXml" Target="../ink/ink540.xml"/><Relationship Id="rId7" Type="http://schemas.openxmlformats.org/officeDocument/2006/relationships/customXml" Target="../ink/ink508.xml"/><Relationship Id="rId69" Type="http://schemas.openxmlformats.org/officeDocument/2006/relationships/image" Target="../media/image526.png"/><Relationship Id="rId68" Type="http://schemas.openxmlformats.org/officeDocument/2006/relationships/customXml" Target="../ink/ink539.xml"/><Relationship Id="rId67" Type="http://schemas.openxmlformats.org/officeDocument/2006/relationships/image" Target="../media/image525.png"/><Relationship Id="rId66" Type="http://schemas.openxmlformats.org/officeDocument/2006/relationships/customXml" Target="../ink/ink538.xml"/><Relationship Id="rId65" Type="http://schemas.openxmlformats.org/officeDocument/2006/relationships/image" Target="../media/image524.png"/><Relationship Id="rId64" Type="http://schemas.openxmlformats.org/officeDocument/2006/relationships/customXml" Target="../ink/ink537.xml"/><Relationship Id="rId63" Type="http://schemas.openxmlformats.org/officeDocument/2006/relationships/image" Target="../media/image523.png"/><Relationship Id="rId62" Type="http://schemas.openxmlformats.org/officeDocument/2006/relationships/customXml" Target="../ink/ink536.xml"/><Relationship Id="rId61" Type="http://schemas.openxmlformats.org/officeDocument/2006/relationships/image" Target="../media/image522.png"/><Relationship Id="rId60" Type="http://schemas.openxmlformats.org/officeDocument/2006/relationships/customXml" Target="../ink/ink535.xml"/><Relationship Id="rId6" Type="http://schemas.openxmlformats.org/officeDocument/2006/relationships/image" Target="../media/image496.png"/><Relationship Id="rId59" Type="http://schemas.openxmlformats.org/officeDocument/2006/relationships/image" Target="../media/image521.png"/><Relationship Id="rId58" Type="http://schemas.openxmlformats.org/officeDocument/2006/relationships/customXml" Target="../ink/ink534.xml"/><Relationship Id="rId57" Type="http://schemas.openxmlformats.org/officeDocument/2006/relationships/image" Target="../media/image520.png"/><Relationship Id="rId56" Type="http://schemas.openxmlformats.org/officeDocument/2006/relationships/customXml" Target="../ink/ink533.xml"/><Relationship Id="rId55" Type="http://schemas.openxmlformats.org/officeDocument/2006/relationships/image" Target="../media/image519.png"/><Relationship Id="rId54" Type="http://schemas.openxmlformats.org/officeDocument/2006/relationships/customXml" Target="../ink/ink532.xml"/><Relationship Id="rId53" Type="http://schemas.openxmlformats.org/officeDocument/2006/relationships/image" Target="../media/image518.png"/><Relationship Id="rId52" Type="http://schemas.openxmlformats.org/officeDocument/2006/relationships/customXml" Target="../ink/ink531.xml"/><Relationship Id="rId51" Type="http://schemas.openxmlformats.org/officeDocument/2006/relationships/image" Target="../media/image517.png"/><Relationship Id="rId50" Type="http://schemas.openxmlformats.org/officeDocument/2006/relationships/customXml" Target="../ink/ink530.xml"/><Relationship Id="rId5" Type="http://schemas.openxmlformats.org/officeDocument/2006/relationships/customXml" Target="../ink/ink507.xml"/><Relationship Id="rId49" Type="http://schemas.openxmlformats.org/officeDocument/2006/relationships/image" Target="../media/image516.png"/><Relationship Id="rId48" Type="http://schemas.openxmlformats.org/officeDocument/2006/relationships/customXml" Target="../ink/ink529.xml"/><Relationship Id="rId47" Type="http://schemas.openxmlformats.org/officeDocument/2006/relationships/image" Target="../media/image515.png"/><Relationship Id="rId46" Type="http://schemas.openxmlformats.org/officeDocument/2006/relationships/customXml" Target="../ink/ink528.xml"/><Relationship Id="rId45" Type="http://schemas.openxmlformats.org/officeDocument/2006/relationships/image" Target="../media/image514.png"/><Relationship Id="rId44" Type="http://schemas.openxmlformats.org/officeDocument/2006/relationships/customXml" Target="../ink/ink527.xml"/><Relationship Id="rId43" Type="http://schemas.openxmlformats.org/officeDocument/2006/relationships/image" Target="../media/image513.png"/><Relationship Id="rId42" Type="http://schemas.openxmlformats.org/officeDocument/2006/relationships/customXml" Target="../ink/ink526.xml"/><Relationship Id="rId41" Type="http://schemas.openxmlformats.org/officeDocument/2006/relationships/customXml" Target="../ink/ink525.xml"/><Relationship Id="rId40" Type="http://schemas.openxmlformats.org/officeDocument/2006/relationships/image" Target="../media/image512.png"/><Relationship Id="rId4" Type="http://schemas.openxmlformats.org/officeDocument/2006/relationships/image" Target="../media/image495.png"/><Relationship Id="rId39" Type="http://schemas.openxmlformats.org/officeDocument/2006/relationships/customXml" Target="../ink/ink524.xml"/><Relationship Id="rId38" Type="http://schemas.openxmlformats.org/officeDocument/2006/relationships/image" Target="../media/image511.png"/><Relationship Id="rId37" Type="http://schemas.openxmlformats.org/officeDocument/2006/relationships/customXml" Target="../ink/ink523.xml"/><Relationship Id="rId36" Type="http://schemas.openxmlformats.org/officeDocument/2006/relationships/image" Target="../media/image510.png"/><Relationship Id="rId35" Type="http://schemas.openxmlformats.org/officeDocument/2006/relationships/customXml" Target="../ink/ink522.xml"/><Relationship Id="rId34" Type="http://schemas.openxmlformats.org/officeDocument/2006/relationships/image" Target="../media/image47.png"/><Relationship Id="rId33" Type="http://schemas.openxmlformats.org/officeDocument/2006/relationships/customXml" Target="../ink/ink521.xml"/><Relationship Id="rId32" Type="http://schemas.openxmlformats.org/officeDocument/2006/relationships/image" Target="../media/image509.png"/><Relationship Id="rId31" Type="http://schemas.openxmlformats.org/officeDocument/2006/relationships/customXml" Target="../ink/ink520.xml"/><Relationship Id="rId30" Type="http://schemas.openxmlformats.org/officeDocument/2006/relationships/image" Target="../media/image508.png"/><Relationship Id="rId3" Type="http://schemas.openxmlformats.org/officeDocument/2006/relationships/customXml" Target="../ink/ink506.xml"/><Relationship Id="rId29" Type="http://schemas.openxmlformats.org/officeDocument/2006/relationships/customXml" Target="../ink/ink519.xml"/><Relationship Id="rId28" Type="http://schemas.openxmlformats.org/officeDocument/2006/relationships/image" Target="../media/image507.png"/><Relationship Id="rId27" Type="http://schemas.openxmlformats.org/officeDocument/2006/relationships/customXml" Target="../ink/ink518.xml"/><Relationship Id="rId26" Type="http://schemas.openxmlformats.org/officeDocument/2006/relationships/image" Target="../media/image506.png"/><Relationship Id="rId25" Type="http://schemas.openxmlformats.org/officeDocument/2006/relationships/customXml" Target="../ink/ink517.xml"/><Relationship Id="rId24" Type="http://schemas.openxmlformats.org/officeDocument/2006/relationships/image" Target="../media/image505.png"/><Relationship Id="rId23" Type="http://schemas.openxmlformats.org/officeDocument/2006/relationships/customXml" Target="../ink/ink516.xml"/><Relationship Id="rId22" Type="http://schemas.openxmlformats.org/officeDocument/2006/relationships/image" Target="../media/image504.png"/><Relationship Id="rId21" Type="http://schemas.openxmlformats.org/officeDocument/2006/relationships/customXml" Target="../ink/ink515.xml"/><Relationship Id="rId20" Type="http://schemas.openxmlformats.org/officeDocument/2006/relationships/image" Target="../media/image503.png"/><Relationship Id="rId2" Type="http://schemas.openxmlformats.org/officeDocument/2006/relationships/image" Target="../media/image494.png"/><Relationship Id="rId19" Type="http://schemas.openxmlformats.org/officeDocument/2006/relationships/customXml" Target="../ink/ink514.xml"/><Relationship Id="rId18" Type="http://schemas.openxmlformats.org/officeDocument/2006/relationships/image" Target="../media/image502.png"/><Relationship Id="rId17" Type="http://schemas.openxmlformats.org/officeDocument/2006/relationships/customXml" Target="../ink/ink513.xml"/><Relationship Id="rId16" Type="http://schemas.openxmlformats.org/officeDocument/2006/relationships/image" Target="../media/image501.png"/><Relationship Id="rId15" Type="http://schemas.openxmlformats.org/officeDocument/2006/relationships/customXml" Target="../ink/ink512.xml"/><Relationship Id="rId14" Type="http://schemas.openxmlformats.org/officeDocument/2006/relationships/image" Target="../media/image500.png"/><Relationship Id="rId13" Type="http://schemas.openxmlformats.org/officeDocument/2006/relationships/customXml" Target="../ink/ink511.xml"/><Relationship Id="rId12" Type="http://schemas.openxmlformats.org/officeDocument/2006/relationships/image" Target="../media/image499.png"/><Relationship Id="rId11" Type="http://schemas.openxmlformats.org/officeDocument/2006/relationships/customXml" Target="../ink/ink510.xml"/><Relationship Id="rId10" Type="http://schemas.openxmlformats.org/officeDocument/2006/relationships/image" Target="../media/image498.png"/><Relationship Id="rId1" Type="http://schemas.openxmlformats.org/officeDocument/2006/relationships/customXml" Target="../ink/ink505.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1.png"/><Relationship Id="rId1" Type="http://schemas.openxmlformats.org/officeDocument/2006/relationships/image" Target="../media/image530.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4.pn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5.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7.png"/></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8.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9.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0.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1.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2.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4.png"/><Relationship Id="rId1" Type="http://schemas.openxmlformats.org/officeDocument/2006/relationships/image" Target="../media/image543.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6.png"/><Relationship Id="rId1" Type="http://schemas.openxmlformats.org/officeDocument/2006/relationships/image" Target="../media/image545.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7.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9.png"/><Relationship Id="rId1" Type="http://schemas.openxmlformats.org/officeDocument/2006/relationships/image" Target="../media/image548.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1.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3.png"/><Relationship Id="rId1" Type="http://schemas.openxmlformats.org/officeDocument/2006/relationships/image" Target="../media/image552.png"/></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4.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5.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6.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9.png"/><Relationship Id="rId1" Type="http://schemas.openxmlformats.org/officeDocument/2006/relationships/image" Target="../media/image558.png"/></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2.png"/><Relationship Id="rId1" Type="http://schemas.openxmlformats.org/officeDocument/2006/relationships/image" Target="../media/image56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customXml" Target="../ink/ink96.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4.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5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5.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6.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5.png"/><Relationship Id="rId7" Type="http://schemas.openxmlformats.org/officeDocument/2006/relationships/customXml" Target="../ink/ink4.xml"/><Relationship Id="rId6" Type="http://schemas.openxmlformats.org/officeDocument/2006/relationships/image" Target="../media/image4.png"/><Relationship Id="rId5" Type="http://schemas.openxmlformats.org/officeDocument/2006/relationships/customXml" Target="../ink/ink3.xml"/><Relationship Id="rId49" Type="http://schemas.openxmlformats.org/officeDocument/2006/relationships/slideLayout" Target="../slideLayouts/slideLayout2.xml"/><Relationship Id="rId48" Type="http://schemas.openxmlformats.org/officeDocument/2006/relationships/image" Target="../media/image25.png"/><Relationship Id="rId47" Type="http://schemas.openxmlformats.org/officeDocument/2006/relationships/customXml" Target="../ink/ink24.xml"/><Relationship Id="rId46" Type="http://schemas.openxmlformats.org/officeDocument/2006/relationships/image" Target="../media/image24.png"/><Relationship Id="rId45" Type="http://schemas.openxmlformats.org/officeDocument/2006/relationships/customXml" Target="../ink/ink23.xml"/><Relationship Id="rId44" Type="http://schemas.openxmlformats.org/officeDocument/2006/relationships/image" Target="../media/image23.png"/><Relationship Id="rId43" Type="http://schemas.openxmlformats.org/officeDocument/2006/relationships/customXml" Target="../ink/ink22.xml"/><Relationship Id="rId42" Type="http://schemas.openxmlformats.org/officeDocument/2006/relationships/image" Target="../media/image22.png"/><Relationship Id="rId41" Type="http://schemas.openxmlformats.org/officeDocument/2006/relationships/customXml" Target="../ink/ink21.xml"/><Relationship Id="rId40" Type="http://schemas.openxmlformats.org/officeDocument/2006/relationships/image" Target="../media/image21.png"/><Relationship Id="rId4" Type="http://schemas.openxmlformats.org/officeDocument/2006/relationships/image" Target="../media/image3.png"/><Relationship Id="rId39" Type="http://schemas.openxmlformats.org/officeDocument/2006/relationships/customXml" Target="../ink/ink20.xml"/><Relationship Id="rId38" Type="http://schemas.openxmlformats.org/officeDocument/2006/relationships/image" Target="../media/image20.png"/><Relationship Id="rId37" Type="http://schemas.openxmlformats.org/officeDocument/2006/relationships/customXml" Target="../ink/ink19.xml"/><Relationship Id="rId36" Type="http://schemas.openxmlformats.org/officeDocument/2006/relationships/image" Target="../media/image19.png"/><Relationship Id="rId35" Type="http://schemas.openxmlformats.org/officeDocument/2006/relationships/customXml" Target="../ink/ink18.xml"/><Relationship Id="rId34" Type="http://schemas.openxmlformats.org/officeDocument/2006/relationships/image" Target="../media/image18.png"/><Relationship Id="rId33" Type="http://schemas.openxmlformats.org/officeDocument/2006/relationships/customXml" Target="../ink/ink17.xml"/><Relationship Id="rId32" Type="http://schemas.openxmlformats.org/officeDocument/2006/relationships/image" Target="../media/image17.png"/><Relationship Id="rId31" Type="http://schemas.openxmlformats.org/officeDocument/2006/relationships/customXml" Target="../ink/ink16.xml"/><Relationship Id="rId30" Type="http://schemas.openxmlformats.org/officeDocument/2006/relationships/image" Target="../media/image16.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15.png"/><Relationship Id="rId27" Type="http://schemas.openxmlformats.org/officeDocument/2006/relationships/customXml" Target="../ink/ink14.xml"/><Relationship Id="rId26" Type="http://schemas.openxmlformats.org/officeDocument/2006/relationships/image" Target="../media/image14.png"/><Relationship Id="rId25" Type="http://schemas.openxmlformats.org/officeDocument/2006/relationships/customXml" Target="../ink/ink13.xml"/><Relationship Id="rId24" Type="http://schemas.openxmlformats.org/officeDocument/2006/relationships/image" Target="../media/image13.png"/><Relationship Id="rId23" Type="http://schemas.openxmlformats.org/officeDocument/2006/relationships/customXml" Target="../ink/ink12.xml"/><Relationship Id="rId22" Type="http://schemas.openxmlformats.org/officeDocument/2006/relationships/image" Target="../media/image12.png"/><Relationship Id="rId21" Type="http://schemas.openxmlformats.org/officeDocument/2006/relationships/customXml" Target="../ink/ink11.xml"/><Relationship Id="rId20" Type="http://schemas.openxmlformats.org/officeDocument/2006/relationships/image" Target="../media/image11.png"/><Relationship Id="rId2" Type="http://schemas.openxmlformats.org/officeDocument/2006/relationships/image" Target="../media/image2.png"/><Relationship Id="rId19" Type="http://schemas.openxmlformats.org/officeDocument/2006/relationships/customXml" Target="../ink/ink10.xml"/><Relationship Id="rId18" Type="http://schemas.openxmlformats.org/officeDocument/2006/relationships/image" Target="../media/image10.png"/><Relationship Id="rId17" Type="http://schemas.openxmlformats.org/officeDocument/2006/relationships/customXml" Target="../ink/ink9.xml"/><Relationship Id="rId16" Type="http://schemas.openxmlformats.org/officeDocument/2006/relationships/image" Target="../media/image9.png"/><Relationship Id="rId15" Type="http://schemas.openxmlformats.org/officeDocument/2006/relationships/customXml" Target="../ink/ink8.xml"/><Relationship Id="rId14" Type="http://schemas.openxmlformats.org/officeDocument/2006/relationships/image" Target="../media/image8.png"/><Relationship Id="rId13" Type="http://schemas.openxmlformats.org/officeDocument/2006/relationships/customXml" Target="../ink/ink7.xml"/><Relationship Id="rId12" Type="http://schemas.openxmlformats.org/officeDocument/2006/relationships/image" Target="../media/image7.png"/><Relationship Id="rId11" Type="http://schemas.openxmlformats.org/officeDocument/2006/relationships/customXml" Target="../ink/ink6.xml"/><Relationship Id="rId10" Type="http://schemas.openxmlformats.org/officeDocument/2006/relationships/image" Target="../media/image6.png"/><Relationship Id="rId1" Type="http://schemas.openxmlformats.org/officeDocument/2006/relationships/customXml" Target="../ink/ink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7.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8.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9.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0.pn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1.pn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2.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9" Type="http://schemas.openxmlformats.org/officeDocument/2006/relationships/customXml" Target="../ink/ink74.xml"/><Relationship Id="rId98" Type="http://schemas.openxmlformats.org/officeDocument/2006/relationships/image" Target="../media/image74.png"/><Relationship Id="rId97" Type="http://schemas.openxmlformats.org/officeDocument/2006/relationships/customXml" Target="../ink/ink73.xml"/><Relationship Id="rId96" Type="http://schemas.openxmlformats.org/officeDocument/2006/relationships/image" Target="../media/image73.png"/><Relationship Id="rId95" Type="http://schemas.openxmlformats.org/officeDocument/2006/relationships/customXml" Target="../ink/ink72.xml"/><Relationship Id="rId94" Type="http://schemas.openxmlformats.org/officeDocument/2006/relationships/image" Target="../media/image72.png"/><Relationship Id="rId93" Type="http://schemas.openxmlformats.org/officeDocument/2006/relationships/customXml" Target="../ink/ink71.xml"/><Relationship Id="rId92" Type="http://schemas.openxmlformats.org/officeDocument/2006/relationships/image" Target="../media/image71.png"/><Relationship Id="rId91" Type="http://schemas.openxmlformats.org/officeDocument/2006/relationships/customXml" Target="../ink/ink70.xml"/><Relationship Id="rId90" Type="http://schemas.openxmlformats.org/officeDocument/2006/relationships/image" Target="../media/image70.png"/><Relationship Id="rId9" Type="http://schemas.openxmlformats.org/officeDocument/2006/relationships/customXml" Target="../ink/ink29.xml"/><Relationship Id="rId89" Type="http://schemas.openxmlformats.org/officeDocument/2006/relationships/customXml" Target="../ink/ink69.xml"/><Relationship Id="rId88" Type="http://schemas.openxmlformats.org/officeDocument/2006/relationships/image" Target="../media/image69.png"/><Relationship Id="rId87" Type="http://schemas.openxmlformats.org/officeDocument/2006/relationships/customXml" Target="../ink/ink68.xml"/><Relationship Id="rId86" Type="http://schemas.openxmlformats.org/officeDocument/2006/relationships/image" Target="../media/image68.png"/><Relationship Id="rId85" Type="http://schemas.openxmlformats.org/officeDocument/2006/relationships/customXml" Target="../ink/ink67.xml"/><Relationship Id="rId84" Type="http://schemas.openxmlformats.org/officeDocument/2006/relationships/image" Target="../media/image67.png"/><Relationship Id="rId83" Type="http://schemas.openxmlformats.org/officeDocument/2006/relationships/customXml" Target="../ink/ink66.xml"/><Relationship Id="rId82" Type="http://schemas.openxmlformats.org/officeDocument/2006/relationships/image" Target="../media/image66.png"/><Relationship Id="rId81" Type="http://schemas.openxmlformats.org/officeDocument/2006/relationships/customXml" Target="../ink/ink65.xml"/><Relationship Id="rId80" Type="http://schemas.openxmlformats.org/officeDocument/2006/relationships/image" Target="../media/image65.png"/><Relationship Id="rId8" Type="http://schemas.openxmlformats.org/officeDocument/2006/relationships/image" Target="../media/image29.png"/><Relationship Id="rId79" Type="http://schemas.openxmlformats.org/officeDocument/2006/relationships/customXml" Target="../ink/ink64.xml"/><Relationship Id="rId78" Type="http://schemas.openxmlformats.org/officeDocument/2006/relationships/image" Target="../media/image64.png"/><Relationship Id="rId77" Type="http://schemas.openxmlformats.org/officeDocument/2006/relationships/customXml" Target="../ink/ink63.xml"/><Relationship Id="rId76" Type="http://schemas.openxmlformats.org/officeDocument/2006/relationships/image" Target="../media/image63.png"/><Relationship Id="rId75" Type="http://schemas.openxmlformats.org/officeDocument/2006/relationships/customXml" Target="../ink/ink62.xml"/><Relationship Id="rId74" Type="http://schemas.openxmlformats.org/officeDocument/2006/relationships/image" Target="../media/image62.png"/><Relationship Id="rId73" Type="http://schemas.openxmlformats.org/officeDocument/2006/relationships/customXml" Target="../ink/ink61.xml"/><Relationship Id="rId72" Type="http://schemas.openxmlformats.org/officeDocument/2006/relationships/image" Target="../media/image61.png"/><Relationship Id="rId71" Type="http://schemas.openxmlformats.org/officeDocument/2006/relationships/customXml" Target="../ink/ink60.xml"/><Relationship Id="rId70" Type="http://schemas.openxmlformats.org/officeDocument/2006/relationships/image" Target="../media/image60.png"/><Relationship Id="rId7" Type="http://schemas.openxmlformats.org/officeDocument/2006/relationships/customXml" Target="../ink/ink28.xml"/><Relationship Id="rId69" Type="http://schemas.openxmlformats.org/officeDocument/2006/relationships/customXml" Target="../ink/ink59.xml"/><Relationship Id="rId68" Type="http://schemas.openxmlformats.org/officeDocument/2006/relationships/image" Target="../media/image59.png"/><Relationship Id="rId67" Type="http://schemas.openxmlformats.org/officeDocument/2006/relationships/customXml" Target="../ink/ink58.xml"/><Relationship Id="rId66" Type="http://schemas.openxmlformats.org/officeDocument/2006/relationships/image" Target="../media/image58.png"/><Relationship Id="rId65" Type="http://schemas.openxmlformats.org/officeDocument/2006/relationships/customXml" Target="../ink/ink57.xml"/><Relationship Id="rId64" Type="http://schemas.openxmlformats.org/officeDocument/2006/relationships/image" Target="../media/image57.png"/><Relationship Id="rId63" Type="http://schemas.openxmlformats.org/officeDocument/2006/relationships/customXml" Target="../ink/ink56.xml"/><Relationship Id="rId62" Type="http://schemas.openxmlformats.org/officeDocument/2006/relationships/image" Target="../media/image56.png"/><Relationship Id="rId61" Type="http://schemas.openxmlformats.org/officeDocument/2006/relationships/customXml" Target="../ink/ink55.xml"/><Relationship Id="rId60" Type="http://schemas.openxmlformats.org/officeDocument/2006/relationships/image" Target="../media/image55.png"/><Relationship Id="rId6" Type="http://schemas.openxmlformats.org/officeDocument/2006/relationships/image" Target="../media/image28.png"/><Relationship Id="rId59" Type="http://schemas.openxmlformats.org/officeDocument/2006/relationships/customXml" Target="../ink/ink54.xml"/><Relationship Id="rId58" Type="http://schemas.openxmlformats.org/officeDocument/2006/relationships/image" Target="../media/image54.png"/><Relationship Id="rId57" Type="http://schemas.openxmlformats.org/officeDocument/2006/relationships/customXml" Target="../ink/ink53.xml"/><Relationship Id="rId56" Type="http://schemas.openxmlformats.org/officeDocument/2006/relationships/image" Target="../media/image53.png"/><Relationship Id="rId55" Type="http://schemas.openxmlformats.org/officeDocument/2006/relationships/customXml" Target="../ink/ink52.xml"/><Relationship Id="rId54" Type="http://schemas.openxmlformats.org/officeDocument/2006/relationships/image" Target="../media/image52.png"/><Relationship Id="rId53" Type="http://schemas.openxmlformats.org/officeDocument/2006/relationships/customXml" Target="../ink/ink51.xml"/><Relationship Id="rId52" Type="http://schemas.openxmlformats.org/officeDocument/2006/relationships/image" Target="../media/image51.png"/><Relationship Id="rId51" Type="http://schemas.openxmlformats.org/officeDocument/2006/relationships/customXml" Target="../ink/ink50.xml"/><Relationship Id="rId50" Type="http://schemas.openxmlformats.org/officeDocument/2006/relationships/image" Target="../media/image50.png"/><Relationship Id="rId5" Type="http://schemas.openxmlformats.org/officeDocument/2006/relationships/customXml" Target="../ink/ink27.xml"/><Relationship Id="rId49" Type="http://schemas.openxmlformats.org/officeDocument/2006/relationships/customXml" Target="../ink/ink49.xml"/><Relationship Id="rId48" Type="http://schemas.openxmlformats.org/officeDocument/2006/relationships/image" Target="../media/image49.png"/><Relationship Id="rId47" Type="http://schemas.openxmlformats.org/officeDocument/2006/relationships/customXml" Target="../ink/ink48.xml"/><Relationship Id="rId46" Type="http://schemas.openxmlformats.org/officeDocument/2006/relationships/image" Target="../media/image48.png"/><Relationship Id="rId45" Type="http://schemas.openxmlformats.org/officeDocument/2006/relationships/customXml" Target="../ink/ink47.xml"/><Relationship Id="rId44" Type="http://schemas.openxmlformats.org/officeDocument/2006/relationships/image" Target="../media/image47.png"/><Relationship Id="rId43" Type="http://schemas.openxmlformats.org/officeDocument/2006/relationships/customXml" Target="../ink/ink46.xml"/><Relationship Id="rId42" Type="http://schemas.openxmlformats.org/officeDocument/2006/relationships/image" Target="../media/image46.png"/><Relationship Id="rId41" Type="http://schemas.openxmlformats.org/officeDocument/2006/relationships/customXml" Target="../ink/ink45.xml"/><Relationship Id="rId40" Type="http://schemas.openxmlformats.org/officeDocument/2006/relationships/image" Target="../media/image45.png"/><Relationship Id="rId4" Type="http://schemas.openxmlformats.org/officeDocument/2006/relationships/image" Target="../media/image27.png"/><Relationship Id="rId39" Type="http://schemas.openxmlformats.org/officeDocument/2006/relationships/customXml" Target="../ink/ink44.xml"/><Relationship Id="rId38" Type="http://schemas.openxmlformats.org/officeDocument/2006/relationships/image" Target="../media/image44.png"/><Relationship Id="rId37" Type="http://schemas.openxmlformats.org/officeDocument/2006/relationships/customXml" Target="../ink/ink43.xml"/><Relationship Id="rId36" Type="http://schemas.openxmlformats.org/officeDocument/2006/relationships/image" Target="../media/image43.png"/><Relationship Id="rId35" Type="http://schemas.openxmlformats.org/officeDocument/2006/relationships/customXml" Target="../ink/ink42.xml"/><Relationship Id="rId34" Type="http://schemas.openxmlformats.org/officeDocument/2006/relationships/image" Target="../media/image42.png"/><Relationship Id="rId33" Type="http://schemas.openxmlformats.org/officeDocument/2006/relationships/customXml" Target="../ink/ink41.xml"/><Relationship Id="rId32" Type="http://schemas.openxmlformats.org/officeDocument/2006/relationships/image" Target="../media/image41.png"/><Relationship Id="rId31" Type="http://schemas.openxmlformats.org/officeDocument/2006/relationships/customXml" Target="../ink/ink40.xml"/><Relationship Id="rId30" Type="http://schemas.openxmlformats.org/officeDocument/2006/relationships/image" Target="../media/image40.png"/><Relationship Id="rId3" Type="http://schemas.openxmlformats.org/officeDocument/2006/relationships/customXml" Target="../ink/ink26.xml"/><Relationship Id="rId29" Type="http://schemas.openxmlformats.org/officeDocument/2006/relationships/customXml" Target="../ink/ink39.xml"/><Relationship Id="rId28" Type="http://schemas.openxmlformats.org/officeDocument/2006/relationships/image" Target="../media/image39.png"/><Relationship Id="rId27" Type="http://schemas.openxmlformats.org/officeDocument/2006/relationships/customXml" Target="../ink/ink38.xml"/><Relationship Id="rId26" Type="http://schemas.openxmlformats.org/officeDocument/2006/relationships/image" Target="../media/image38.png"/><Relationship Id="rId25" Type="http://schemas.openxmlformats.org/officeDocument/2006/relationships/customXml" Target="../ink/ink37.xml"/><Relationship Id="rId24" Type="http://schemas.openxmlformats.org/officeDocument/2006/relationships/image" Target="../media/image37.png"/><Relationship Id="rId23" Type="http://schemas.openxmlformats.org/officeDocument/2006/relationships/customXml" Target="../ink/ink36.xml"/><Relationship Id="rId22" Type="http://schemas.openxmlformats.org/officeDocument/2006/relationships/image" Target="../media/image36.png"/><Relationship Id="rId21" Type="http://schemas.openxmlformats.org/officeDocument/2006/relationships/customXml" Target="../ink/ink35.xml"/><Relationship Id="rId20" Type="http://schemas.openxmlformats.org/officeDocument/2006/relationships/image" Target="../media/image35.png"/><Relationship Id="rId2" Type="http://schemas.openxmlformats.org/officeDocument/2006/relationships/image" Target="../media/image26.png"/><Relationship Id="rId19" Type="http://schemas.openxmlformats.org/officeDocument/2006/relationships/customXml" Target="../ink/ink34.xml"/><Relationship Id="rId18" Type="http://schemas.openxmlformats.org/officeDocument/2006/relationships/image" Target="../media/image34.png"/><Relationship Id="rId17" Type="http://schemas.openxmlformats.org/officeDocument/2006/relationships/customXml" Target="../ink/ink33.xml"/><Relationship Id="rId16" Type="http://schemas.openxmlformats.org/officeDocument/2006/relationships/image" Target="../media/image33.png"/><Relationship Id="rId15" Type="http://schemas.openxmlformats.org/officeDocument/2006/relationships/customXml" Target="../ink/ink32.xml"/><Relationship Id="rId14" Type="http://schemas.openxmlformats.org/officeDocument/2006/relationships/image" Target="../media/image32.png"/><Relationship Id="rId13" Type="http://schemas.openxmlformats.org/officeDocument/2006/relationships/customXml" Target="../ink/ink31.xml"/><Relationship Id="rId123" Type="http://schemas.openxmlformats.org/officeDocument/2006/relationships/slideLayout" Target="../slideLayouts/slideLayout2.xml"/><Relationship Id="rId122" Type="http://schemas.openxmlformats.org/officeDocument/2006/relationships/image" Target="../media/image86.png"/><Relationship Id="rId121" Type="http://schemas.openxmlformats.org/officeDocument/2006/relationships/customXml" Target="../ink/ink85.xml"/><Relationship Id="rId120" Type="http://schemas.openxmlformats.org/officeDocument/2006/relationships/image" Target="../media/image85.png"/><Relationship Id="rId12" Type="http://schemas.openxmlformats.org/officeDocument/2006/relationships/image" Target="../media/image31.png"/><Relationship Id="rId119" Type="http://schemas.openxmlformats.org/officeDocument/2006/relationships/customXml" Target="../ink/ink84.xml"/><Relationship Id="rId118" Type="http://schemas.openxmlformats.org/officeDocument/2006/relationships/image" Target="../media/image84.png"/><Relationship Id="rId117" Type="http://schemas.openxmlformats.org/officeDocument/2006/relationships/customXml" Target="../ink/ink83.xml"/><Relationship Id="rId116" Type="http://schemas.openxmlformats.org/officeDocument/2006/relationships/image" Target="../media/image83.png"/><Relationship Id="rId115" Type="http://schemas.openxmlformats.org/officeDocument/2006/relationships/customXml" Target="../ink/ink82.xml"/><Relationship Id="rId114" Type="http://schemas.openxmlformats.org/officeDocument/2006/relationships/image" Target="../media/image82.png"/><Relationship Id="rId113" Type="http://schemas.openxmlformats.org/officeDocument/2006/relationships/customXml" Target="../ink/ink81.xml"/><Relationship Id="rId112" Type="http://schemas.openxmlformats.org/officeDocument/2006/relationships/image" Target="../media/image81.png"/><Relationship Id="rId111" Type="http://schemas.openxmlformats.org/officeDocument/2006/relationships/customXml" Target="../ink/ink80.xml"/><Relationship Id="rId110" Type="http://schemas.openxmlformats.org/officeDocument/2006/relationships/image" Target="../media/image80.png"/><Relationship Id="rId11" Type="http://schemas.openxmlformats.org/officeDocument/2006/relationships/customXml" Target="../ink/ink30.xml"/><Relationship Id="rId109" Type="http://schemas.openxmlformats.org/officeDocument/2006/relationships/customXml" Target="../ink/ink79.xml"/><Relationship Id="rId108" Type="http://schemas.openxmlformats.org/officeDocument/2006/relationships/image" Target="../media/image79.png"/><Relationship Id="rId107" Type="http://schemas.openxmlformats.org/officeDocument/2006/relationships/customXml" Target="../ink/ink78.xml"/><Relationship Id="rId106" Type="http://schemas.openxmlformats.org/officeDocument/2006/relationships/image" Target="../media/image78.png"/><Relationship Id="rId105" Type="http://schemas.openxmlformats.org/officeDocument/2006/relationships/customXml" Target="../ink/ink77.xml"/><Relationship Id="rId104" Type="http://schemas.openxmlformats.org/officeDocument/2006/relationships/image" Target="../media/image77.png"/><Relationship Id="rId103" Type="http://schemas.openxmlformats.org/officeDocument/2006/relationships/customXml" Target="../ink/ink76.xml"/><Relationship Id="rId102" Type="http://schemas.openxmlformats.org/officeDocument/2006/relationships/image" Target="../media/image76.png"/><Relationship Id="rId101" Type="http://schemas.openxmlformats.org/officeDocument/2006/relationships/customXml" Target="../ink/ink75.xml"/><Relationship Id="rId100" Type="http://schemas.openxmlformats.org/officeDocument/2006/relationships/image" Target="../media/image75.png"/><Relationship Id="rId10" Type="http://schemas.openxmlformats.org/officeDocument/2006/relationships/image" Target="../media/image30.png"/><Relationship Id="rId1" Type="http://schemas.openxmlformats.org/officeDocument/2006/relationships/customXml" Target="../ink/ink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3.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5.png"/></Relationships>
</file>

<file path=ppt/slides/_rels/slide7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6.png"/></Relationships>
</file>

<file path=ppt/slides/_rels/slide7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8.pn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9.png"/></Relationships>
</file>

<file path=ppt/slides/_rels/slide8.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customXml" Target="../ink/ink89.xml"/><Relationship Id="rId7" Type="http://schemas.openxmlformats.org/officeDocument/2006/relationships/image" Target="../media/image90.png"/><Relationship Id="rId6" Type="http://schemas.openxmlformats.org/officeDocument/2006/relationships/customXml" Target="../ink/ink88.xml"/><Relationship Id="rId5" Type="http://schemas.openxmlformats.org/officeDocument/2006/relationships/image" Target="../media/image89.png"/><Relationship Id="rId4" Type="http://schemas.openxmlformats.org/officeDocument/2006/relationships/customXml" Target="../ink/ink87.xml"/><Relationship Id="rId3" Type="http://schemas.openxmlformats.org/officeDocument/2006/relationships/image" Target="../media/image88.png"/><Relationship Id="rId22" Type="http://schemas.openxmlformats.org/officeDocument/2006/relationships/slideLayout" Target="../slideLayouts/slideLayout2.xml"/><Relationship Id="rId21" Type="http://schemas.openxmlformats.org/officeDocument/2006/relationships/image" Target="../media/image97.png"/><Relationship Id="rId20" Type="http://schemas.openxmlformats.org/officeDocument/2006/relationships/customXml" Target="../ink/ink95.xml"/><Relationship Id="rId2" Type="http://schemas.openxmlformats.org/officeDocument/2006/relationships/customXml" Target="../ink/ink86.xml"/><Relationship Id="rId19" Type="http://schemas.openxmlformats.org/officeDocument/2006/relationships/image" Target="../media/image96.png"/><Relationship Id="rId18" Type="http://schemas.openxmlformats.org/officeDocument/2006/relationships/customXml" Target="../ink/ink94.xml"/><Relationship Id="rId17" Type="http://schemas.openxmlformats.org/officeDocument/2006/relationships/image" Target="../media/image95.png"/><Relationship Id="rId16" Type="http://schemas.openxmlformats.org/officeDocument/2006/relationships/customXml" Target="../ink/ink93.xml"/><Relationship Id="rId15" Type="http://schemas.openxmlformats.org/officeDocument/2006/relationships/image" Target="../media/image94.png"/><Relationship Id="rId14" Type="http://schemas.openxmlformats.org/officeDocument/2006/relationships/customXml" Target="../ink/ink92.xml"/><Relationship Id="rId13" Type="http://schemas.openxmlformats.org/officeDocument/2006/relationships/image" Target="../media/image93.png"/><Relationship Id="rId12" Type="http://schemas.openxmlformats.org/officeDocument/2006/relationships/customXml" Target="../ink/ink91.xml"/><Relationship Id="rId11" Type="http://schemas.openxmlformats.org/officeDocument/2006/relationships/image" Target="../media/image92.png"/><Relationship Id="rId10" Type="http://schemas.openxmlformats.org/officeDocument/2006/relationships/customXml" Target="../ink/ink90.xml"/><Relationship Id="rId1"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0.png"/></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1.png"/></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2.png"/></Relationships>
</file>

<file path=ppt/slides/_rels/slide8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3.png"/></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5.png"/><Relationship Id="rId1" Type="http://schemas.openxmlformats.org/officeDocument/2006/relationships/image" Target="../media/image584.png"/></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6.png"/></Relationships>
</file>

<file path=ppt/slides/_rels/slide9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7.png"/></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8.png"/></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194560"/>
            <a:ext cx="9144000" cy="1315720"/>
          </a:xfrm>
        </p:spPr>
        <p:txBody>
          <a:bodyPr/>
          <a:lstStyle/>
          <a:p>
            <a:r>
              <a:rPr lang="en-US" altLang="zh-CN" dirty="0">
                <a:latin typeface="微软雅黑 Light" panose="020B0502040204020203" pitchFamily="34" charset="-122"/>
                <a:ea typeface="微软雅黑 Light" panose="020B0502040204020203" pitchFamily="34" charset="-122"/>
              </a:rPr>
              <a:t>C Primer Plus</a:t>
            </a:r>
            <a:endParaRPr lang="zh-CN" altLang="en-US"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1524000" y="3869690"/>
            <a:ext cx="9144000" cy="1049020"/>
          </a:xfrm>
        </p:spPr>
        <p:txBody>
          <a:bodyPr>
            <a:normAutofit lnSpcReduction="20000"/>
          </a:bodyPr>
          <a:lstStyle/>
          <a:p>
            <a:endParaRPr lang="en-US" altLang="zh-CN" dirty="0"/>
          </a:p>
          <a:p>
            <a:r>
              <a:rPr lang="zh-CN" altLang="en-US" dirty="0"/>
              <a:t>讲解：</a:t>
            </a:r>
            <a:r>
              <a:rPr lang="en-US" altLang="zh-CN" dirty="0"/>
              <a:t>JZ</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是高效的语言。在设计上，它充分利用了当前计算机的优势，因此</a:t>
            </a:r>
            <a:r>
              <a:rPr lang="en-US" altLang="zh-CN" dirty="0">
                <a:solidFill>
                  <a:srgbClr val="FF0000"/>
                </a:solidFill>
              </a:rPr>
              <a:t>C</a:t>
            </a:r>
            <a:r>
              <a:rPr lang="zh-CN" altLang="en-US" dirty="0">
                <a:solidFill>
                  <a:srgbClr val="FF0000"/>
                </a:solidFill>
              </a:rPr>
              <a:t>程序相对更紧凑，而且运行速度</a:t>
            </a:r>
            <a:endParaRPr lang="en-US" altLang="zh-CN" dirty="0">
              <a:solidFill>
                <a:srgbClr val="FF0000"/>
              </a:solidFill>
            </a:endParaRPr>
          </a:p>
          <a:p>
            <a:r>
              <a:rPr lang="zh-CN" altLang="en-US" dirty="0">
                <a:solidFill>
                  <a:srgbClr val="FF0000"/>
                </a:solidFill>
              </a:rPr>
              <a:t>很快</a:t>
            </a:r>
            <a:r>
              <a:rPr lang="zh-CN" altLang="en-US" dirty="0"/>
              <a:t>。实际上，</a:t>
            </a:r>
            <a:r>
              <a:rPr lang="en-US" altLang="zh-CN" dirty="0"/>
              <a:t>C</a:t>
            </a:r>
            <a:r>
              <a:rPr lang="zh-CN" altLang="en-US" dirty="0"/>
              <a:t>语言具有通常是汇编语言才具有的</a:t>
            </a:r>
            <a:r>
              <a:rPr lang="zh-CN" altLang="en-US" dirty="0">
                <a:solidFill>
                  <a:srgbClr val="FF0000"/>
                </a:solidFill>
              </a:rPr>
              <a:t>微调控制能力</a:t>
            </a:r>
            <a:r>
              <a:rPr lang="zh-CN" altLang="en-US" dirty="0"/>
              <a:t>（汇编语言是为特殊的中央处理单元</a:t>
            </a:r>
            <a:endParaRPr lang="en-US" altLang="zh-CN" dirty="0"/>
          </a:p>
          <a:p>
            <a:r>
              <a:rPr lang="zh-CN" altLang="en-US" dirty="0"/>
              <a:t>设计的一系列内部指令，使用助记符来表示；不同的 </a:t>
            </a:r>
            <a:r>
              <a:rPr lang="en-US" altLang="zh-CN" dirty="0"/>
              <a:t>CPU</a:t>
            </a:r>
            <a:r>
              <a:rPr lang="zh-CN" altLang="en-US" dirty="0"/>
              <a:t>系列使用不同的汇编语言），可以根据具体</a:t>
            </a:r>
            <a:endParaRPr lang="en-US" altLang="zh-CN" dirty="0"/>
          </a:p>
          <a:p>
            <a:r>
              <a:rPr lang="zh-CN" altLang="en-US" dirty="0"/>
              <a:t>情况微调程序以获得最大运行速度或最有效地使用内存。</a:t>
            </a:r>
            <a:endParaRPr lang="zh-CN" altLang="en-US" dirty="0"/>
          </a:p>
        </p:txBody>
      </p:sp>
      <p:sp>
        <p:nvSpPr>
          <p:cNvPr id="2" name="标题 1"/>
          <p:cNvSpPr>
            <a:spLocks noGrp="1"/>
          </p:cNvSpPr>
          <p:nvPr>
            <p:ph type="title"/>
          </p:nvPr>
        </p:nvSpPr>
        <p:spPr/>
        <p:txBody>
          <a:bodyPr/>
          <a:lstStyle/>
          <a:p>
            <a:r>
              <a:rPr lang="en-US" altLang="zh-CN" dirty="0"/>
              <a:t>1.2.2 </a:t>
            </a:r>
            <a:r>
              <a:rPr lang="zh-CN" altLang="en-US" dirty="0"/>
              <a:t>高效性</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编程练习</a:t>
            </a:r>
            <a:endParaRPr lang="zh-CN" altLang="en-US" dirty="0"/>
          </a:p>
        </p:txBody>
      </p:sp>
      <p:pic>
        <p:nvPicPr>
          <p:cNvPr id="4" name="内容占位符 3"/>
          <p:cNvPicPr>
            <a:picLocks noChangeAspect="1"/>
          </p:cNvPicPr>
          <p:nvPr>
            <p:ph idx="1"/>
          </p:nvPr>
        </p:nvPicPr>
        <p:blipFill>
          <a:blip r:embed="rId1"/>
          <a:stretch>
            <a:fillRect/>
          </a:stretch>
        </p:blipFill>
        <p:spPr>
          <a:xfrm>
            <a:off x="4271645" y="1732280"/>
            <a:ext cx="3648075" cy="4648200"/>
          </a:xfrm>
          <a:prstGeom prst="rect">
            <a:avLst/>
          </a:prstGeom>
        </p:spPr>
      </p:pic>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不使用平方根而用这样的测试条件，有两个原因。其一，整数乘法比求平方根快。其二，我们还没有正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式介绍平方根函数。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还要解决两个问题才能准备编程。第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个问题，如果待测试的数是一个完全平方数怎么办？报告</a:t>
            </a:r>
            <a:r>
              <a:rPr lang="en-US" altLang="zh-CN" sz="1800" b="0" i="0" u="none" strike="noStrike" baseline="0" dirty="0">
                <a:latin typeface="TimesNewRomanPSMT"/>
                <a:ea typeface="宋体" panose="02010600030101010101" pitchFamily="2" charset="-122"/>
              </a:rPr>
              <a:t>144</a:t>
            </a:r>
            <a:r>
              <a:rPr lang="zh-CN" altLang="en-US" sz="1800" b="0" i="0" u="none" strike="noStrike" baseline="0" dirty="0">
                <a:latin typeface="宋体" panose="02010600030101010101" pitchFamily="2" charset="-122"/>
                <a:ea typeface="宋体" panose="02010600030101010101" pitchFamily="2" charset="-122"/>
              </a:rPr>
              <a:t>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整除显得有点傻。可以使用嵌套</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语句测试</a:t>
            </a:r>
            <a:r>
              <a:rPr lang="en-US" altLang="zh-CN" sz="1800" b="0" i="0" u="none" strike="noStrike" baseline="0" dirty="0">
                <a:latin typeface="TimesNewRomanPSMT"/>
                <a:ea typeface="宋体" panose="02010600030101010101" pitchFamily="2" charset="-122"/>
              </a:rPr>
              <a:t>div</a:t>
            </a:r>
            <a:r>
              <a:rPr lang="zh-CN" altLang="en-US" sz="1800" b="0" i="0" u="none" strike="noStrike" baseline="0" dirty="0">
                <a:latin typeface="宋体" panose="02010600030101010101" pitchFamily="2" charset="-122"/>
                <a:ea typeface="宋体" panose="02010600030101010101" pitchFamily="2" charset="-122"/>
              </a:rPr>
              <a:t>是否等于</a:t>
            </a:r>
            <a:r>
              <a:rPr lang="en-US" altLang="zh-CN" sz="1800" b="0" i="0" u="none" strike="noStrike" baseline="0" dirty="0">
                <a:latin typeface="TimesNewRomanPSMT"/>
                <a:ea typeface="宋体" panose="02010600030101010101" pitchFamily="2" charset="-122"/>
              </a:rPr>
              <a:t>num /div</a:t>
            </a:r>
            <a:r>
              <a:rPr lang="zh-CN" altLang="en-US" sz="1800" b="0" i="0" u="none" strike="noStrike" baseline="0" dirty="0">
                <a:latin typeface="宋体" panose="02010600030101010101" pitchFamily="2" charset="-122"/>
                <a:ea typeface="宋体" panose="02010600030101010101" pitchFamily="2" charset="-122"/>
              </a:rPr>
              <a:t>。如果是，程序只打印一个约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 (div = 2; (div * div) &lt;= num; div++)</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(num % div == 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(div * div != num)</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is divisible by %d and %d.\</a:t>
            </a:r>
            <a:r>
              <a:rPr lang="en-US" altLang="zh-CN" sz="1800" b="0" i="0" u="none" strike="noStrike" baseline="0" dirty="0" err="1">
                <a:latin typeface="TimesNewRomanPSMT"/>
              </a:rPr>
              <a:t>n",num</a:t>
            </a:r>
            <a:r>
              <a:rPr lang="en-US" altLang="zh-CN" sz="1800" b="0" i="0" u="none" strike="noStrike" baseline="0" dirty="0">
                <a:latin typeface="TimesNewRomanPSMT"/>
              </a:rPr>
              <a:t>, div, num / div);</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is divisible by %d.\n", num, div);</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注意</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从技术角度看，</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语句作为一条单独的语句，不必使用花括号。外层</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也是一条单独的语句，也不必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使用花括号。但是，当语句太长时，</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使用花括号能提高代码的可读性</a:t>
            </a:r>
            <a:r>
              <a:rPr lang="zh-CN" altLang="en-US" sz="1800" b="0" i="0" u="none" strike="noStrike" baseline="0" dirty="0">
                <a:latin typeface="宋体" panose="02010600030101010101" pitchFamily="2" charset="-122"/>
                <a:ea typeface="宋体" panose="02010600030101010101" pitchFamily="2" charset="-122"/>
              </a:rPr>
              <a:t>，而且还可防止今后在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循环中添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加其他语句时忘记加花括号。</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个问题，如何知道一个数字是素数？如果</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是素数，程序流不会进入</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语句。要解决这个问题，可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以在外层循环把一个变量设置为某个值（如，</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语句中把该变量重新设置为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。循环完成后，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检查该变量是否是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，如果是，说明没有进入</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语句，那么该数就是素数。这样的变量通常称为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flag</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一直以来，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都习惯用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作为标记的类型，其实新增的</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类型更合适。另外，如果在程序中包含了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stdbool.h</a:t>
            </a:r>
            <a:r>
              <a:rPr lang="zh-CN" altLang="en-US" sz="1800" b="0" i="0" u="none" strike="noStrike" baseline="0" dirty="0">
                <a:latin typeface="宋体" panose="02010600030101010101" pitchFamily="2" charset="-122"/>
                <a:ea typeface="宋体" panose="02010600030101010101" pitchFamily="2" charset="-122"/>
              </a:rPr>
              <a:t>头文件，便可用</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类型，用</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分别代替</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7.5</a:t>
            </a:r>
            <a:r>
              <a:rPr lang="zh-CN" altLang="en-US" sz="1800" b="0" i="0" u="none" strike="noStrike" baseline="0" dirty="0">
                <a:latin typeface="宋体" panose="02010600030101010101" pitchFamily="2" charset="-122"/>
                <a:ea typeface="宋体" panose="02010600030101010101" pitchFamily="2" charset="-122"/>
              </a:rPr>
              <a:t>体现了以上分析的思路。为扩大该程序的应用范围，程序用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类型而不是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类型（如果系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统不支持</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类型，可以把</a:t>
            </a:r>
            <a:r>
              <a:rPr lang="en-US" altLang="zh-CN" sz="1800" b="0" i="0" u="none" strike="noStrike" baseline="0" dirty="0" err="1">
                <a:latin typeface="TimesNewRomanPSMT"/>
                <a:ea typeface="宋体" panose="02010600030101010101" pitchFamily="2" charset="-122"/>
              </a:rPr>
              <a:t>isPrime</a:t>
            </a:r>
            <a:r>
              <a:rPr lang="zh-CN" altLang="en-US" sz="1800" b="0" i="0" u="none" strike="noStrike" baseline="0" dirty="0">
                <a:latin typeface="宋体" panose="02010600030101010101" pitchFamily="2" charset="-122"/>
                <a:ea typeface="宋体" panose="02010600030101010101" pitchFamily="2" charset="-122"/>
              </a:rPr>
              <a:t>的类型改为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，并用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分别替换程序中的</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7.5 </a:t>
            </a:r>
            <a:r>
              <a:rPr lang="en-US" altLang="zh-CN" sz="1800" b="1" i="0" u="none" strike="noStrike" baseline="0" dirty="0" err="1">
                <a:latin typeface="TimesNewRomanPS-BoldMT"/>
                <a:ea typeface="宋体" panose="02010600030101010101" pitchFamily="2" charset="-122"/>
              </a:rPr>
              <a:t>divisors.c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divisors.c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使用嵌套</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语句显示一个数的约数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stdbool.h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unsigned long 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待测试的数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unsigned long div;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可能的约数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bool </a:t>
            </a:r>
            <a:r>
              <a:rPr lang="en-US" altLang="zh-CN" sz="1800" b="0" i="0" u="none" strike="noStrike" baseline="0" dirty="0" err="1">
                <a:latin typeface="TimesNewRomanPSMT"/>
              </a:rPr>
              <a:t>isPrime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素数标记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 enter an integer for analysis; ");</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printf("Enter q to quit.\n");</a:t>
            </a:r>
            <a:endParaRPr lang="pt-BR"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en-US" altLang="zh-CN" sz="1800" b="0" i="0" u="none" strike="noStrike" baseline="0" dirty="0" err="1">
                <a:latin typeface="TimesNewRomanPSMT"/>
              </a:rPr>
              <a:t>lu</a:t>
            </a:r>
            <a:r>
              <a:rPr lang="en-US" altLang="zh-CN" sz="1800" b="0" i="0" u="none" strike="noStrike" baseline="0" dirty="0">
                <a:latin typeface="TimesNewRomanPSMT"/>
              </a:rPr>
              <a:t>", &amp;num) == 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for (div = 2, </a:t>
            </a:r>
            <a:r>
              <a:rPr lang="en-US" altLang="zh-CN" sz="1800" b="0" i="0" u="none" strike="noStrike" baseline="0" dirty="0" err="1">
                <a:latin typeface="TimesNewRomanPSMT"/>
              </a:rPr>
              <a:t>isPrime</a:t>
            </a:r>
            <a:r>
              <a:rPr lang="en-US" altLang="zh-CN" sz="1800" b="0" i="0" u="none" strike="noStrike" baseline="0" dirty="0">
                <a:latin typeface="TimesNewRomanPSMT"/>
              </a:rPr>
              <a:t> = true; (div * div) &lt;= num; div++)</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(num % div == 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((div * div) != num)</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lu</a:t>
            </a:r>
            <a:r>
              <a:rPr lang="en-US" altLang="zh-CN" sz="1800" b="0" i="0" u="none" strike="noStrike" baseline="0" dirty="0">
                <a:latin typeface="TimesNewRomanPSMT"/>
              </a:rPr>
              <a:t> is divisible by %</a:t>
            </a:r>
            <a:r>
              <a:rPr lang="en-US" altLang="zh-CN" sz="1800" b="0" i="0" u="none" strike="noStrike" baseline="0" dirty="0" err="1">
                <a:latin typeface="TimesNewRomanPSMT"/>
              </a:rPr>
              <a:t>lu</a:t>
            </a:r>
            <a:r>
              <a:rPr lang="en-US" altLang="zh-CN" sz="1800" b="0" i="0" u="none" strike="noStrike" baseline="0" dirty="0">
                <a:latin typeface="TimesNewRomanPSMT"/>
              </a:rPr>
              <a:t> and %</a:t>
            </a:r>
            <a:r>
              <a:rPr lang="en-US" altLang="zh-CN" sz="1800" b="0" i="0" u="none" strike="noStrike" baseline="0" dirty="0" err="1">
                <a:latin typeface="TimesNewRomanPSMT"/>
              </a:rPr>
              <a:t>lu</a:t>
            </a:r>
            <a:r>
              <a:rPr lang="en-US" altLang="zh-CN" sz="1800" b="0" i="0" u="none" strike="noStrike" baseline="0" dirty="0">
                <a:latin typeface="TimesNewRomanPSMT"/>
              </a:rPr>
              <a:t>.\n",num, div, num / div);</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lu</a:t>
            </a:r>
            <a:r>
              <a:rPr lang="en-US" altLang="zh-CN" sz="1800" b="0" i="0" u="none" strike="noStrike" baseline="0" dirty="0">
                <a:latin typeface="TimesNewRomanPSMT"/>
              </a:rPr>
              <a:t> is divisible by %</a:t>
            </a:r>
            <a:r>
              <a:rPr lang="en-US" altLang="zh-CN" sz="1800" b="0" i="0" u="none" strike="noStrike" baseline="0" dirty="0" err="1">
                <a:latin typeface="TimesNewRomanPSMT"/>
              </a:rPr>
              <a:t>lu</a:t>
            </a:r>
            <a:r>
              <a:rPr lang="en-US" altLang="zh-CN" sz="1800" b="0" i="0" u="none" strike="noStrike" baseline="0" dirty="0">
                <a:latin typeface="TimesNewRomanPSMT"/>
              </a:rPr>
              <a:t>.\n",num, div);</a:t>
            </a:r>
            <a:endParaRPr lang="en-US" altLang="zh-CN" sz="1800" b="0" i="0" u="none" strike="noStrike" baseline="0" dirty="0">
              <a:latin typeface="TimesNewRomanPSMT"/>
            </a:endParaRPr>
          </a:p>
          <a:p>
            <a:pPr algn="l"/>
            <a:r>
              <a:rPr lang="en-US" altLang="zh-CN" sz="1800" b="0" i="0" u="none" strike="noStrike" baseline="0" dirty="0" err="1">
                <a:latin typeface="TimesNewRomanPSMT"/>
              </a:rPr>
              <a:t>			isPrime</a:t>
            </a:r>
            <a:r>
              <a:rPr lang="en-US" altLang="zh-CN" sz="1800" b="0" i="0" u="none" strike="noStrike" baseline="0" dirty="0">
                <a:latin typeface="TimesNewRomanPSMT"/>
              </a:rPr>
              <a:t> = false;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该数不是素数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isPrime</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printf("%lu is prime.\n", num);</a:t>
            </a:r>
            <a:endParaRPr lang="pt-BR" altLang="zh-CN" sz="1800" b="0" i="0" u="none" strike="noStrike" baseline="0" dirty="0">
              <a:latin typeface="TimesNewRomanPSMT"/>
            </a:endParaRPr>
          </a:p>
          <a:p>
            <a:pPr algn="l"/>
            <a:endParaRPr lang="pt-BR"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 enter another integer for analysis; ");</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printf("Enter q to quit.\n");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a:t>
            </a:r>
            <a:endParaRPr lang="en-US" altLang="zh-CN" sz="1800" b="0" i="0" u="none" strike="noStrike" baseline="0" dirty="0" err="1">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注意，该程序在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循环的测试表达式中使用了逗号运算符，这样每次输入新值时都可以把</a:t>
            </a:r>
            <a:r>
              <a:rPr lang="en-US" altLang="zh-CN" sz="1800" b="0" i="0" u="none" strike="noStrike" baseline="0" dirty="0" err="1">
                <a:latin typeface="TimesNewRomanPSMT"/>
                <a:ea typeface="宋体" panose="02010600030101010101" pitchFamily="2" charset="-122"/>
              </a:rPr>
              <a:t>isPrime</a:t>
            </a:r>
            <a:r>
              <a:rPr lang="zh-CN" altLang="en-US" sz="1800" b="0" i="0" u="none" strike="noStrike" baseline="0" dirty="0">
                <a:latin typeface="宋体" panose="02010600030101010101" pitchFamily="2" charset="-122"/>
                <a:ea typeface="宋体" panose="02010600030101010101" pitchFamily="2" charset="-122"/>
              </a:rPr>
              <a:t>设置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下面是该程序的一个输出示例：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 enter an integer for analysis; Enter q to 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123456789</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123456789 is divisible by 3 and 41152263.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123456789 is divisible by 9 and 13717421.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123456789 is divisible by 3607 and 34227.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123456789 is divisible by 3803 and 32463.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123456789 is divisible by 10821 and 11409.</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Please enter another integer for analysis; Enter q to quit.</a:t>
            </a:r>
            <a:endParaRPr lang="en-US" altLang="zh-CN" sz="1800" b="0" i="0" u="none" strike="noStrike" baseline="0" dirty="0">
              <a:latin typeface="TimesNewRomanPSMT"/>
            </a:endParaRPr>
          </a:p>
          <a:p>
            <a:pPr algn="l"/>
            <a:r>
              <a:rPr lang="en-US" altLang="zh-CN" sz="1800" b="1" i="0" u="none" strike="noStrike" baseline="0" dirty="0">
                <a:latin typeface="TimesNewRomanPS-BoldMT"/>
              </a:rPr>
              <a:t>149</a:t>
            </a:r>
            <a:endParaRPr lang="en-US" altLang="zh-CN" sz="1800" b="1" i="0" u="none" strike="noStrike" baseline="0" dirty="0">
              <a:latin typeface="TimesNewRomanPS-BoldMT"/>
            </a:endParaRPr>
          </a:p>
          <a:p>
            <a:pPr algn="l"/>
            <a:r>
              <a:rPr lang="en-US" altLang="zh-CN" sz="1800" b="0" i="0" u="none" strike="noStrike" baseline="0" dirty="0">
                <a:latin typeface="TimesNewRomanPSMT"/>
              </a:rPr>
              <a:t>149 is prime.</a:t>
            </a:r>
            <a:endParaRPr lang="en-US" altLang="zh-CN" sz="1800" b="0" i="0" u="none" strike="noStrike" baseline="0" dirty="0">
              <a:latin typeface="TimesNewRomanPSMT"/>
            </a:endParaRPr>
          </a:p>
          <a:p>
            <a:pPr algn="l"/>
            <a:r>
              <a:rPr lang="en-US" altLang="zh-CN" sz="1800" b="0" i="0" u="none" strike="noStrike" baseline="0" dirty="0">
                <a:latin typeface="TimesNewRomanPSMT"/>
              </a:rPr>
              <a:t>Please enter another integer for analysis; Enter q to quit.</a:t>
            </a:r>
            <a:endParaRPr lang="en-US" altLang="zh-CN" sz="1800" b="0" i="0" u="none" strike="noStrike" baseline="0" dirty="0">
              <a:latin typeface="TimesNewRomanPSMT"/>
            </a:endParaRPr>
          </a:p>
          <a:p>
            <a:pPr algn="l"/>
            <a:r>
              <a:rPr lang="en-US" altLang="zh-CN" sz="1800" b="1" i="0" u="none" strike="noStrike" baseline="0" dirty="0">
                <a:latin typeface="TimesNewRomanPS-BoldMT"/>
              </a:rPr>
              <a:t>2013</a:t>
            </a:r>
            <a:endParaRPr lang="en-US" altLang="zh-CN" sz="1800" b="1" i="0" u="none" strike="noStrike" baseline="0" dirty="0">
              <a:latin typeface="TimesNewRomanPS-BoldMT"/>
            </a:endParaRPr>
          </a:p>
          <a:p>
            <a:pPr algn="l"/>
            <a:r>
              <a:rPr lang="en-US" altLang="zh-CN" sz="1800" b="0" i="0" u="none" strike="noStrike" baseline="0" dirty="0">
                <a:latin typeface="TimesNewRomanPSMT"/>
              </a:rPr>
              <a:t>2013 is divisible by 3 and 671.</a:t>
            </a:r>
            <a:endParaRPr lang="en-US" altLang="zh-CN" sz="1800" b="0" i="0" u="none" strike="noStrike" baseline="0" dirty="0">
              <a:latin typeface="TimesNewRomanPSMT"/>
            </a:endParaRPr>
          </a:p>
          <a:p>
            <a:pPr algn="l"/>
            <a:r>
              <a:rPr lang="en-US" altLang="zh-CN" sz="1800" b="0" i="0" u="none" strike="noStrike" baseline="0" dirty="0">
                <a:latin typeface="TimesNewRomanPSMT"/>
              </a:rPr>
              <a:t>2013 is divisible by 11 and 183.</a:t>
            </a:r>
            <a:endParaRPr lang="en-US" altLang="zh-CN" sz="1800" b="0" i="0" u="none" strike="noStrike" baseline="0" dirty="0">
              <a:latin typeface="TimesNewRomanPSMT"/>
            </a:endParaRPr>
          </a:p>
          <a:p>
            <a:pPr algn="l"/>
            <a:r>
              <a:rPr lang="en-US" altLang="zh-CN" sz="1800" b="0" i="0" u="none" strike="noStrike" baseline="0" dirty="0">
                <a:latin typeface="TimesNewRomanPSMT"/>
              </a:rPr>
              <a:t>2013 is divisible by 33 and 61.</a:t>
            </a:r>
            <a:endParaRPr lang="en-US" altLang="zh-CN" sz="1800" b="0" i="0" u="none" strike="noStrike" baseline="0" dirty="0">
              <a:latin typeface="TimesNewRomanPSMT"/>
            </a:endParaRPr>
          </a:p>
          <a:p>
            <a:pPr algn="l"/>
            <a:r>
              <a:rPr lang="en-US" altLang="zh-CN" sz="1800" b="0" i="0" u="none" strike="noStrike" baseline="0" dirty="0">
                <a:latin typeface="TimesNewRomanPSMT"/>
              </a:rPr>
              <a:t>Please enter another integer for analysis; Enter q to quit.</a:t>
            </a:r>
            <a:endParaRPr lang="en-US" altLang="zh-CN" sz="1800" b="0" i="0" u="none" strike="noStrike" baseline="0" dirty="0">
              <a:latin typeface="TimesNewRomanPSMT"/>
            </a:endParaRPr>
          </a:p>
          <a:p>
            <a:pPr algn="l"/>
            <a:r>
              <a:rPr lang="en-US" altLang="zh-CN" sz="1800" b="0" i="0" u="none" strike="noStrike" baseline="0" dirty="0">
                <a:latin typeface="TimesNewRomanPSMT"/>
              </a:rPr>
              <a:t>q</a:t>
            </a:r>
            <a:endParaRPr lang="en-US" altLang="zh-CN" sz="1800" b="0" i="0" u="none" strike="noStrike" baseline="0" dirty="0">
              <a:latin typeface="TimesNewRomanPSMT"/>
            </a:endParaRPr>
          </a:p>
          <a:p>
            <a:pPr algn="l"/>
            <a:r>
              <a:rPr lang="en-US" altLang="zh-CN" sz="1800" b="0" i="0" u="none" strike="noStrike" baseline="0" dirty="0">
                <a:latin typeface="TimesNewRomanPSMT"/>
              </a:rPr>
              <a:t>Bye.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本章介绍以下内容：</a:t>
            </a:r>
            <a:endParaRPr lang="zh-CN" altLang="en-US" dirty="0"/>
          </a:p>
          <a:p>
            <a:endParaRPr lang="en-US" altLang="zh-CN" dirty="0"/>
          </a:p>
          <a:p>
            <a:pPr marL="285750" indent="-285750">
              <a:buFont typeface="Arial" panose="020B0604020202020204" pitchFamily="34" charset="0"/>
              <a:buChar char="•"/>
            </a:pPr>
            <a:r>
              <a:rPr lang="zh-CN" altLang="en-US" dirty="0">
                <a:solidFill>
                  <a:srgbClr val="FF0000"/>
                </a:solidFill>
              </a:rPr>
              <a:t>运算符</a:t>
            </a:r>
            <a:r>
              <a:rPr lang="zh-CN" altLang="en-US" dirty="0"/>
              <a:t>：</a:t>
            </a:r>
            <a:r>
              <a:rPr lang="en-US" altLang="zh-CN" dirty="0"/>
              <a:t>=</a:t>
            </a:r>
            <a:endParaRPr lang="en-US" altLang="zh-CN" dirty="0"/>
          </a:p>
          <a:p>
            <a:pPr marL="285750" indent="-285750">
              <a:buFont typeface="Arial" panose="020B0604020202020204" pitchFamily="34" charset="0"/>
              <a:buChar char="•"/>
            </a:pPr>
            <a:r>
              <a:rPr lang="zh-CN" altLang="en-US" dirty="0">
                <a:solidFill>
                  <a:srgbClr val="FF0000"/>
                </a:solidFill>
              </a:rPr>
              <a:t>函数</a:t>
            </a:r>
            <a:r>
              <a:rPr lang="zh-CN" altLang="en-US" dirty="0"/>
              <a:t>：</a:t>
            </a:r>
            <a:r>
              <a:rPr lang="en-US" altLang="zh-CN" dirty="0"/>
              <a:t>main()</a:t>
            </a:r>
            <a:r>
              <a:rPr lang="zh-CN" altLang="en-US" dirty="0"/>
              <a:t>、</a:t>
            </a:r>
            <a:r>
              <a:rPr lang="en-US" altLang="zh-CN" dirty="0" err="1"/>
              <a:t>printf</a:t>
            </a:r>
            <a:r>
              <a:rPr lang="en-US" altLang="zh-CN" dirty="0"/>
              <a:t>()</a:t>
            </a:r>
            <a:endParaRPr lang="en-US" altLang="zh-CN" dirty="0"/>
          </a:p>
          <a:p>
            <a:pPr marL="285750" indent="-285750">
              <a:buFont typeface="Arial" panose="020B0604020202020204" pitchFamily="34" charset="0"/>
              <a:buChar char="•"/>
            </a:pPr>
            <a:r>
              <a:rPr lang="zh-CN" altLang="en-US" dirty="0"/>
              <a:t>编写一个简单的</a:t>
            </a:r>
            <a:r>
              <a:rPr lang="en-US" altLang="zh-CN" dirty="0"/>
              <a:t>C</a:t>
            </a:r>
            <a:r>
              <a:rPr lang="zh-CN" altLang="en-US" dirty="0"/>
              <a:t>程序</a:t>
            </a:r>
            <a:endParaRPr lang="zh-CN" altLang="en-US" dirty="0"/>
          </a:p>
          <a:p>
            <a:pPr marL="285750" indent="-285750">
              <a:buFont typeface="Arial" panose="020B0604020202020204" pitchFamily="34" charset="0"/>
              <a:buChar char="•"/>
            </a:pPr>
            <a:r>
              <a:rPr lang="zh-CN" altLang="en-US" dirty="0"/>
              <a:t>创建整型</a:t>
            </a:r>
            <a:r>
              <a:rPr lang="zh-CN" altLang="en-US" dirty="0">
                <a:solidFill>
                  <a:srgbClr val="FF0000"/>
                </a:solidFill>
              </a:rPr>
              <a:t>变量</a:t>
            </a:r>
            <a:r>
              <a:rPr lang="zh-CN" altLang="en-US" dirty="0"/>
              <a:t>，为其赋值并在屏幕上显示其值</a:t>
            </a:r>
            <a:endParaRPr lang="zh-CN" altLang="en-US" dirty="0"/>
          </a:p>
          <a:p>
            <a:pPr marL="285750" indent="-285750">
              <a:buFont typeface="Arial" panose="020B0604020202020204" pitchFamily="34" charset="0"/>
              <a:buChar char="•"/>
            </a:pPr>
            <a:r>
              <a:rPr lang="zh-CN" altLang="en-US" dirty="0">
                <a:solidFill>
                  <a:srgbClr val="FF0000"/>
                </a:solidFill>
              </a:rPr>
              <a:t>换行字符</a:t>
            </a:r>
            <a:endParaRPr lang="zh-CN" altLang="en-US" dirty="0"/>
          </a:p>
          <a:p>
            <a:pPr marL="285750" indent="-285750">
              <a:buFont typeface="Arial" panose="020B0604020202020204" pitchFamily="34" charset="0"/>
              <a:buChar char="•"/>
            </a:pPr>
            <a:r>
              <a:rPr lang="zh-CN" altLang="en-US" dirty="0"/>
              <a:t>如何在程序中写</a:t>
            </a:r>
            <a:r>
              <a:rPr lang="zh-CN" altLang="en-US" dirty="0">
                <a:solidFill>
                  <a:srgbClr val="FF0000"/>
                </a:solidFill>
              </a:rPr>
              <a:t>注释</a:t>
            </a:r>
            <a:r>
              <a:rPr lang="zh-CN" altLang="en-US" dirty="0"/>
              <a:t>，创建包含多个函数的程序，发现程序的错误</a:t>
            </a:r>
            <a:endParaRPr lang="zh-CN" altLang="en-US" dirty="0"/>
          </a:p>
          <a:p>
            <a:pPr marL="285750" indent="-285750">
              <a:buFont typeface="Arial" panose="020B0604020202020204" pitchFamily="34" charset="0"/>
              <a:buChar char="•"/>
            </a:pPr>
            <a:r>
              <a:rPr lang="zh-CN" altLang="en-US" dirty="0"/>
              <a:t>什么是</a:t>
            </a:r>
            <a:r>
              <a:rPr lang="zh-CN" altLang="en-US" dirty="0">
                <a:solidFill>
                  <a:srgbClr val="FF0000"/>
                </a:solidFill>
              </a:rPr>
              <a:t>关键字</a:t>
            </a:r>
            <a:endParaRPr lang="zh-CN" altLang="en-US" dirty="0">
              <a:solidFill>
                <a:srgbClr val="FF0000"/>
              </a:solidFill>
            </a:endParaRPr>
          </a:p>
        </p:txBody>
      </p:sp>
      <p:sp>
        <p:nvSpPr>
          <p:cNvPr id="2" name="标题 1"/>
          <p:cNvSpPr>
            <a:spLocks noGrp="1"/>
          </p:cNvSpPr>
          <p:nvPr>
            <p:ph type="title"/>
          </p:nvPr>
        </p:nvSpPr>
        <p:spPr/>
        <p:txBody>
          <a:bodyPr/>
          <a:lstStyle/>
          <a:p>
            <a:r>
              <a:rPr lang="zh-CN" altLang="en-US" dirty="0"/>
              <a:t>第</a:t>
            </a:r>
            <a:r>
              <a:rPr lang="en-US" altLang="zh-CN" dirty="0"/>
              <a:t>2</a:t>
            </a:r>
            <a:r>
              <a:rPr lang="zh-CN" altLang="en-US" dirty="0"/>
              <a:t>章 </a:t>
            </a:r>
            <a:r>
              <a:rPr lang="en-US" altLang="zh-CN" dirty="0"/>
              <a:t>C</a:t>
            </a:r>
            <a:r>
              <a:rPr lang="zh-CN" altLang="en-US" dirty="0"/>
              <a:t>语言概述</a:t>
            </a:r>
            <a:endParaRPr lang="zh-CN" altLang="en-US" dirty="0"/>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该程序会把</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认为是素数，其实它不是。下一节将要介绍的逻辑运算符可以排除这种特殊的情况。</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小结：用</a:t>
            </a:r>
            <a:r>
              <a:rPr lang="en-US" altLang="zh-CN" sz="1800" b="1" i="0" u="none" strike="noStrike" baseline="0" dirty="0">
                <a:latin typeface="TimesNewRomanPS-Bold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语句进行选择</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1" i="0" u="none" strike="noStrike" baseline="0" dirty="0">
                <a:latin typeface="TimesNewRomanPS-BoldMT"/>
                <a:ea typeface="宋体" panose="02010600030101010101" pitchFamily="2" charset="-122"/>
              </a:rPr>
              <a:t>else</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下面各形式中，</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可以是一条简单语句或复合语句。表达式为真说明其值是非零值。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a:t>
            </a:r>
            <a:r>
              <a:rPr lang="en-US" altLang="zh-CN" sz="1800" b="1" i="0" u="none" strike="noStrike" baseline="0" dirty="0">
                <a:latin typeface="TimesNewRomanPS-Bold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(expression)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为真，则执行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形式</a:t>
            </a:r>
            <a:r>
              <a:rPr lang="en-US" altLang="zh-CN" sz="1800" b="1" i="0" u="none" strike="noStrike" baseline="0" dirty="0">
                <a:latin typeface="TimesNewRomanPS-Bold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(expression)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为真，执行</a:t>
            </a:r>
            <a:r>
              <a:rPr lang="en-US" altLang="zh-CN" sz="1800" b="0" i="0" u="none" strike="noStrike" baseline="0" dirty="0">
                <a:latin typeface="TimesNewRomanPSMT"/>
                <a:ea typeface="宋体" panose="02010600030101010101" pitchFamily="2" charset="-122"/>
              </a:rPr>
              <a:t>statement1</a:t>
            </a:r>
            <a:r>
              <a:rPr lang="zh-CN" altLang="en-US" sz="1800" b="0" i="0" u="none" strike="noStrike" baseline="0" dirty="0">
                <a:latin typeface="宋体" panose="02010600030101010101" pitchFamily="2" charset="-122"/>
                <a:ea typeface="宋体" panose="02010600030101010101" pitchFamily="2" charset="-122"/>
              </a:rPr>
              <a:t>部分；否则，执行</a:t>
            </a:r>
            <a:r>
              <a:rPr lang="en-US" altLang="zh-CN" sz="1800" b="0" i="0" u="none" strike="noStrike" baseline="0" dirty="0">
                <a:latin typeface="TimesNewRomanPSMT"/>
                <a:ea typeface="宋体" panose="02010600030101010101" pitchFamily="2" charset="-122"/>
              </a:rPr>
              <a:t>statement2</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形式</a:t>
            </a:r>
            <a:r>
              <a:rPr lang="en-US" altLang="zh-CN" sz="1800" b="1" i="0" u="none" strike="noStrike" baseline="0" dirty="0">
                <a:latin typeface="TimesNewRomanPS-Bold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(expression1)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 if (expression2)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statement3</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expression1</a:t>
            </a:r>
            <a:r>
              <a:rPr lang="zh-CN" altLang="en-US" sz="1800" b="0" i="0" u="none" strike="noStrike" baseline="0" dirty="0">
                <a:latin typeface="宋体" panose="02010600030101010101" pitchFamily="2" charset="-122"/>
                <a:ea typeface="宋体" panose="02010600030101010101" pitchFamily="2" charset="-122"/>
              </a:rPr>
              <a:t>为真，执行</a:t>
            </a:r>
            <a:r>
              <a:rPr lang="en-US" altLang="zh-CN" sz="1800" b="0" i="0" u="none" strike="noStrike" baseline="0" dirty="0">
                <a:latin typeface="TimesNewRomanPSMT"/>
                <a:ea typeface="宋体" panose="02010600030101010101" pitchFamily="2" charset="-122"/>
              </a:rPr>
              <a:t>statement1</a:t>
            </a:r>
            <a:r>
              <a:rPr lang="zh-CN" altLang="en-US" sz="1800" b="0" i="0" u="none" strike="noStrike" baseline="0" dirty="0">
                <a:latin typeface="宋体" panose="02010600030101010101" pitchFamily="2" charset="-122"/>
                <a:ea typeface="宋体" panose="02010600030101010101" pitchFamily="2" charset="-122"/>
              </a:rPr>
              <a:t>部分；如果</a:t>
            </a:r>
            <a:r>
              <a:rPr lang="en-US" altLang="zh-CN" sz="1800" b="0" i="0" u="none" strike="noStrike" baseline="0" dirty="0">
                <a:latin typeface="TimesNewRomanPSMT"/>
                <a:ea typeface="宋体" panose="02010600030101010101" pitchFamily="2" charset="-122"/>
              </a:rPr>
              <a:t>expression2</a:t>
            </a:r>
            <a:r>
              <a:rPr lang="zh-CN" altLang="en-US" sz="1800" b="0" i="0" u="none" strike="noStrike" baseline="0" dirty="0">
                <a:latin typeface="宋体" panose="02010600030101010101" pitchFamily="2" charset="-122"/>
                <a:ea typeface="宋体" panose="02010600030101010101" pitchFamily="2" charset="-122"/>
              </a:rPr>
              <a:t>为真，执行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statement2</a:t>
            </a:r>
            <a:r>
              <a:rPr lang="zh-CN" altLang="en-US" sz="1800" b="0" i="0" u="none" strike="noStrike" baseline="0" dirty="0">
                <a:latin typeface="宋体" panose="02010600030101010101" pitchFamily="2" charset="-122"/>
                <a:ea typeface="宋体" panose="02010600030101010101" pitchFamily="2" charset="-122"/>
              </a:rPr>
              <a:t>部分；否则，执行</a:t>
            </a:r>
            <a:r>
              <a:rPr lang="en-US" altLang="zh-CN" sz="1800" b="0" i="0" u="none" strike="noStrike" baseline="0" dirty="0">
                <a:latin typeface="TimesNewRomanPSMT"/>
                <a:ea typeface="宋体" panose="02010600030101010101" pitchFamily="2" charset="-122"/>
              </a:rPr>
              <a:t>statement3</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(legs == 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("It might be a horse.\n");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 if (legs &gt; 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("It is not a horse.\n");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legs &lt; 4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legs++;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("Now it has one more leg.\n");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读者已经很熟悉了，</a:t>
            </a:r>
            <a:r>
              <a:rPr lang="en-US" altLang="zh-CN" sz="1800" b="0" i="0" u="none" strike="noStrike" baseline="0" dirty="0">
                <a:latin typeface="TimesNewRomanPSMT"/>
                <a:ea typeface="宋体" panose="02010600030101010101" pitchFamily="2" charset="-122"/>
              </a:rPr>
              <a:t>if </a:t>
            </a:r>
            <a:r>
              <a:rPr lang="zh-CN" altLang="en-US" sz="1800" b="0" i="0" u="none" strike="noStrike" baseline="0" dirty="0">
                <a:latin typeface="宋体" panose="02010600030101010101" pitchFamily="2" charset="-122"/>
                <a:ea typeface="宋体" panose="02010600030101010101" pitchFamily="2" charset="-122"/>
              </a:rPr>
              <a:t>语句和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语句通常使用关系表达式作为测试条件。有时，把多个关系表达式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组合起来会很有用。例如，要编写一个程序，计算输入的一行句子中除单引号和双引号以外其他字符的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数量。这种情况下可以使用逻辑运算符，并使用句点（</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）标识句子的末尾。程序清单</a:t>
            </a:r>
            <a:r>
              <a:rPr lang="en-US" altLang="zh-CN" sz="1800" b="0" i="0" u="none" strike="noStrike" baseline="0" dirty="0">
                <a:latin typeface="TimesNewRomanPSMT"/>
                <a:ea typeface="宋体" panose="02010600030101010101" pitchFamily="2" charset="-122"/>
              </a:rPr>
              <a:t>7.6</a:t>
            </a:r>
            <a:r>
              <a:rPr lang="zh-CN" altLang="en-US" sz="1800" b="0" i="0" u="none" strike="noStrike" baseline="0" dirty="0">
                <a:latin typeface="宋体" panose="02010600030101010101" pitchFamily="2" charset="-122"/>
                <a:ea typeface="宋体" panose="02010600030101010101" pitchFamily="2" charset="-122"/>
              </a:rPr>
              <a:t>用一个简短的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程序进行演示。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7.6 </a:t>
            </a:r>
            <a:r>
              <a:rPr lang="en-US" altLang="zh-CN" sz="1800" b="1" i="0" u="none" strike="noStrike" baseline="0" dirty="0" err="1">
                <a:latin typeface="TimesNewRomanPS-BoldMT"/>
                <a:ea typeface="宋体" panose="02010600030101010101" pitchFamily="2" charset="-122"/>
              </a:rPr>
              <a:t>chcount.c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chcount.c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逻辑与</a:t>
            </a: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latin typeface="宋体" panose="02010600030101010101" pitchFamily="2" charset="-122"/>
                <a:ea typeface="宋体" panose="02010600030101010101" pitchFamily="2" charset="-122"/>
              </a:rPr>
              <a:t> &amp;&amp;</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PERIOD '.'</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charcount</a:t>
            </a:r>
            <a:r>
              <a:rPr lang="en-US" altLang="zh-CN" sz="1800" b="0" i="0" u="none" strike="noStrike" baseline="0" dirty="0">
                <a:latin typeface="TimesNewRomanPSMT"/>
              </a:rPr>
              <a:t> = 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PERIOD)</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 &amp;&amp; </a:t>
            </a:r>
            <a:r>
              <a:rPr lang="en-US" altLang="zh-CN" sz="1800" b="0" i="0" u="none" strike="noStrike" baseline="0" dirty="0" err="1">
                <a:latin typeface="TimesNewRomanPSMT"/>
              </a:rPr>
              <a:t>ch</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err="1">
                <a:latin typeface="TimesNewRomanPSMT"/>
              </a:rPr>
              <a:t>			charcount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("There are %d non-quote characters.\n", </a:t>
            </a:r>
            <a:r>
              <a:rPr lang="en-US" altLang="zh-CN" sz="1800" b="0" i="0" u="none" strike="noStrike" baseline="0" dirty="0" err="1">
                <a:latin typeface="TimesNewRomanPSMT"/>
              </a:rPr>
              <a:t>charcount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下面是该程序的一个输出示例：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I didn't read the "I'm a Programming Fool" best seller.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There are 50 non-quote characters.</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程序首先读入一个字符，并检查它是否是一个句点，因为句点标志一个句子的结束。接下来，</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测试条件中使用了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逻辑与</a:t>
            </a: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solidFill>
                  <a:srgbClr val="FF0000"/>
                </a:solidFill>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。该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语句翻译成文字是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如果待测试的字符不是双引号，并且它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也不是单引号，那么</a:t>
            </a:r>
            <a:r>
              <a:rPr lang="en-US" altLang="zh-CN" sz="1800" b="0" i="0" u="none" strike="noStrike" baseline="0" dirty="0" err="1">
                <a:latin typeface="TimesNewRomanPSMT"/>
                <a:ea typeface="宋体" panose="02010600030101010101" pitchFamily="2" charset="-122"/>
              </a:rPr>
              <a:t>charcount</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逻辑运算符两侧的条件必须都为真，整个表达式才为真</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逻辑运算符的优先级比关系运算符低</a:t>
            </a:r>
            <a:r>
              <a:rPr lang="zh-CN" altLang="en-US" sz="1800" b="0" i="0" u="none" strike="noStrike" baseline="0" dirty="0">
                <a:latin typeface="宋体" panose="02010600030101010101" pitchFamily="2" charset="-122"/>
                <a:ea typeface="宋体" panose="02010600030101010101" pitchFamily="2" charset="-122"/>
              </a:rPr>
              <a:t>，所以不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必在子表达式两侧加圆括号。</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种逻辑运算符，见表</a:t>
            </a:r>
            <a:r>
              <a:rPr lang="en-US" altLang="zh-CN" sz="1800" b="0" i="0" u="none" strike="noStrike" baseline="0" dirty="0">
                <a:latin typeface="TimesNewRomanPSMT"/>
                <a:ea typeface="宋体" panose="02010600030101010101" pitchFamily="2" charset="-122"/>
              </a:rPr>
              <a:t>7.3</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794510" y="2488565"/>
            <a:ext cx="8602345" cy="188087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程序是什么样子的？浏览本书，能看到许多示例。初见 </a:t>
            </a:r>
            <a:r>
              <a:rPr lang="en-US" altLang="zh-CN" dirty="0"/>
              <a:t>C </a:t>
            </a:r>
            <a:r>
              <a:rPr lang="zh-CN" altLang="en-US" dirty="0"/>
              <a:t>程序会觉得有些古怪，程序中有许多｛、</a:t>
            </a:r>
            <a:endParaRPr lang="en-US" altLang="zh-CN" dirty="0"/>
          </a:p>
          <a:p>
            <a:r>
              <a:rPr lang="en-US" altLang="zh-CN" dirty="0"/>
              <a:t>cp-&gt;tort</a:t>
            </a:r>
            <a:r>
              <a:rPr lang="zh-CN" altLang="en-US" dirty="0"/>
              <a:t>和*</a:t>
            </a:r>
            <a:r>
              <a:rPr lang="en-US" altLang="zh-CN" dirty="0" err="1"/>
              <a:t>ptr</a:t>
            </a:r>
            <a:r>
              <a:rPr lang="en-US" altLang="zh-CN" dirty="0"/>
              <a:t>++</a:t>
            </a:r>
            <a:r>
              <a:rPr lang="zh-CN" altLang="en-US" dirty="0"/>
              <a:t>这样的符号。然而，在学习</a:t>
            </a:r>
            <a:r>
              <a:rPr lang="en-US" altLang="zh-CN" dirty="0"/>
              <a:t>C</a:t>
            </a:r>
            <a:r>
              <a:rPr lang="zh-CN" altLang="en-US" dirty="0"/>
              <a:t>的过程中，对这些符号和</a:t>
            </a:r>
            <a:r>
              <a:rPr lang="en-US" altLang="zh-CN" dirty="0"/>
              <a:t>C</a:t>
            </a:r>
            <a:r>
              <a:rPr lang="zh-CN" altLang="en-US" dirty="0"/>
              <a:t>语言特有的其他符号会越来越</a:t>
            </a:r>
            <a:endParaRPr lang="en-US" altLang="zh-CN" dirty="0"/>
          </a:p>
          <a:p>
            <a:r>
              <a:rPr lang="zh-CN" altLang="en-US" dirty="0"/>
              <a:t>熟悉，甚至会喜欢上它们。如果熟悉与</a:t>
            </a:r>
            <a:r>
              <a:rPr lang="en-US" altLang="zh-CN" dirty="0"/>
              <a:t>C</a:t>
            </a:r>
            <a:r>
              <a:rPr lang="zh-CN" altLang="en-US" dirty="0"/>
              <a:t>相关的其他语言，会对</a:t>
            </a:r>
            <a:r>
              <a:rPr lang="en-US" altLang="zh-CN" dirty="0"/>
              <a:t>C</a:t>
            </a:r>
            <a:r>
              <a:rPr lang="zh-CN" altLang="en-US" dirty="0"/>
              <a:t>语言有似曾相识的感觉。</a:t>
            </a:r>
            <a:endParaRPr lang="zh-CN" altLang="en-US" dirty="0"/>
          </a:p>
          <a:p>
            <a:endParaRPr lang="zh-CN" altLang="en-US" dirty="0"/>
          </a:p>
          <a:p>
            <a:endParaRPr lang="zh-CN" altLang="en-US" dirty="0"/>
          </a:p>
          <a:p>
            <a:r>
              <a:rPr lang="zh-CN" altLang="en-US" dirty="0"/>
              <a:t>本章，我们从演示一个简单的程序示例开始，解释该程序的功能。同时，强调一些</a:t>
            </a:r>
            <a:r>
              <a:rPr lang="en-US" altLang="zh-CN" dirty="0"/>
              <a:t>C</a:t>
            </a:r>
            <a:r>
              <a:rPr lang="zh-CN" altLang="en-US" dirty="0"/>
              <a:t>语言的基本特性。</a:t>
            </a:r>
            <a:endParaRPr lang="en-US" altLang="zh-CN" dirty="0"/>
          </a:p>
        </p:txBody>
      </p:sp>
      <p:sp>
        <p:nvSpPr>
          <p:cNvPr id="2" name="标题 1"/>
          <p:cNvSpPr>
            <a:spLocks noGrp="1"/>
          </p:cNvSpPr>
          <p:nvPr>
            <p:ph type="title"/>
          </p:nvPr>
        </p:nvSpPr>
        <p:spPr/>
        <p:txBody>
          <a:bodyPr/>
          <a:lstStyle/>
          <a:p>
            <a:r>
              <a:rPr lang="zh-CN" altLang="en-US" dirty="0"/>
              <a:t>第</a:t>
            </a:r>
            <a:r>
              <a:rPr lang="en-US" altLang="zh-CN" dirty="0"/>
              <a:t>2</a:t>
            </a:r>
            <a:r>
              <a:rPr lang="zh-CN" altLang="en-US" dirty="0"/>
              <a:t>章 </a:t>
            </a:r>
            <a:r>
              <a:rPr lang="en-US" altLang="zh-CN" dirty="0"/>
              <a:t>C</a:t>
            </a:r>
            <a:r>
              <a:rPr lang="zh-CN" altLang="en-US" dirty="0"/>
              <a:t>语言概述</a:t>
            </a:r>
            <a:endParaRPr lang="zh-CN" alt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exp2</a:t>
            </a:r>
            <a:r>
              <a:rPr lang="zh-CN" altLang="en-US" sz="1800" b="0" i="0" u="none" strike="noStrike" baseline="0" dirty="0">
                <a:latin typeface="宋体" panose="02010600030101010101" pitchFamily="2" charset="-122"/>
                <a:ea typeface="宋体" panose="02010600030101010101" pitchFamily="2" charset="-122"/>
              </a:rPr>
              <a:t>是两个简单的关系表达式（如</a:t>
            </a:r>
            <a:r>
              <a:rPr lang="en-US" altLang="zh-CN" sz="1800" b="0" i="0" u="none" strike="noStrike" baseline="0" dirty="0">
                <a:latin typeface="TimesNewRomanPSMT"/>
                <a:ea typeface="宋体" panose="02010600030101010101" pitchFamily="2" charset="-122"/>
              </a:rPr>
              <a:t>car &gt; rat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debt ==1000</a:t>
            </a:r>
            <a:r>
              <a:rPr lang="zh-CN" altLang="en-US" sz="1800" b="0" i="0" u="none" strike="noStrike" baseline="0" dirty="0">
                <a:latin typeface="宋体" panose="02010600030101010101" pitchFamily="2" charset="-122"/>
                <a:ea typeface="宋体" panose="02010600030101010101" pitchFamily="2" charset="-122"/>
              </a:rPr>
              <a:t>），那么：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当且仅当</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exp2</a:t>
            </a:r>
            <a:r>
              <a:rPr lang="zh-CN" altLang="en-US" sz="1800" b="0" i="0" u="none" strike="noStrike" baseline="0" dirty="0">
                <a:latin typeface="宋体" panose="02010600030101010101" pitchFamily="2" charset="-122"/>
                <a:ea typeface="宋体" panose="02010600030101010101" pitchFamily="2" charset="-122"/>
              </a:rPr>
              <a:t>都为真时，</a:t>
            </a:r>
            <a:r>
              <a:rPr lang="en-US" altLang="zh-CN" sz="1800" b="0" i="0" u="none" strike="noStrike" baseline="0" dirty="0">
                <a:latin typeface="TimesNewRomanPSMT"/>
                <a:ea typeface="宋体" panose="02010600030101010101" pitchFamily="2" charset="-122"/>
              </a:rPr>
              <a:t>exp1 &amp;&amp; exp2</a:t>
            </a:r>
            <a:r>
              <a:rPr lang="zh-CN" altLang="en-US" sz="1800" b="0" i="0" u="none" strike="noStrike" baseline="0" dirty="0">
                <a:latin typeface="宋体" panose="02010600030101010101" pitchFamily="2" charset="-122"/>
                <a:ea typeface="宋体" panose="02010600030101010101" pitchFamily="2" charset="-122"/>
              </a:rPr>
              <a:t>才为真；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exp2</a:t>
            </a:r>
            <a:r>
              <a:rPr lang="zh-CN" altLang="en-US" sz="1800" b="0" i="0" u="none" strike="noStrike" baseline="0" dirty="0">
                <a:latin typeface="宋体" panose="02010600030101010101" pitchFamily="2" charset="-122"/>
                <a:ea typeface="宋体" panose="02010600030101010101" pitchFamily="2" charset="-122"/>
              </a:rPr>
              <a:t>为真，则</a:t>
            </a:r>
            <a:r>
              <a:rPr lang="en-US" altLang="zh-CN" sz="1800" b="0" i="0" u="none" strike="noStrike" baseline="0" dirty="0">
                <a:latin typeface="TimesNewRomanPSMT"/>
                <a:ea typeface="宋体" panose="02010600030101010101" pitchFamily="2" charset="-122"/>
              </a:rPr>
              <a:t>exp1 || exp2</a:t>
            </a:r>
            <a:r>
              <a:rPr lang="zh-CN" altLang="en-US" sz="1800" b="0" i="0" u="none" strike="noStrike" baseline="0" dirty="0">
                <a:latin typeface="宋体" panose="02010600030101010101" pitchFamily="2" charset="-122"/>
                <a:ea typeface="宋体" panose="02010600030101010101" pitchFamily="2" charset="-122"/>
              </a:rPr>
              <a:t>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为假，则</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为真；如果</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为真，则</a:t>
            </a:r>
            <a:r>
              <a:rPr lang="en-US" altLang="zh-CN" sz="1800" b="0" i="0" u="none" strike="noStrike" baseline="0" dirty="0">
                <a:latin typeface="TimesNewRomanPSMT"/>
                <a:ea typeface="宋体" panose="02010600030101010101" pitchFamily="2" charset="-122"/>
              </a:rPr>
              <a:t>!exp1</a:t>
            </a:r>
            <a:r>
              <a:rPr lang="zh-CN" altLang="en-US" sz="1800" b="0" i="0" u="none" strike="noStrike" baseline="0" dirty="0">
                <a:latin typeface="宋体" panose="02010600030101010101" pitchFamily="2" charset="-122"/>
                <a:ea typeface="宋体" panose="02010600030101010101" pitchFamily="2" charset="-122"/>
              </a:rPr>
              <a:t>为假。</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下面是一些具体的例子：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 &gt; 2 &amp;&amp; 4 &gt; 7</a:t>
            </a:r>
            <a:r>
              <a:rPr lang="zh-CN" altLang="en-US" sz="1800" b="0" i="0" u="none" strike="noStrike" baseline="0" dirty="0">
                <a:latin typeface="宋体" panose="02010600030101010101" pitchFamily="2" charset="-122"/>
                <a:ea typeface="宋体" panose="02010600030101010101" pitchFamily="2" charset="-122"/>
              </a:rPr>
              <a:t>为假，因为只有一个子表达式为真；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 &gt; 2 || 4 &gt; 7</a:t>
            </a:r>
            <a:r>
              <a:rPr lang="zh-CN" altLang="en-US" sz="1800" b="0" i="0" u="none" strike="noStrike" baseline="0" dirty="0">
                <a:latin typeface="宋体" panose="02010600030101010101" pitchFamily="2" charset="-122"/>
                <a:ea typeface="宋体" panose="02010600030101010101" pitchFamily="2" charset="-122"/>
              </a:rPr>
              <a:t>为真，因为有一个子表达式为真；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 &gt; 7)</a:t>
            </a:r>
            <a:r>
              <a:rPr lang="zh-CN" altLang="en-US" sz="1800" b="0" i="0" u="none" strike="noStrike" baseline="0" dirty="0">
                <a:latin typeface="宋体" panose="02010600030101010101" pitchFamily="2" charset="-122"/>
                <a:ea typeface="宋体" panose="02010600030101010101" pitchFamily="2" charset="-122"/>
              </a:rPr>
              <a:t>为真，因为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不大于</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顺带一提，最后一个表达式与下面的表达式等价：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4 &lt;= 7</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 </a:t>
            </a:r>
            <a:r>
              <a:rPr lang="zh-CN" altLang="en-US" dirty="0"/>
              <a:t>逻辑运算符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如果不熟悉逻辑运算符或者觉得很别扭，请记住：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练习</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时间</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完美。</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7.3.1 </a:t>
            </a:r>
            <a:r>
              <a:rPr lang="zh-CN" altLang="en-US" dirty="0"/>
              <a:t>备选</a:t>
            </a:r>
            <a:r>
              <a:rPr lang="zh-CN" altLang="en-US"/>
              <a:t>拼写：</a:t>
            </a:r>
            <a:r>
              <a:rPr lang="en-US" altLang="zh-CN" dirty="0"/>
              <a:t>iso646.h</a:t>
            </a:r>
            <a:r>
              <a:rPr lang="zh-CN" altLang="en-US" dirty="0"/>
              <a:t>头文件</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是在美国用标准美式键盘开发的语言。但是在世界各地，并非所有的键盘都有和美式键盘一样的符号。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a:solidFill>
                  <a:srgbClr val="FF0000"/>
                </a:solidFill>
                <a:latin typeface="TimesNewRomanPSMT"/>
                <a:ea typeface="宋体" panose="02010600030101010101" pitchFamily="2" charset="-122"/>
              </a:rPr>
              <a:t>C99</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a:t>
            </a:r>
            <a:r>
              <a:rPr lang="zh-CN" altLang="en-US" sz="1800" b="0" i="0" u="none" strike="noStrike" baseline="0" dirty="0">
                <a:latin typeface="宋体" panose="02010600030101010101" pitchFamily="2" charset="-122"/>
                <a:ea typeface="宋体" panose="02010600030101010101" pitchFamily="2" charset="-122"/>
              </a:rPr>
              <a:t>新增了可代替逻辑运算符的拼写，它们被定义在</a:t>
            </a:r>
            <a:r>
              <a:rPr lang="en-US" altLang="zh-CN" sz="1800" b="0" i="0" u="none" strike="noStrike" baseline="0" dirty="0">
                <a:latin typeface="TimesNewRomanPSMT"/>
                <a:ea typeface="宋体" panose="02010600030101010101" pitchFamily="2" charset="-122"/>
              </a:rPr>
              <a:t>ios646.h</a:t>
            </a:r>
            <a:r>
              <a:rPr lang="zh-CN" altLang="en-US" sz="1800" b="0" i="0" u="none" strike="noStrike" baseline="0" dirty="0">
                <a:latin typeface="宋体" panose="02010600030101010101" pitchFamily="2" charset="-122"/>
                <a:ea typeface="宋体" panose="02010600030101010101" pitchFamily="2" charset="-122"/>
              </a:rPr>
              <a:t>头文件中。如果在程序中包含该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头文件，便可用</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。例如，可以把下面的代码：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ch</a:t>
            </a:r>
            <a:r>
              <a:rPr lang="en-US" altLang="zh-CN" sz="1800" b="0" i="0" u="none" strike="noStrike" baseline="0" dirty="0">
                <a:latin typeface="TimesNewRomanPSMT"/>
              </a:rPr>
              <a:t> != '"' &amp;&amp; </a:t>
            </a:r>
            <a:r>
              <a:rPr lang="en-US" altLang="zh-CN" sz="1800" b="0" i="0" u="none" strike="noStrike" baseline="0" dirty="0" err="1">
                <a:latin typeface="TimesNewRomanPSMT"/>
              </a:rPr>
              <a:t>ch</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err="1">
                <a:latin typeface="TimesNewRomanPSMT"/>
              </a:rPr>
              <a:t>charcount</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改写为：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 and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charcount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7.3.1 </a:t>
            </a:r>
            <a:r>
              <a:rPr lang="zh-CN" altLang="en-US" dirty="0"/>
              <a:t>备选</a:t>
            </a:r>
            <a:r>
              <a:rPr lang="zh-CN" altLang="en-US"/>
              <a:t>拼写：</a:t>
            </a:r>
            <a:r>
              <a:rPr lang="en-US" altLang="zh-CN" dirty="0"/>
              <a:t>iso646.h</a:t>
            </a:r>
            <a:r>
              <a:rPr lang="zh-CN" altLang="en-US" dirty="0"/>
              <a:t>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列出了逻辑运算符对应的拼写，很容易记。读者也许很好奇，为何</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不直接使用</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一直坚持尽量保持较少的关键字。参考资料</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新增</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的标准</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库</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列出了一些运算符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的备选拼写，有些我们还没见过。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712470" y="2997200"/>
            <a:ext cx="11002010" cy="1949450"/>
          </a:xfrm>
          <a:prstGeom prst="rect">
            <a:avLst/>
          </a:prstGeom>
        </p:spPr>
      </p:pic>
      <p:pic>
        <p:nvPicPr>
          <p:cNvPr id="7" name="图片 6"/>
          <p:cNvPicPr>
            <a:picLocks noChangeAspect="1"/>
          </p:cNvPicPr>
          <p:nvPr/>
        </p:nvPicPr>
        <p:blipFill>
          <a:blip r:embed="rId2"/>
          <a:stretch>
            <a:fillRect/>
          </a:stretch>
        </p:blipFill>
        <p:spPr>
          <a:xfrm>
            <a:off x="5019808" y="3124167"/>
            <a:ext cx="2152381" cy="219048"/>
          </a:xfrm>
          <a:prstGeom prst="rect">
            <a:avLst/>
          </a:prstGeom>
        </p:spPr>
      </p:pic>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7.3.2 </a:t>
            </a:r>
            <a:r>
              <a:rPr lang="zh-CN" altLang="en-US" dirty="0"/>
              <a:t>优先级</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的优先级很高，比乘法运算符还高，与递增运算符的优先级相同，只比圆括号的优先级低。</a:t>
            </a:r>
            <a:r>
              <a:rPr lang="en-US" altLang="zh-CN" sz="1800" b="0" i="0" u="none" strike="noStrike" baseline="0" dirty="0">
                <a:latin typeface="TimesNewRomanPSMT"/>
                <a:ea typeface="宋体" panose="02010600030101010101" pitchFamily="2" charset="-122"/>
              </a:rPr>
              <a:t>&amp;&amp;</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运算符的优先级比</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运算符高，但是两者的优先级都比关系运算符低，比赋值运算符高。因此，表达式</a:t>
            </a:r>
            <a:r>
              <a:rPr lang="en-US" altLang="zh-CN" sz="1800" b="0" i="0" u="none" strike="noStrike" baseline="0" dirty="0">
                <a:latin typeface="TimesNewRomanPSMT"/>
                <a:ea typeface="宋体" panose="02010600030101010101" pitchFamily="2" charset="-122"/>
              </a:rPr>
              <a:t>a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&gt;b &amp;&amp; b &gt; c ||</a:t>
            </a:r>
            <a:r>
              <a:rPr lang="en-US" altLang="zh-CN" sz="1800" b="0" i="0" u="none" strike="noStrike" baseline="0" dirty="0">
                <a:latin typeface="TimesNewRomanPSMT"/>
              </a:rPr>
              <a:t>b &gt; d</a:t>
            </a:r>
            <a:r>
              <a:rPr lang="zh-CN" altLang="en-US" sz="1800" b="0" i="0" u="none" strike="noStrike" baseline="0" dirty="0">
                <a:latin typeface="宋体" panose="02010600030101010101" pitchFamily="2" charset="-122"/>
                <a:ea typeface="宋体" panose="02010600030101010101" pitchFamily="2" charset="-122"/>
              </a:rPr>
              <a:t>相当于</a:t>
            </a:r>
            <a:r>
              <a:rPr lang="en-US" altLang="zh-CN" sz="1800" b="0" i="0" u="none" strike="noStrike" baseline="0" dirty="0">
                <a:latin typeface="TimesNewRomanPSMT"/>
                <a:ea typeface="宋体" panose="02010600030101010101" pitchFamily="2" charset="-122"/>
              </a:rPr>
              <a:t>((a &gt; b) &amp;&amp; (b &gt; c)) || (b &gt; d)</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也就是说，</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介于</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之间，或者</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7.3.2 </a:t>
            </a:r>
            <a:r>
              <a:rPr lang="zh-CN" altLang="en-US" dirty="0"/>
              <a:t>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尽管对于该例没必要使用圆括号，但是许多程序员更喜欢使用带圆括号的第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种写法。这样做即使不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记得逻辑运算符的优先级，表达式的含义也很清楚。</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除了两个运算符共享一个运算对象的情况外，</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通常不保证先对复杂表达式中哪部分求值。例如，下面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的语句，可能先对表达式</a:t>
            </a:r>
            <a:r>
              <a:rPr lang="en-US" altLang="zh-CN" sz="1800" b="0" i="0" u="none" strike="noStrike" baseline="0" dirty="0">
                <a:latin typeface="TimesNewRomanPSMT"/>
                <a:ea typeface="宋体" panose="02010600030101010101" pitchFamily="2" charset="-122"/>
              </a:rPr>
              <a:t>5 + 3</a:t>
            </a:r>
            <a:r>
              <a:rPr lang="zh-CN" altLang="en-US" sz="1800" b="0" i="0" u="none" strike="noStrike" baseline="0" dirty="0">
                <a:latin typeface="宋体" panose="02010600030101010101" pitchFamily="2" charset="-122"/>
                <a:ea typeface="宋体" panose="02010600030101010101" pitchFamily="2" charset="-122"/>
              </a:rPr>
              <a:t>求值，也可能先对表达式</a:t>
            </a:r>
            <a:r>
              <a:rPr lang="en-US" altLang="zh-CN" sz="1800" b="0" i="0" u="none" strike="noStrike" baseline="0" dirty="0">
                <a:latin typeface="TimesNewRomanPSMT"/>
                <a:ea typeface="宋体" panose="02010600030101010101" pitchFamily="2" charset="-122"/>
              </a:rPr>
              <a:t>9 + 6</a:t>
            </a:r>
            <a:r>
              <a:rPr lang="zh-CN" altLang="en-US" sz="1800" b="0" i="0" u="none" strike="noStrike" baseline="0" dirty="0">
                <a:latin typeface="宋体" panose="02010600030101010101" pitchFamily="2" charset="-122"/>
                <a:ea typeface="宋体" panose="02010600030101010101" pitchFamily="2" charset="-122"/>
              </a:rPr>
              <a:t>求值：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fr-FR" altLang="zh-CN" sz="1800" b="0" i="0" u="none" strike="noStrike" baseline="0" dirty="0">
                <a:latin typeface="TimesNewRomanPSMT"/>
              </a:rPr>
              <a:t>apples = (5 + 3) * (9 + 6);</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把先计算哪部分的决定权留给编译器的设计者，以便针对特定系统优化设计。但是，对于逻辑运算符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是个例外，</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保证逻辑表达式的求值顺序是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从左往右</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运算符都是序列点，所以程序在从一个运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算对象执行到下一个运算对象之前，所有的副作用都会生效。而且，</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保证一旦发现某个元素让整个表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达式无效，便</a:t>
            </a:r>
            <a:r>
              <a:rPr lang="zh-CN" altLang="en-US" sz="1800" b="0" i="0" u="none" strike="noStrike" baseline="0" dirty="0">
                <a:solidFill>
                  <a:srgbClr val="FF0000"/>
                </a:solidFill>
                <a:latin typeface="宋体" panose="02010600030101010101" pitchFamily="2" charset="-122"/>
                <a:ea typeface="宋体" panose="02010600030101010101" pitchFamily="2" charset="-122"/>
              </a:rPr>
              <a:t>立即停止</a:t>
            </a:r>
            <a:r>
              <a:rPr lang="zh-CN" altLang="en-US" sz="1800" b="0" i="0" u="none" strike="noStrike" baseline="0" dirty="0">
                <a:latin typeface="宋体" panose="02010600030101010101" pitchFamily="2" charset="-122"/>
                <a:ea typeface="宋体" panose="02010600030101010101" pitchFamily="2" charset="-122"/>
              </a:rPr>
              <a:t>求值。正是由于有这些规定，才能写出这样结构的代码：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((c = </a:t>
            </a:r>
            <a:r>
              <a:rPr lang="en-US" altLang="zh-CN" sz="1800" b="0" i="0" u="none" strike="noStrike" baseline="0" dirty="0" err="1">
                <a:latin typeface="TimesNewRomanPSMT"/>
              </a:rPr>
              <a:t>getchar</a:t>
            </a:r>
            <a:r>
              <a:rPr lang="en-US" altLang="zh-CN" sz="1800" b="0" i="0" u="none" strike="noStrike" baseline="0" dirty="0">
                <a:latin typeface="TimesNewRomanPSMT"/>
              </a:rPr>
              <a:t>()) != ' ' &amp;&amp; c != '\n’)</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如上代码所示，读取字符直至遇到第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个空格或换行符。第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个子表达式把读取的值赋给</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，后面的子表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达式会用到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的值。如果没有求值循序的保证，编译器可能在给</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赋值之前先对后面的表达式求值。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我们来看一个简单的</a:t>
            </a:r>
            <a:r>
              <a:rPr lang="en-US" altLang="zh-CN" dirty="0"/>
              <a:t>C</a:t>
            </a:r>
            <a:r>
              <a:rPr lang="zh-CN" altLang="en-US" dirty="0"/>
              <a:t>程序，如程序清单</a:t>
            </a:r>
            <a:r>
              <a:rPr lang="en-US" altLang="zh-CN" dirty="0"/>
              <a:t>2.1</a:t>
            </a:r>
            <a:r>
              <a:rPr lang="zh-CN" altLang="en-US" dirty="0"/>
              <a:t>所示。该程序演示了用</a:t>
            </a:r>
            <a:r>
              <a:rPr lang="en-US" altLang="zh-CN" dirty="0"/>
              <a:t>C</a:t>
            </a:r>
            <a:r>
              <a:rPr lang="zh-CN" altLang="en-US" dirty="0"/>
              <a:t>语言编程的一些基本特性。请先通</a:t>
            </a:r>
            <a:endParaRPr lang="en-US" altLang="zh-CN" dirty="0"/>
          </a:p>
          <a:p>
            <a:r>
              <a:rPr lang="zh-CN" altLang="en-US" dirty="0"/>
              <a:t>读程序清单</a:t>
            </a:r>
            <a:r>
              <a:rPr lang="en-US" altLang="zh-CN" dirty="0"/>
              <a:t>2.1</a:t>
            </a:r>
            <a:r>
              <a:rPr lang="zh-CN" altLang="en-US" dirty="0"/>
              <a:t>，看看自己是否能明白该程序的用途，再认真阅读后面的解释。</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2.1 </a:t>
            </a:r>
            <a:r>
              <a:rPr lang="zh-CN" altLang="en-US" dirty="0"/>
              <a:t>简单的</a:t>
            </a:r>
            <a:r>
              <a:rPr lang="en-US" altLang="zh-CN" dirty="0"/>
              <a:t>C</a:t>
            </a:r>
            <a:r>
              <a:rPr lang="zh-CN" altLang="en-US" dirty="0"/>
              <a:t>程序示例</a:t>
            </a:r>
            <a:endParaRPr lang="zh-CN" altLang="en-US" dirty="0"/>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这里还有一个例子：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(number != 0 &amp;&amp; 12/number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("The number is 5 or 6.\n");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，那么第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个子表达式为假，且不再对关系表达式求值。这样避免了把</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作为除数。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许多语言都没有这种特性，知道</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后，仍继续检查后面的条件。</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最后，考虑这个例子：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 x++ &lt; 10 &amp;&amp; x + y &lt; 20)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实际上，</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是一个序列点，这保证了在对</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右侧的表达式求值之前，已经递增了</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小结：逻辑运算符和表达式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逻辑运算符：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逻辑运算符的运算对象通常是关系表达式。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运算符只需要一个运算对象，其他两个逻辑运算符都需要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两个运算对象，左侧一个，右侧一个。</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667428" y="4190823"/>
            <a:ext cx="6857143" cy="1619048"/>
          </a:xfrm>
          <a:prstGeom prst="rect">
            <a:avLst/>
          </a:prstGeom>
        </p:spPr>
      </p:pic>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逻辑表达式：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当且仅当</a:t>
            </a:r>
            <a:r>
              <a:rPr lang="en-US" altLang="zh-CN" sz="1800" b="0" i="0" u="none" strike="noStrike" baseline="0" dirty="0">
                <a:latin typeface="TimesNewRomanPSMT"/>
                <a:ea typeface="宋体" panose="02010600030101010101" pitchFamily="2" charset="-122"/>
              </a:rPr>
              <a:t>expression1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expression2</a:t>
            </a:r>
            <a:r>
              <a:rPr lang="zh-CN" altLang="en-US" sz="1800" b="0" i="0" u="none" strike="noStrike" baseline="0" dirty="0">
                <a:latin typeface="宋体" panose="02010600030101010101" pitchFamily="2" charset="-122"/>
                <a:ea typeface="宋体" panose="02010600030101010101" pitchFamily="2" charset="-122"/>
              </a:rPr>
              <a:t>都为真，</a:t>
            </a:r>
            <a:r>
              <a:rPr lang="en-US" altLang="zh-CN" sz="1800" b="0" i="0" u="none" strike="noStrike" baseline="0" dirty="0">
                <a:latin typeface="TimesNewRomanPSMT"/>
                <a:ea typeface="宋体" panose="02010600030101010101" pitchFamily="2" charset="-122"/>
              </a:rPr>
              <a:t>expression1 &amp;&amp; expression2</a:t>
            </a:r>
            <a:r>
              <a:rPr lang="zh-CN" altLang="en-US" sz="1800" b="0" i="0" u="none" strike="noStrike" baseline="0" dirty="0">
                <a:latin typeface="宋体" panose="02010600030101010101" pitchFamily="2" charset="-122"/>
                <a:ea typeface="宋体" panose="02010600030101010101" pitchFamily="2" charset="-122"/>
              </a:rPr>
              <a:t>才为真。如果 </a:t>
            </a:r>
            <a:r>
              <a:rPr lang="en-US" altLang="zh-CN" sz="1800" b="0" i="0" u="none" strike="noStrike" baseline="0" dirty="0">
                <a:latin typeface="TimesNewRomanPSMT"/>
                <a:ea typeface="宋体" panose="02010600030101010101" pitchFamily="2" charset="-122"/>
              </a:rPr>
              <a:t>expression1 </a:t>
            </a:r>
            <a:r>
              <a:rPr lang="zh-CN" altLang="en-US" sz="1800" b="0" i="0" u="none" strike="noStrike" baseline="0" dirty="0">
                <a:latin typeface="宋体" panose="02010600030101010101" pitchFamily="2" charset="-122"/>
                <a:ea typeface="宋体" panose="02010600030101010101" pitchFamily="2" charset="-122"/>
              </a:rPr>
              <a:t>或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expression2 </a:t>
            </a:r>
            <a:r>
              <a:rPr lang="zh-CN" altLang="en-US" sz="1800" b="0" i="0" u="none" strike="noStrike" baseline="0" dirty="0">
                <a:latin typeface="宋体" panose="02010600030101010101" pitchFamily="2" charset="-122"/>
                <a:ea typeface="宋体" panose="02010600030101010101" pitchFamily="2" charset="-122"/>
              </a:rPr>
              <a:t>为真，</a:t>
            </a:r>
            <a:r>
              <a:rPr lang="en-US" altLang="zh-CN" sz="1800" b="0" i="0" u="none" strike="noStrike" baseline="0" dirty="0">
                <a:latin typeface="TimesNewRomanPSMT"/>
                <a:ea typeface="宋体" panose="02010600030101010101" pitchFamily="2" charset="-122"/>
              </a:rPr>
              <a:t>expression1 || expression2 </a:t>
            </a:r>
            <a:r>
              <a:rPr lang="zh-CN" altLang="en-US" sz="1800" b="0" i="0" u="none" strike="noStrike" baseline="0" dirty="0">
                <a:latin typeface="宋体" panose="02010600030101010101" pitchFamily="2" charset="-122"/>
                <a:ea typeface="宋体" panose="02010600030101010101" pitchFamily="2" charset="-122"/>
              </a:rPr>
              <a:t>为真。如果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为假，</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则为真，反之亦然。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求值顺序：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逻辑表达式的求值顺序是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从左往右</a:t>
            </a:r>
            <a:r>
              <a:rPr lang="zh-CN" altLang="en-US" sz="1800" b="0" i="0" u="none" strike="noStrike" baseline="0" dirty="0">
                <a:latin typeface="宋体" panose="02010600030101010101" pitchFamily="2" charset="-122"/>
                <a:ea typeface="宋体" panose="02010600030101010101" pitchFamily="2" charset="-122"/>
              </a:rPr>
              <a:t>。一旦发现有使整个表达式为假的因素，</a:t>
            </a:r>
            <a:r>
              <a:rPr lang="zh-CN" altLang="en-US" sz="1800" b="0" i="0" u="none" strike="noStrike" baseline="0" dirty="0">
                <a:solidFill>
                  <a:srgbClr val="FF0000"/>
                </a:solidFill>
                <a:latin typeface="宋体" panose="02010600030101010101" pitchFamily="2" charset="-122"/>
                <a:ea typeface="宋体" panose="02010600030101010101" pitchFamily="2" charset="-122"/>
              </a:rPr>
              <a:t>立即停止求值</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7.3.3 </a:t>
            </a:r>
            <a:r>
              <a:rPr lang="zh-CN" altLang="en-US" dirty="0"/>
              <a:t>求值顺序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 &gt; 2 &amp;&amp; 3 == 3</a:t>
            </a:r>
            <a:r>
              <a:rPr lang="zh-CN" altLang="en-US" sz="1800" b="0" i="0" u="none" strike="noStrike" baseline="0" dirty="0">
                <a:latin typeface="宋体" panose="02010600030101010101" pitchFamily="2" charset="-122"/>
                <a:ea typeface="宋体" panose="02010600030101010101" pitchFamily="2" charset="-122"/>
              </a:rPr>
              <a:t>　　　　 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 &gt; 2 &amp;&amp; 3 == 3)</a:t>
            </a:r>
            <a:r>
              <a:rPr lang="zh-CN" altLang="en-US" sz="1800" b="0" i="0" u="none" strike="noStrike" baseline="0" dirty="0">
                <a:latin typeface="宋体" panose="02010600030101010101" pitchFamily="2" charset="-122"/>
                <a:ea typeface="宋体" panose="02010600030101010101" pitchFamily="2" charset="-122"/>
              </a:rPr>
              <a:t>　　　假</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x != 0 &amp;&amp; (20 / x) &lt; 5 </a:t>
            </a:r>
            <a:r>
              <a:rPr lang="zh-CN" altLang="en-US" sz="1800" b="0" i="0" u="none" strike="noStrike" baseline="0" dirty="0">
                <a:latin typeface="宋体" panose="02010600030101010101" pitchFamily="2" charset="-122"/>
                <a:ea typeface="宋体" panose="02010600030101010101" pitchFamily="2" charset="-122"/>
              </a:rPr>
              <a:t>只有当</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不等于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时，才会对第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个表达式求值</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7.3.4 </a:t>
            </a:r>
            <a:r>
              <a:rPr lang="zh-CN" altLang="en-US" dirty="0"/>
              <a:t>范围</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&amp;&amp;</a:t>
            </a:r>
            <a:r>
              <a:rPr lang="zh-CN" altLang="en-US" sz="1800" b="0" i="0" u="none" strike="noStrike" baseline="0" dirty="0">
                <a:latin typeface="宋体" panose="02010600030101010101" pitchFamily="2" charset="-122"/>
                <a:ea typeface="宋体" panose="02010600030101010101" pitchFamily="2" charset="-122"/>
              </a:rPr>
              <a:t>运算符可用于测试范围。例如，要测试</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是否在</a:t>
            </a:r>
            <a:r>
              <a:rPr lang="en-US" altLang="zh-CN" sz="1800" b="0" i="0" u="none" strike="noStrike" baseline="0" dirty="0">
                <a:latin typeface="TimesNewRomanPSMT"/>
                <a:ea typeface="宋体" panose="02010600030101010101" pitchFamily="2" charset="-122"/>
              </a:rPr>
              <a:t>90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的范围内，可以这样写：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(range &gt;= 90 &amp;&amp; range &lt;= 100)</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("Good show!\n");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千万不要模仿数学上的写法：</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(90 &lt;= range &lt;= 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千万不要这样写！</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("Good show!\n");</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7.3.4 </a:t>
            </a:r>
            <a:r>
              <a:rPr lang="zh-CN" altLang="en-US" dirty="0"/>
              <a:t>范围</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这样写的问题是代码有语义错误，而不是语法错误，所以编译器不会捕获这样的问题（虽然可能会给出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警告）。由于</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运算符的求值顺序是从左往右，所以编译器把测试表达式解释为：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(90 &lt;= range) &lt;= 100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子表达式</a:t>
            </a:r>
            <a:r>
              <a:rPr lang="en-US" altLang="zh-CN" sz="1800" b="0" i="0" u="none" strike="noStrike" baseline="0" dirty="0">
                <a:latin typeface="TimesNewRomanPSMT"/>
                <a:ea typeface="宋体" panose="02010600030101010101" pitchFamily="2" charset="-122"/>
              </a:rPr>
              <a:t>90 &lt;= range</a:t>
            </a:r>
            <a:r>
              <a:rPr lang="zh-CN" altLang="en-US" sz="1800" b="0" i="0" u="none" strike="noStrike" baseline="0" dirty="0">
                <a:latin typeface="宋体" panose="02010600030101010101" pitchFamily="2" charset="-122"/>
                <a:ea typeface="宋体" panose="02010600030101010101" pitchFamily="2" charset="-122"/>
              </a:rPr>
              <a:t>的值要么是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（为真），要么是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（为假）。这两个值都小于</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，所以不管</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值是多少，整个表达式都恒为真。因此，在范围测试中要使用</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7.3.4 </a:t>
            </a:r>
            <a:r>
              <a:rPr lang="zh-CN" altLang="en-US" dirty="0"/>
              <a:t>范围</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许多代码都用范围测试来确定一个字符是否是小写字母。例如，假设</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ch</a:t>
            </a:r>
            <a:r>
              <a:rPr lang="en-US" altLang="zh-CN" sz="1800" b="0" i="0" u="none" strike="noStrike" baseline="0" dirty="0">
                <a:latin typeface="TimesNewRomanPSMT"/>
              </a:rPr>
              <a:t> &gt;= 'a' &amp;&amp; </a:t>
            </a:r>
            <a:r>
              <a:rPr lang="en-US" altLang="zh-CN" sz="1800" b="0" i="0" u="none" strike="noStrike" baseline="0" dirty="0" err="1">
                <a:latin typeface="TimesNewRomanPSMT"/>
              </a:rPr>
              <a:t>ch</a:t>
            </a:r>
            <a:r>
              <a:rPr lang="en-US" altLang="zh-CN" sz="1800" b="0" i="0" u="none" strike="noStrike" baseline="0" dirty="0">
                <a:latin typeface="TimesNewRomanPSMT"/>
              </a:rPr>
              <a:t> &lt;= 'z')</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("That's a lowercase character.\n");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该方法仅对于像</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这样的字符编码有效，这些编码中相邻字母与相邻数字一一对应。但是，对于像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EBCDIC</a:t>
            </a:r>
            <a:r>
              <a:rPr lang="zh-CN" altLang="en-US" sz="1800" b="0" i="0" u="none" strike="noStrike" baseline="0" dirty="0">
                <a:latin typeface="宋体" panose="02010600030101010101" pitchFamily="2" charset="-122"/>
                <a:ea typeface="宋体" panose="02010600030101010101" pitchFamily="2" charset="-122"/>
              </a:rPr>
              <a:t>这样的代码就没用了。相应的可移植方法是，用</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系列中的</a:t>
            </a:r>
            <a:r>
              <a:rPr lang="en-US" altLang="zh-CN" sz="1800" b="0" i="0" u="none" strike="noStrike" baseline="0" dirty="0" err="1">
                <a:latin typeface="TimesNewRomanPSMT"/>
                <a:ea typeface="宋体" panose="02010600030101010101" pitchFamily="2" charset="-122"/>
              </a:rPr>
              <a:t>islower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函数（参见表</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islower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("That's a lowercase character.\n");</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7.3.4 </a:t>
            </a:r>
            <a:r>
              <a:rPr lang="zh-CN" altLang="en-US" dirty="0"/>
              <a:t>范围</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无论使用哪种特定的字符编码，</a:t>
            </a:r>
            <a:r>
              <a:rPr lang="en-US" altLang="zh-CN" sz="1800" b="0" i="0" u="none" strike="noStrike" baseline="0" dirty="0" err="1">
                <a:latin typeface="TimesNewRomanPSMT"/>
                <a:ea typeface="宋体" panose="02010600030101010101" pitchFamily="2" charset="-122"/>
              </a:rPr>
              <a:t>islower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函数都能正常运行（不过，一些早期的编译器没有</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列）。</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现在，我们可以编写一个统计单词数量的程序（即，该程序读取并报告单词的数量）。该程序还可以计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算字符数和行数。先来看看编写这样的程序要涉及那些内容。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程序清单</a:t>
            </a:r>
            <a:r>
              <a:rPr lang="en-US" altLang="zh-CN" dirty="0"/>
              <a:t>2.1 </a:t>
            </a:r>
            <a:r>
              <a:rPr lang="en-US" altLang="zh-CN" dirty="0" err="1"/>
              <a:t>first.c</a:t>
            </a:r>
            <a:r>
              <a:rPr lang="zh-CN" altLang="en-US" dirty="0"/>
              <a:t>程序</a:t>
            </a:r>
            <a:endParaRPr lang="zh-CN" altLang="en-US" dirty="0"/>
          </a:p>
          <a:p>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 main(void)</a:t>
            </a:r>
            <a:r>
              <a:rPr lang="zh-CN" altLang="en-US" dirty="0"/>
              <a:t>　　　　　　　　 </a:t>
            </a:r>
            <a:r>
              <a:rPr lang="en-US" altLang="zh-CN" dirty="0"/>
              <a:t>/* </a:t>
            </a:r>
            <a:r>
              <a:rPr lang="zh-CN" altLang="en-US" dirty="0"/>
              <a:t>一个简单的</a:t>
            </a:r>
            <a:r>
              <a:rPr lang="en-US" altLang="zh-CN" dirty="0"/>
              <a:t>C</a:t>
            </a:r>
            <a:r>
              <a:rPr lang="zh-CN" altLang="en-US" dirty="0"/>
              <a:t>程序 *</a:t>
            </a:r>
            <a:r>
              <a:rPr lang="en-US" altLang="zh-CN" dirty="0"/>
              <a:t>/</a:t>
            </a:r>
            <a:endParaRPr lang="en-US" altLang="zh-CN" dirty="0"/>
          </a:p>
          <a:p>
            <a:r>
              <a:rPr lang="en-US" altLang="zh-CN" dirty="0"/>
              <a:t>{</a:t>
            </a:r>
            <a:endParaRPr lang="en-US" altLang="zh-CN" dirty="0"/>
          </a:p>
          <a:p>
            <a:r>
              <a:rPr lang="en-US" altLang="zh-CN" dirty="0"/>
              <a:t>	int num;</a:t>
            </a:r>
            <a:r>
              <a:rPr lang="zh-CN" altLang="en-US" dirty="0"/>
              <a:t>　　　　　　　　　 </a:t>
            </a:r>
            <a:r>
              <a:rPr lang="en-US" altLang="zh-CN" dirty="0"/>
              <a:t>/* </a:t>
            </a:r>
            <a:r>
              <a:rPr lang="zh-CN" altLang="en-US" dirty="0"/>
              <a:t>定义一个名为</a:t>
            </a:r>
            <a:r>
              <a:rPr lang="en-US" altLang="zh-CN" dirty="0"/>
              <a:t>num</a:t>
            </a:r>
            <a:r>
              <a:rPr lang="zh-CN" altLang="en-US" dirty="0"/>
              <a:t>的变量 *</a:t>
            </a:r>
            <a:r>
              <a:rPr lang="en-US" altLang="zh-CN" dirty="0"/>
              <a:t>/</a:t>
            </a:r>
            <a:endParaRPr lang="en-US" altLang="zh-CN" dirty="0"/>
          </a:p>
          <a:p>
            <a:r>
              <a:rPr lang="en-US" altLang="zh-CN" dirty="0"/>
              <a:t>	num = 1;</a:t>
            </a:r>
            <a:r>
              <a:rPr lang="zh-CN" altLang="en-US" dirty="0"/>
              <a:t>　　　　　　　　　 </a:t>
            </a:r>
            <a:r>
              <a:rPr lang="en-US" altLang="zh-CN" dirty="0"/>
              <a:t>/* </a:t>
            </a:r>
            <a:r>
              <a:rPr lang="zh-CN" altLang="en-US" dirty="0"/>
              <a:t>为</a:t>
            </a:r>
            <a:r>
              <a:rPr lang="en-US" altLang="zh-CN" dirty="0"/>
              <a:t>num</a:t>
            </a:r>
            <a:r>
              <a:rPr lang="zh-CN" altLang="en-US" dirty="0"/>
              <a:t>赋一个值 *</a:t>
            </a:r>
            <a:r>
              <a:rPr lang="en-US" altLang="zh-CN" dirty="0"/>
              <a:t>/</a:t>
            </a:r>
            <a:endParaRPr lang="en-US" altLang="zh-CN" dirty="0"/>
          </a:p>
          <a:p>
            <a:r>
              <a:rPr lang="en-US" altLang="zh-CN" dirty="0" err="1"/>
              <a:t>	printf</a:t>
            </a:r>
            <a:r>
              <a:rPr lang="en-US" altLang="zh-CN" dirty="0"/>
              <a:t>("I am a simple ");</a:t>
            </a:r>
            <a:r>
              <a:rPr lang="zh-CN" altLang="en-US" dirty="0"/>
              <a:t>　</a:t>
            </a:r>
            <a:r>
              <a:rPr lang="en-US" altLang="zh-CN" dirty="0"/>
              <a:t>/* </a:t>
            </a:r>
            <a:r>
              <a:rPr lang="zh-CN" altLang="en-US" dirty="0"/>
              <a:t>使用</a:t>
            </a:r>
            <a:r>
              <a:rPr lang="en-US" altLang="zh-CN" dirty="0" err="1"/>
              <a:t>printf</a:t>
            </a:r>
            <a:r>
              <a:rPr lang="en-US" altLang="zh-CN" dirty="0"/>
              <a:t>()</a:t>
            </a:r>
            <a:r>
              <a:rPr lang="zh-CN" altLang="en-US" dirty="0"/>
              <a:t>函数 *</a:t>
            </a:r>
            <a:r>
              <a:rPr lang="en-US" altLang="zh-CN" dirty="0"/>
              <a:t>/</a:t>
            </a:r>
            <a:endParaRPr lang="en-US" altLang="zh-CN" dirty="0"/>
          </a:p>
          <a:p>
            <a:r>
              <a:rPr lang="en-US" altLang="zh-CN" dirty="0" err="1"/>
              <a:t>	printf</a:t>
            </a:r>
            <a:r>
              <a:rPr lang="en-US" altLang="zh-CN" dirty="0"/>
              <a:t>("computer.\n");</a:t>
            </a:r>
            <a:endParaRPr lang="en-US" altLang="zh-CN" dirty="0"/>
          </a:p>
          <a:p>
            <a:r>
              <a:rPr lang="en-US" altLang="zh-CN" dirty="0" err="1"/>
              <a:t>	printf</a:t>
            </a:r>
            <a:r>
              <a:rPr lang="en-US" altLang="zh-CN" dirty="0"/>
              <a:t>("My</a:t>
            </a:r>
            <a:r>
              <a:rPr lang="zh-CN" altLang="en-US" dirty="0"/>
              <a:t>　</a:t>
            </a:r>
            <a:r>
              <a:rPr lang="en-US" altLang="zh-CN" dirty="0"/>
              <a:t>favorite</a:t>
            </a:r>
            <a:r>
              <a:rPr lang="zh-CN" altLang="en-US" dirty="0"/>
              <a:t>　</a:t>
            </a:r>
            <a:r>
              <a:rPr lang="en-US" altLang="zh-CN" dirty="0"/>
              <a:t>number</a:t>
            </a:r>
            <a:r>
              <a:rPr lang="zh-CN" altLang="en-US" dirty="0"/>
              <a:t>　</a:t>
            </a:r>
            <a:r>
              <a:rPr lang="en-US" altLang="zh-CN" dirty="0"/>
              <a:t>is</a:t>
            </a:r>
            <a:r>
              <a:rPr lang="zh-CN" altLang="en-US" dirty="0"/>
              <a:t>　</a:t>
            </a:r>
            <a:r>
              <a:rPr lang="en-US" altLang="zh-CN" dirty="0"/>
              <a:t>%d</a:t>
            </a:r>
            <a:r>
              <a:rPr lang="zh-CN" altLang="en-US" dirty="0"/>
              <a:t>　</a:t>
            </a:r>
            <a:r>
              <a:rPr lang="en-US" altLang="zh-CN" dirty="0"/>
              <a:t>because</a:t>
            </a:r>
            <a:r>
              <a:rPr lang="zh-CN" altLang="en-US" dirty="0"/>
              <a:t>　</a:t>
            </a:r>
            <a:r>
              <a:rPr lang="en-US" altLang="zh-CN" dirty="0"/>
              <a:t>it</a:t>
            </a:r>
            <a:r>
              <a:rPr lang="zh-CN" altLang="en-US" dirty="0"/>
              <a:t>　</a:t>
            </a:r>
            <a:r>
              <a:rPr lang="en-US" altLang="zh-CN" dirty="0"/>
              <a:t>is</a:t>
            </a:r>
            <a:r>
              <a:rPr lang="zh-CN" altLang="en-US" dirty="0"/>
              <a:t>　</a:t>
            </a:r>
            <a:r>
              <a:rPr lang="en-US" altLang="zh-CN" dirty="0"/>
              <a:t>first.\</a:t>
            </a:r>
            <a:r>
              <a:rPr lang="en-US" altLang="zh-CN" dirty="0" err="1"/>
              <a:t>n",num</a:t>
            </a:r>
            <a:r>
              <a:rPr lang="en-US" altLang="zh-CN" dirty="0"/>
              <a:t>);</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en-US" altLang="zh-CN" dirty="0"/>
          </a:p>
        </p:txBody>
      </p:sp>
      <p:sp>
        <p:nvSpPr>
          <p:cNvPr id="2" name="标题 1"/>
          <p:cNvSpPr>
            <a:spLocks noGrp="1"/>
          </p:cNvSpPr>
          <p:nvPr>
            <p:ph type="title"/>
          </p:nvPr>
        </p:nvSpPr>
        <p:spPr/>
        <p:txBody>
          <a:bodyPr/>
          <a:lstStyle/>
          <a:p>
            <a:r>
              <a:rPr lang="en-US" altLang="zh-CN" dirty="0"/>
              <a:t>2.1 </a:t>
            </a:r>
            <a:r>
              <a:rPr lang="zh-CN" altLang="en-US" dirty="0"/>
              <a:t>简单的</a:t>
            </a:r>
            <a:r>
              <a:rPr lang="en-US" altLang="zh-CN" dirty="0"/>
              <a:t>C</a:t>
            </a:r>
            <a:r>
              <a:rPr lang="zh-CN" altLang="en-US" dirty="0"/>
              <a:t>程序示例</a:t>
            </a:r>
            <a:endParaRPr lang="zh-CN" altLang="en-US" dirty="0"/>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首先，该程序要逐个字符读取输入，知道何时停止读取。然后，该程序能识别并计算这些内容：字符、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行数和单词。据此我们编写的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伪代码</a:t>
            </a:r>
            <a:r>
              <a:rPr lang="zh-CN" altLang="en-US" sz="1800" b="0" i="0" u="none" strike="noStrike" baseline="0" dirty="0">
                <a:latin typeface="宋体" panose="02010600030101010101" pitchFamily="2" charset="-122"/>
                <a:ea typeface="宋体" panose="02010600030101010101" pitchFamily="2" charset="-122"/>
              </a:rPr>
              <a:t>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读取一个字符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当有更多输入时</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递增字符计数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如果读完一行，递增行数计数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如果读完一个单词，递增单词计数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读取下一个字符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前面有一个输入循环的模型：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STOP)</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1" i="0" u="none" strike="noStrike" baseline="0" dirty="0">
                <a:latin typeface="TimesNewRomanPS-BoldMT"/>
              </a:rPr>
              <a:t>	...</a:t>
            </a:r>
            <a:endParaRPr lang="en-US" altLang="zh-CN" sz="1800" b="1" i="0" u="none" strike="noStrike" baseline="0" dirty="0">
              <a:latin typeface="TimesNewRomanPS-Bold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表示能标识输入末尾的某个值。以前我们用过换行符和句点标记输入的末尾，但是对于一、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个通用的统计单词程序，它们都不合适。我们暂时选用一个文本中不常用的字符（如，</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）作为输入的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末尾标记。第</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章中会介绍更好的方法，以便程序既能处理文本文件，又能处理键盘输入。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现在，我们考虑循环体。因为该程序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err="1">
                <a:solidFill>
                  <a:srgbClr val="FF0000"/>
                </a:solidFill>
                <a:latin typeface="TimesNewRomanPSMT"/>
                <a:ea typeface="宋体" panose="02010600030101010101" pitchFamily="2" charset="-122"/>
              </a:rPr>
              <a:t>getchar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进行输入</a:t>
            </a:r>
            <a:r>
              <a:rPr lang="zh-CN" altLang="en-US" sz="1800" b="0" i="0" u="none" strike="noStrike" baseline="0" dirty="0">
                <a:latin typeface="宋体" panose="02010600030101010101" pitchFamily="2" charset="-122"/>
                <a:ea typeface="宋体" panose="02010600030101010101" pitchFamily="2" charset="-122"/>
              </a:rPr>
              <a:t>，所以每次迭代都要通过递增计数器来计数。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为了统计行数，程序要能</a:t>
            </a:r>
            <a:r>
              <a:rPr lang="zh-CN" altLang="en-US" sz="1800" b="0" i="0" u="none" strike="noStrike" baseline="0" dirty="0">
                <a:solidFill>
                  <a:srgbClr val="FF0000"/>
                </a:solidFill>
                <a:latin typeface="宋体" panose="02010600030101010101" pitchFamily="2" charset="-122"/>
                <a:ea typeface="宋体" panose="02010600030101010101" pitchFamily="2" charset="-122"/>
              </a:rPr>
              <a:t>检查换行字符</a:t>
            </a:r>
            <a:r>
              <a:rPr lang="zh-CN" altLang="en-US" sz="1800" b="0" i="0" u="none" strike="noStrike" baseline="0" dirty="0">
                <a:latin typeface="宋体" panose="02010600030101010101" pitchFamily="2" charset="-122"/>
                <a:ea typeface="宋体" panose="02010600030101010101" pitchFamily="2" charset="-122"/>
              </a:rPr>
              <a:t>。如果输入的字符是一个换行符，该程序应该递增行数计数器。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这里要注意</a:t>
            </a:r>
            <a:r>
              <a:rPr lang="en-US" altLang="zh-CN" sz="1800" b="0" i="0" u="none" strike="noStrike" baseline="0" dirty="0">
                <a:latin typeface="TimesNewRomanPSMT"/>
                <a:ea typeface="宋体" panose="02010600030101010101" pitchFamily="2" charset="-122"/>
              </a:rPr>
              <a:t>STOP </a:t>
            </a:r>
            <a:r>
              <a:rPr lang="zh-CN" altLang="en-US" sz="1800" b="0" i="0" u="none" strike="noStrike" baseline="0" dirty="0">
                <a:latin typeface="宋体" panose="02010600030101010101" pitchFamily="2" charset="-122"/>
                <a:ea typeface="宋体" panose="02010600030101010101" pitchFamily="2" charset="-122"/>
              </a:rPr>
              <a:t>字符位于一行的中间的情况。是否递增行数计数？我们可以作为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特殊行</a:t>
            </a:r>
            <a:r>
              <a:rPr lang="zh-CN" altLang="en-US" sz="1800" b="0" i="0" u="none" strike="noStrike" baseline="0" dirty="0">
                <a:latin typeface="宋体" panose="02010600030101010101" pitchFamily="2" charset="-122"/>
                <a:ea typeface="宋体" panose="02010600030101010101" pitchFamily="2" charset="-122"/>
              </a:rPr>
              <a:t>计数，即没有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换行符的一行字符。可以通过记录之前读取的字符识别这种情况，即如果读取时发现 </a:t>
            </a:r>
            <a:r>
              <a:rPr lang="en-US" altLang="zh-CN" sz="1800" b="0" i="0" u="none" strike="noStrike" baseline="0" dirty="0">
                <a:latin typeface="TimesNewRomanPSMT"/>
                <a:ea typeface="宋体" panose="02010600030101010101" pitchFamily="2" charset="-122"/>
              </a:rPr>
              <a:t>STOP </a:t>
            </a:r>
            <a:r>
              <a:rPr lang="zh-CN" altLang="en-US" sz="1800" b="0" i="0" u="none" strike="noStrike" baseline="0" dirty="0">
                <a:latin typeface="宋体" panose="02010600030101010101" pitchFamily="2" charset="-122"/>
                <a:ea typeface="宋体" panose="02010600030101010101" pitchFamily="2" charset="-122"/>
              </a:rPr>
              <a:t>字符的上一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个字符不是换行符，那么这行就是特殊行。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最棘手的部分是识别单词。首先，必须定义什么是该程序识别的单词。我们用一个相对简单的方法，把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一个单词定义为一个不含空白（即，没有空格、制表符或换行符）的字符序列。因此，</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glymxck</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r2d2”</a:t>
            </a:r>
            <a:r>
              <a:rPr lang="zh-CN" altLang="en-US" sz="1800" b="0" i="0" u="none" strike="noStrike" baseline="0" dirty="0">
                <a:latin typeface="宋体" panose="02010600030101010101" pitchFamily="2" charset="-122"/>
                <a:ea typeface="宋体" panose="02010600030101010101" pitchFamily="2" charset="-122"/>
              </a:rPr>
              <a:t>都算是一个单词。程序读取的第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个非空白字符即是一个单词的开始，当读到空白字符时结束。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判断非空白字符最直接的测试表达式是：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 != ' ' &amp;&amp; c != '\n' &amp;&amp; c != '\t' /* </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不是空白字符，该表达式为真</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检测空白字符最直接的测试表达式是：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 == ' ' || c == '\n' || c == '\t' /*</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是空白字符，该表达式为真</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然而，使用</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头文件中的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en-US" altLang="zh-CN" sz="1800" b="0" i="0" u="none" strike="noStrike" baseline="0" dirty="0" err="1">
                <a:solidFill>
                  <a:srgbClr val="FF0000"/>
                </a:solidFill>
                <a:latin typeface="TimesNewRomanPSMT"/>
                <a:ea typeface="宋体" panose="02010600030101010101" pitchFamily="2" charset="-122"/>
              </a:rPr>
              <a:t>isspace</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更简单，如果该函数的参数是空白字符，则返回真。所以，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是空白字符，</a:t>
            </a:r>
            <a:r>
              <a:rPr lang="en-US" altLang="zh-CN" sz="1800" b="0" i="0" u="none" strike="noStrike" baseline="0" dirty="0" err="1">
                <a:latin typeface="TimesNewRomanPSMT"/>
                <a:ea typeface="宋体" panose="02010600030101010101" pitchFamily="2" charset="-122"/>
              </a:rPr>
              <a:t>isspace</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为真；如果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不是空白字符，</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isspace</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为真。</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要查找一个单词里是否有某个字符，可以在程序读入单词的首字符时把一个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a:t>
            </a:r>
            <a:r>
              <a:rPr lang="zh-CN" altLang="en-US" sz="1800" b="0" i="0" u="none" strike="noStrike" baseline="0" dirty="0">
                <a:latin typeface="宋体" panose="02010600030101010101" pitchFamily="2" charset="-122"/>
                <a:ea typeface="宋体" panose="02010600030101010101" pitchFamily="2" charset="-122"/>
              </a:rPr>
              <a:t>（名为 </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）设置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。也可以在此时递增单词计数。然后，只要</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），后续的非空白字符都不记为单词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的开始。下一个空白字符，必须重置标记为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），然后程序就准备好读取下一个单词。我们把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以上分析写成伪代码：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不是空白字符，且</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为假</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设置</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为真，并给单词计数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是空白字符，且</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设置</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为假</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这种方法在读到每个单词的开头时把</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（真），在读到每个单词的末尾时把</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（假）。只有在标记从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时，递增单词计数。如果能使用</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类型，可以在程序中包含</a:t>
            </a:r>
            <a:r>
              <a:rPr lang="en-US" altLang="zh-CN" sz="1800" b="0" i="0" u="none" strike="noStrike" baseline="0" dirty="0" err="1">
                <a:latin typeface="TimesNewRomanPSMT"/>
                <a:ea typeface="宋体" panose="02010600030101010101" pitchFamily="2" charset="-122"/>
              </a:rPr>
              <a:t>stdbool.h</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头文件，把</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的类型设置为</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，其值用</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表示。如果编译器不支持这种用法，就把</a:t>
            </a:r>
            <a:r>
              <a:rPr lang="en-US" altLang="zh-CN" sz="1800" b="0" i="0" u="none" strike="noStrike" baseline="0" dirty="0" err="1">
                <a:latin typeface="TimesNewRomanPSMT"/>
                <a:ea typeface="宋体" panose="02010600030101010101" pitchFamily="2" charset="-122"/>
              </a:rPr>
              <a:t>inword</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的类型设置为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，其值用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如果使用布尔类型的变量，通常习惯把变量自身作为测试条件。如下所示：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true)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false)</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可以这样做的原因是，如果 </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，则表达式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true</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；如果 </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，则表达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true</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。所以，还不如直接用</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作为测试条件。类似地，</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的值与表达式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false</a:t>
            </a:r>
            <a:r>
              <a:rPr lang="zh-CN" altLang="en-US" sz="1800" b="0" i="0" u="none" strike="noStrike" baseline="0" dirty="0">
                <a:latin typeface="宋体" panose="02010600030101010101" pitchFamily="2" charset="-122"/>
                <a:ea typeface="宋体" panose="02010600030101010101" pitchFamily="2" charset="-122"/>
              </a:rPr>
              <a:t>的值相同（非真即</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，非假即</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7.7</a:t>
            </a:r>
            <a:r>
              <a:rPr lang="zh-CN" altLang="en-US" sz="1800" b="0" i="0" u="none" strike="noStrike" baseline="0" dirty="0">
                <a:latin typeface="宋体" panose="02010600030101010101" pitchFamily="2" charset="-122"/>
                <a:ea typeface="宋体" panose="02010600030101010101" pitchFamily="2" charset="-122"/>
              </a:rPr>
              <a:t>把上述思路（识别行、识别不完整的行和识别单词）翻译了成</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7.7 </a:t>
            </a:r>
            <a:r>
              <a:rPr lang="en-US" altLang="zh-CN" sz="1800" b="1" i="0" u="none" strike="noStrike" baseline="0" dirty="0" err="1">
                <a:latin typeface="TimesNewRomanPS-BoldMT"/>
                <a:ea typeface="宋体" panose="02010600030101010101" pitchFamily="2" charset="-122"/>
              </a:rPr>
              <a:t>wordcnt.c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wordcnt.c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统计字符数、单词数、行数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ctype.h</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err="1">
                <a:latin typeface="TimesNewRomanPSMT"/>
                <a:ea typeface="宋体" panose="02010600030101010101" pitchFamily="2" charset="-122"/>
              </a:rPr>
              <a:t>isspace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函数提供原型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stdbool.h</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提供定义</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STOP '|'</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读入字符</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char </a:t>
            </a:r>
            <a:r>
              <a:rPr lang="en-US" altLang="zh-CN" sz="1800" b="0" i="0" u="none" strike="noStrike" baseline="0" dirty="0" err="1">
                <a:latin typeface="TimesNewRomanPSMT"/>
              </a:rPr>
              <a:t>prev</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读入的前一个字符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long </a:t>
            </a:r>
            <a:r>
              <a:rPr lang="en-US" altLang="zh-CN" sz="1800" b="0" i="0" u="none" strike="noStrike" baseline="0" dirty="0" err="1">
                <a:latin typeface="TimesNewRomanPSMT"/>
              </a:rPr>
              <a:t>n_chars</a:t>
            </a:r>
            <a:r>
              <a:rPr lang="en-US" altLang="zh-CN" sz="1800" b="0" i="0" u="none" strike="noStrike" baseline="0" dirty="0">
                <a:latin typeface="TimesNewRomanPSMT"/>
              </a:rPr>
              <a:t> = 0L;// </a:t>
            </a:r>
            <a:r>
              <a:rPr lang="zh-CN" altLang="en-US" sz="1800" b="0" i="0" u="none" strike="noStrike" baseline="0" dirty="0">
                <a:latin typeface="宋体" panose="02010600030101010101" pitchFamily="2" charset="-122"/>
                <a:ea typeface="宋体" panose="02010600030101010101" pitchFamily="2" charset="-122"/>
              </a:rPr>
              <a:t>字符数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n_lines</a:t>
            </a:r>
            <a:r>
              <a:rPr lang="en-US" altLang="zh-CN" sz="1800" b="0" i="0" u="none" strike="noStrike" baseline="0" dirty="0">
                <a:latin typeface="TimesNewRomanPSMT"/>
              </a:rPr>
              <a:t> = 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行数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n_words</a:t>
            </a:r>
            <a:r>
              <a:rPr lang="en-US" altLang="zh-CN" sz="1800" b="0" i="0" u="none" strike="noStrike" baseline="0" dirty="0">
                <a:latin typeface="TimesNewRomanPSMT"/>
              </a:rPr>
              <a:t> = 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单词数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p_lines</a:t>
            </a:r>
            <a:r>
              <a:rPr lang="en-US" altLang="zh-CN" sz="1800" b="0" i="0" u="none" strike="noStrike" baseline="0" dirty="0">
                <a:latin typeface="TimesNewRomanPSMT"/>
              </a:rPr>
              <a:t> = 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不完整的行数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bool </a:t>
            </a:r>
            <a:r>
              <a:rPr lang="en-US" altLang="zh-CN" sz="1800" b="0" i="0" u="none" strike="noStrike" baseline="0" dirty="0" err="1">
                <a:latin typeface="TimesNewRomanPSMT"/>
              </a:rPr>
              <a:t>inword</a:t>
            </a:r>
            <a:r>
              <a:rPr lang="en-US" altLang="zh-CN" sz="1800" b="0" i="0" u="none" strike="noStrike" baseline="0" dirty="0">
                <a:latin typeface="TimesNewRomanPSMT"/>
              </a:rPr>
              <a:t> = false;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在单词中，</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等于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text to be analyzed (| to terminate):\n");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prev</a:t>
            </a:r>
            <a:r>
              <a:rPr lang="en-US" altLang="zh-CN" sz="1800" b="0" i="0" u="none" strike="noStrike" baseline="0" dirty="0">
                <a:latin typeface="TimesNewRomanPSMT"/>
              </a:rPr>
              <a:t> =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用于识别完整的行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 ((c = </a:t>
            </a:r>
            <a:r>
              <a:rPr lang="en-US" altLang="zh-CN" sz="1800" b="0" i="0" u="none" strike="noStrike" baseline="0" dirty="0" err="1">
                <a:latin typeface="TimesNewRomanPSMT"/>
              </a:rPr>
              <a:t>getchar</a:t>
            </a:r>
            <a:r>
              <a:rPr lang="en-US" altLang="zh-CN" sz="1800" b="0" i="0" u="none" strike="noStrike" baseline="0" dirty="0">
                <a:latin typeface="TimesNewRomanPSMT"/>
              </a:rPr>
              <a:t>()) != STOP)</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n_chars</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统计字符</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如果你认为该程序会在屏幕上打印一些内容，那就对了！光看程序也许并不知道打印的具体内容，所以，</a:t>
            </a:r>
            <a:endParaRPr lang="en-US" altLang="zh-CN" dirty="0"/>
          </a:p>
          <a:p>
            <a:r>
              <a:rPr lang="zh-CN" altLang="en-US" dirty="0"/>
              <a:t>运行该程序，并查看结果。首先，用你熟悉的编辑器（或者编译器提供的编辑器）创建一个包含程序清</a:t>
            </a:r>
            <a:endParaRPr lang="en-US" altLang="zh-CN" dirty="0"/>
          </a:p>
          <a:p>
            <a:r>
              <a:rPr lang="zh-CN" altLang="en-US" dirty="0"/>
              <a:t>单</a:t>
            </a:r>
            <a:r>
              <a:rPr lang="en-US" altLang="zh-CN" dirty="0"/>
              <a:t>2.1 </a:t>
            </a:r>
            <a:r>
              <a:rPr lang="zh-CN" altLang="en-US" dirty="0"/>
              <a:t>中所有内容的文件。给该文件命名，并</a:t>
            </a:r>
            <a:r>
              <a:rPr lang="zh-CN" altLang="en-US" dirty="0">
                <a:solidFill>
                  <a:srgbClr val="FF0000"/>
                </a:solidFill>
              </a:rPr>
              <a:t>以</a:t>
            </a:r>
            <a:r>
              <a:rPr lang="en-US" altLang="zh-CN" dirty="0">
                <a:solidFill>
                  <a:srgbClr val="FF0000"/>
                </a:solidFill>
              </a:rPr>
              <a:t>.c</a:t>
            </a:r>
            <a:r>
              <a:rPr lang="zh-CN" altLang="en-US" dirty="0">
                <a:solidFill>
                  <a:srgbClr val="FF0000"/>
                </a:solidFill>
              </a:rPr>
              <a:t>作为扩展名</a:t>
            </a:r>
            <a:r>
              <a:rPr lang="zh-CN" altLang="en-US" dirty="0"/>
              <a:t>，以满足当前系统对文件名的要求。例如，</a:t>
            </a:r>
            <a:endParaRPr lang="en-US" altLang="zh-CN" dirty="0"/>
          </a:p>
          <a:p>
            <a:r>
              <a:rPr lang="zh-CN" altLang="en-US" dirty="0"/>
              <a:t>可以使用</a:t>
            </a:r>
            <a:r>
              <a:rPr lang="en-US" altLang="zh-CN" dirty="0" err="1"/>
              <a:t>first.c</a:t>
            </a:r>
            <a:r>
              <a:rPr lang="zh-CN" altLang="en-US" dirty="0"/>
              <a:t>。现在，编译并运行该程序（查看第</a:t>
            </a:r>
            <a:r>
              <a:rPr lang="en-US" altLang="zh-CN" dirty="0"/>
              <a:t>1</a:t>
            </a:r>
            <a:r>
              <a:rPr lang="zh-CN" altLang="en-US" dirty="0"/>
              <a:t>章，复习该步骤的具体内容）。如果一切运行正常，</a:t>
            </a:r>
            <a:endParaRPr lang="en-US" altLang="zh-CN" dirty="0"/>
          </a:p>
          <a:p>
            <a:r>
              <a:rPr lang="zh-CN" altLang="en-US" dirty="0"/>
              <a:t>该程序的输出应该是：</a:t>
            </a:r>
            <a:endParaRPr lang="en-US" altLang="zh-CN" dirty="0"/>
          </a:p>
          <a:p>
            <a:endParaRPr lang="en-US" altLang="zh-CN" dirty="0"/>
          </a:p>
          <a:p>
            <a:r>
              <a:rPr lang="en-US" altLang="zh-CN" dirty="0"/>
              <a:t>I am a simple computer.</a:t>
            </a:r>
            <a:endParaRPr lang="en-US" altLang="zh-CN" dirty="0"/>
          </a:p>
          <a:p>
            <a:endParaRPr lang="en-US" altLang="zh-CN" dirty="0"/>
          </a:p>
          <a:p>
            <a:r>
              <a:rPr lang="en-US" altLang="zh-CN" dirty="0"/>
              <a:t>My favorite number is 1 because it is first.</a:t>
            </a:r>
            <a:endParaRPr lang="en-US" altLang="zh-CN" dirty="0"/>
          </a:p>
        </p:txBody>
      </p:sp>
      <p:sp>
        <p:nvSpPr>
          <p:cNvPr id="2" name="标题 1"/>
          <p:cNvSpPr>
            <a:spLocks noGrp="1"/>
          </p:cNvSpPr>
          <p:nvPr>
            <p:ph type="title"/>
          </p:nvPr>
        </p:nvSpPr>
        <p:spPr/>
        <p:txBody>
          <a:bodyPr/>
          <a:lstStyle/>
          <a:p>
            <a:r>
              <a:rPr lang="en-US" altLang="zh-CN" dirty="0"/>
              <a:t>2.1 </a:t>
            </a:r>
            <a:r>
              <a:rPr lang="zh-CN" altLang="en-US" dirty="0"/>
              <a:t>简单的</a:t>
            </a:r>
            <a:r>
              <a:rPr lang="en-US" altLang="zh-CN" dirty="0"/>
              <a:t>C</a:t>
            </a:r>
            <a:r>
              <a:rPr lang="zh-CN" altLang="en-US" dirty="0"/>
              <a:t>程序示例</a:t>
            </a:r>
            <a:endParaRPr lang="zh-CN" altLang="en-US" dirty="0"/>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if (c ==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n_lines</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统计行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isspace</a:t>
            </a:r>
            <a:r>
              <a:rPr lang="en-US" altLang="zh-CN" sz="1800" b="0" i="0" u="none" strike="noStrike" baseline="0" dirty="0">
                <a:latin typeface="TimesNewRomanPSMT"/>
              </a:rPr>
              <a:t>(c) &amp;&amp; !</a:t>
            </a:r>
            <a:r>
              <a:rPr lang="en-US" altLang="zh-CN" sz="1800" b="0" i="0" u="none" strike="noStrike" baseline="0" dirty="0" err="1">
                <a:latin typeface="TimesNewRomanPSMT"/>
              </a:rPr>
              <a:t>inword</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inword</a:t>
            </a:r>
            <a:r>
              <a:rPr lang="en-US" altLang="zh-CN" sz="1800" b="0" i="0" u="none" strike="noStrike" baseline="0" dirty="0">
                <a:latin typeface="TimesNewRomanPSMT"/>
              </a:rPr>
              <a:t> = true;// </a:t>
            </a:r>
            <a:r>
              <a:rPr lang="zh-CN" altLang="en-US" sz="1800" b="0" i="0" u="none" strike="noStrike" baseline="0" dirty="0">
                <a:latin typeface="宋体" panose="02010600030101010101" pitchFamily="2" charset="-122"/>
                <a:ea typeface="宋体" panose="02010600030101010101" pitchFamily="2" charset="-122"/>
              </a:rPr>
              <a:t>开始一个新的单词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n_words</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统计单词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isspace</a:t>
            </a:r>
            <a:r>
              <a:rPr lang="en-US" altLang="zh-CN" sz="1800" b="0" i="0" u="none" strike="noStrike" baseline="0" dirty="0">
                <a:latin typeface="TimesNewRomanPSMT"/>
              </a:rPr>
              <a:t>(c) &amp;&amp; </a:t>
            </a:r>
            <a:r>
              <a:rPr lang="en-US" altLang="zh-CN" sz="1800" b="0" i="0" u="none" strike="noStrike" baseline="0" dirty="0" err="1">
                <a:latin typeface="TimesNewRomanPSMT"/>
              </a:rPr>
              <a:t>inword</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inword</a:t>
            </a:r>
            <a:r>
              <a:rPr lang="en-US" altLang="zh-CN" sz="1800" b="0" i="0" u="none" strike="noStrike" baseline="0" dirty="0">
                <a:latin typeface="TimesNewRomanPSMT"/>
              </a:rPr>
              <a:t> = false;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打到单词的末尾</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prev</a:t>
            </a:r>
            <a:r>
              <a:rPr lang="en-US" altLang="zh-CN" sz="1800" b="0" i="0" u="none" strike="noStrike" baseline="0" dirty="0">
                <a:latin typeface="TimesNewRomanPSMT"/>
              </a:rPr>
              <a:t> = 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保存字符的值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if (</a:t>
            </a:r>
            <a:r>
              <a:rPr lang="en-US" altLang="zh-CN" sz="1800" b="0" i="0" u="none" strike="noStrike" baseline="0" dirty="0" err="1">
                <a:latin typeface="TimesNewRomanPSMT"/>
              </a:rPr>
              <a:t>prev</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p_lines</a:t>
            </a:r>
            <a:r>
              <a:rPr lang="en-US" altLang="zh-CN" sz="1800" b="0" i="0" u="none" strike="noStrike" baseline="0" dirty="0">
                <a:latin typeface="TimesNewRomanPSMT"/>
              </a:rPr>
              <a:t> = 1;</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("characters = %</a:t>
            </a:r>
            <a:r>
              <a:rPr lang="en-US" altLang="zh-CN" sz="1800" b="0" i="0" u="none" strike="noStrike" baseline="0" dirty="0" err="1">
                <a:latin typeface="TimesNewRomanPSMT"/>
              </a:rPr>
              <a:t>ld</a:t>
            </a:r>
            <a:r>
              <a:rPr lang="en-US" altLang="zh-CN" sz="1800" b="0" i="0" u="none" strike="noStrike" baseline="0" dirty="0">
                <a:latin typeface="TimesNewRomanPSMT"/>
              </a:rPr>
              <a:t>, words = %d, lines = %d, ",</a:t>
            </a:r>
            <a:r>
              <a:rPr lang="en-US" altLang="zh-CN" sz="1800" b="0" i="0" u="none" strike="noStrike" baseline="0" dirty="0" err="1">
                <a:latin typeface="TimesNewRomanPSMT"/>
              </a:rPr>
              <a:t>n_chars</a:t>
            </a:r>
            <a:r>
              <a:rPr lang="en-US" altLang="zh-CN" sz="1800" b="0" i="0" u="none" strike="noStrike" baseline="0" dirty="0">
                <a:latin typeface="TimesNewRomanPSMT"/>
              </a:rPr>
              <a:t>, </a:t>
            </a:r>
            <a:r>
              <a:rPr lang="en-US" altLang="zh-CN" sz="1800" b="0" i="0" u="none" strike="noStrike" baseline="0" dirty="0" err="1">
                <a:latin typeface="TimesNewRomanPSMT"/>
              </a:rPr>
              <a:t>n_words</a:t>
            </a:r>
            <a:r>
              <a:rPr lang="en-US" altLang="zh-CN" sz="1800" b="0" i="0" u="none" strike="noStrike" baseline="0" dirty="0">
                <a:latin typeface="TimesNewRomanPSMT"/>
              </a:rPr>
              <a:t>, </a:t>
            </a:r>
            <a:r>
              <a:rPr lang="en-US" altLang="zh-CN" sz="1800" b="0" i="0" u="none" strike="noStrike" baseline="0" dirty="0" err="1">
                <a:latin typeface="TimesNewRomanPSMT"/>
              </a:rPr>
              <a:t>n_lines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("partial lines = %d\n", </a:t>
            </a:r>
            <a:r>
              <a:rPr lang="en-US" altLang="zh-CN" sz="1800" b="0" i="0" u="none" strike="noStrike" baseline="0" dirty="0" err="1">
                <a:latin typeface="TimesNewRomanPSMT"/>
              </a:rPr>
              <a:t>p_lines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下面是运行该程序后的一个输出示例：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text to be analyzed (| to terminate):</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Reason is a</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powerful servant but</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an inadequate master.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characters = 55, words = 9, lines = 3, partial lines = 0</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该程序使用逻辑运算符把伪代码翻译成</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代码。例如，把下面的伪代码：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不是空白字符，且</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为假</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翻译成如下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代码：</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isspace</a:t>
            </a:r>
            <a:r>
              <a:rPr lang="en-US" altLang="zh-CN" sz="1800" b="0" i="0" u="none" strike="noStrike" baseline="0" dirty="0">
                <a:latin typeface="TimesNewRomanPSMT"/>
                <a:ea typeface="宋体" panose="02010600030101010101" pitchFamily="2" charset="-122"/>
              </a:rPr>
              <a:t>(c) &amp;&amp;!</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再次提醒读者注意，</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与 </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 false </a:t>
            </a:r>
            <a:r>
              <a:rPr lang="zh-CN" altLang="en-US" sz="1800" b="0" i="0" u="none" strike="noStrike" baseline="0" dirty="0">
                <a:latin typeface="宋体" panose="02010600030101010101" pitchFamily="2" charset="-122"/>
                <a:ea typeface="宋体" panose="02010600030101010101" pitchFamily="2" charset="-122"/>
              </a:rPr>
              <a:t>等价。上面的整个测试条件比单独判断每个空白字符的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可读性高：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(c != ' ' &amp;&amp; c != '\n' &amp;&amp; c != '\t' &amp;&amp; !</a:t>
            </a:r>
            <a:r>
              <a:rPr lang="en-US" altLang="zh-CN" sz="1800" b="0" i="0" u="none" strike="noStrike" baseline="0" dirty="0" err="1">
                <a:latin typeface="TimesNewRomanPSMT"/>
              </a:rPr>
              <a:t>inword</a:t>
            </a:r>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7.4 </a:t>
            </a:r>
            <a:r>
              <a:rPr lang="zh-CN" altLang="en-US" dirty="0"/>
              <a:t>一个统计单词的程序</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上面的两种形式都表示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不是空白字符，且如果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不在单词里</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。如果两个条件都满足，则一定是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一个新单词的开头，所以要递增</a:t>
            </a:r>
            <a:r>
              <a:rPr lang="en-US" altLang="zh-CN" sz="1800" b="0" i="0" u="none" strike="noStrike" baseline="0" dirty="0" err="1">
                <a:latin typeface="TimesNewRomanPSMT"/>
                <a:ea typeface="宋体" panose="02010600030101010101" pitchFamily="2" charset="-122"/>
              </a:rPr>
              <a:t>n_words</a:t>
            </a:r>
            <a:r>
              <a:rPr lang="zh-CN" altLang="en-US" sz="1800" b="0" i="0" u="none" strike="noStrike" baseline="0" dirty="0">
                <a:latin typeface="宋体" panose="02010600030101010101" pitchFamily="2" charset="-122"/>
                <a:ea typeface="宋体" panose="02010600030101010101" pitchFamily="2" charset="-122"/>
              </a:rPr>
              <a:t>。如果位于单词中，满足第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个条件，但是</a:t>
            </a:r>
            <a:r>
              <a:rPr lang="en-US" altLang="zh-CN" sz="1800" b="0" i="0" u="none" strike="noStrike" baseline="0" dirty="0" err="1">
                <a:latin typeface="TimesNewRomanPSMT"/>
                <a:ea typeface="宋体" panose="02010600030101010101" pitchFamily="2" charset="-122"/>
              </a:rPr>
              <a:t>inword</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，就不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递增 </a:t>
            </a:r>
            <a:r>
              <a:rPr lang="en-US" altLang="zh-CN" sz="1800" b="0" i="0" u="none" strike="noStrike" baseline="0" dirty="0" err="1">
                <a:latin typeface="TimesNewRomanPSMT"/>
                <a:ea typeface="宋体" panose="02010600030101010101" pitchFamily="2" charset="-122"/>
              </a:rPr>
              <a:t>n_word</a:t>
            </a:r>
            <a:r>
              <a:rPr lang="zh-CN" altLang="en-US" sz="1800" b="0" i="0" u="none" strike="noStrike" baseline="0" dirty="0">
                <a:latin typeface="宋体" panose="02010600030101010101" pitchFamily="2" charset="-122"/>
                <a:ea typeface="宋体" panose="02010600030101010101" pitchFamily="2" charset="-122"/>
              </a:rPr>
              <a:t>。当读到下一个空白字符时，</a:t>
            </a:r>
            <a:r>
              <a:rPr lang="en-US" altLang="zh-CN" sz="1800" b="0" i="0" u="none" strike="noStrike" baseline="0" dirty="0" err="1">
                <a:latin typeface="TimesNewRomanPSMT"/>
                <a:ea typeface="宋体" panose="02010600030101010101" pitchFamily="2" charset="-122"/>
              </a:rPr>
              <a:t>inword</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被再次设置为 </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。检查代码，查看一下如果单词之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间有多个空格时，程序是否能正常运行。第 </a:t>
            </a:r>
            <a:r>
              <a:rPr lang="en-US" altLang="zh-CN" sz="1800" b="0" i="0" u="none" strike="noStrike" baseline="0" dirty="0">
                <a:latin typeface="TimesNewRomanPSMT"/>
                <a:ea typeface="宋体" panose="02010600030101010101" pitchFamily="2" charset="-122"/>
              </a:rPr>
              <a:t>8 </a:t>
            </a:r>
            <a:r>
              <a:rPr lang="zh-CN" altLang="en-US" sz="1800" b="0" i="0" u="none" strike="noStrike" baseline="0" dirty="0">
                <a:latin typeface="宋体" panose="02010600030101010101" pitchFamily="2" charset="-122"/>
                <a:ea typeface="宋体" panose="02010600030101010101" pitchFamily="2" charset="-122"/>
              </a:rPr>
              <a:t>章讲解了如何修正这个问题，让该程序能统计文件中的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单词量。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提供</a:t>
            </a:r>
            <a:r>
              <a:rPr lang="zh-CN" altLang="en-US" sz="1800" b="0" i="0" u="none" strike="noStrike" baseline="0" dirty="0">
                <a:solidFill>
                  <a:srgbClr val="FF0000"/>
                </a:solidFill>
                <a:latin typeface="宋体" panose="02010600030101010101" pitchFamily="2" charset="-122"/>
                <a:ea typeface="宋体" panose="02010600030101010101" pitchFamily="2" charset="-122"/>
              </a:rPr>
              <a:t>条件表达式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conditional expression</a:t>
            </a:r>
            <a:r>
              <a:rPr lang="zh-CN" altLang="en-US" sz="1800" b="0" i="0" u="none" strike="noStrike" baseline="0" dirty="0">
                <a:latin typeface="宋体" panose="02010600030101010101" pitchFamily="2" charset="-122"/>
                <a:ea typeface="宋体" panose="02010600030101010101" pitchFamily="2" charset="-122"/>
              </a:rPr>
              <a:t>）作为表达</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语句的一种便捷方式，该表达式使用</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条件运</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算符</a:t>
            </a:r>
            <a:r>
              <a:rPr lang="zh-CN" altLang="en-US" sz="1800" b="0" i="0" u="none" strike="noStrike" baseline="0" dirty="0">
                <a:latin typeface="宋体" panose="02010600030101010101" pitchFamily="2" charset="-122"/>
                <a:ea typeface="宋体" panose="02010600030101010101" pitchFamily="2" charset="-122"/>
              </a:rPr>
              <a:t>。该运算符分为两部分，</a:t>
            </a:r>
            <a:r>
              <a:rPr lang="zh-CN" altLang="en-US" sz="1800" b="0" i="0" u="none" strike="noStrike" baseline="0" dirty="0">
                <a:solidFill>
                  <a:srgbClr val="FF0000"/>
                </a:solidFill>
                <a:latin typeface="宋体" panose="02010600030101010101" pitchFamily="2" charset="-122"/>
                <a:ea typeface="宋体" panose="02010600030101010101" pitchFamily="2" charset="-122"/>
              </a:rPr>
              <a:t>需要 </a:t>
            </a:r>
            <a:r>
              <a:rPr lang="en-US" altLang="zh-CN" sz="1800" b="0" i="0" u="none" strike="noStrike" baseline="0" dirty="0">
                <a:solidFill>
                  <a:srgbClr val="FF0000"/>
                </a:solidFill>
                <a:latin typeface="TimesNewRomanPSMT"/>
                <a:ea typeface="宋体" panose="02010600030101010101" pitchFamily="2" charset="-122"/>
              </a:rPr>
              <a:t>3 </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个运算对象</a:t>
            </a:r>
            <a:r>
              <a:rPr lang="zh-CN" altLang="en-US" sz="1800" b="0" i="0" u="none" strike="noStrike" baseline="0" dirty="0">
                <a:latin typeface="宋体" panose="02010600030101010101" pitchFamily="2" charset="-122"/>
                <a:ea typeface="宋体" panose="02010600030101010101" pitchFamily="2" charset="-122"/>
              </a:rPr>
              <a:t>。回忆一下，带一个运算对象的运算符称为一元运算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符，带两个运算对象的运算符称为二元运算符。以此类推，带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个运算对象的运算符称为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三元运算符</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条件运算符是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语言中唯一的三元运算符。下面的代码得到一个数的绝对值：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s-ES" altLang="zh-CN" sz="1800" b="0" i="0" u="none" strike="noStrike" baseline="0" dirty="0">
                <a:latin typeface="TimesNewRomanPSMT"/>
              </a:rPr>
              <a:t>x = (y &lt; 0) ? -y : y;</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之间的内容就是条件表达式，该语句的意思是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，那么</a:t>
            </a:r>
            <a:r>
              <a:rPr lang="en-US" altLang="zh-CN" sz="1800" b="0" i="0" u="none" strike="noStrike" baseline="0" dirty="0">
                <a:latin typeface="TimesNewRomanPSMT"/>
                <a:ea typeface="宋体" panose="02010600030101010101" pitchFamily="2" charset="-122"/>
              </a:rPr>
              <a:t>x = -y;</a:t>
            </a:r>
            <a:r>
              <a:rPr lang="zh-CN" altLang="en-US" sz="1800" b="0" i="0" u="none" strike="noStrike" baseline="0" dirty="0">
                <a:latin typeface="宋体" panose="02010600030101010101" pitchFamily="2" charset="-122"/>
                <a:ea typeface="宋体" panose="02010600030101010101" pitchFamily="2" charset="-122"/>
              </a:rPr>
              <a:t>否则，</a:t>
            </a:r>
            <a:r>
              <a:rPr lang="en-US" altLang="zh-CN" sz="1800" b="0" i="0" u="none" strike="noStrike" baseline="0" dirty="0">
                <a:latin typeface="TimesNewRomanPSMT"/>
                <a:ea typeface="宋体" panose="02010600030101010101" pitchFamily="2" charset="-122"/>
              </a:rPr>
              <a:t>x = y”</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if else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可以这样表达：</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(y &lt; 0)</a:t>
            </a:r>
            <a:endParaRPr lang="en-US" altLang="zh-CN" sz="1800" b="0" i="0" u="none" strike="noStrike" baseline="0" dirty="0">
              <a:latin typeface="TimesNewRomanPSMT"/>
            </a:endParaRPr>
          </a:p>
          <a:p>
            <a:pPr algn="l"/>
            <a:r>
              <a:rPr lang="en-US" altLang="zh-CN" sz="1800" b="0" i="0" u="none" strike="noStrike" baseline="0" dirty="0">
                <a:latin typeface="TimesNewRomanPSMT"/>
              </a:rPr>
              <a:t>	x = -y;</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	x = y;</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条件表达式的通用形式如下：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expression1 ? expression2 : expression3</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 </a:t>
            </a:r>
            <a:r>
              <a:rPr lang="en-US" altLang="zh-CN" sz="1800" b="0" i="0" u="none" strike="noStrike" baseline="0" dirty="0">
                <a:latin typeface="TimesNewRomanPSMT"/>
                <a:ea typeface="宋体" panose="02010600030101010101" pitchFamily="2" charset="-122"/>
              </a:rPr>
              <a:t>expression1 </a:t>
            </a:r>
            <a:r>
              <a:rPr lang="zh-CN" altLang="en-US" sz="1800" b="0" i="0" u="none" strike="noStrike" baseline="0" dirty="0">
                <a:latin typeface="宋体" panose="02010600030101010101" pitchFamily="2" charset="-122"/>
                <a:ea typeface="宋体" panose="02010600030101010101" pitchFamily="2" charset="-122"/>
              </a:rPr>
              <a:t>为真（非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），那么整个条件表达式的值与 </a:t>
            </a:r>
            <a:r>
              <a:rPr lang="en-US" altLang="zh-CN" sz="1800" b="0" i="0" u="none" strike="noStrike" baseline="0" dirty="0">
                <a:latin typeface="TimesNewRomanPSMT"/>
                <a:ea typeface="宋体" panose="02010600030101010101" pitchFamily="2" charset="-122"/>
              </a:rPr>
              <a:t>expression2</a:t>
            </a:r>
            <a:r>
              <a:rPr lang="zh-CN" altLang="en-US" sz="1800" b="0" i="0" u="none" strike="noStrike" baseline="0" dirty="0">
                <a:latin typeface="宋体" panose="02010600030101010101" pitchFamily="2" charset="-122"/>
                <a:ea typeface="宋体" panose="02010600030101010101" pitchFamily="2" charset="-122"/>
              </a:rPr>
              <a:t>的值相同；如果</a:t>
            </a:r>
            <a:r>
              <a:rPr lang="en-US" altLang="zh-CN" sz="1800" b="0" i="0" u="none" strike="noStrike" baseline="0" dirty="0">
                <a:latin typeface="TimesNewRomanPSMT"/>
                <a:ea typeface="宋体" panose="02010600030101010101" pitchFamily="2" charset="-122"/>
              </a:rPr>
              <a:t>expression1</a:t>
            </a:r>
            <a:r>
              <a:rPr lang="zh-CN" altLang="en-US" sz="1800" b="0" i="0" u="none" strike="noStrike" baseline="0" dirty="0">
                <a:latin typeface="宋体" panose="02010600030101010101" pitchFamily="2" charset="-122"/>
                <a:ea typeface="宋体" panose="02010600030101010101" pitchFamily="2" charset="-122"/>
              </a:rPr>
              <a:t>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），那么整个条件表达式的值与</a:t>
            </a:r>
            <a:r>
              <a:rPr lang="en-US" altLang="zh-CN" sz="1800" b="0" i="0" u="none" strike="noStrike" baseline="0" dirty="0">
                <a:latin typeface="TimesNewRomanPSMT"/>
                <a:ea typeface="宋体" panose="02010600030101010101" pitchFamily="2" charset="-122"/>
              </a:rPr>
              <a:t>expression3</a:t>
            </a:r>
            <a:r>
              <a:rPr lang="zh-CN" altLang="en-US" sz="1800" b="0" i="0" u="none" strike="noStrike" baseline="0" dirty="0">
                <a:latin typeface="宋体" panose="02010600030101010101" pitchFamily="2" charset="-122"/>
                <a:ea typeface="宋体" panose="02010600030101010101" pitchFamily="2" charset="-122"/>
              </a:rPr>
              <a:t>的值相同。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需要把两个值中的一个赋给变量时，就可以用条件表达式。典型的例子是，把两个值中的最大值赋给变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max = (a &gt; b) ? a : b;</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，那么将</a:t>
            </a:r>
            <a:r>
              <a:rPr lang="en-US" altLang="zh-CN" sz="1800" b="0" i="0" u="none" strike="noStrike" baseline="0" dirty="0">
                <a:latin typeface="TimesNewRomanPSMT"/>
                <a:ea typeface="宋体" panose="02010600030101010101" pitchFamily="2" charset="-122"/>
              </a:rPr>
              <a:t>max</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；否则，设置为</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通常，条件运算符完成的任务用 </a:t>
            </a:r>
            <a:r>
              <a:rPr lang="en-US" altLang="zh-CN" sz="1800" b="0" i="0" u="none" strike="noStrike" baseline="0" dirty="0">
                <a:latin typeface="TimesNewRomanPSMT"/>
                <a:ea typeface="宋体" panose="02010600030101010101" pitchFamily="2" charset="-122"/>
              </a:rPr>
              <a:t>if else </a:t>
            </a:r>
            <a:r>
              <a:rPr lang="zh-CN" altLang="en-US" sz="1800" b="0" i="0" u="none" strike="noStrike" baseline="0" dirty="0">
                <a:latin typeface="宋体" panose="02010600030101010101" pitchFamily="2" charset="-122"/>
                <a:ea typeface="宋体" panose="02010600030101010101" pitchFamily="2" charset="-122"/>
              </a:rPr>
              <a:t>语句也可以完成。但是，使用条件运算符的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代码更简洁</a:t>
            </a:r>
            <a:r>
              <a:rPr lang="zh-CN" altLang="en-US" sz="1800" b="0" i="0" u="none" strike="noStrike" baseline="0" dirty="0">
                <a:latin typeface="宋体" panose="02010600030101010101" pitchFamily="2" charset="-122"/>
                <a:ea typeface="宋体" panose="02010600030101010101" pitchFamily="2" charset="-122"/>
              </a:rPr>
              <a:t>，而且编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译器可以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生成更紧凑的程序代码</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总而言之，结果在意料之中，但是程序中的</a:t>
            </a:r>
            <a:r>
              <a:rPr lang="en-US" altLang="zh-CN" dirty="0">
                <a:solidFill>
                  <a:srgbClr val="FF0000"/>
                </a:solidFill>
              </a:rPr>
              <a:t>\n</a:t>
            </a:r>
            <a:r>
              <a:rPr lang="en-US" altLang="zh-CN" dirty="0"/>
              <a:t> </a:t>
            </a:r>
            <a:r>
              <a:rPr lang="zh-CN" altLang="en-US" dirty="0"/>
              <a:t>和</a:t>
            </a:r>
            <a:r>
              <a:rPr lang="en-US" altLang="zh-CN" dirty="0">
                <a:solidFill>
                  <a:srgbClr val="FF0000"/>
                </a:solidFill>
              </a:rPr>
              <a:t>%d</a:t>
            </a:r>
            <a:r>
              <a:rPr lang="en-US" altLang="zh-CN" dirty="0"/>
              <a:t> </a:t>
            </a:r>
            <a:r>
              <a:rPr lang="zh-CN" altLang="en-US" dirty="0"/>
              <a:t>是什么？程序中有几行代码看起来有点奇怪。接下</a:t>
            </a:r>
            <a:endParaRPr lang="en-US" altLang="zh-CN" dirty="0"/>
          </a:p>
          <a:p>
            <a:r>
              <a:rPr lang="zh-CN" altLang="en-US" dirty="0"/>
              <a:t>来，我们逐行解释这个程序。</a:t>
            </a:r>
            <a:endParaRPr lang="en-US" altLang="zh-CN" dirty="0"/>
          </a:p>
        </p:txBody>
      </p:sp>
      <p:sp>
        <p:nvSpPr>
          <p:cNvPr id="2" name="标题 1"/>
          <p:cNvSpPr>
            <a:spLocks noGrp="1"/>
          </p:cNvSpPr>
          <p:nvPr>
            <p:ph type="title"/>
          </p:nvPr>
        </p:nvSpPr>
        <p:spPr/>
        <p:txBody>
          <a:bodyPr/>
          <a:lstStyle/>
          <a:p>
            <a:r>
              <a:rPr lang="en-US" altLang="zh-CN" dirty="0"/>
              <a:t>2.1 </a:t>
            </a:r>
            <a:r>
              <a:rPr lang="zh-CN" altLang="en-US" dirty="0"/>
              <a:t>简单的</a:t>
            </a:r>
            <a:r>
              <a:rPr lang="en-US" altLang="zh-CN" dirty="0"/>
              <a:t>C</a:t>
            </a:r>
            <a:r>
              <a:rPr lang="zh-CN" altLang="en-US" dirty="0"/>
              <a:t>程序示例</a:t>
            </a:r>
            <a:endParaRPr lang="zh-CN" altLang="en-US" dirty="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我们来看程序清单</a:t>
            </a:r>
            <a:r>
              <a:rPr lang="en-US" altLang="zh-CN" sz="1800" b="0" i="0" u="none" strike="noStrike" baseline="0" dirty="0">
                <a:latin typeface="TimesNewRomanPSMT"/>
                <a:ea typeface="宋体" panose="02010600030101010101" pitchFamily="2" charset="-122"/>
              </a:rPr>
              <a:t>7.8</a:t>
            </a:r>
            <a:r>
              <a:rPr lang="zh-CN" altLang="en-US" sz="1800" b="0" i="0" u="none" strike="noStrike" baseline="0" dirty="0">
                <a:latin typeface="宋体" panose="02010600030101010101" pitchFamily="2" charset="-122"/>
                <a:ea typeface="宋体" panose="02010600030101010101" pitchFamily="2" charset="-122"/>
              </a:rPr>
              <a:t>中的油漆程序，该程序计算刷给定平方英尺的面积需要多少罐油漆。基本算法很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简单：用平方英尺数除以每罐油漆能刷的面积。但是，商店只卖整罐油漆，不会拆分来卖，所以如果计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算结果是</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罐，就需要两罐。因此，该程序计算得到带小数的结果时应该进</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。条件运算符常用于处理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这种情况，而且还要根据单复数分别打印</a:t>
            </a:r>
            <a:r>
              <a:rPr lang="en-US" altLang="zh-CN" sz="1800" b="0" i="0" u="none" strike="noStrike" baseline="0" dirty="0">
                <a:latin typeface="TimesNewRomanPSMT"/>
                <a:ea typeface="宋体" panose="02010600030101010101" pitchFamily="2" charset="-122"/>
              </a:rPr>
              <a:t>can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7.8 </a:t>
            </a:r>
            <a:r>
              <a:rPr lang="en-US" altLang="zh-CN" sz="1800" b="1" i="0" u="none" strike="noStrike" baseline="0" dirty="0" err="1">
                <a:latin typeface="TimesNewRomanPS-BoldMT"/>
                <a:ea typeface="宋体" panose="02010600030101010101" pitchFamily="2" charset="-122"/>
              </a:rPr>
              <a:t>paint.c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paint.c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使用条件运算符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COVERAGE 350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每罐油漆可刷的面积（单位：平方英尺）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sq_feet</a:t>
            </a:r>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int cans;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number of square feet to be painted:\n");</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scanf</a:t>
            </a:r>
            <a:r>
              <a:rPr lang="en-US" altLang="zh-CN" sz="1800" b="0" i="0" u="none" strike="noStrike" baseline="0" dirty="0">
                <a:latin typeface="TimesNewRomanPSMT"/>
              </a:rPr>
              <a:t>("%d", &amp;</a:t>
            </a:r>
            <a:r>
              <a:rPr lang="en-US" altLang="zh-CN" sz="1800" b="0" i="0" u="none" strike="noStrike" baseline="0" dirty="0" err="1">
                <a:latin typeface="TimesNewRomanPSMT"/>
              </a:rPr>
              <a:t>sq_feet</a:t>
            </a:r>
            <a:r>
              <a:rPr lang="en-US" altLang="zh-CN" sz="1800" b="0" i="0" u="none" strike="noStrike" baseline="0" dirty="0">
                <a:latin typeface="TimesNewRomanPSMT"/>
              </a:rPr>
              <a:t>) == 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cans = </a:t>
            </a:r>
            <a:r>
              <a:rPr lang="en-US" altLang="zh-CN" sz="1800" b="0" i="0" u="none" strike="noStrike" baseline="0" dirty="0" err="1">
                <a:latin typeface="TimesNewRomanPSMT"/>
              </a:rPr>
              <a:t>sq_feet</a:t>
            </a:r>
            <a:r>
              <a:rPr lang="en-US" altLang="zh-CN" sz="1800" b="0" i="0" u="none" strike="noStrike" baseline="0" dirty="0">
                <a:latin typeface="TimesNewRomanPSMT"/>
              </a:rPr>
              <a:t> / COVERAGE;</a:t>
            </a:r>
            <a:endParaRPr lang="en-US" altLang="zh-CN" sz="1800" b="0" i="0" u="none" strike="noStrike" baseline="0" dirty="0">
              <a:latin typeface="TimesNewRomanPSMT"/>
            </a:endParaRPr>
          </a:p>
          <a:p>
            <a:pPr algn="l"/>
            <a:r>
              <a:rPr lang="en-US" altLang="zh-CN" sz="1800" b="0" i="0" u="none" strike="noStrike" baseline="0" dirty="0">
                <a:latin typeface="TimesNewRomanPSMT"/>
              </a:rPr>
              <a:t>		cans += ((</a:t>
            </a:r>
            <a:r>
              <a:rPr lang="en-US" altLang="zh-CN" sz="1800" b="0" i="0" u="none" strike="noStrike" baseline="0" dirty="0" err="1">
                <a:latin typeface="TimesNewRomanPSMT"/>
              </a:rPr>
              <a:t>sq_feet</a:t>
            </a:r>
            <a:r>
              <a:rPr lang="en-US" altLang="zh-CN" sz="1800" b="0" i="0" u="none" strike="noStrike" baseline="0" dirty="0">
                <a:latin typeface="TimesNewRomanPSMT"/>
              </a:rPr>
              <a:t> % COVERAGE == 0)) ? 0 : 1;</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 need %d %s of paint.\n", cans,cans == 1 ? "can" : "cans");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next value (q to quit):\n");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number of square feet to be painted:</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349</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 need 1 can of paint.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next value (q to 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351</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 need 2 cans of paint.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next value (q to 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q</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该程序使用的变量都是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类型，除法的计算结果（</a:t>
            </a:r>
            <a:r>
              <a:rPr lang="en-US" altLang="zh-CN" sz="1800" b="0" i="0" u="none" strike="noStrike" baseline="0" dirty="0" err="1">
                <a:latin typeface="TimesNewRomanPSMT"/>
                <a:ea typeface="宋体" panose="02010600030101010101" pitchFamily="2" charset="-122"/>
              </a:rPr>
              <a:t>sq_feet</a:t>
            </a:r>
            <a:r>
              <a:rPr lang="en-US" altLang="zh-CN" sz="1800" b="0" i="0" u="none" strike="noStrike" baseline="0" dirty="0">
                <a:latin typeface="TimesNewRomanPSMT"/>
                <a:ea typeface="宋体" panose="02010600030101010101" pitchFamily="2" charset="-122"/>
              </a:rPr>
              <a:t> /COVERAGE</a:t>
            </a:r>
            <a:r>
              <a:rPr lang="zh-CN" altLang="en-US" sz="1800" b="0" i="0" u="none" strike="noStrike" baseline="0" dirty="0">
                <a:latin typeface="宋体" panose="02010600030101010101" pitchFamily="2" charset="-122"/>
                <a:ea typeface="宋体" panose="02010600030101010101" pitchFamily="2" charset="-122"/>
              </a:rPr>
              <a:t>）会被截断。也就是说，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351/350</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被截断成整数部分。如果</a:t>
            </a:r>
            <a:r>
              <a:rPr lang="en-US" altLang="zh-CN" sz="1800" b="0" i="0" u="none" strike="noStrike" baseline="0" dirty="0" err="1">
                <a:latin typeface="TimesNewRomanPSMT"/>
                <a:ea typeface="宋体" panose="02010600030101010101" pitchFamily="2" charset="-122"/>
              </a:rPr>
              <a:t>sq_feet</a:t>
            </a:r>
            <a:r>
              <a:rPr lang="en-US" altLang="zh-CN" sz="1800" b="0" i="0" u="none" strike="noStrike" baseline="0" dirty="0">
                <a:latin typeface="TimesNewRomanPSMT"/>
                <a:ea typeface="宋体" panose="02010600030101010101" pitchFamily="2" charset="-122"/>
              </a:rPr>
              <a:t> % COVERAGE</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，说明</a:t>
            </a:r>
            <a:r>
              <a:rPr lang="en-US" altLang="zh-CN" sz="1800" b="0" i="0" u="none" strike="noStrike" baseline="0" dirty="0" err="1">
                <a:latin typeface="TimesNewRomanPSMT"/>
                <a:ea typeface="宋体" panose="02010600030101010101" pitchFamily="2" charset="-122"/>
              </a:rPr>
              <a:t>sq_feet</a:t>
            </a:r>
            <a:r>
              <a:rPr lang="zh-CN" altLang="en-US" sz="1800" b="0" i="0" u="none" strike="noStrike" baseline="0" dirty="0">
                <a:latin typeface="宋体" panose="02010600030101010101" pitchFamily="2" charset="-122"/>
                <a:ea typeface="宋体" panose="02010600030101010101" pitchFamily="2" charset="-122"/>
              </a:rPr>
              <a:t>被</a:t>
            </a:r>
            <a:r>
              <a:rPr lang="en-US" altLang="zh-CN" sz="1800" b="0" i="0" u="none" strike="noStrike" baseline="0" dirty="0">
                <a:latin typeface="TimesNewRomanPSMT"/>
                <a:ea typeface="宋体" panose="02010600030101010101" pitchFamily="2" charset="-122"/>
              </a:rPr>
              <a:t>COVERAGE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整除，</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的值不变；否则，肯定有余数，就要给</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。这由下面的语句完成：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cans += ((</a:t>
            </a:r>
            <a:r>
              <a:rPr lang="en-US" altLang="zh-CN" sz="1800" b="0" i="0" u="none" strike="noStrike" baseline="0" dirty="0" err="1">
                <a:latin typeface="TimesNewRomanPSMT"/>
              </a:rPr>
              <a:t>sq_feet</a:t>
            </a:r>
            <a:r>
              <a:rPr lang="en-US" altLang="zh-CN" sz="1800" b="0" i="0" u="none" strike="noStrike" baseline="0" dirty="0">
                <a:latin typeface="TimesNewRomanPSMT"/>
              </a:rPr>
              <a:t> % COVERAGE == 0)) ? 0 : 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该语句把</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右侧表达式的值加上</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，再赋给</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。右侧表达式是一个条件表达式，根据</a:t>
            </a:r>
            <a:r>
              <a:rPr lang="en-US" altLang="zh-CN" sz="1800" b="0" i="0" u="none" strike="noStrike" baseline="0" dirty="0" err="1">
                <a:latin typeface="TimesNewRomanPSMT"/>
                <a:ea typeface="宋体" panose="02010600030101010101" pitchFamily="2" charset="-122"/>
              </a:rPr>
              <a:t>sq_feet</a:t>
            </a:r>
            <a:r>
              <a:rPr lang="zh-CN" altLang="en-US" sz="1800" b="0" i="0" u="none" strike="noStrike" baseline="0" dirty="0">
                <a:latin typeface="宋体" panose="02010600030101010101" pitchFamily="2" charset="-122"/>
                <a:ea typeface="宋体" panose="02010600030101010101" pitchFamily="2" charset="-122"/>
              </a:rPr>
              <a:t>是否能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a:t>
            </a:r>
            <a:r>
              <a:rPr lang="en-US" altLang="zh-CN" sz="1800" b="0" i="0" u="none" strike="noStrike" baseline="0" dirty="0">
                <a:latin typeface="TimesNewRomanPSMT"/>
                <a:ea typeface="宋体" panose="02010600030101010101" pitchFamily="2" charset="-122"/>
              </a:rPr>
              <a:t>COVERAGE</a:t>
            </a:r>
            <a:r>
              <a:rPr lang="zh-CN" altLang="en-US" sz="1800" b="0" i="0" u="none" strike="noStrike" baseline="0" dirty="0">
                <a:latin typeface="宋体" panose="02010600030101010101" pitchFamily="2" charset="-122"/>
                <a:ea typeface="宋体" panose="02010600030101010101" pitchFamily="2" charset="-122"/>
              </a:rPr>
              <a:t>整除，其值为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函数中的参数也是一个条件表达式：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cans == 1 ? "can" : "cans");</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，则打印</a:t>
            </a:r>
            <a:r>
              <a:rPr lang="en-US" altLang="zh-CN" sz="1800" b="0" i="0" u="none" strike="noStrike" baseline="0" dirty="0">
                <a:latin typeface="TimesNewRomanPSMT"/>
                <a:ea typeface="宋体" panose="02010600030101010101" pitchFamily="2" charset="-122"/>
              </a:rPr>
              <a:t>can</a:t>
            </a:r>
            <a:r>
              <a:rPr lang="zh-CN" altLang="en-US" sz="1800" b="0" i="0" u="none" strike="noStrike" baseline="0" dirty="0">
                <a:latin typeface="宋体" panose="02010600030101010101" pitchFamily="2" charset="-122"/>
                <a:ea typeface="宋体" panose="02010600030101010101" pitchFamily="2" charset="-122"/>
              </a:rPr>
              <a:t>；否则，打印</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。这也说明了条件运算符的第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个和第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个运算对象可以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是字符串。</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小结：条件运算符</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条件运算符：</a:t>
            </a:r>
            <a:r>
              <a:rPr lang="en-US" altLang="zh-CN" sz="1800" b="1" i="0" u="none" strike="noStrike" baseline="0" dirty="0">
                <a:latin typeface="TimesNewRomanPS-BoldMT"/>
                <a:ea typeface="宋体" panose="02010600030101010101" pitchFamily="2" charset="-122"/>
              </a:rPr>
              <a:t>?:</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条件运算符需要</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个运算对象，每个运算对象都是一个表达式。其通用形式如下：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expression1 ? expression2 : expression3</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expression1</a:t>
            </a:r>
            <a:r>
              <a:rPr lang="zh-CN" altLang="en-US" sz="1800" b="0" i="0" u="none" strike="noStrike" baseline="0" dirty="0">
                <a:latin typeface="宋体" panose="02010600030101010101" pitchFamily="2" charset="-122"/>
                <a:ea typeface="宋体" panose="02010600030101010101" pitchFamily="2" charset="-122"/>
              </a:rPr>
              <a:t>为真，整个条件表达式的值是</a:t>
            </a:r>
            <a:r>
              <a:rPr lang="en-US" altLang="zh-CN" sz="1800" b="0" i="0" u="none" strike="noStrike" baseline="0" dirty="0">
                <a:latin typeface="TimesNewRomanPSMT"/>
                <a:ea typeface="宋体" panose="02010600030101010101" pitchFamily="2" charset="-122"/>
              </a:rPr>
              <a:t>expression2</a:t>
            </a:r>
            <a:r>
              <a:rPr lang="zh-CN" altLang="en-US" sz="1800" b="0" i="0" u="none" strike="noStrike" baseline="0" dirty="0">
                <a:latin typeface="宋体" panose="02010600030101010101" pitchFamily="2" charset="-122"/>
                <a:ea typeface="宋体" panose="02010600030101010101" pitchFamily="2" charset="-122"/>
              </a:rPr>
              <a:t>的值；否则，是</a:t>
            </a:r>
            <a:r>
              <a:rPr lang="en-US" altLang="zh-CN" sz="1800" b="0" i="0" u="none" strike="noStrike" baseline="0" dirty="0">
                <a:latin typeface="TimesNewRomanPSMT"/>
                <a:ea typeface="宋体" panose="02010600030101010101" pitchFamily="2" charset="-122"/>
              </a:rPr>
              <a:t>expression3</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7.5 </a:t>
            </a:r>
            <a:r>
              <a:rPr lang="zh-CN" altLang="en-US" dirty="0"/>
              <a:t>条件</a:t>
            </a:r>
            <a:r>
              <a:rPr lang="zh-CN" altLang="en-US"/>
              <a:t>运算符：</a:t>
            </a:r>
            <a:r>
              <a:rPr lang="en-US" altLang="zh-CN" dirty="0"/>
              <a:t>?:</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 &gt; 3) ? 1 : 2 </a:t>
            </a:r>
            <a:r>
              <a:rPr lang="zh-CN" altLang="en-US" sz="1800" b="0" i="0" u="none" strike="noStrike" baseline="0" dirty="0">
                <a:latin typeface="宋体" panose="02010600030101010101" pitchFamily="2" charset="-122"/>
                <a:ea typeface="宋体" panose="02010600030101010101" pitchFamily="2" charset="-122"/>
              </a:rPr>
              <a:t>值为</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 &gt; 5) ? 1 : 2 </a:t>
            </a:r>
            <a:r>
              <a:rPr lang="zh-CN" altLang="en-US" sz="1800" b="0" i="0" u="none" strike="noStrike" baseline="0" dirty="0">
                <a:latin typeface="宋体" panose="02010600030101010101" pitchFamily="2" charset="-122"/>
                <a:ea typeface="宋体" panose="02010600030101010101" pitchFamily="2" charset="-122"/>
              </a:rPr>
              <a:t>值为</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 &gt; b) ? a : b </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a &gt;b</a:t>
            </a:r>
            <a:r>
              <a:rPr lang="zh-CN" altLang="en-US" sz="1800" b="0" i="0" u="none" strike="noStrike" baseline="0" dirty="0">
                <a:latin typeface="宋体" panose="02010600030101010101" pitchFamily="2" charset="-122"/>
                <a:ea typeface="宋体" panose="02010600030101010101" pitchFamily="2" charset="-122"/>
              </a:rPr>
              <a:t>，则取较大的值</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 </a:t>
            </a:r>
            <a:r>
              <a:rPr lang="zh-CN" altLang="en-US" dirty="0"/>
              <a:t>循环</a:t>
            </a:r>
            <a:r>
              <a:rPr lang="zh-CN" altLang="en-US"/>
              <a:t>辅助：</a:t>
            </a:r>
            <a:r>
              <a:rPr lang="en-US" altLang="zh-CN"/>
              <a:t>continue</a:t>
            </a:r>
            <a:r>
              <a:rPr lang="zh-CN" altLang="en-US"/>
              <a:t>和</a:t>
            </a:r>
            <a:r>
              <a:rPr lang="en-US" altLang="zh-CN" dirty="0"/>
              <a:t>break</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一般而言，程序进入循环后，在下一次循环测试之前会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执行完循环体中的所有语句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continue </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句</a:t>
            </a:r>
            <a:r>
              <a:rPr lang="zh-CN" altLang="en-US" sz="1800" b="0" i="0" u="none" strike="noStrike" baseline="0" dirty="0">
                <a:latin typeface="宋体" panose="02010600030101010101" pitchFamily="2" charset="-122"/>
                <a:ea typeface="宋体" panose="02010600030101010101" pitchFamily="2" charset="-122"/>
              </a:rPr>
              <a:t>可以根据循环体中的测试结果来忽略一部分循环内容，甚至结束循环。</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lnSpcReduction="10000"/>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种循环都可以使用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a:t>
            </a:r>
            <a:r>
              <a:rPr lang="zh-CN" altLang="en-US" sz="1800" b="0" i="0" u="none" strike="noStrike" baseline="0" dirty="0">
                <a:solidFill>
                  <a:srgbClr val="FF0000"/>
                </a:solidFill>
                <a:latin typeface="宋体" panose="02010600030101010101" pitchFamily="2" charset="-122"/>
                <a:ea typeface="宋体" panose="02010600030101010101" pitchFamily="2" charset="-122"/>
              </a:rPr>
              <a:t>执行到该语句时，会跳过本次迭代的剩余部分，并开始下一轮迭代</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如果</a:t>
            </a:r>
            <a:r>
              <a:rPr lang="en-US" altLang="zh-CN" sz="1800" b="0" i="0" u="none" strike="noStrike" baseline="0" dirty="0">
                <a:solidFill>
                  <a:srgbClr val="FF0000"/>
                </a:solidFill>
                <a:latin typeface="TimesNewRomanPSMT"/>
                <a:ea typeface="宋体" panose="02010600030101010101" pitchFamily="2" charset="-122"/>
              </a:rPr>
              <a:t>continue</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语句在嵌套循环内，则只会影响包含该语句的内层循环</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7.9</a:t>
            </a:r>
            <a:r>
              <a:rPr lang="zh-CN" altLang="en-US" sz="1800" b="0" i="0" u="none" strike="noStrike" baseline="0" dirty="0">
                <a:latin typeface="宋体" panose="02010600030101010101" pitchFamily="2" charset="-122"/>
                <a:ea typeface="宋体" panose="02010600030101010101" pitchFamily="2" charset="-122"/>
              </a:rPr>
              <a:t>中的简短程序演示了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如何使用</a:t>
            </a:r>
            <a:r>
              <a:rPr lang="en-US" altLang="zh-CN" sz="1800" b="0" i="0" u="none" strike="noStrike" baseline="0" dirty="0">
                <a:latin typeface="TimesNewRomanPSMT"/>
              </a:rPr>
              <a:t>continue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7.9 </a:t>
            </a:r>
            <a:r>
              <a:rPr lang="en-US" altLang="zh-CN" sz="1800" b="1" i="0" u="none" strike="noStrike" baseline="0" dirty="0" err="1">
                <a:latin typeface="TimesNewRomanPS-BoldMT"/>
                <a:ea typeface="宋体" panose="02010600030101010101" pitchFamily="2" charset="-122"/>
              </a:rPr>
              <a:t>skippart.c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skippart.c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跳过部分循环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float MIN = 0.0f;</a:t>
            </a:r>
            <a:endParaRPr lang="en-US" altLang="zh-CN" sz="1800" b="0" i="0" u="none" strike="noStrike" baseline="0" dirty="0">
              <a:latin typeface="TimesNewRomanPSMT"/>
            </a:endParaRPr>
          </a:p>
          <a:p>
            <a:pPr algn="l"/>
            <a:r>
              <a:rPr lang="en-US" altLang="zh-CN" sz="1800" b="0" i="0" u="none" strike="noStrike" baseline="0" dirty="0">
                <a:latin typeface="TimesNewRomanPSMT"/>
              </a:rPr>
              <a:t>	const float MAX = 100.0f;</a:t>
            </a:r>
            <a:endParaRPr lang="en-US" altLang="zh-CN" sz="1800" b="0" i="0" u="none" strike="noStrike" baseline="0" dirty="0">
              <a:latin typeface="TimesNewRomanPSMT"/>
            </a:endParaRPr>
          </a:p>
          <a:p>
            <a:pPr algn="l"/>
            <a:r>
              <a:rPr lang="en-US" altLang="zh-CN" sz="1800" b="0" i="0" u="none" strike="noStrike" baseline="0" dirty="0">
                <a:latin typeface="TimesNewRomanPSMT"/>
              </a:rPr>
              <a:t>	float score;</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float total = 0.0f;</a:t>
            </a:r>
            <a:endParaRPr lang="en-US" altLang="zh-CN" sz="1800" b="0" i="0" u="none" strike="noStrike" baseline="0" dirty="0">
              <a:latin typeface="TimesNewRomanPSMT"/>
            </a:endParaRPr>
          </a:p>
          <a:p>
            <a:pPr algn="l"/>
            <a:r>
              <a:rPr lang="en-US" altLang="zh-CN" sz="1800" b="0" i="0" u="none" strike="noStrike" baseline="0" dirty="0">
                <a:latin typeface="TimesNewRomanPSMT"/>
              </a:rPr>
              <a:t>	int n = 0;</a:t>
            </a:r>
            <a:endParaRPr lang="en-US" altLang="zh-CN" sz="1800" b="0" i="0" u="none" strike="noStrike" baseline="0" dirty="0">
              <a:latin typeface="TimesNewRomanPSMT"/>
            </a:endParaRPr>
          </a:p>
          <a:p>
            <a:pPr algn="l"/>
            <a:r>
              <a:rPr lang="en-US" altLang="zh-CN" sz="1800" b="0" i="0" u="none" strike="noStrike" baseline="0" dirty="0">
                <a:latin typeface="TimesNewRomanPSMT"/>
              </a:rPr>
              <a:t>	float min = MAX;</a:t>
            </a:r>
            <a:endParaRPr lang="en-US" altLang="zh-CN" sz="1800" b="0" i="0" u="none" strike="noStrike" baseline="0" dirty="0">
              <a:latin typeface="TimesNewRomanPSMT"/>
            </a:endParaRPr>
          </a:p>
          <a:p>
            <a:pPr algn="l"/>
            <a:r>
              <a:rPr lang="en-US" altLang="zh-CN" sz="1800" b="0" i="0" u="none" strike="noStrike" baseline="0" dirty="0">
                <a:latin typeface="TimesNewRomanPSMT"/>
              </a:rPr>
              <a:t>	float max = MIN;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the first score (q to quit): ");</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scanf</a:t>
            </a:r>
            <a:r>
              <a:rPr lang="en-US" altLang="zh-CN" sz="1800" b="0" i="0" u="none" strike="noStrike" baseline="0" dirty="0">
                <a:latin typeface="TimesNewRomanPSMT"/>
              </a:rPr>
              <a:t>("%f", &amp;score) == 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(score &lt; MIN || score &gt; MAX)</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("%0.1f is an invalid </a:t>
            </a:r>
            <a:r>
              <a:rPr lang="en-US" altLang="zh-CN" sz="1800" b="0" i="0" u="none" strike="noStrike" baseline="0" dirty="0" err="1">
                <a:latin typeface="TimesNewRomanPSMT"/>
              </a:rPr>
              <a:t>value.Try</a:t>
            </a:r>
            <a:r>
              <a:rPr lang="en-US" altLang="zh-CN" sz="1800" b="0" i="0" u="none" strike="noStrike" baseline="0" dirty="0">
                <a:latin typeface="TimesNewRomanPSMT"/>
              </a:rPr>
              <a:t> again: ",score);</a:t>
            </a:r>
            <a:endParaRPr lang="en-US" altLang="zh-CN" dirty="0">
              <a:latin typeface="TimesNewRomanPSMT"/>
            </a:endParaRPr>
          </a:p>
          <a:p>
            <a:pPr algn="l"/>
            <a:r>
              <a:rPr lang="en-US" altLang="zh-CN" sz="1800" b="0" i="0" u="none" strike="noStrike" baseline="0" dirty="0">
                <a:latin typeface="TimesNewRomanPSMT"/>
              </a:rPr>
              <a:t>			continue;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跳转至</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循环的测试条件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我们会把程序清单</a:t>
            </a:r>
            <a:r>
              <a:rPr lang="en-US" altLang="zh-CN" dirty="0"/>
              <a:t>2.1</a:t>
            </a:r>
            <a:r>
              <a:rPr lang="zh-CN" altLang="en-US" dirty="0"/>
              <a:t>的程序分析两遍。第</a:t>
            </a:r>
            <a:r>
              <a:rPr lang="en-US" altLang="zh-CN" dirty="0"/>
              <a:t>1</a:t>
            </a:r>
            <a:r>
              <a:rPr lang="zh-CN" altLang="en-US" dirty="0"/>
              <a:t>遍（快速概要）概述程序中每行代码的作用，帮助读者初步</a:t>
            </a:r>
            <a:endParaRPr lang="en-US" altLang="zh-CN" dirty="0"/>
          </a:p>
          <a:p>
            <a:r>
              <a:rPr lang="zh-CN" altLang="en-US" dirty="0"/>
              <a:t>了解程序。第</a:t>
            </a:r>
            <a:r>
              <a:rPr lang="en-US" altLang="zh-CN" dirty="0"/>
              <a:t>2</a:t>
            </a:r>
            <a:r>
              <a:rPr lang="zh-CN" altLang="en-US" dirty="0"/>
              <a:t>遍（程序细节）详细分析代码的具体含义，帮助读者深入理解程序。</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2.2 </a:t>
            </a:r>
            <a:r>
              <a:rPr lang="zh-CN" altLang="en-US" dirty="0"/>
              <a:t>示例解释</a:t>
            </a:r>
            <a:endParaRPr lang="zh-CN" altLang="en-US" dirty="0"/>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("Accepting %0.1f:\n", score);</a:t>
            </a:r>
            <a:endParaRPr lang="en-US" altLang="zh-CN" sz="1800" b="0" i="0" u="none" strike="noStrike" baseline="0" dirty="0">
              <a:latin typeface="TimesNewRomanPSMT"/>
            </a:endParaRPr>
          </a:p>
          <a:p>
            <a:pPr algn="l"/>
            <a:r>
              <a:rPr lang="en-US" altLang="da-DK" sz="1800" b="0" i="0" u="none" strike="noStrike" baseline="0" dirty="0">
                <a:latin typeface="TimesNewRomanPSMT"/>
              </a:rPr>
              <a:t>		</a:t>
            </a:r>
            <a:r>
              <a:rPr lang="da-DK" altLang="zh-CN" sz="1800" b="0" i="0" u="none" strike="noStrike" baseline="0" dirty="0">
                <a:latin typeface="TimesNewRomanPSMT"/>
              </a:rPr>
              <a:t>min = (score &lt; min) ? score : min;</a:t>
            </a:r>
            <a:endParaRPr lang="da-DK" altLang="zh-CN" sz="1800" b="0" i="0" u="none" strike="noStrike" baseline="0" dirty="0">
              <a:latin typeface="TimesNewRomanPSMT"/>
            </a:endParaRPr>
          </a:p>
          <a:p>
            <a:pPr algn="l"/>
            <a:r>
              <a:rPr lang="en-US" altLang="zh-CN" sz="1800" b="0" i="0" u="none" strike="noStrike" baseline="0" dirty="0">
                <a:latin typeface="TimesNewRomanPSMT"/>
              </a:rPr>
              <a:t>		max = (score &gt; max) ? score : max;</a:t>
            </a:r>
            <a:endParaRPr lang="en-US" altLang="zh-CN" sz="1800" b="0" i="0" u="none" strike="noStrike" baseline="0" dirty="0">
              <a:latin typeface="TimesNewRomanPSMT"/>
            </a:endParaRPr>
          </a:p>
          <a:p>
            <a:pPr algn="l"/>
            <a:r>
              <a:rPr lang="en-US" altLang="zh-CN" sz="1800" b="0" i="0" u="none" strike="noStrike" baseline="0" dirty="0">
                <a:latin typeface="TimesNewRomanPSMT"/>
              </a:rPr>
              <a:t>		total += score;</a:t>
            </a:r>
            <a:endParaRPr lang="en-US" altLang="zh-CN" sz="1800" b="0" i="0" u="none" strike="noStrike" baseline="0" dirty="0">
              <a:latin typeface="TimesNewRomanPSMT"/>
            </a:endParaRPr>
          </a:p>
          <a:p>
            <a:pPr algn="l"/>
            <a:r>
              <a:rPr lang="en-US" altLang="zh-CN" sz="1800" b="0" i="0" u="none" strike="noStrike" baseline="0" dirty="0">
                <a:latin typeface="TimesNewRomanPSMT"/>
              </a:rPr>
              <a:t>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next score (q to quit):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(n &gt; 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("Average of %d scores is %0.1f.\n", n, total /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("Low = %0.1f, high = %0.1f\n", min, max);</a:t>
            </a:r>
            <a:endParaRPr lang="en-US" altLang="zh-CN" dirty="0">
              <a:latin typeface="TimesNewRomanPSMT"/>
            </a:endParaRPr>
          </a:p>
          <a:p>
            <a:pPr algn="l"/>
            <a:r>
              <a:rPr lang="en-US" altLang="zh-CN" sz="1800" b="0" i="0" u="none" strike="noStrike" baseline="0" dirty="0">
                <a:latin typeface="TimesNewRomanPSMT"/>
              </a:rPr>
              <a:t>	}</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 valid scores were entered.\n");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7.9</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循环读取输入，直至用户输入非数值数据。循环中的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语句筛选出无效的分数。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假设输入 </a:t>
            </a:r>
            <a:r>
              <a:rPr lang="en-US" altLang="zh-CN" sz="1800" b="0" i="0" u="none" strike="noStrike" baseline="0" dirty="0">
                <a:latin typeface="TimesNewRomanPSMT"/>
                <a:ea typeface="宋体" panose="02010600030101010101" pitchFamily="2" charset="-122"/>
              </a:rPr>
              <a:t>188</a:t>
            </a:r>
            <a:r>
              <a:rPr lang="zh-CN" altLang="en-US" sz="1800" b="0" i="0" u="none" strike="noStrike" baseline="0" dirty="0">
                <a:latin typeface="宋体" panose="02010600030101010101" pitchFamily="2" charset="-122"/>
                <a:ea typeface="宋体" panose="02010600030101010101" pitchFamily="2" charset="-122"/>
              </a:rPr>
              <a:t>，程序会报告：</a:t>
            </a:r>
            <a:r>
              <a:rPr lang="en-US" altLang="zh-CN" sz="1800" b="0" i="0" u="none" strike="noStrike" baseline="0" dirty="0">
                <a:latin typeface="TimesNewRomanPSMT"/>
                <a:ea typeface="宋体" panose="02010600030101010101" pitchFamily="2" charset="-122"/>
              </a:rPr>
              <a:t>188 is an invalid value</a:t>
            </a:r>
            <a:r>
              <a:rPr lang="zh-CN" altLang="en-US" sz="1800" b="0" i="0" u="none" strike="noStrike" baseline="0" dirty="0">
                <a:latin typeface="宋体" panose="02010600030101010101" pitchFamily="2" charset="-122"/>
                <a:ea typeface="宋体" panose="02010600030101010101" pitchFamily="2" charset="-122"/>
              </a:rPr>
              <a:t>。在本例中，</a:t>
            </a:r>
            <a:r>
              <a:rPr lang="en-US" altLang="zh-CN" sz="1800" b="0" i="0" u="none" strike="noStrike" baseline="0" dirty="0">
                <a:latin typeface="TimesNewRomanPSMT"/>
                <a:ea typeface="宋体" panose="02010600030101010101" pitchFamily="2" charset="-122"/>
              </a:rPr>
              <a:t>continue </a:t>
            </a:r>
            <a:r>
              <a:rPr lang="zh-CN" altLang="en-US" sz="1800" b="0" i="0" u="none" strike="noStrike" baseline="0" dirty="0">
                <a:latin typeface="宋体" panose="02010600030101010101" pitchFamily="2" charset="-122"/>
                <a:ea typeface="宋体" panose="02010600030101010101" pitchFamily="2" charset="-122"/>
              </a:rPr>
              <a:t>语句让程序跳过处理有效输入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部分的代码。程序开始下一轮循环，准备读取下一个输入值。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注意，有两种方法可以避免使用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，一是省略</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，把剩余部分放在一个</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块中：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(score &lt; 0 || score &gt; 100)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语句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语句</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另一种方法是，用以下格式来代替：</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(score &gt;= 0 &amp;&amp; score &lt;= 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语句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这种情况下，使用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的好处是减少主语句组中的一级缩进。当语句很长或嵌套较多时，紧凑简洁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的格式提高了代码的可读性。</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en-US" altLang="zh-CN" sz="1800" b="0" i="0" u="none" strike="noStrike" baseline="0" dirty="0">
                <a:latin typeface="TimesNewRomanPSMT"/>
              </a:rPr>
              <a:t>continue</a:t>
            </a:r>
            <a:r>
              <a:rPr lang="zh-CN" altLang="en-US" sz="1800" b="0" i="0" u="none" strike="noStrike" baseline="0" dirty="0">
                <a:latin typeface="宋体" panose="02010600030101010101" pitchFamily="2" charset="-122"/>
                <a:ea typeface="宋体" panose="02010600030101010101" pitchFamily="2" charset="-122"/>
              </a:rPr>
              <a:t>还可用作占位符。例如，下面的循环读取并丢弃输入的数据，直至读到行末尾：</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当程序已经读取一行中的某些内容，要跳至下一行开始处时，这种用法很方便。问题是，一般很难注意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到一个单独的分号。如果使用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，可读性会更高：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continue;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如果用了</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没有简化代码反而让代码更复杂，就不要使用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。例如，考虑下面的程序段：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'\t')</a:t>
            </a:r>
            <a:endParaRPr lang="en-US" altLang="zh-CN" sz="1800" b="0" i="0" u="none" strike="noStrike" baseline="0" dirty="0">
              <a:latin typeface="TimesNewRomanPSMT"/>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该循环跳过制表符，并在读到换行符时退出循环。以上代码这样表示更简洁：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putchar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通常，在这种情况下，把</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的测试条件的关系反过来便可避免使用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图</a:t>
            </a:r>
            <a:r>
              <a:rPr lang="en-US" altLang="zh-CN" dirty="0"/>
              <a:t>2.1</a:t>
            </a:r>
            <a:r>
              <a:rPr lang="zh-CN" altLang="en-US" dirty="0"/>
              <a:t>总结了组成</a:t>
            </a:r>
            <a:r>
              <a:rPr lang="en-US" altLang="zh-CN" dirty="0"/>
              <a:t>C</a:t>
            </a:r>
            <a:r>
              <a:rPr lang="zh-CN" altLang="en-US" dirty="0"/>
              <a:t>程序的几个部分，图中包含的元素比第</a:t>
            </a:r>
            <a:r>
              <a:rPr lang="en-US" altLang="zh-CN" dirty="0"/>
              <a:t>1</a:t>
            </a:r>
            <a:r>
              <a:rPr lang="zh-CN" altLang="en-US" dirty="0"/>
              <a:t>个程序多。</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2.2 </a:t>
            </a:r>
            <a:r>
              <a:rPr lang="zh-CN" altLang="en-US" dirty="0"/>
              <a:t>示例解释</a:t>
            </a:r>
            <a:endParaRPr lang="zh-CN" altLang="en-US" dirty="0"/>
          </a:p>
        </p:txBody>
      </p:sp>
      <p:pic>
        <p:nvPicPr>
          <p:cNvPr id="5" name="图片 4"/>
          <p:cNvPicPr>
            <a:picLocks noChangeAspect="1"/>
          </p:cNvPicPr>
          <p:nvPr/>
        </p:nvPicPr>
        <p:blipFill>
          <a:blip r:embed="rId1"/>
          <a:stretch>
            <a:fillRect/>
          </a:stretch>
        </p:blipFill>
        <p:spPr>
          <a:xfrm>
            <a:off x="3361317" y="2183907"/>
            <a:ext cx="4108191" cy="4308968"/>
          </a:xfrm>
          <a:prstGeom prst="rect">
            <a:avLst/>
          </a:prstGeom>
        </p:spPr>
      </p:pic>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以上介绍了</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语句让程序跳过循环体的余下部分。那么，从何处开始继续循环？对于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do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循环，执行 </a:t>
            </a:r>
            <a:r>
              <a:rPr lang="en-US" altLang="zh-CN" sz="1800" b="0" i="0" u="none" strike="noStrike" baseline="0" dirty="0">
                <a:latin typeface="TimesNewRomanPSMT"/>
                <a:ea typeface="宋体" panose="02010600030101010101" pitchFamily="2" charset="-122"/>
              </a:rPr>
              <a:t>continue </a:t>
            </a:r>
            <a:r>
              <a:rPr lang="zh-CN" altLang="en-US" sz="1800" b="0" i="0" u="none" strike="noStrike" baseline="0" dirty="0">
                <a:latin typeface="宋体" panose="02010600030101010101" pitchFamily="2" charset="-122"/>
                <a:ea typeface="宋体" panose="02010600030101010101" pitchFamily="2" charset="-122"/>
              </a:rPr>
              <a:t>语句后的下一个行为是对循环的测试表达式求值。考虑下面的循环：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count = 0;</a:t>
            </a:r>
            <a:endParaRPr lang="en-US" altLang="zh-CN" sz="1800" b="0" i="0" u="none" strike="noStrike" baseline="0" dirty="0">
              <a:latin typeface="TimesNewRomanPSMT"/>
            </a:endParaRPr>
          </a:p>
          <a:p>
            <a:pPr algn="l"/>
            <a:r>
              <a:rPr lang="en-US" altLang="zh-CN" sz="1800" b="0" i="0" u="none" strike="noStrike" baseline="0" dirty="0">
                <a:latin typeface="TimesNewRomanPSMT"/>
              </a:rPr>
              <a:t>while (count &lt; 10)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count++;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该循环读取</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个字符（除换行符外，因为当</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是换行符时，程序会跳过</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语句）并重新显示它们，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其中不包括换行符。执行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后，下一个被求值的表达式是循环测试条件。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循环，执行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后的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下一个行为是对更新表达式求值，然后是对循环测试表达式求值</a:t>
            </a:r>
            <a:r>
              <a:rPr lang="zh-CN" altLang="en-US" sz="1800" b="0" i="0" u="none" strike="noStrike" baseline="0" dirty="0">
                <a:latin typeface="宋体" panose="02010600030101010101" pitchFamily="2" charset="-122"/>
                <a:ea typeface="宋体" panose="02010600030101010101" pitchFamily="2" charset="-122"/>
              </a:rPr>
              <a:t>。例如，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考虑下面的循环：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 (count = 0; count &lt; 10; </a:t>
            </a:r>
            <a:r>
              <a:rPr lang="en-US" altLang="zh-CN" sz="1800" b="0" i="0" u="none" strike="noStrike" baseline="0" dirty="0">
                <a:solidFill>
                  <a:srgbClr val="FF0000"/>
                </a:solidFill>
                <a:latin typeface="TimesNewRomanPSMT"/>
              </a:rPr>
              <a:t>count++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7.6.1 continue</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该例中，执行完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后，首先递增</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，然后将递增后的值和</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作比较。因此，该循环与上面</a:t>
            </a:r>
            <a:r>
              <a:rPr lang="en-US" altLang="zh-CN" sz="1800" b="0" i="0" u="none" strike="noStrike" baseline="0" dirty="0">
                <a:latin typeface="TimesNewRomanPSMT"/>
                <a:ea typeface="宋体" panose="02010600030101010101" pitchFamily="2" charset="-122"/>
              </a:rPr>
              <a:t>while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循环的例子稍有不同。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循环的例子中，除了换行符，其余字符都显示；而本例中，换行符也计算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在内，所以读取的</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个字符中包含换行符。</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a:xfrm>
            <a:off x="838200" y="170451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程序执行到循环中的</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时，会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终止包含它的循环</a:t>
            </a:r>
            <a:r>
              <a:rPr lang="zh-CN" altLang="en-US" sz="1800" b="0" i="0" u="none" strike="noStrike" baseline="0" dirty="0">
                <a:latin typeface="宋体" panose="02010600030101010101" pitchFamily="2" charset="-122"/>
                <a:ea typeface="宋体" panose="02010600030101010101" pitchFamily="2" charset="-122"/>
              </a:rPr>
              <a:t>，并继续执行下一阶段。把程序清单</a:t>
            </a:r>
            <a:r>
              <a:rPr lang="en-US" altLang="zh-CN" sz="1800" b="0" i="0" u="none" strike="noStrike" baseline="0" dirty="0">
                <a:latin typeface="TimesNewRomanPSMT"/>
                <a:ea typeface="宋体" panose="02010600030101010101" pitchFamily="2" charset="-122"/>
              </a:rPr>
              <a:t>7.9</a:t>
            </a:r>
            <a:r>
              <a:rPr lang="zh-CN" altLang="en-US" sz="1800" b="0" i="0" u="none" strike="noStrike" baseline="0" dirty="0">
                <a:latin typeface="宋体" panose="02010600030101010101" pitchFamily="2" charset="-122"/>
                <a:ea typeface="宋体" panose="02010600030101010101" pitchFamily="2" charset="-122"/>
              </a:rPr>
              <a:t>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替换成</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，在输入</a:t>
            </a:r>
            <a:r>
              <a:rPr lang="en-US" altLang="zh-CN" sz="1800" b="0" i="0" u="none" strike="noStrike" baseline="0" dirty="0">
                <a:latin typeface="TimesNewRomanPSMT"/>
                <a:ea typeface="宋体" panose="02010600030101010101" pitchFamily="2" charset="-122"/>
              </a:rPr>
              <a:t>188</a:t>
            </a:r>
            <a:r>
              <a:rPr lang="zh-CN" altLang="en-US" sz="1800" b="0" i="0" u="none" strike="noStrike" baseline="0" dirty="0">
                <a:latin typeface="宋体" panose="02010600030101010101" pitchFamily="2" charset="-122"/>
                <a:ea typeface="宋体" panose="02010600030101010101" pitchFamily="2" charset="-122"/>
              </a:rPr>
              <a:t>时，不是跳至执行下一轮循环，而是导致退出当前循环。图</a:t>
            </a:r>
            <a:r>
              <a:rPr lang="en-US" altLang="zh-CN" sz="1800" b="0" i="0" u="none" strike="noStrike" baseline="0" dirty="0">
                <a:latin typeface="TimesNewRomanPSMT"/>
                <a:ea typeface="宋体" panose="02010600030101010101" pitchFamily="2" charset="-122"/>
              </a:rPr>
              <a:t>7.3</a:t>
            </a:r>
            <a:r>
              <a:rPr lang="zh-CN" altLang="en-US" sz="1800" b="0" i="0" u="none" strike="noStrike" baseline="0" dirty="0">
                <a:latin typeface="宋体" panose="02010600030101010101" pitchFamily="2" charset="-122"/>
                <a:ea typeface="宋体" panose="02010600030101010101" pitchFamily="2" charset="-122"/>
              </a:rPr>
              <a:t>比较了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语句位于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嵌套循环内</a:t>
            </a:r>
            <a:r>
              <a:rPr lang="zh-CN" altLang="en-US" sz="1800" b="0" i="0" u="none" strike="noStrike" baseline="0" dirty="0">
                <a:latin typeface="宋体" panose="02010600030101010101" pitchFamily="2" charset="-122"/>
                <a:ea typeface="宋体" panose="02010600030101010101" pitchFamily="2" charset="-122"/>
              </a:rPr>
              <a:t>，它只会影响包含它的当前循环。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pic>
        <p:nvPicPr>
          <p:cNvPr id="5" name="内容占位符 4"/>
          <p:cNvPicPr>
            <a:picLocks noGrp="1" noChangeAspect="1"/>
          </p:cNvPicPr>
          <p:nvPr>
            <p:ph idx="1"/>
          </p:nvPr>
        </p:nvPicPr>
        <p:blipFill>
          <a:blip r:embed="rId1"/>
          <a:stretch>
            <a:fillRect/>
          </a:stretch>
        </p:blipFill>
        <p:spPr>
          <a:xfrm>
            <a:off x="2657905" y="1704512"/>
            <a:ext cx="6876190" cy="4380952"/>
          </a:xfrm>
        </p:spPr>
      </p:pic>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lstStyle/>
          <a:p>
            <a:endParaRPr lang="zh-CN" altLang="en-US" dirty="0"/>
          </a:p>
        </p:txBody>
      </p:sp>
      <p:pic>
        <p:nvPicPr>
          <p:cNvPr id="7" name="图片 6"/>
          <p:cNvPicPr>
            <a:picLocks noChangeAspect="1"/>
          </p:cNvPicPr>
          <p:nvPr/>
        </p:nvPicPr>
        <p:blipFill>
          <a:blip r:embed="rId1"/>
          <a:stretch>
            <a:fillRect/>
          </a:stretch>
        </p:blipFill>
        <p:spPr>
          <a:xfrm>
            <a:off x="2557905" y="1549053"/>
            <a:ext cx="7076190" cy="5028571"/>
          </a:xfrm>
          <a:prstGeom prst="rect">
            <a:avLst/>
          </a:prstGeom>
        </p:spPr>
      </p:pic>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还可用于因其他原因退出循环的情况。程序清单</a:t>
            </a:r>
            <a:r>
              <a:rPr lang="en-US" altLang="zh-CN" sz="1800" b="0" i="0" u="none" strike="noStrike" baseline="0" dirty="0">
                <a:latin typeface="TimesNewRomanPSMT"/>
                <a:ea typeface="宋体" panose="02010600030101010101" pitchFamily="2" charset="-122"/>
              </a:rPr>
              <a:t>7.10</a:t>
            </a:r>
            <a:r>
              <a:rPr lang="zh-CN" altLang="en-US" sz="1800" b="0" i="0" u="none" strike="noStrike" baseline="0" dirty="0">
                <a:latin typeface="宋体" panose="02010600030101010101" pitchFamily="2" charset="-122"/>
                <a:ea typeface="宋体" panose="02010600030101010101" pitchFamily="2" charset="-122"/>
              </a:rPr>
              <a:t>用一个循环计算矩形的面积。如果用户输入非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数字作为矩形的长或宽，则终止循环。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7.10 </a:t>
            </a:r>
            <a:r>
              <a:rPr lang="en-US" altLang="zh-CN" sz="1800" b="1" i="0" u="none" strike="noStrike" baseline="0" dirty="0" err="1">
                <a:latin typeface="TimesNewRomanPS-BoldMT"/>
                <a:ea typeface="宋体" panose="02010600030101010101" pitchFamily="2" charset="-122"/>
              </a:rPr>
              <a:t>break.c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break.c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 </a:t>
            </a:r>
            <a:r>
              <a:rPr lang="en-US" altLang="zh-CN" sz="1800" b="0" i="0" u="none" strike="noStrike" baseline="0" dirty="0">
                <a:latin typeface="TimesNewRomanPSMT"/>
                <a:ea typeface="宋体" panose="02010600030101010101" pitchFamily="2" charset="-122"/>
              </a:rPr>
              <a:t>break </a:t>
            </a:r>
            <a:r>
              <a:rPr lang="zh-CN" altLang="en-US" sz="1800" b="0" i="0" u="none" strike="noStrike" baseline="0" dirty="0">
                <a:latin typeface="宋体" panose="02010600030101010101" pitchFamily="2" charset="-122"/>
                <a:ea typeface="宋体" panose="02010600030101010101" pitchFamily="2" charset="-122"/>
              </a:rPr>
              <a:t>退出循环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 length, width;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the length of the rectangle:\n");</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scanf</a:t>
            </a:r>
            <a:r>
              <a:rPr lang="en-US" altLang="zh-CN" sz="1800" b="0" i="0" u="none" strike="noStrike" baseline="0" dirty="0">
                <a:latin typeface="TimesNewRomanPSMT"/>
              </a:rPr>
              <a:t>("%f", &amp;length) == 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("Length = %0.2f:\n", length);</a:t>
            </a:r>
            <a:endParaRPr lang="zh-CN" altLang="en-US" dirty="0"/>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("Enter its width:\n");</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scanf</a:t>
            </a:r>
            <a:r>
              <a:rPr lang="en-US" altLang="zh-CN" sz="1800" b="0" i="0" u="none" strike="noStrike" baseline="0" dirty="0">
                <a:latin typeface="TimesNewRomanPSMT"/>
              </a:rPr>
              <a:t>("%f", &amp;width) != 1)</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("Width = %0.2f:\n", width);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("Area = %0.2f:\n", length * width);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the length of the rectangle:\n");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a:t>
            </a:r>
            <a:endParaRPr lang="en-US" altLang="zh-CN" sz="1800" b="0" i="0" u="none" strike="noStrike" baseline="0" dirty="0" err="1">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可以这样控制循环：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("%f %f", &amp;length, &amp;width) == 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可以方便显示用户输入的值。</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本节简述程序中的每行代码的作用。下一节详细讨论代码的含义。</a:t>
            </a:r>
            <a:endParaRPr lang="en-US" altLang="zh-CN" dirty="0"/>
          </a:p>
          <a:p>
            <a:endParaRPr lang="en-US" altLang="zh-CN" dirty="0"/>
          </a:p>
          <a:p>
            <a:r>
              <a:rPr lang="en-US" altLang="zh-CN" dirty="0"/>
              <a:t>#include&lt;stdio.h&gt;</a:t>
            </a:r>
            <a:r>
              <a:rPr lang="zh-CN" altLang="en-US" dirty="0"/>
              <a:t>　　　</a:t>
            </a:r>
            <a:r>
              <a:rPr lang="en-US" altLang="zh-CN" dirty="0"/>
              <a:t>←</a:t>
            </a:r>
            <a:r>
              <a:rPr lang="zh-CN" altLang="en-US" dirty="0"/>
              <a:t>包含另一个文件</a:t>
            </a:r>
            <a:endParaRPr lang="zh-CN" altLang="en-US" dirty="0"/>
          </a:p>
          <a:p>
            <a:endParaRPr lang="zh-CN" altLang="en-US" dirty="0"/>
          </a:p>
          <a:p>
            <a:r>
              <a:rPr lang="zh-CN" altLang="en-US" dirty="0"/>
              <a:t>其中：</a:t>
            </a:r>
            <a:r>
              <a:rPr lang="en-US" altLang="zh-CN" dirty="0"/>
              <a:t>stdio</a:t>
            </a:r>
            <a:r>
              <a:rPr lang="zh-CN" altLang="en-US" dirty="0"/>
              <a:t>表示standard </a:t>
            </a:r>
            <a:r>
              <a:rPr lang="en-US" altLang="zh-CN" dirty="0"/>
              <a:t>input output</a:t>
            </a:r>
            <a:r>
              <a:rPr lang="zh-CN" altLang="en-US" dirty="0"/>
              <a:t>英文缩写</a:t>
            </a:r>
            <a:r>
              <a:rPr lang="en-US" altLang="zh-CN" dirty="0"/>
              <a:t>   h</a:t>
            </a:r>
            <a:r>
              <a:rPr lang="zh-CN" altLang="en-US" dirty="0"/>
              <a:t>表示</a:t>
            </a:r>
            <a:r>
              <a:rPr lang="en-US" altLang="zh-CN" dirty="0"/>
              <a:t> header </a:t>
            </a:r>
            <a:r>
              <a:rPr lang="zh-CN" altLang="en-US" dirty="0"/>
              <a:t>头文件</a:t>
            </a:r>
            <a:endParaRPr lang="zh-CN" altLang="en-US" dirty="0"/>
          </a:p>
          <a:p>
            <a:endParaRPr lang="en-US" altLang="zh-CN" dirty="0"/>
          </a:p>
          <a:p>
            <a:endParaRPr lang="en-US" altLang="zh-CN" dirty="0"/>
          </a:p>
          <a:p>
            <a:r>
              <a:rPr lang="zh-CN" altLang="en-US" dirty="0"/>
              <a:t>该行告诉编译器把</a:t>
            </a:r>
            <a:r>
              <a:rPr lang="en-US" altLang="zh-CN" dirty="0" err="1"/>
              <a:t>stdio.h</a:t>
            </a:r>
            <a:r>
              <a:rPr lang="zh-CN" altLang="en-US" dirty="0"/>
              <a:t>中的内容包含在当前程序中。</a:t>
            </a:r>
            <a:r>
              <a:rPr lang="en-US" altLang="zh-CN" dirty="0" err="1"/>
              <a:t>stdio.h</a:t>
            </a:r>
            <a:r>
              <a:rPr lang="zh-CN" altLang="en-US" dirty="0"/>
              <a:t>是</a:t>
            </a:r>
            <a:r>
              <a:rPr lang="en-US" altLang="zh-CN" dirty="0"/>
              <a:t>C</a:t>
            </a:r>
            <a:r>
              <a:rPr lang="zh-CN" altLang="en-US" dirty="0"/>
              <a:t>编译器软件包的标准部分，它提供</a:t>
            </a:r>
            <a:endParaRPr lang="en-US" altLang="zh-CN" dirty="0"/>
          </a:p>
          <a:p>
            <a:r>
              <a:rPr lang="zh-CN" altLang="en-US" dirty="0"/>
              <a:t>键盘输入和屏幕输出的支持。</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一样，如果用了</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代码反而更复杂，就不要使用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。例如，考虑下面的循环：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如果把两个测试条件放在一起，逻辑就更清晰了：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 '\n' &amp;&amp;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putchar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语句对于稍后讨论的</a:t>
            </a:r>
            <a:r>
              <a:rPr lang="en-US" altLang="zh-CN" sz="1800" b="0" i="0" u="none" strike="noStrike" baseline="0" dirty="0">
                <a:solidFill>
                  <a:srgbClr val="FF0000"/>
                </a:solidFill>
                <a:latin typeface="TimesNewRomanPSMT"/>
                <a:ea typeface="宋体" panose="02010600030101010101" pitchFamily="2" charset="-122"/>
              </a:rPr>
              <a:t>switch</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而言至关重要。</a:t>
            </a:r>
            <a:endParaRPr lang="zh-CN" altLang="en-US" dirty="0"/>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在</a:t>
            </a:r>
            <a:r>
              <a:rPr lang="en-US" altLang="zh-CN" sz="1800" b="0" i="0" u="none" strike="noStrike" baseline="0" dirty="0">
                <a:solidFill>
                  <a:srgbClr val="FF0000"/>
                </a:solidFill>
                <a:latin typeface="TimesNewRomanPSMT"/>
                <a:ea typeface="宋体" panose="02010600030101010101" pitchFamily="2" charset="-122"/>
              </a:rPr>
              <a:t>for</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循环中</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的情况不同，</a:t>
            </a:r>
            <a:r>
              <a:rPr lang="zh-CN" altLang="en-US" sz="1800" b="0" i="0" u="none" strike="noStrike" baseline="0" dirty="0">
                <a:solidFill>
                  <a:srgbClr val="FF0000"/>
                </a:solidFill>
                <a:latin typeface="宋体" panose="02010600030101010101" pitchFamily="2" charset="-122"/>
                <a:ea typeface="宋体" panose="02010600030101010101" pitchFamily="2" charset="-122"/>
              </a:rPr>
              <a:t>执行完</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语句后会直接执行循环后面的第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条语句，连更</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新部分也跳过</a:t>
            </a:r>
            <a:r>
              <a:rPr lang="zh-CN" altLang="en-US" sz="1800" b="0" i="0" u="none" strike="noStrike" baseline="0" dirty="0">
                <a:latin typeface="宋体" panose="02010600030101010101" pitchFamily="2" charset="-122"/>
                <a:ea typeface="宋体" panose="02010600030101010101" pitchFamily="2" charset="-122"/>
              </a:rPr>
              <a:t>。嵌套循环内层的</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只会让程序跳出包含它的当前循环，要跳出外层循环还需要一个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p, q;</a:t>
            </a:r>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 &amp;p);</a:t>
            </a:r>
            <a:endParaRPr lang="en-US" altLang="zh-CN" sz="1800" b="0" i="0" u="none" strike="noStrike" baseline="0" dirty="0">
              <a:latin typeface="TimesNewRomanPSMT"/>
            </a:endParaRPr>
          </a:p>
          <a:p>
            <a:pPr algn="l"/>
            <a:r>
              <a:rPr lang="en-US" altLang="zh-CN" sz="1800" b="0" i="0" u="none" strike="noStrike" baseline="0" dirty="0">
                <a:latin typeface="TimesNewRomanPSMT"/>
              </a:rPr>
              <a:t>while (p &gt;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 p);</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&amp;q);</a:t>
            </a:r>
            <a:endParaRPr lang="en-US" altLang="zh-CN" sz="1800" b="0" i="0" u="none" strike="noStrike" baseline="0" dirty="0">
              <a:latin typeface="TimesNewRomanPSMT"/>
            </a:endParaRPr>
          </a:p>
          <a:p>
            <a:pPr algn="l"/>
            <a:r>
              <a:rPr lang="en-US" altLang="zh-CN" sz="1800" b="0" i="0" u="none" strike="noStrike" baseline="0" dirty="0">
                <a:latin typeface="TimesNewRomanPSMT"/>
              </a:rPr>
              <a:t>	while (q &gt; 0)</a:t>
            </a:r>
            <a:endParaRPr lang="zh-CN" altLang="en-US" dirty="0"/>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7.6.2 break</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printf("%d\n", p*q);</a:t>
            </a:r>
            <a:endParaRPr lang="pt-BR" altLang="zh-CN" sz="1800" b="0" i="0" u="none" strike="noStrike" baseline="0" dirty="0">
              <a:latin typeface="TimesNewRomanPSMT"/>
            </a:endParaRPr>
          </a:p>
          <a:p>
            <a:pPr algn="l"/>
            <a:r>
              <a:rPr lang="en-US" altLang="zh-CN" sz="1800" b="0" i="0" u="none" strike="noStrike" baseline="0" dirty="0">
                <a:latin typeface="TimesNewRomanPSMT"/>
              </a:rPr>
              <a:t>		if (q &gt; 100)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en-US" altLang="zh-CN" sz="1800" b="0" i="0" u="none" strike="noStrike" baseline="0" dirty="0">
                <a:solidFill>
                  <a:srgbClr val="FF0000"/>
                </a:solidFill>
                <a:latin typeface="TimesNewRomanPSMT"/>
              </a:rPr>
              <a:t>break; </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跳出内层循环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&amp;q);</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(q &gt; 100)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en-US" altLang="zh-CN" sz="1800" b="0" i="0" u="none" strike="noStrike" baseline="0" dirty="0">
                <a:solidFill>
                  <a:srgbClr val="FF0000"/>
                </a:solidFill>
                <a:latin typeface="TimesNewRomanPSMT"/>
              </a:rPr>
              <a:t>break; </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跳出外层循环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&amp;p);</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使用条件运算符和 </a:t>
            </a:r>
            <a:r>
              <a:rPr lang="en-US" altLang="zh-CN" sz="1800" b="0" i="0" u="none" strike="noStrike" baseline="0" dirty="0">
                <a:latin typeface="TimesNewRomanPSMT"/>
                <a:ea typeface="宋体" panose="02010600030101010101" pitchFamily="2" charset="-122"/>
              </a:rPr>
              <a:t>if else </a:t>
            </a:r>
            <a:r>
              <a:rPr lang="zh-CN" altLang="en-US" sz="1800" b="0" i="0" u="none" strike="noStrike" baseline="0" dirty="0">
                <a:latin typeface="宋体" panose="02010600030101010101" pitchFamily="2" charset="-122"/>
                <a:ea typeface="宋体" panose="02010600030101010101" pitchFamily="2" charset="-122"/>
              </a:rPr>
              <a:t>语句很容易编写二选一的程序。然而，有时程序需要</a:t>
            </a:r>
            <a:r>
              <a:rPr lang="zh-CN" altLang="en-US" sz="1800" b="0" i="0" u="none" strike="noStrike" baseline="0" dirty="0">
                <a:solidFill>
                  <a:srgbClr val="FF0000"/>
                </a:solidFill>
                <a:latin typeface="宋体" panose="02010600030101010101" pitchFamily="2" charset="-122"/>
                <a:ea typeface="宋体" panose="02010600030101010101" pitchFamily="2" charset="-122"/>
              </a:rPr>
              <a:t>在多个选项中进行选择</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可以用</a:t>
            </a:r>
            <a:r>
              <a:rPr lang="en-US" altLang="zh-CN" sz="1800" b="0" i="0" u="none" strike="noStrike" baseline="0" dirty="0">
                <a:solidFill>
                  <a:srgbClr val="FF0000"/>
                </a:solidFill>
                <a:latin typeface="TimesNewRomanPSMT"/>
                <a:ea typeface="宋体" panose="02010600030101010101" pitchFamily="2" charset="-122"/>
              </a:rPr>
              <a:t>if else if...else</a:t>
            </a:r>
            <a:r>
              <a:rPr lang="zh-CN" altLang="en-US" sz="1800" b="0" i="0" u="none" strike="noStrike" baseline="0" dirty="0">
                <a:latin typeface="宋体" panose="02010600030101010101" pitchFamily="2" charset="-122"/>
                <a:ea typeface="宋体" panose="02010600030101010101" pitchFamily="2" charset="-122"/>
              </a:rPr>
              <a:t>来完成。但是，大多数情况下使用</a:t>
            </a:r>
            <a:r>
              <a:rPr lang="en-US" altLang="zh-CN" sz="1800" b="0" i="0" u="none" strike="noStrike" baseline="0" dirty="0">
                <a:solidFill>
                  <a:srgbClr val="FF0000"/>
                </a:solidFill>
                <a:latin typeface="TimesNewRomanPSMT"/>
                <a:ea typeface="宋体" panose="02010600030101010101" pitchFamily="2" charset="-122"/>
              </a:rPr>
              <a:t>switch</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语句更方便</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7.11</a:t>
            </a:r>
            <a:r>
              <a:rPr lang="zh-CN" altLang="en-US" sz="1800" b="0" i="0" u="none" strike="noStrike" baseline="0" dirty="0">
                <a:latin typeface="宋体" panose="02010600030101010101" pitchFamily="2" charset="-122"/>
                <a:ea typeface="宋体" panose="02010600030101010101" pitchFamily="2" charset="-122"/>
              </a:rPr>
              <a:t>演示了如何使用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语句。该程序读入一个字母，然后打印出与该字母开头的动物名。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7.11 </a:t>
            </a:r>
            <a:r>
              <a:rPr lang="en-US" altLang="zh-CN" sz="1800" b="1" i="0" u="none" strike="noStrike" baseline="0" dirty="0" err="1">
                <a:latin typeface="TimesNewRomanPS-BoldMT"/>
                <a:ea typeface="宋体" panose="02010600030101010101" pitchFamily="2" charset="-122"/>
              </a:rPr>
              <a:t>animals.c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animals.c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ctype.h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zh-CN" altLang="en-US" dirty="0"/>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("Give me a letter of the alphabet, and I will give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("an animal name\</a:t>
            </a:r>
            <a:r>
              <a:rPr lang="en-US" altLang="zh-CN" sz="1800" b="0" i="0" u="none" strike="noStrike" baseline="0" dirty="0" err="1">
                <a:latin typeface="TimesNewRomanPSMT"/>
              </a:rPr>
              <a:t>nbeginning</a:t>
            </a:r>
            <a:r>
              <a:rPr lang="en-US" altLang="zh-CN" sz="1800" b="0" i="0" u="none" strike="noStrike" baseline="0" dirty="0">
                <a:latin typeface="TimesNewRomanPSMT"/>
              </a:rPr>
              <a:t> with that letter.\n");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 type in a letter; type # to end my act.\n");</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('\n' ==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islower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只接受小写字母</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switch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 'a':</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("argali, a wild sheep of Asia\n");</a:t>
            </a:r>
            <a:endParaRPr lang="zh-CN" altLang="en-US" dirty="0"/>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'b':</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("babirusa, a wild pig of Malay\n");</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'c':</a:t>
            </a:r>
            <a:endParaRPr lang="en-US" altLang="zh-CN" sz="1800" b="0" i="0" u="none" strike="noStrike" baseline="0" dirty="0">
              <a:latin typeface="TimesNewRomanPSMT"/>
            </a:endParaRPr>
          </a:p>
          <a:p>
            <a:pPr algn="l"/>
            <a:r>
              <a:rPr lang="en-US" altLang="sv-SE" sz="1800" b="0" i="0" u="none" strike="noStrike" baseline="0" dirty="0">
                <a:latin typeface="TimesNewRomanPSMT"/>
              </a:rPr>
              <a:t>			</a:t>
            </a:r>
            <a:r>
              <a:rPr lang="sv-SE" altLang="zh-CN" sz="1800" b="0" i="0" u="none" strike="noStrike" baseline="0" dirty="0">
                <a:latin typeface="TimesNewRomanPSMT"/>
              </a:rPr>
              <a:t>printf("coati, racoonlike mammal\n");</a:t>
            </a:r>
            <a:endParaRPr lang="sv-SE"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'd':</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("desman, aquatic, molelike critter\n");</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("echidna, the spiny anteater\n");</a:t>
            </a:r>
            <a:endParaRPr lang="zh-CN" altLang="en-US" dirty="0"/>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'f':</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("fisher, brownish marten\n");</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default: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 a stumper!\n");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switch</a:t>
            </a:r>
            <a:r>
              <a:rPr lang="zh-CN" altLang="en-US" sz="1800" b="0" i="0" u="none" strike="noStrike" baseline="0" dirty="0">
                <a:latin typeface="宋体" panose="02010600030101010101" pitchFamily="2" charset="-122"/>
                <a:ea typeface="宋体" panose="02010600030101010101" pitchFamily="2" charset="-122"/>
              </a:rPr>
              <a:t>结束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 recognize only lowercase letters.\n");</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dirty="0">
              <a:latin typeface="TimesNewRomanPSMT"/>
            </a:endParaRPr>
          </a:p>
          <a:p>
            <a:pPr algn="l"/>
            <a:r>
              <a:rPr lang="en-US" altLang="zh-CN" sz="1800" b="0" i="0" u="none" strike="noStrike" baseline="0" dirty="0">
                <a:latin typeface="TimesNewRomanPSMT"/>
              </a:rPr>
              <a:t>		continue;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跳过输入行的剩余部分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 type another letter or a #.\n");</a:t>
            </a:r>
            <a:endParaRPr lang="zh-CN" altLang="en-US" dirty="0"/>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while</a:t>
            </a:r>
            <a:r>
              <a:rPr lang="zh-CN" altLang="en-US" sz="1800" b="0" i="0" u="none" strike="noStrike" baseline="0" dirty="0">
                <a:latin typeface="宋体" panose="02010600030101010101" pitchFamily="2" charset="-122"/>
                <a:ea typeface="宋体" panose="02010600030101010101" pitchFamily="2" charset="-122"/>
              </a:rPr>
              <a:t>循环结束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篇幅有限，我们只编到</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，后面的字母以此类推。在进一步解释该程序之前，先看看输出示例：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Give me a letter of the alphabet, and I will give an animal name</a:t>
            </a:r>
            <a:endParaRPr lang="en-US" altLang="zh-CN" sz="1800" b="0" i="0" u="none" strike="noStrike" baseline="0" dirty="0">
              <a:latin typeface="TimesNewRomanPSMT"/>
            </a:endParaRPr>
          </a:p>
          <a:p>
            <a:pPr algn="l"/>
            <a:r>
              <a:rPr lang="en-US" altLang="zh-CN" sz="1800" b="0" i="0" u="none" strike="noStrike" baseline="0" dirty="0">
                <a:latin typeface="TimesNewRomanPSMT"/>
              </a:rPr>
              <a:t>beginning with that letter.</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in a letter; type # to end my act.</a:t>
            </a:r>
            <a:endParaRPr lang="en-US" altLang="zh-CN" sz="1800" b="0" i="0" u="none" strike="noStrike" baseline="0" dirty="0">
              <a:latin typeface="TimesNewRomanPSMT"/>
            </a:endParaRPr>
          </a:p>
          <a:p>
            <a:pPr algn="l"/>
            <a:r>
              <a:rPr lang="en-US" altLang="zh-CN" sz="1800" b="1" i="0" u="none" strike="noStrike" baseline="0" dirty="0">
                <a:latin typeface="TimesNewRomanPS-BoldMT"/>
              </a:rPr>
              <a:t>a [enter]</a:t>
            </a:r>
            <a:endParaRPr lang="en-US" altLang="zh-CN" sz="1800" b="1"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argali, a wild sheep of Asia</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another letter or a #.</a:t>
            </a:r>
            <a:endParaRPr lang="en-US" altLang="zh-CN" sz="1800" b="0" i="0" u="none" strike="noStrike" baseline="0" dirty="0">
              <a:latin typeface="TimesNewRomanPSMT"/>
            </a:endParaRPr>
          </a:p>
          <a:p>
            <a:pPr algn="l"/>
            <a:r>
              <a:rPr lang="en-US" altLang="zh-CN" sz="1800" b="1" i="0" u="none" strike="noStrike" baseline="0" dirty="0">
                <a:latin typeface="TimesNewRomanPS-BoldMT"/>
              </a:rPr>
              <a:t>dab [enter]</a:t>
            </a:r>
            <a:endParaRPr lang="en-US" altLang="zh-CN" sz="1800" b="1" i="0" u="none" strike="noStrike" baseline="0" dirty="0">
              <a:latin typeface="TimesNewRomanPS-BoldMT"/>
            </a:endParaRPr>
          </a:p>
          <a:p>
            <a:pPr algn="l"/>
            <a:r>
              <a:rPr lang="en-US" altLang="zh-CN" sz="1800" b="0" i="0" u="none" strike="noStrike" baseline="0" dirty="0">
                <a:latin typeface="TimesNewRomanPSMT"/>
              </a:rPr>
              <a:t>desman, aquatic, molelike critter</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another letter or a #.</a:t>
            </a:r>
            <a:endParaRPr lang="en-US" altLang="zh-CN" sz="1800" b="0" i="0" u="none" strike="noStrike" baseline="0" dirty="0">
              <a:latin typeface="TimesNewRomanPSMT"/>
            </a:endParaRPr>
          </a:p>
          <a:p>
            <a:pPr algn="l"/>
            <a:r>
              <a:rPr lang="en-US" altLang="zh-CN" sz="1800" b="1" i="0" u="none" strike="noStrike" baseline="0" dirty="0">
                <a:latin typeface="TimesNewRomanPS-BoldMT"/>
              </a:rPr>
              <a:t>r [enter]</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是</a:t>
            </a:r>
            <a:r>
              <a:rPr lang="zh-CN" altLang="en-US" dirty="0">
                <a:solidFill>
                  <a:srgbClr val="FF0000"/>
                </a:solidFill>
              </a:rPr>
              <a:t>可移植</a:t>
            </a:r>
            <a:r>
              <a:rPr lang="zh-CN" altLang="en-US" dirty="0"/>
              <a:t>的语言。这意味着，在一种系统中编写的 </a:t>
            </a:r>
            <a:r>
              <a:rPr lang="en-US" altLang="zh-CN" dirty="0"/>
              <a:t>C</a:t>
            </a:r>
            <a:r>
              <a:rPr lang="zh-CN" altLang="en-US" dirty="0"/>
              <a:t>程序稍作修改或不修改就能在其他系统运行。如</a:t>
            </a:r>
            <a:endParaRPr lang="en-US" altLang="zh-CN" dirty="0"/>
          </a:p>
          <a:p>
            <a:r>
              <a:rPr lang="zh-CN" altLang="en-US" dirty="0"/>
              <a:t>需修改，也只需简单更改主程序头文件中的少许项即可。</a:t>
            </a:r>
            <a:endParaRPr lang="zh-CN" altLang="en-US" dirty="0"/>
          </a:p>
          <a:p>
            <a:endParaRPr lang="zh-CN" altLang="en-US" dirty="0"/>
          </a:p>
          <a:p>
            <a:r>
              <a:rPr lang="zh-CN" altLang="en-US" dirty="0"/>
              <a:t>大部分语言都希望成为可移植语言，但是，如果经历过把</a:t>
            </a:r>
            <a:r>
              <a:rPr lang="en-US" altLang="zh-CN" dirty="0"/>
              <a:t>IBM PC BASIC</a:t>
            </a:r>
            <a:r>
              <a:rPr lang="zh-CN" altLang="en-US" dirty="0"/>
              <a:t>程序转换成苹果</a:t>
            </a:r>
            <a:r>
              <a:rPr lang="en-US" altLang="zh-CN" dirty="0"/>
              <a:t>BASIC</a:t>
            </a:r>
            <a:r>
              <a:rPr lang="zh-CN" altLang="en-US" dirty="0"/>
              <a:t>（两者是</a:t>
            </a:r>
            <a:endParaRPr lang="zh-CN" altLang="en-US" dirty="0"/>
          </a:p>
          <a:p>
            <a:r>
              <a:rPr lang="zh-CN" altLang="en-US" dirty="0"/>
              <a:t>近亲），或者在</a:t>
            </a:r>
            <a:r>
              <a:rPr lang="en-US" altLang="zh-CN" dirty="0"/>
              <a:t>UNIX</a:t>
            </a:r>
            <a:r>
              <a:rPr lang="zh-CN" altLang="en-US" dirty="0"/>
              <a:t>系统中运行</a:t>
            </a:r>
            <a:r>
              <a:rPr lang="en-US" altLang="zh-CN" dirty="0"/>
              <a:t>IBM</a:t>
            </a:r>
            <a:r>
              <a:rPr lang="zh-CN" altLang="en-US" dirty="0"/>
              <a:t>大型机的</a:t>
            </a:r>
            <a:r>
              <a:rPr lang="en-US" altLang="zh-CN" dirty="0"/>
              <a:t>FORTRAN</a:t>
            </a:r>
            <a:r>
              <a:rPr lang="zh-CN" altLang="en-US" dirty="0"/>
              <a:t>程序的人都知道，移植是最麻烦的事。</a:t>
            </a:r>
            <a:r>
              <a:rPr lang="en-US" altLang="zh-CN" dirty="0"/>
              <a:t>C</a:t>
            </a:r>
            <a:r>
              <a:rPr lang="zh-CN" altLang="en-US" dirty="0"/>
              <a:t>语言是可</a:t>
            </a:r>
            <a:endParaRPr lang="zh-CN" altLang="en-US" dirty="0"/>
          </a:p>
          <a:p>
            <a:r>
              <a:rPr lang="zh-CN" altLang="en-US" dirty="0"/>
              <a:t>移植方面的佼佼者。从</a:t>
            </a:r>
            <a:r>
              <a:rPr lang="en-US" altLang="zh-CN" dirty="0"/>
              <a:t>8</a:t>
            </a:r>
            <a:r>
              <a:rPr lang="zh-CN" altLang="en-US" dirty="0"/>
              <a:t>位微处理器到克雷超级计算机，许多计算机体系结构都可以使用</a:t>
            </a:r>
            <a:r>
              <a:rPr lang="en-US" altLang="zh-CN" dirty="0"/>
              <a:t>C</a:t>
            </a:r>
            <a:r>
              <a:rPr lang="zh-CN" altLang="en-US" dirty="0"/>
              <a:t>编译器（</a:t>
            </a:r>
            <a:r>
              <a:rPr lang="en-US" altLang="zh-CN" dirty="0"/>
              <a:t>C</a:t>
            </a:r>
            <a:r>
              <a:rPr lang="zh-CN" altLang="en-US" dirty="0"/>
              <a:t>编</a:t>
            </a:r>
            <a:endParaRPr lang="zh-CN" altLang="en-US" dirty="0"/>
          </a:p>
          <a:p>
            <a:r>
              <a:rPr lang="zh-CN" altLang="en-US" dirty="0"/>
              <a:t>译器是把</a:t>
            </a:r>
            <a:r>
              <a:rPr lang="en-US" altLang="zh-CN" dirty="0"/>
              <a:t>C</a:t>
            </a:r>
            <a:r>
              <a:rPr lang="zh-CN" altLang="en-US" dirty="0"/>
              <a:t>代码转换成计算机内部指令的程序）。但是要注意，程序中针对特殊硬件设备（如，显示监</a:t>
            </a:r>
            <a:endParaRPr lang="zh-CN" altLang="en-US" dirty="0"/>
          </a:p>
          <a:p>
            <a:r>
              <a:rPr lang="zh-CN" altLang="en-US" dirty="0"/>
              <a:t>视器）或操作系统特殊功能（如</a:t>
            </a:r>
            <a:r>
              <a:rPr lang="en-US" altLang="zh-CN" dirty="0"/>
              <a:t>Windows 8</a:t>
            </a:r>
            <a:r>
              <a:rPr lang="zh-CN" altLang="en-US" dirty="0"/>
              <a:t>或</a:t>
            </a:r>
            <a:r>
              <a:rPr lang="en-US" altLang="zh-CN" dirty="0"/>
              <a:t>OS X</a:t>
            </a:r>
            <a:r>
              <a:rPr lang="zh-CN" altLang="en-US" dirty="0"/>
              <a:t>）编写的部分，通常是不可移植的。</a:t>
            </a:r>
            <a:endParaRPr lang="zh-CN" altLang="en-US" dirty="0"/>
          </a:p>
        </p:txBody>
      </p:sp>
      <p:sp>
        <p:nvSpPr>
          <p:cNvPr id="2" name="标题 1"/>
          <p:cNvSpPr>
            <a:spLocks noGrp="1"/>
          </p:cNvSpPr>
          <p:nvPr>
            <p:ph type="title"/>
          </p:nvPr>
        </p:nvSpPr>
        <p:spPr/>
        <p:txBody>
          <a:bodyPr/>
          <a:lstStyle/>
          <a:p>
            <a:r>
              <a:rPr lang="en-US" altLang="zh-CN" dirty="0"/>
              <a:t>1.2.3 </a:t>
            </a:r>
            <a:r>
              <a:rPr lang="zh-CN" altLang="en-US" dirty="0"/>
              <a:t>可移植性</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int main(void)</a:t>
            </a:r>
            <a:r>
              <a:rPr lang="zh-CN" altLang="en-US" dirty="0"/>
              <a:t>　　　　 </a:t>
            </a:r>
            <a:r>
              <a:rPr lang="en-US" altLang="zh-CN" dirty="0"/>
              <a:t>←</a:t>
            </a:r>
            <a:r>
              <a:rPr lang="zh-CN" altLang="en-US" dirty="0"/>
              <a:t>函数名</a:t>
            </a:r>
            <a:endParaRPr lang="en-US" altLang="zh-CN" dirty="0"/>
          </a:p>
          <a:p>
            <a:endParaRPr lang="en-US" altLang="zh-CN" dirty="0"/>
          </a:p>
          <a:p>
            <a:r>
              <a:rPr lang="en-US" altLang="zh-CN" dirty="0"/>
              <a:t>C</a:t>
            </a:r>
            <a:r>
              <a:rPr lang="zh-CN" altLang="en-US" dirty="0"/>
              <a:t>程序包含一个或多个函数，它们是</a:t>
            </a:r>
            <a:r>
              <a:rPr lang="en-US" altLang="zh-CN" dirty="0"/>
              <a:t>C</a:t>
            </a:r>
            <a:r>
              <a:rPr lang="zh-CN" altLang="en-US" dirty="0"/>
              <a:t>程序的基本模块。程序清单</a:t>
            </a:r>
            <a:r>
              <a:rPr lang="en-US" altLang="zh-CN" dirty="0"/>
              <a:t>2.1</a:t>
            </a:r>
            <a:r>
              <a:rPr lang="zh-CN" altLang="en-US" dirty="0"/>
              <a:t>的程序中有一个名为</a:t>
            </a:r>
            <a:r>
              <a:rPr lang="en-US" altLang="zh-CN" dirty="0">
                <a:solidFill>
                  <a:srgbClr val="FF0000"/>
                </a:solidFill>
              </a:rPr>
              <a:t>main()</a:t>
            </a:r>
            <a:r>
              <a:rPr lang="zh-CN" altLang="en-US" dirty="0"/>
              <a:t>的函数。</a:t>
            </a:r>
            <a:endParaRPr lang="en-US" altLang="zh-CN" dirty="0"/>
          </a:p>
          <a:p>
            <a:r>
              <a:rPr lang="zh-CN" altLang="en-US" dirty="0"/>
              <a:t>圆括号表明</a:t>
            </a:r>
            <a:r>
              <a:rPr lang="en-US" altLang="zh-CN" dirty="0"/>
              <a:t>main()</a:t>
            </a:r>
            <a:r>
              <a:rPr lang="zh-CN" altLang="en-US" dirty="0"/>
              <a:t>是一个函数名。</a:t>
            </a:r>
            <a:r>
              <a:rPr lang="en-US" altLang="zh-CN" dirty="0">
                <a:solidFill>
                  <a:srgbClr val="FF0000"/>
                </a:solidFill>
              </a:rPr>
              <a:t>int</a:t>
            </a:r>
            <a:r>
              <a:rPr lang="zh-CN" altLang="en-US" dirty="0"/>
              <a:t>表明</a:t>
            </a:r>
            <a:r>
              <a:rPr lang="en-US" altLang="zh-CN" dirty="0"/>
              <a:t>main()</a:t>
            </a:r>
            <a:r>
              <a:rPr lang="zh-CN" altLang="en-US" dirty="0"/>
              <a:t>函数返回一个整数，</a:t>
            </a:r>
            <a:r>
              <a:rPr lang="en-US" altLang="zh-CN" dirty="0">
                <a:solidFill>
                  <a:srgbClr val="FF0000"/>
                </a:solidFill>
              </a:rPr>
              <a:t>void</a:t>
            </a:r>
            <a:r>
              <a:rPr lang="zh-CN" altLang="en-US" dirty="0"/>
              <a:t>表明</a:t>
            </a:r>
            <a:r>
              <a:rPr lang="en-US" altLang="zh-CN" dirty="0"/>
              <a:t>main()</a:t>
            </a:r>
            <a:r>
              <a:rPr lang="zh-CN" altLang="en-US" dirty="0"/>
              <a:t>不带任何参数。</a:t>
            </a:r>
            <a:endParaRPr lang="en-US" altLang="zh-CN" dirty="0"/>
          </a:p>
          <a:p>
            <a:r>
              <a:rPr lang="zh-CN" altLang="en-US" dirty="0"/>
              <a:t>这些内容我们稍后详述。现在，只需记住</a:t>
            </a:r>
            <a:r>
              <a:rPr lang="en-US" altLang="zh-CN" dirty="0"/>
              <a:t>int</a:t>
            </a:r>
            <a:r>
              <a:rPr lang="zh-CN" altLang="en-US" dirty="0"/>
              <a:t>和</a:t>
            </a:r>
            <a:r>
              <a:rPr lang="en-US" altLang="zh-CN" dirty="0"/>
              <a:t>void</a:t>
            </a:r>
            <a:r>
              <a:rPr lang="zh-CN" altLang="en-US" dirty="0"/>
              <a:t>是标准</a:t>
            </a:r>
            <a:r>
              <a:rPr lang="en-US" altLang="zh-CN" dirty="0"/>
              <a:t>ANSI C</a:t>
            </a:r>
            <a:r>
              <a:rPr lang="zh-CN" altLang="en-US" dirty="0"/>
              <a:t>定义</a:t>
            </a:r>
            <a:r>
              <a:rPr lang="en-US" altLang="zh-CN" dirty="0"/>
              <a:t>main()</a:t>
            </a:r>
            <a:r>
              <a:rPr lang="zh-CN" altLang="en-US" dirty="0"/>
              <a:t>的一部分（如果使用</a:t>
            </a:r>
            <a:r>
              <a:rPr lang="en-US" altLang="zh-CN" dirty="0"/>
              <a:t>ANSI </a:t>
            </a:r>
            <a:endParaRPr lang="en-US" altLang="zh-CN" dirty="0"/>
          </a:p>
          <a:p>
            <a:r>
              <a:rPr lang="en-US" altLang="zh-CN" dirty="0"/>
              <a:t>C</a:t>
            </a:r>
            <a:r>
              <a:rPr lang="zh-CN" altLang="en-US" dirty="0"/>
              <a:t>之前的编译器，请省略</a:t>
            </a:r>
            <a:r>
              <a:rPr lang="en-US" altLang="zh-CN" dirty="0"/>
              <a:t>void</a:t>
            </a:r>
            <a:r>
              <a:rPr lang="zh-CN" altLang="en-US" dirty="0"/>
              <a:t>；考虑到兼容的问题，请尽量使用较新的</a:t>
            </a:r>
            <a:r>
              <a:rPr lang="en-US" altLang="zh-CN" dirty="0"/>
              <a:t>C</a:t>
            </a:r>
            <a:r>
              <a:rPr lang="zh-CN" altLang="en-US" dirty="0"/>
              <a:t>编译器）。</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 </a:t>
            </a:r>
            <a:r>
              <a:rPr lang="zh-CN" altLang="en-US" dirty="0"/>
              <a:t>多重</a:t>
            </a:r>
            <a:r>
              <a:rPr lang="zh-CN" altLang="en-US"/>
              <a:t>选择：</a:t>
            </a:r>
            <a:r>
              <a:rPr lang="en-US" altLang="zh-CN"/>
              <a:t>switch</a:t>
            </a:r>
            <a:r>
              <a:rPr lang="zh-CN" altLang="en-US"/>
              <a:t>和</a:t>
            </a:r>
            <a:r>
              <a:rPr lang="en-US" altLang="zh-CN" dirty="0"/>
              <a:t>break</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That's a stumper!</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another letter or a #.</a:t>
            </a:r>
            <a:endParaRPr lang="en-US" altLang="zh-CN" sz="1800" b="0" i="0" u="none" strike="noStrike" baseline="0" dirty="0">
              <a:latin typeface="TimesNewRomanPSMT"/>
            </a:endParaRPr>
          </a:p>
          <a:p>
            <a:pPr algn="l"/>
            <a:r>
              <a:rPr lang="en-US" altLang="zh-CN" sz="1800" b="1" i="0" u="none" strike="noStrike" baseline="0" dirty="0">
                <a:latin typeface="TimesNewRomanPS-BoldMT"/>
              </a:rPr>
              <a:t>Q [enter]</a:t>
            </a:r>
            <a:endParaRPr lang="en-US" altLang="zh-CN" sz="1800" b="1" i="0" u="none" strike="noStrike" baseline="0" dirty="0">
              <a:latin typeface="TimesNewRomanPS-BoldMT"/>
            </a:endParaRPr>
          </a:p>
          <a:p>
            <a:pPr algn="l"/>
            <a:r>
              <a:rPr lang="en-US" altLang="zh-CN" sz="1800" b="0" i="0" u="none" strike="noStrike" baseline="0" dirty="0">
                <a:latin typeface="TimesNewRomanPSMT"/>
              </a:rPr>
              <a:t>I recognize only lowercase letters.</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another letter or a #.</a:t>
            </a:r>
            <a:endParaRPr lang="en-US" altLang="zh-CN" sz="1800" b="0" i="0" u="none" strike="noStrike" baseline="0" dirty="0">
              <a:latin typeface="TimesNewRomanPSMT"/>
            </a:endParaRPr>
          </a:p>
          <a:p>
            <a:pPr algn="l"/>
            <a:r>
              <a:rPr lang="en-US" altLang="zh-CN" sz="1800" b="1" i="0" u="none" strike="noStrike" baseline="0" dirty="0">
                <a:latin typeface="TimesNewRomanPS-BoldMT"/>
              </a:rPr>
              <a:t># [enter]</a:t>
            </a:r>
            <a:endParaRPr lang="en-US" altLang="zh-CN" sz="1800" b="1" i="0" u="none" strike="noStrike" baseline="0" dirty="0">
              <a:latin typeface="TimesNewRomanPS-BoldMT"/>
            </a:endParaRPr>
          </a:p>
          <a:p>
            <a:pPr algn="l"/>
            <a:r>
              <a:rPr lang="en-US" altLang="zh-CN" sz="1800" b="0" i="0" u="none" strike="noStrike" baseline="0" dirty="0">
                <a:latin typeface="TimesNewRomanPSMT"/>
              </a:rPr>
              <a:t>Bye!</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该程序的两个主要特点是：使用了</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语句和它对输出的处理。我们先分析</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的工作原理。</a:t>
            </a:r>
            <a:endParaRPr lang="zh-CN" altLang="en-US" dirty="0"/>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要对紧跟在关键字 </a:t>
            </a:r>
            <a:r>
              <a:rPr lang="en-US" altLang="zh-CN" sz="1800" b="0" i="0" u="none" strike="noStrike" baseline="0" dirty="0">
                <a:latin typeface="TimesNewRomanPSMT"/>
                <a:ea typeface="宋体" panose="02010600030101010101" pitchFamily="2" charset="-122"/>
              </a:rPr>
              <a:t>switch </a:t>
            </a:r>
            <a:r>
              <a:rPr lang="zh-CN" altLang="en-US" sz="1800" b="0" i="0" u="none" strike="noStrike" baseline="0" dirty="0">
                <a:latin typeface="宋体" panose="02010600030101010101" pitchFamily="2" charset="-122"/>
                <a:ea typeface="宋体" panose="02010600030101010101" pitchFamily="2" charset="-122"/>
              </a:rPr>
              <a:t>后圆括号中的表达式求值。在程序清单 </a:t>
            </a:r>
            <a:r>
              <a:rPr lang="en-US" altLang="zh-CN" sz="1800" b="0" i="0" u="none" strike="noStrike" baseline="0" dirty="0">
                <a:latin typeface="TimesNewRomanPSMT"/>
                <a:ea typeface="宋体" panose="02010600030101010101" pitchFamily="2" charset="-122"/>
              </a:rPr>
              <a:t>7.11</a:t>
            </a:r>
            <a:r>
              <a:rPr lang="zh-CN" altLang="en-US" sz="1800" b="0" i="0" u="none" strike="noStrike" baseline="0" dirty="0">
                <a:latin typeface="宋体" panose="02010600030101010101" pitchFamily="2" charset="-122"/>
                <a:ea typeface="宋体" panose="02010600030101010101" pitchFamily="2" charset="-122"/>
              </a:rPr>
              <a:t>中，该表达式是刚输入给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然后程序扫描标签（这里指，</a:t>
            </a:r>
            <a:r>
              <a:rPr lang="en-US" altLang="zh-CN" sz="1800" b="0" i="0" u="none" strike="noStrike" baseline="0" dirty="0">
                <a:latin typeface="TimesNewRomanPSMT"/>
                <a:ea typeface="宋体" panose="02010600030101010101" pitchFamily="2" charset="-122"/>
              </a:rPr>
              <a:t>case 'a' :</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case 'b' :</a:t>
            </a:r>
            <a:r>
              <a:rPr lang="zh-CN" altLang="en-US" sz="1800" b="0" i="0" u="none" strike="noStrike" baseline="0" dirty="0">
                <a:latin typeface="宋体" panose="02010600030101010101" pitchFamily="2" charset="-122"/>
                <a:ea typeface="宋体" panose="02010600030101010101" pitchFamily="2" charset="-122"/>
              </a:rPr>
              <a:t>等）列表，直到发现一个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匹配</a:t>
            </a:r>
            <a:r>
              <a:rPr lang="zh-CN" altLang="en-US" sz="1800" b="0" i="0" u="none" strike="noStrike" baseline="0" dirty="0">
                <a:latin typeface="宋体" panose="02010600030101010101" pitchFamily="2" charset="-122"/>
                <a:ea typeface="宋体" panose="02010600030101010101" pitchFamily="2" charset="-122"/>
              </a:rPr>
              <a:t>的值为止。然后程序跳转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至那一行。如果没有匹配的标签怎么办？如果有</a:t>
            </a:r>
            <a:r>
              <a:rPr lang="en-US" altLang="zh-CN" sz="1800" b="0" i="0" u="none" strike="noStrike" baseline="0" dirty="0">
                <a:solidFill>
                  <a:srgbClr val="FF0000"/>
                </a:solidFill>
                <a:latin typeface="TimesNewRomanPSMT"/>
                <a:ea typeface="宋体" panose="02010600030101010101" pitchFamily="2" charset="-122"/>
              </a:rPr>
              <a:t>default :</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标签</a:t>
            </a:r>
            <a:r>
              <a:rPr lang="zh-CN" altLang="en-US" sz="1800" b="0" i="0" u="none" strike="noStrike" baseline="0" dirty="0">
                <a:latin typeface="宋体" panose="02010600030101010101" pitchFamily="2" charset="-122"/>
                <a:ea typeface="宋体" panose="02010600030101010101" pitchFamily="2" charset="-122"/>
              </a:rPr>
              <a:t>行，就跳转至该行；否则，程序继续执行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后面的语句。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语句在其中起什么作用？它让程序离开</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语句，跳至</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语句后面的下一条语句（见图</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如果没有</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语句，就会从匹配标签开始执行到</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末尾。例如，如果删除该程序中的所有</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运行程序后输入</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，其交互的输出结果如下：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endParaRPr lang="zh-CN" altLang="en-US" dirty="0"/>
          </a:p>
        </p:txBody>
      </p:sp>
      <p:pic>
        <p:nvPicPr>
          <p:cNvPr id="5" name="图片 4"/>
          <p:cNvPicPr>
            <a:picLocks noChangeAspect="1"/>
          </p:cNvPicPr>
          <p:nvPr/>
        </p:nvPicPr>
        <p:blipFill>
          <a:blip r:embed="rId1"/>
          <a:stretch>
            <a:fillRect/>
          </a:stretch>
        </p:blipFill>
        <p:spPr>
          <a:xfrm>
            <a:off x="2786476" y="1550277"/>
            <a:ext cx="6619048" cy="4885714"/>
          </a:xfrm>
          <a:prstGeom prst="rect">
            <a:avLst/>
          </a:prstGeom>
        </p:spPr>
      </p:pic>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endParaRPr lang="zh-CN" altLang="en-US" dirty="0"/>
          </a:p>
        </p:txBody>
      </p:sp>
      <p:pic>
        <p:nvPicPr>
          <p:cNvPr id="6" name="图片 5"/>
          <p:cNvPicPr>
            <a:picLocks noChangeAspect="1"/>
          </p:cNvPicPr>
          <p:nvPr/>
        </p:nvPicPr>
        <p:blipFill>
          <a:blip r:embed="rId1"/>
          <a:stretch>
            <a:fillRect/>
          </a:stretch>
        </p:blipFill>
        <p:spPr>
          <a:xfrm>
            <a:off x="2786476" y="1822165"/>
            <a:ext cx="6619048" cy="4600000"/>
          </a:xfrm>
          <a:prstGeom prst="rect">
            <a:avLst/>
          </a:prstGeom>
        </p:spPr>
      </p:pic>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Give me a letter of the alphabet, and I will give an animal name</a:t>
            </a:r>
            <a:endParaRPr lang="en-US" altLang="zh-CN" sz="1800" b="0" i="0" u="none" strike="noStrike" baseline="0" dirty="0">
              <a:latin typeface="TimesNewRomanPSMT"/>
            </a:endParaRPr>
          </a:p>
          <a:p>
            <a:pPr algn="l"/>
            <a:r>
              <a:rPr lang="en-US" altLang="zh-CN" sz="1800" b="0" i="0" u="none" strike="noStrike" baseline="0" dirty="0">
                <a:latin typeface="TimesNewRomanPSMT"/>
              </a:rPr>
              <a:t>beginning with that letter.</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in a letter; type # to end my act.</a:t>
            </a:r>
            <a:endParaRPr lang="en-US" altLang="zh-CN" sz="1800" b="0" i="0" u="none" strike="noStrike" baseline="0" dirty="0">
              <a:latin typeface="TimesNewRomanPSMT"/>
            </a:endParaRPr>
          </a:p>
          <a:p>
            <a:pPr algn="l"/>
            <a:r>
              <a:rPr lang="en-US" altLang="zh-CN" sz="1800" b="1" i="0" u="none" strike="noStrike" baseline="0" dirty="0">
                <a:latin typeface="TimesNewRomanPS-BoldMT"/>
              </a:rPr>
              <a:t>d [enter]</a:t>
            </a:r>
            <a:endParaRPr lang="en-US" altLang="zh-CN" sz="1800" b="1" i="0" u="none" strike="noStrike" baseline="0" dirty="0">
              <a:latin typeface="TimesNewRomanPS-BoldMT"/>
            </a:endParaRPr>
          </a:p>
          <a:p>
            <a:pPr algn="l"/>
            <a:r>
              <a:rPr lang="en-US" altLang="zh-CN" sz="1800" b="0" i="0" u="none" strike="noStrike" baseline="0" dirty="0">
                <a:latin typeface="TimesNewRomanPSMT"/>
              </a:rPr>
              <a:t>desman, aquatic, molelike critter</a:t>
            </a:r>
            <a:endParaRPr lang="en-US" altLang="zh-CN" sz="1800" b="0" i="0" u="none" strike="noStrike" baseline="0" dirty="0">
              <a:latin typeface="TimesNewRomanPSMT"/>
            </a:endParaRPr>
          </a:p>
          <a:p>
            <a:pPr algn="l"/>
            <a:r>
              <a:rPr lang="en-US" altLang="zh-CN" sz="1800" b="0" i="0" u="none" strike="noStrike" baseline="0" dirty="0">
                <a:latin typeface="TimesNewRomanPSMT"/>
              </a:rPr>
              <a:t>echidna, the spiny anteater</a:t>
            </a:r>
            <a:endParaRPr lang="en-US" altLang="zh-CN" sz="1800" b="0" i="0" u="none" strike="noStrike" baseline="0" dirty="0">
              <a:latin typeface="TimesNewRomanPSMT"/>
            </a:endParaRPr>
          </a:p>
          <a:p>
            <a:pPr algn="l"/>
            <a:r>
              <a:rPr lang="en-US" altLang="zh-CN" sz="1800" b="0" i="0" u="none" strike="noStrike" baseline="0" dirty="0">
                <a:latin typeface="TimesNewRomanPSMT"/>
              </a:rPr>
              <a:t>fisher, a brownish marten</a:t>
            </a:r>
            <a:endParaRPr lang="en-US" altLang="zh-CN" sz="1800" b="0" i="0" u="none" strike="noStrike" baseline="0" dirty="0">
              <a:latin typeface="TimesNewRomanPSMT"/>
            </a:endParaRPr>
          </a:p>
          <a:p>
            <a:pPr algn="l"/>
            <a:r>
              <a:rPr lang="en-US" altLang="zh-CN" sz="1800" b="0" i="0" u="none" strike="noStrike" baseline="0" dirty="0">
                <a:latin typeface="TimesNewRomanPSMT"/>
              </a:rPr>
              <a:t>That's a stumper!</a:t>
            </a:r>
            <a:endParaRPr lang="en-US" altLang="zh-CN" sz="1800" b="0" i="0" u="none" strike="noStrike" baseline="0" dirty="0">
              <a:latin typeface="TimesNewRomanPSMT"/>
            </a:endParaRPr>
          </a:p>
          <a:p>
            <a:pPr algn="l"/>
            <a:r>
              <a:rPr lang="en-US" altLang="zh-CN" sz="1800" b="0" i="0" u="none" strike="noStrike" baseline="0" dirty="0">
                <a:latin typeface="TimesNewRomanPSMT"/>
              </a:rPr>
              <a:t>Please type another letter or a #.</a:t>
            </a:r>
            <a:endParaRPr lang="en-US" altLang="zh-CN" sz="1800" b="0" i="0" u="none" strike="noStrike" baseline="0" dirty="0">
              <a:latin typeface="TimesNewRomanPSMT"/>
            </a:endParaRPr>
          </a:p>
          <a:p>
            <a:pPr algn="l"/>
            <a:r>
              <a:rPr lang="en-US" altLang="zh-CN" sz="1800" b="1" i="0" u="none" strike="noStrike" baseline="0" dirty="0">
                <a:latin typeface="TimesNewRomanPS-BoldMT"/>
              </a:rPr>
              <a:t># [enter]</a:t>
            </a:r>
            <a:endParaRPr lang="en-US" altLang="zh-CN" sz="1800" b="1" i="0" u="none" strike="noStrike" baseline="0" dirty="0">
              <a:latin typeface="TimesNewRomanPS-BoldMT"/>
            </a:endParaRPr>
          </a:p>
          <a:p>
            <a:pPr algn="l"/>
            <a:r>
              <a:rPr lang="en-US" altLang="zh-CN" sz="1800" b="0" i="0" u="none" strike="noStrike" baseline="0" dirty="0">
                <a:latin typeface="TimesNewRomanPSMT"/>
              </a:rPr>
              <a:t>Bye!</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如上所示，执行了从</a:t>
            </a:r>
            <a:r>
              <a:rPr lang="en-US" altLang="zh-CN" sz="1800" b="0" i="0" u="none" strike="noStrike" baseline="0" dirty="0">
                <a:latin typeface="TimesNewRomanPSMT"/>
                <a:ea typeface="宋体" panose="02010600030101010101" pitchFamily="2" charset="-122"/>
              </a:rPr>
              <a:t>case 'd':</a:t>
            </a:r>
            <a:r>
              <a:rPr lang="zh-CN" altLang="en-US" sz="1800" b="0" i="0" u="none" strike="noStrike" baseline="0" dirty="0">
                <a:latin typeface="宋体" panose="02010600030101010101" pitchFamily="2" charset="-122"/>
                <a:ea typeface="宋体" panose="02010600030101010101" pitchFamily="2" charset="-122"/>
              </a:rPr>
              <a:t>到</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语句末尾的所有语句。</a:t>
            </a:r>
            <a:endParaRPr lang="zh-CN" altLang="en-US" dirty="0"/>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顺带一提，</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语句可用于循环和</a:t>
            </a:r>
            <a:r>
              <a:rPr lang="en-US" altLang="zh-CN" sz="1800" b="0" i="0" u="none" strike="noStrike" baseline="0" dirty="0">
                <a:solidFill>
                  <a:srgbClr val="FF0000"/>
                </a:solidFill>
                <a:latin typeface="TimesNewRomanPSMT"/>
                <a:ea typeface="宋体" panose="02010600030101010101" pitchFamily="2" charset="-122"/>
              </a:rPr>
              <a:t>switch</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语句中，但是</a:t>
            </a:r>
            <a:r>
              <a:rPr lang="en-US" altLang="zh-CN" sz="1800" b="0" i="0" u="none" strike="noStrike" baseline="0" dirty="0">
                <a:solidFill>
                  <a:srgbClr val="FF0000"/>
                </a:solidFill>
                <a:latin typeface="TimesNewRomanPSMT"/>
                <a:ea typeface="宋体" panose="02010600030101010101" pitchFamily="2" charset="-122"/>
              </a:rPr>
              <a:t>continue</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只能用于循环中</a:t>
            </a:r>
            <a:r>
              <a:rPr lang="zh-CN" altLang="en-US" sz="1800" b="0" i="0" u="none" strike="noStrike" baseline="0" dirty="0">
                <a:latin typeface="宋体" panose="02010600030101010101" pitchFamily="2" charset="-122"/>
                <a:ea typeface="宋体" panose="02010600030101010101" pitchFamily="2" charset="-122"/>
              </a:rPr>
              <a:t>。尽管如此，如果</a:t>
            </a:r>
            <a:r>
              <a:rPr lang="en-US" altLang="zh-CN" sz="1800" b="0" i="0" u="none" strike="noStrike" baseline="0" dirty="0">
                <a:latin typeface="TimesNewRomanPSMT"/>
                <a:ea typeface="宋体" panose="02010600030101010101" pitchFamily="2" charset="-122"/>
              </a:rPr>
              <a:t>switch</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语句在一个循环中，</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便可作为</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语句的一部分。这种情况下，就像在其他循环中一样，</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让程序跳出循环的剩余部分，包括</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语句的其他部分。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另外，</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一般都指定一个值，不能使用一个范围。</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7.7.1 switch</a:t>
            </a:r>
            <a:r>
              <a:rPr lang="zh-CN" altLang="en-US" dirty="0"/>
              <a:t>语句</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switch</a:t>
            </a:r>
            <a:r>
              <a:rPr lang="zh-CN" altLang="en-US" sz="1800" b="0" i="0" u="none" strike="noStrike" baseline="0" dirty="0">
                <a:latin typeface="宋体" panose="02010600030101010101" pitchFamily="2" charset="-122"/>
                <a:ea typeface="宋体" panose="02010600030101010101" pitchFamily="2" charset="-122"/>
              </a:rPr>
              <a:t>在圆括号中的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测试表达式的值应该是一个整数值</a:t>
            </a:r>
            <a:r>
              <a:rPr lang="zh-CN" altLang="en-US" sz="1800" b="0" i="0" u="none" strike="noStrike" baseline="0" dirty="0">
                <a:latin typeface="宋体" panose="02010600030101010101" pitchFamily="2" charset="-122"/>
                <a:ea typeface="宋体" panose="02010600030101010101" pitchFamily="2" charset="-122"/>
              </a:rPr>
              <a:t>（包括</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solidFill>
                  <a:srgbClr val="FF0000"/>
                </a:solidFill>
                <a:latin typeface="TimesNewRomanPSMT"/>
                <a:ea typeface="宋体" panose="02010600030101010101" pitchFamily="2" charset="-122"/>
              </a:rPr>
              <a:t>case</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标签必须是整数类型</a:t>
            </a:r>
            <a:r>
              <a:rPr lang="zh-CN" altLang="en-US" sz="1800" b="0" i="0" u="none" strike="noStrike" baseline="0" dirty="0">
                <a:latin typeface="宋体" panose="02010600030101010101" pitchFamily="2" charset="-122"/>
                <a:ea typeface="宋体" panose="02010600030101010101" pitchFamily="2" charset="-122"/>
              </a:rPr>
              <a:t>（包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括</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类型）的常量或整型常量表达式（即，表达式中只包含整型常量）。不能用变量作为</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的构造如下：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switch ( </a:t>
            </a:r>
            <a:r>
              <a:rPr lang="zh-CN" altLang="en-US" sz="1800" b="0" i="0" u="none" strike="noStrike" baseline="0" dirty="0">
                <a:latin typeface="宋体" panose="02010600030101010101" pitchFamily="2" charset="-122"/>
                <a:ea typeface="宋体" panose="02010600030101010101" pitchFamily="2" charset="-122"/>
              </a:rPr>
              <a:t>整型表达式</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case </a:t>
            </a:r>
            <a:r>
              <a:rPr lang="zh-CN" altLang="en-US" sz="1800" b="0" i="0" u="none" strike="noStrike" baseline="0" dirty="0">
                <a:solidFill>
                  <a:srgbClr val="FF0000"/>
                </a:solidFill>
                <a:latin typeface="宋体" panose="02010600030101010101" pitchFamily="2" charset="-122"/>
                <a:ea typeface="宋体" panose="02010600030101010101" pitchFamily="2" charset="-122"/>
              </a:rPr>
              <a:t>常量</a:t>
            </a:r>
            <a:r>
              <a:rPr lang="en-US" altLang="zh-CN" sz="1800" b="0" i="0" u="none" strike="noStrike" baseline="0" dirty="0">
                <a:solidFill>
                  <a:srgbClr val="FF0000"/>
                </a:solidFill>
                <a:latin typeface="TimesNewRomanPSMT"/>
                <a:ea typeface="宋体" panose="02010600030101010101" pitchFamily="2" charset="-122"/>
              </a:rPr>
              <a:t>1</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语句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可选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case </a:t>
            </a:r>
            <a:r>
              <a:rPr lang="zh-CN" altLang="en-US" sz="1800" b="0" i="0" u="none" strike="noStrike" baseline="0" dirty="0">
                <a:solidFill>
                  <a:srgbClr val="FF0000"/>
                </a:solidFill>
                <a:latin typeface="宋体" panose="02010600030101010101" pitchFamily="2" charset="-122"/>
                <a:ea typeface="宋体" panose="02010600030101010101" pitchFamily="2" charset="-122"/>
              </a:rPr>
              <a:t>常量</a:t>
            </a:r>
            <a:r>
              <a:rPr lang="en-US" altLang="zh-CN" sz="1800" b="0" i="0" u="none" strike="noStrike" baseline="0" dirty="0">
                <a:solidFill>
                  <a:srgbClr val="FF0000"/>
                </a:solidFill>
                <a:latin typeface="TimesNewRomanPSMT"/>
                <a:ea typeface="宋体" panose="02010600030101010101" pitchFamily="2" charset="-122"/>
              </a:rPr>
              <a:t>2</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语句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可选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default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可选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语句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可选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7.7.2 </a:t>
            </a:r>
            <a:r>
              <a:rPr lang="zh-CN" altLang="en-US" dirty="0"/>
              <a:t>只读每行的首字符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animals.c</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7.11</a:t>
            </a:r>
            <a:r>
              <a:rPr lang="zh-CN" altLang="en-US" sz="1800" b="0" i="0" u="none" strike="noStrike" baseline="0" dirty="0">
                <a:latin typeface="宋体" panose="02010600030101010101" pitchFamily="2" charset="-122"/>
                <a:ea typeface="宋体" panose="02010600030101010101" pitchFamily="2" charset="-122"/>
              </a:rPr>
              <a:t>）的另一个独特之处是它读取输入的方式。运行程序时读者可能注意到了，当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a:t>
            </a:r>
            <a:r>
              <a:rPr lang="en-US" altLang="zh-CN" sz="1800" b="0" i="0" u="none" strike="noStrike" baseline="0" dirty="0">
                <a:latin typeface="TimesNewRomanPSMT"/>
                <a:ea typeface="宋体" panose="02010600030101010101" pitchFamily="2" charset="-122"/>
              </a:rPr>
              <a:t>dab</a:t>
            </a:r>
            <a:r>
              <a:rPr lang="zh-CN" altLang="en-US" sz="1800" b="0" i="0" u="none" strike="noStrike" baseline="0" dirty="0">
                <a:latin typeface="宋体" panose="02010600030101010101" pitchFamily="2" charset="-122"/>
                <a:ea typeface="宋体" panose="02010600030101010101" pitchFamily="2" charset="-122"/>
              </a:rPr>
              <a:t>时，只处理了第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个字符。这种丢弃一行中其他字符的行为，经常出现在响应单字符的交互程序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中。可以用下面的代码实现这样的行为：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continue;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跳过输入行的其余部分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 </a:t>
            </a:r>
            <a:r>
              <a:rPr lang="zh-CN" altLang="en-US" dirty="0"/>
              <a:t>一个简单的</a:t>
            </a:r>
            <a:r>
              <a:rPr lang="en-US" altLang="zh-CN" dirty="0"/>
              <a:t>C</a:t>
            </a:r>
            <a:r>
              <a:rPr lang="zh-CN" altLang="en-US" dirty="0"/>
              <a:t>程序 *</a:t>
            </a:r>
            <a:r>
              <a:rPr lang="en-US" altLang="zh-CN" dirty="0"/>
              <a:t>/</a:t>
            </a:r>
            <a:r>
              <a:rPr lang="zh-CN" altLang="en-US" dirty="0"/>
              <a:t>　　　 ←注释</a:t>
            </a:r>
            <a:endParaRPr lang="zh-CN" altLang="en-US" dirty="0"/>
          </a:p>
          <a:p>
            <a:endParaRPr lang="en-US" altLang="zh-CN" dirty="0"/>
          </a:p>
          <a:p>
            <a:endParaRPr lang="en-US" altLang="zh-CN" dirty="0"/>
          </a:p>
          <a:p>
            <a:r>
              <a:rPr lang="zh-CN" altLang="en-US" dirty="0"/>
              <a:t>注释在</a:t>
            </a:r>
            <a:r>
              <a:rPr lang="en-US" altLang="zh-CN" dirty="0"/>
              <a:t>/*</a:t>
            </a:r>
            <a:r>
              <a:rPr lang="zh-CN" altLang="en-US" dirty="0"/>
              <a:t>和*</a:t>
            </a:r>
            <a:r>
              <a:rPr lang="en-US" altLang="zh-CN" dirty="0"/>
              <a:t>/</a:t>
            </a:r>
            <a:r>
              <a:rPr lang="zh-CN" altLang="en-US" dirty="0"/>
              <a:t>两个符号之间，这些</a:t>
            </a:r>
            <a:r>
              <a:rPr lang="zh-CN" altLang="en-US" dirty="0">
                <a:solidFill>
                  <a:srgbClr val="FF0000"/>
                </a:solidFill>
              </a:rPr>
              <a:t>注释能提高程序的可读性</a:t>
            </a:r>
            <a:r>
              <a:rPr lang="zh-CN" altLang="en-US" dirty="0"/>
              <a:t>。注意，注释只是为了帮助读者理解程序，</a:t>
            </a:r>
            <a:endParaRPr lang="en-US" altLang="zh-CN" dirty="0"/>
          </a:p>
          <a:p>
            <a:r>
              <a:rPr lang="zh-CN" altLang="en-US" dirty="0">
                <a:solidFill>
                  <a:srgbClr val="FF0000"/>
                </a:solidFill>
              </a:rPr>
              <a:t>编译器会忽略</a:t>
            </a:r>
            <a:r>
              <a:rPr lang="zh-CN" altLang="en-US" dirty="0"/>
              <a:t>它们。</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7.7.2 </a:t>
            </a:r>
            <a:r>
              <a:rPr lang="zh-CN" altLang="en-US" dirty="0"/>
              <a:t>只读每行的首字符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循环从输入中读取字符，包括按下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键产生的换行符。注意，函数的返回值并没有赋给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，以上代码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所做的只是读取并丢弃字符。由于最后丢弃的字符是换行符，所以下一个被读取的字符是下一行的首字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母。在外层的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循环中，</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读取首字母并赋给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7.7.2 </a:t>
            </a:r>
            <a:r>
              <a:rPr lang="zh-CN" altLang="en-US" dirty="0"/>
              <a:t>只读每行的首字符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假设用户一开始就按下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键，那么程序读到的首个字符就是换行符。下面的代码处理这种情况：</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continue;</a:t>
            </a:r>
            <a:endParaRPr lang="zh-CN" altLang="en-US" dirty="0"/>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如程序清单</a:t>
            </a:r>
            <a:r>
              <a:rPr lang="en-US" altLang="zh-CN" sz="1800" b="0" i="0" u="none" strike="noStrike" baseline="0" dirty="0">
                <a:latin typeface="TimesNewRomanPSMT"/>
                <a:ea typeface="宋体" panose="02010600030101010101" pitchFamily="2" charset="-122"/>
              </a:rPr>
              <a:t>7.12</a:t>
            </a:r>
            <a:r>
              <a:rPr lang="zh-CN" altLang="en-US" sz="1800" b="0" i="0" u="none" strike="noStrike" baseline="0" dirty="0">
                <a:latin typeface="宋体" panose="02010600030101010101" pitchFamily="2" charset="-122"/>
                <a:ea typeface="宋体" panose="02010600030101010101" pitchFamily="2" charset="-122"/>
              </a:rPr>
              <a:t>所示，可以在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语句中使用多重</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7.12 </a:t>
            </a:r>
            <a:r>
              <a:rPr lang="en-US" altLang="zh-CN" sz="1800" b="1" i="0" u="none" strike="noStrike" baseline="0" dirty="0" err="1">
                <a:latin typeface="TimesNewRomanPS-BoldMT"/>
                <a:ea typeface="宋体" panose="02010600030101010101" pitchFamily="2" charset="-122"/>
              </a:rPr>
              <a:t>vowels.c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vowels.c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使用多重标签</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a_ct</a:t>
            </a:r>
            <a:r>
              <a:rPr lang="en-US" altLang="zh-CN" sz="1800" b="0" i="0" u="none" strike="noStrike" baseline="0" dirty="0">
                <a:latin typeface="TimesNewRomanPSMT"/>
              </a:rPr>
              <a:t>, </a:t>
            </a:r>
            <a:r>
              <a:rPr lang="en-US" altLang="zh-CN" sz="1800" b="0" i="0" u="none" strike="noStrike" baseline="0" dirty="0" err="1">
                <a:latin typeface="TimesNewRomanPSMT"/>
              </a:rPr>
              <a:t>e_ct</a:t>
            </a:r>
            <a:r>
              <a:rPr lang="en-US" altLang="zh-CN" sz="1800" b="0" i="0" u="none" strike="noStrike" baseline="0" dirty="0">
                <a:latin typeface="TimesNewRomanPSMT"/>
              </a:rPr>
              <a:t>, </a:t>
            </a:r>
            <a:r>
              <a:rPr lang="en-US" altLang="zh-CN" sz="1800" b="0" i="0" u="none" strike="noStrike" baseline="0" dirty="0" err="1">
                <a:latin typeface="TimesNewRomanPSMT"/>
              </a:rPr>
              <a:t>i_ct</a:t>
            </a:r>
            <a:r>
              <a:rPr lang="en-US" altLang="zh-CN" sz="1800" b="0" i="0" u="none" strike="noStrike" baseline="0" dirty="0">
                <a:latin typeface="TimesNewRomanPSMT"/>
              </a:rPr>
              <a:t>, </a:t>
            </a:r>
            <a:r>
              <a:rPr lang="en-US" altLang="zh-CN" sz="1800" b="0" i="0" u="none" strike="noStrike" baseline="0" dirty="0" err="1">
                <a:latin typeface="TimesNewRomanPSMT"/>
              </a:rPr>
              <a:t>o_ct</a:t>
            </a:r>
            <a:r>
              <a:rPr lang="en-US" altLang="zh-CN" sz="1800" b="0" i="0" u="none" strike="noStrike" baseline="0" dirty="0">
                <a:latin typeface="TimesNewRomanPSMT"/>
              </a:rPr>
              <a:t>, </a:t>
            </a:r>
            <a:r>
              <a:rPr lang="en-US" altLang="zh-CN" sz="1800" b="0" i="0" u="none" strike="noStrike" baseline="0" dirty="0" err="1">
                <a:latin typeface="TimesNewRomanPSMT"/>
              </a:rPr>
              <a:t>u_ct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a_ct</a:t>
            </a:r>
            <a:r>
              <a:rPr lang="en-US" altLang="zh-CN" sz="1800" b="0" i="0" u="none" strike="noStrike" baseline="0" dirty="0">
                <a:latin typeface="TimesNewRomanPSMT"/>
              </a:rPr>
              <a:t> = </a:t>
            </a:r>
            <a:r>
              <a:rPr lang="en-US" altLang="zh-CN" sz="1800" b="0" i="0" u="none" strike="noStrike" baseline="0" dirty="0" err="1">
                <a:latin typeface="TimesNewRomanPSMT"/>
              </a:rPr>
              <a:t>e_ct</a:t>
            </a:r>
            <a:r>
              <a:rPr lang="en-US" altLang="zh-CN" sz="1800" b="0" i="0" u="none" strike="noStrike" baseline="0" dirty="0">
                <a:latin typeface="TimesNewRomanPSMT"/>
              </a:rPr>
              <a:t> = </a:t>
            </a:r>
            <a:r>
              <a:rPr lang="en-US" altLang="zh-CN" sz="1800" b="0" i="0" u="none" strike="noStrike" baseline="0" dirty="0" err="1">
                <a:latin typeface="TimesNewRomanPSMT"/>
              </a:rPr>
              <a:t>i_ct</a:t>
            </a:r>
            <a:r>
              <a:rPr lang="en-US" altLang="zh-CN" sz="1800" b="0" i="0" u="none" strike="noStrike" baseline="0" dirty="0">
                <a:latin typeface="TimesNewRomanPSMT"/>
              </a:rPr>
              <a:t> = </a:t>
            </a:r>
            <a:r>
              <a:rPr lang="en-US" altLang="zh-CN" sz="1800" b="0" i="0" u="none" strike="noStrike" baseline="0" dirty="0" err="1">
                <a:latin typeface="TimesNewRomanPSMT"/>
              </a:rPr>
              <a:t>o_ct</a:t>
            </a:r>
            <a:r>
              <a:rPr lang="en-US" altLang="zh-CN" sz="1800" b="0" i="0" u="none" strike="noStrike" baseline="0" dirty="0">
                <a:latin typeface="TimesNewRomanPSMT"/>
              </a:rPr>
              <a:t> = </a:t>
            </a:r>
            <a:r>
              <a:rPr lang="en-US" altLang="zh-CN" sz="1800" b="0" i="0" u="none" strike="noStrike" baseline="0" dirty="0" err="1">
                <a:latin typeface="TimesNewRomanPSMT"/>
              </a:rPr>
              <a:t>u_ct</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some text; enter # to quit.\n");</a:t>
            </a:r>
            <a:endParaRPr lang="zh-CN" altLang="en-US" dirty="0"/>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switch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 'a':</a:t>
            </a:r>
            <a:endParaRPr lang="en-US" altLang="zh-CN" sz="1800" b="0" i="0" u="none" strike="noStrike" baseline="0" dirty="0">
              <a:latin typeface="TimesNewRomanPSMT"/>
            </a:endParaRPr>
          </a:p>
          <a:p>
            <a:pPr algn="l"/>
            <a:r>
              <a:rPr lang="en-US" altLang="zh-CN" sz="1800" b="0" i="0" u="none" strike="noStrike" baseline="0" dirty="0">
                <a:latin typeface="TimesNewRomanPSMT"/>
              </a:rPr>
              <a:t>			case 'A':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a_ct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'e':</a:t>
            </a:r>
            <a:endParaRPr lang="en-US" altLang="zh-CN" sz="1800" b="0" i="0" u="none" strike="noStrike" baseline="0" dirty="0">
              <a:latin typeface="TimesNewRomanPSMT"/>
            </a:endParaRPr>
          </a:p>
          <a:p>
            <a:pPr algn="l"/>
            <a:r>
              <a:rPr lang="en-US" altLang="zh-CN" sz="1800" b="0" i="0" u="none" strike="noStrike" baseline="0" dirty="0">
                <a:latin typeface="TimesNewRomanPSMT"/>
              </a:rPr>
              <a:t>			case 'E':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e_ct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a:t>
            </a:r>
            <a:r>
              <a:rPr lang="en-US" altLang="zh-CN" sz="1800" b="0" i="0" u="none" strike="noStrike" baseline="0" dirty="0" err="1">
                <a:latin typeface="TimesNewRomanPSMT"/>
              </a:rPr>
              <a:t>i</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case 'I':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i_ct</a:t>
            </a:r>
            <a:r>
              <a:rPr lang="en-US" altLang="zh-CN" sz="1800" b="0" i="0" u="none" strike="noStrike" baseline="0" dirty="0">
                <a:latin typeface="TimesNewRomanPSMT"/>
                <a:ea typeface="宋体" panose="02010600030101010101" pitchFamily="2" charset="-122"/>
              </a:rPr>
              <a:t>++;</a:t>
            </a:r>
            <a:endParaRPr lang="zh-CN" altLang="en-US" dirty="0"/>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'o':</a:t>
            </a:r>
            <a:endParaRPr lang="en-US" altLang="zh-CN" sz="1800" b="0" i="0" u="none" strike="noStrike" baseline="0" dirty="0">
              <a:latin typeface="TimesNewRomanPSMT"/>
            </a:endParaRPr>
          </a:p>
          <a:p>
            <a:pPr algn="l"/>
            <a:r>
              <a:rPr lang="en-US" altLang="zh-CN" sz="1800" b="0" i="0" u="none" strike="noStrike" baseline="0" dirty="0">
                <a:latin typeface="TimesNewRomanPSMT"/>
              </a:rPr>
              <a:t>			case 'O':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o_ct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'u':</a:t>
            </a:r>
            <a:endParaRPr lang="en-US" altLang="zh-CN" sz="1800" b="0" i="0" u="none" strike="noStrike" baseline="0" dirty="0">
              <a:latin typeface="TimesNewRomanPSMT"/>
            </a:endParaRPr>
          </a:p>
          <a:p>
            <a:pPr algn="l"/>
            <a:r>
              <a:rPr lang="en-US" altLang="zh-CN" sz="1800" b="0" i="0" u="none" strike="noStrike" baseline="0" dirty="0">
                <a:latin typeface="TimesNewRomanPSMT"/>
              </a:rPr>
              <a:t>			case 'U':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u_ct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default: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break;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switch</a:t>
            </a:r>
            <a:r>
              <a:rPr lang="zh-CN" altLang="en-US" sz="1800" b="0" i="0" u="none" strike="noStrike" baseline="0" dirty="0">
                <a:latin typeface="宋体" panose="02010600030101010101" pitchFamily="2" charset="-122"/>
                <a:ea typeface="宋体" panose="02010600030101010101" pitchFamily="2" charset="-122"/>
              </a:rPr>
              <a:t>结束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while</a:t>
            </a:r>
            <a:r>
              <a:rPr lang="zh-CN" altLang="en-US" sz="1800" b="0" i="0" u="none" strike="noStrike" baseline="0" dirty="0">
                <a:latin typeface="宋体" panose="02010600030101010101" pitchFamily="2" charset="-122"/>
                <a:ea typeface="宋体" panose="02010600030101010101" pitchFamily="2" charset="-122"/>
              </a:rPr>
              <a:t>循环结束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("number of vowels: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a:t>
            </a:r>
            <a:endParaRPr lang="zh-CN" altLang="en-US" dirty="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%4d %4d %4d %4d %4d\n",</a:t>
            </a:r>
            <a:r>
              <a:rPr lang="en-US" altLang="zh-CN" sz="1800" b="0" i="0" u="none" strike="noStrike" baseline="0" dirty="0" err="1">
                <a:latin typeface="TimesNewRomanPSMT"/>
              </a:rPr>
              <a:t>a_ct</a:t>
            </a:r>
            <a:r>
              <a:rPr lang="en-US" altLang="zh-CN" sz="1800" b="0" i="0" u="none" strike="noStrike" baseline="0" dirty="0">
                <a:latin typeface="TimesNewRomanPSMT"/>
              </a:rPr>
              <a:t>, </a:t>
            </a:r>
            <a:r>
              <a:rPr lang="en-US" altLang="zh-CN" sz="1800" b="0" i="0" u="none" strike="noStrike" baseline="0" dirty="0" err="1">
                <a:latin typeface="TimesNewRomanPSMT"/>
              </a:rPr>
              <a:t>e_ct</a:t>
            </a:r>
            <a:r>
              <a:rPr lang="en-US" altLang="zh-CN" sz="1800" b="0" i="0" u="none" strike="noStrike" baseline="0" dirty="0">
                <a:latin typeface="TimesNewRomanPSMT"/>
              </a:rPr>
              <a:t>, </a:t>
            </a:r>
            <a:r>
              <a:rPr lang="en-US" altLang="zh-CN" sz="1800" b="0" i="0" u="none" strike="noStrike" baseline="0" dirty="0" err="1">
                <a:latin typeface="TimesNewRomanPSMT"/>
              </a:rPr>
              <a:t>i_ct</a:t>
            </a:r>
            <a:r>
              <a:rPr lang="en-US" altLang="zh-CN" sz="1800" b="0" i="0" u="none" strike="noStrike" baseline="0" dirty="0">
                <a:latin typeface="TimesNewRomanPSMT"/>
              </a:rPr>
              <a:t>, </a:t>
            </a:r>
            <a:r>
              <a:rPr lang="en-US" altLang="zh-CN" sz="1800" b="0" i="0" u="none" strike="noStrike" baseline="0" dirty="0" err="1">
                <a:latin typeface="TimesNewRomanPSMT"/>
              </a:rPr>
              <a:t>o_ct</a:t>
            </a:r>
            <a:r>
              <a:rPr lang="en-US" altLang="zh-CN" sz="1800" b="0" i="0" u="none" strike="noStrike" baseline="0" dirty="0">
                <a:latin typeface="TimesNewRomanPSMT"/>
              </a:rPr>
              <a:t>, </a:t>
            </a:r>
            <a:r>
              <a:rPr lang="en-US" altLang="zh-CN" sz="1800" b="0" i="0" u="none" strike="noStrike" baseline="0" dirty="0" err="1">
                <a:latin typeface="TimesNewRomanPSMT"/>
              </a:rPr>
              <a:t>u_ct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假设如果</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是字母</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语句会定位到标签为</a:t>
            </a:r>
            <a:r>
              <a:rPr lang="en-US" altLang="zh-CN" sz="1800" b="0" i="0" u="none" strike="noStrike" baseline="0" dirty="0">
                <a:latin typeface="TimesNewRomanPSMT"/>
                <a:ea typeface="宋体" panose="02010600030101010101" pitchFamily="2" charset="-122"/>
              </a:rPr>
              <a:t>case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的位置。由于该</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标签没有关联</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，所以程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序流直接执行下一条语句，即</a:t>
            </a:r>
            <a:r>
              <a:rPr lang="en-US" altLang="zh-CN" sz="1800" b="0" i="0" u="none" strike="noStrike" baseline="0" dirty="0" err="1">
                <a:latin typeface="TimesNewRomanPSMT"/>
                <a:ea typeface="宋体" panose="02010600030101010101" pitchFamily="2" charset="-122"/>
              </a:rPr>
              <a:t>i_ct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是字母</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，程序流会直接定位到</a:t>
            </a:r>
            <a:r>
              <a:rPr lang="en-US" altLang="zh-CN" sz="1800" b="0" i="0" u="none" strike="noStrike" baseline="0" dirty="0">
                <a:latin typeface="TimesNewRomanPSMT"/>
                <a:ea typeface="宋体" panose="02010600030101010101" pitchFamily="2" charset="-122"/>
              </a:rPr>
              <a:t>case 'I' :</a:t>
            </a:r>
            <a:r>
              <a:rPr lang="zh-CN" altLang="en-US" sz="1800" b="0" i="0" u="none" strike="noStrike" baseline="0" dirty="0">
                <a:latin typeface="宋体" panose="02010600030101010101" pitchFamily="2" charset="-122"/>
                <a:ea typeface="宋体" panose="02010600030101010101" pitchFamily="2" charset="-122"/>
              </a:rPr>
              <a:t>。本质上，</a:t>
            </a:r>
            <a:r>
              <a:rPr lang="zh-CN" altLang="en-US" sz="1800" b="0" i="0" u="none" strike="noStrike" baseline="0" dirty="0">
                <a:solidFill>
                  <a:srgbClr val="FF0000"/>
                </a:solidFill>
                <a:latin typeface="宋体" panose="02010600030101010101" pitchFamily="2" charset="-122"/>
                <a:ea typeface="宋体" panose="02010600030101010101" pitchFamily="2" charset="-122"/>
              </a:rPr>
              <a:t>两个标</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签都指的是相同的语句</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严格地说，</a:t>
            </a:r>
            <a:r>
              <a:rPr lang="en-US" altLang="zh-CN" sz="1800" b="0" i="0" u="none" strike="noStrike" baseline="0" dirty="0">
                <a:latin typeface="TimesNewRomanPSMT"/>
                <a:ea typeface="宋体" panose="02010600030101010101" pitchFamily="2" charset="-122"/>
              </a:rPr>
              <a:t>case 'U'</a:t>
            </a:r>
            <a:r>
              <a:rPr lang="zh-CN" altLang="en-US" sz="1800" b="0" i="0" u="none" strike="noStrike" baseline="0" dirty="0">
                <a:latin typeface="宋体" panose="02010600030101010101" pitchFamily="2" charset="-122"/>
                <a:ea typeface="宋体" panose="02010600030101010101" pitchFamily="2" charset="-122"/>
              </a:rPr>
              <a:t>的 </a:t>
            </a:r>
            <a:r>
              <a:rPr lang="en-US" altLang="zh-CN" sz="1800" b="0" i="0" u="none" strike="noStrike" baseline="0" dirty="0">
                <a:latin typeface="TimesNewRomanPSMT"/>
                <a:ea typeface="宋体" panose="02010600030101010101" pitchFamily="2" charset="-122"/>
              </a:rPr>
              <a:t>break </a:t>
            </a:r>
            <a:r>
              <a:rPr lang="zh-CN" altLang="en-US" sz="1800" b="0" i="0" u="none" strike="noStrike" baseline="0" dirty="0">
                <a:latin typeface="宋体" panose="02010600030101010101" pitchFamily="2" charset="-122"/>
                <a:ea typeface="宋体" panose="02010600030101010101" pitchFamily="2" charset="-122"/>
              </a:rPr>
              <a:t>语句并不需要。因为即使删除这条 </a:t>
            </a:r>
            <a:r>
              <a:rPr lang="en-US" altLang="zh-CN" sz="1800" b="0" i="0" u="none" strike="noStrike" baseline="0" dirty="0">
                <a:latin typeface="TimesNewRomanPSMT"/>
                <a:ea typeface="宋体" panose="02010600030101010101" pitchFamily="2" charset="-122"/>
              </a:rPr>
              <a:t>break </a:t>
            </a:r>
            <a:r>
              <a:rPr lang="zh-CN" altLang="en-US" sz="1800" b="0" i="0" u="none" strike="noStrike" baseline="0" dirty="0">
                <a:latin typeface="宋体" panose="02010600030101010101" pitchFamily="2" charset="-122"/>
                <a:ea typeface="宋体" panose="02010600030101010101" pitchFamily="2" charset="-122"/>
              </a:rPr>
              <a:t>语句，程序流会接着执行</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的下一条语句，即</a:t>
            </a:r>
            <a:r>
              <a:rPr lang="en-US" altLang="zh-CN" sz="1800" b="0" i="0" u="none" strike="noStrike" baseline="0" dirty="0">
                <a:latin typeface="TimesNewRomanPSMT"/>
                <a:ea typeface="宋体" panose="02010600030101010101" pitchFamily="2" charset="-122"/>
              </a:rPr>
              <a:t>default : break;</a:t>
            </a:r>
            <a:r>
              <a:rPr lang="zh-CN" altLang="en-US" sz="1800" b="0" i="0" u="none" strike="noStrike" baseline="0" dirty="0">
                <a:latin typeface="宋体" panose="02010600030101010101" pitchFamily="2" charset="-122"/>
                <a:ea typeface="宋体" panose="02010600030101010101" pitchFamily="2" charset="-122"/>
              </a:rPr>
              <a:t>。所以，可以把</a:t>
            </a:r>
            <a:r>
              <a:rPr lang="en-US" altLang="zh-CN" sz="1800" b="0" i="0" u="none" strike="noStrike" baseline="0" dirty="0">
                <a:latin typeface="TimesNewRomanPSMT"/>
                <a:ea typeface="宋体" panose="02010600030101010101" pitchFamily="2" charset="-122"/>
              </a:rPr>
              <a:t>case 'U'</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语句去掉以缩短代码。但是从另一方面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看，保留这条</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语句可以防止以后在添加新的</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（例如，把</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作为元音）时遗漏</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dirty="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some text; enter # to 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I see under the overseer.#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number of vowels: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zh-CN" altLang="en-US" dirty="0"/>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在该例中，如果使用</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系列的</a:t>
            </a:r>
            <a:r>
              <a:rPr lang="en-US" altLang="zh-CN" sz="1800" b="0" i="0" u="none" strike="noStrike" baseline="0" dirty="0" err="1">
                <a:latin typeface="TimesNewRomanPSMT"/>
                <a:ea typeface="宋体" panose="02010600030101010101" pitchFamily="2" charset="-122"/>
              </a:rPr>
              <a:t>toupper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函数（参见表</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）可以避免使用多重标签，在进行测试之前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就把字母转换成大写字母：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toupper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switch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 'A': </a:t>
            </a:r>
            <a:r>
              <a:rPr lang="en-US" altLang="zh-CN" sz="1800" b="0" i="0" u="none" strike="noStrike" baseline="0" dirty="0" err="1">
                <a:latin typeface="TimesNewRomanPSMT"/>
              </a:rPr>
              <a:t>a_ct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'E': </a:t>
            </a:r>
            <a:r>
              <a:rPr lang="en-US" altLang="zh-CN" sz="1800" b="0" i="0" u="none" strike="noStrike" baseline="0" dirty="0" err="1">
                <a:latin typeface="TimesNewRomanPSMT"/>
              </a:rPr>
              <a:t>e_ct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zh-CN" altLang="en-US" dirty="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case 'I': </a:t>
            </a:r>
            <a:r>
              <a:rPr lang="en-US" altLang="zh-CN" sz="1800" b="0" i="0" u="none" strike="noStrike" baseline="0" dirty="0" err="1">
                <a:latin typeface="TimesNewRomanPSMT"/>
              </a:rPr>
              <a:t>i_ct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'O': </a:t>
            </a:r>
            <a:r>
              <a:rPr lang="en-US" altLang="zh-CN" sz="1800" b="0" i="0" u="none" strike="noStrike" baseline="0" dirty="0" err="1">
                <a:latin typeface="TimesNewRomanPSMT"/>
              </a:rPr>
              <a:t>o_ct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'U': </a:t>
            </a:r>
            <a:r>
              <a:rPr lang="en-US" altLang="zh-CN" sz="1800" b="0" i="0" u="none" strike="noStrike" baseline="0" dirty="0" err="1">
                <a:latin typeface="TimesNewRomanPSMT"/>
              </a:rPr>
              <a:t>u_ct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default: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 // switch</a:t>
            </a:r>
            <a:r>
              <a:rPr lang="zh-CN" altLang="en-US" sz="1800" b="0" i="0" u="none" strike="noStrike" baseline="0" dirty="0">
                <a:latin typeface="宋体" panose="02010600030101010101" pitchFamily="2" charset="-122"/>
                <a:ea typeface="宋体" panose="02010600030101010101" pitchFamily="2" charset="-122"/>
              </a:rPr>
              <a:t>结束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 while</a:t>
            </a:r>
            <a:r>
              <a:rPr lang="zh-CN" altLang="en-US" sz="1800" b="0" i="0" u="none" strike="noStrike" baseline="0" dirty="0">
                <a:latin typeface="宋体" panose="02010600030101010101" pitchFamily="2" charset="-122"/>
                <a:ea typeface="宋体" panose="02010600030101010101" pitchFamily="2" charset="-122"/>
              </a:rPr>
              <a:t>循环结束</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或者，也可以先不转换</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toupper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放进</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的测试条件中：</a:t>
            </a:r>
            <a:r>
              <a:rPr lang="en-US" altLang="zh-CN" sz="1800" b="0" i="0" u="none" strike="noStrike" baseline="0" dirty="0">
                <a:latin typeface="TimesNewRomanPSMT"/>
                <a:ea typeface="宋体" panose="02010600030101010101" pitchFamily="2" charset="-122"/>
              </a:rPr>
              <a:t>switch(</a:t>
            </a:r>
            <a:r>
              <a:rPr lang="en-US" altLang="zh-CN" sz="1800" b="0" i="0" u="none" strike="noStrike" baseline="0" dirty="0" err="1">
                <a:latin typeface="TimesNewRomanPSMT"/>
                <a:ea typeface="宋体" panose="02010600030101010101" pitchFamily="2" charset="-122"/>
              </a:rPr>
              <a:t>toupper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a:t>
            </a:r>
            <a:r>
              <a:rPr lang="zh-CN" altLang="en-US" dirty="0"/>
              <a:t>　　　　←函数体开始</a:t>
            </a:r>
            <a:endParaRPr lang="zh-CN" altLang="en-US" dirty="0"/>
          </a:p>
          <a:p>
            <a:endParaRPr lang="en-US" altLang="zh-CN" dirty="0"/>
          </a:p>
          <a:p>
            <a:endParaRPr lang="en-US" altLang="zh-CN" dirty="0"/>
          </a:p>
          <a:p>
            <a:r>
              <a:rPr lang="zh-CN" altLang="en-US" dirty="0"/>
              <a:t>左花括号表示函数定义开始，右花括号（</a:t>
            </a:r>
            <a:r>
              <a:rPr lang="en-US" altLang="zh-CN" dirty="0"/>
              <a:t>}</a:t>
            </a:r>
            <a:r>
              <a:rPr lang="zh-CN" altLang="en-US" dirty="0"/>
              <a:t>）表示函数定义结束。</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小结：带多重选择的</a:t>
            </a:r>
            <a:r>
              <a:rPr lang="en-US" altLang="zh-CN" sz="1800" b="1" i="0" u="none" strike="noStrike" baseline="0" dirty="0">
                <a:latin typeface="TimesNewRomanPS-Bold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switch</a:t>
            </a:r>
            <a:endParaRPr lang="en-US" altLang="zh-CN" sz="1800" b="1" i="0" u="none" strike="noStrike" baseline="0" dirty="0">
              <a:latin typeface="TimesNewRomanPS-Bold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根据</a:t>
            </a:r>
            <a:r>
              <a:rPr lang="en-US" altLang="zh-CN" sz="1800" b="0" i="0" u="none" strike="noStrike" baseline="0" dirty="0">
                <a:solidFill>
                  <a:srgbClr val="FF0000"/>
                </a:solidFill>
                <a:latin typeface="TimesNewRomanPSMT"/>
                <a:ea typeface="宋体" panose="02010600030101010101" pitchFamily="2" charset="-122"/>
              </a:rPr>
              <a:t>expression</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的值跳转至相应的</a:t>
            </a:r>
            <a:r>
              <a:rPr lang="en-US" altLang="zh-CN" sz="1800" b="0" i="0" u="none" strike="noStrike" baseline="0" dirty="0">
                <a:solidFill>
                  <a:srgbClr val="FF0000"/>
                </a:solidFill>
                <a:latin typeface="TimesNewRomanPSMT"/>
                <a:ea typeface="宋体" panose="02010600030101010101" pitchFamily="2" charset="-122"/>
              </a:rPr>
              <a:t>case</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标签处</a:t>
            </a:r>
            <a:r>
              <a:rPr lang="zh-CN" altLang="en-US" sz="1800" b="0" i="0" u="none" strike="noStrike" baseline="0" dirty="0">
                <a:latin typeface="宋体" panose="02010600030101010101" pitchFamily="2" charset="-122"/>
                <a:ea typeface="宋体" panose="02010600030101010101" pitchFamily="2" charset="-122"/>
              </a:rPr>
              <a:t>。然后，执行剩下的所有语句，除非执行到</a:t>
            </a:r>
            <a:r>
              <a:rPr lang="en-US" altLang="zh-CN" sz="1800" b="0" i="0" u="none" strike="noStrike" baseline="0" dirty="0">
                <a:solidFill>
                  <a:srgbClr val="FF0000"/>
                </a:solidFill>
                <a:latin typeface="TimesNewRomanPSMT"/>
                <a:ea typeface="宋体" panose="02010600030101010101" pitchFamily="2" charset="-122"/>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进行重定向。</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标签都</a:t>
            </a:r>
            <a:r>
              <a:rPr lang="zh-CN" altLang="en-US" sz="1800" b="0" i="0" u="none" strike="noStrike" baseline="0" dirty="0">
                <a:solidFill>
                  <a:srgbClr val="FF0000"/>
                </a:solidFill>
                <a:latin typeface="宋体" panose="02010600030101010101" pitchFamily="2" charset="-122"/>
                <a:ea typeface="宋体" panose="02010600030101010101" pitchFamily="2" charset="-122"/>
              </a:rPr>
              <a:t>必须是整数值</a:t>
            </a:r>
            <a:r>
              <a:rPr lang="zh-CN" altLang="en-US" sz="1800" b="0" i="0" u="none" strike="noStrike" baseline="0" dirty="0">
                <a:latin typeface="宋体" panose="02010600030101010101" pitchFamily="2" charset="-122"/>
                <a:ea typeface="宋体" panose="02010600030101010101" pitchFamily="2" charset="-122"/>
              </a:rPr>
              <a:t>（包括</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标签必须是常量</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solidFill>
                  <a:srgbClr val="FF0000"/>
                </a:solidFill>
                <a:latin typeface="宋体" panose="02010600030101010101" pitchFamily="2" charset="-122"/>
                <a:ea typeface="宋体" panose="02010600030101010101" pitchFamily="2" charset="-122"/>
              </a:rPr>
              <a:t>完全由常量组</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成的表达式</a:t>
            </a:r>
            <a:r>
              <a:rPr lang="zh-CN" altLang="en-US" sz="1800" b="0" i="0" u="none" strike="noStrike" baseline="0" dirty="0">
                <a:latin typeface="宋体" panose="02010600030101010101" pitchFamily="2" charset="-122"/>
                <a:ea typeface="宋体" panose="02010600030101010101" pitchFamily="2" charset="-122"/>
              </a:rPr>
              <a:t>。如果没有</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标签与</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的值匹配，控制则转至标有</a:t>
            </a:r>
            <a:r>
              <a:rPr lang="en-US" altLang="zh-CN" sz="1800" b="0" i="0" u="none" strike="noStrike" baseline="0" dirty="0">
                <a:solidFill>
                  <a:srgbClr val="FF0000"/>
                </a:solidFill>
                <a:latin typeface="TimesNewRomanPSMT"/>
                <a:ea typeface="宋体" panose="02010600030101010101" pitchFamily="2" charset="-122"/>
              </a:rPr>
              <a:t>default</a:t>
            </a:r>
            <a:r>
              <a:rPr lang="zh-CN" altLang="en-US" sz="1800" b="0" i="0" u="none" strike="noStrike" baseline="0" dirty="0">
                <a:latin typeface="宋体" panose="02010600030101010101" pitchFamily="2" charset="-122"/>
                <a:ea typeface="宋体" panose="02010600030101010101" pitchFamily="2" charset="-122"/>
              </a:rPr>
              <a:t>的语句（如果有的话）；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否则，将转至执行紧跟在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语句后面的语句。</a:t>
            </a:r>
            <a:endParaRPr lang="zh-CN" altLang="en-US" dirty="0"/>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形式：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switch ( expression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case label1 : statement1//</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跳出</a:t>
            </a:r>
            <a:r>
              <a:rPr lang="en-US" altLang="zh-CN" sz="1800" b="0" i="0" u="none" strike="noStrike" baseline="0" dirty="0">
                <a:latin typeface="TimesNewRomanPSMT"/>
                <a:ea typeface="宋体" panose="02010600030101010101" pitchFamily="2" charset="-122"/>
              </a:rPr>
              <a:t>switch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case label2 : statement2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default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statement3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可以有多个标签语句，</a:t>
            </a:r>
            <a:r>
              <a:rPr lang="en-US" altLang="zh-CN" sz="1800" b="0" i="0" u="none" strike="noStrike" baseline="0" dirty="0">
                <a:latin typeface="TimesNewRomanPSMT"/>
                <a:ea typeface="宋体" panose="02010600030101010101" pitchFamily="2" charset="-122"/>
              </a:rPr>
              <a:t>default</a:t>
            </a:r>
            <a:r>
              <a:rPr lang="zh-CN" altLang="en-US" sz="1800" b="0" i="0" u="none" strike="noStrike" baseline="0" dirty="0">
                <a:latin typeface="宋体" panose="02010600030101010101" pitchFamily="2" charset="-122"/>
                <a:ea typeface="宋体" panose="02010600030101010101" pitchFamily="2" charset="-122"/>
              </a:rPr>
              <a:t>语句可选。</a:t>
            </a:r>
            <a:endParaRPr lang="zh-CN" altLang="en-US" dirty="0"/>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switch (choice)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case 1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case 2 :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("Darn </a:t>
            </a:r>
            <a:r>
              <a:rPr lang="en-US" altLang="zh-CN" sz="1800" b="0" i="0" u="none" strike="noStrike" baseline="0" dirty="0" err="1">
                <a:latin typeface="TimesNewRomanPSMT"/>
                <a:ea typeface="宋体" panose="02010600030101010101" pitchFamily="2" charset="-122"/>
              </a:rPr>
              <a:t>tootin</a:t>
            </a:r>
            <a:r>
              <a:rPr lang="en-US" altLang="zh-CN" sz="1800" b="0" i="0" u="none" strike="noStrike" baseline="0" dirty="0">
                <a:latin typeface="TimesNewRomanPSMT"/>
                <a:ea typeface="宋体" panose="02010600030101010101" pitchFamily="2" charset="-122"/>
              </a:rPr>
              <a:t>'!\n"); break;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case 3 : </a:t>
            </a:r>
            <a:r>
              <a:rPr lang="en-US" altLang="zh-CN" sz="1800" b="0" i="0" u="none" strike="noStrike" baseline="0" dirty="0" err="1">
                <a:latin typeface="TimesNewRomanPSMT"/>
              </a:rPr>
              <a:t>printf</a:t>
            </a:r>
            <a:r>
              <a:rPr lang="en-US" altLang="zh-CN" sz="1800" b="0" i="0" u="none" strike="noStrike" baseline="0" dirty="0">
                <a:latin typeface="TimesNewRomanPSMT"/>
              </a:rPr>
              <a:t>("Quite right!\n");</a:t>
            </a:r>
            <a:endParaRPr lang="en-US" altLang="zh-CN" sz="1800" b="0" i="0" u="none" strike="noStrike" baseline="0" dirty="0">
              <a:latin typeface="TimesNewRomanPSMT"/>
            </a:endParaRPr>
          </a:p>
          <a:p>
            <a:pPr algn="l"/>
            <a:r>
              <a:rPr lang="en-US" altLang="zh-CN" sz="1800" b="0" i="0" u="none" strike="noStrike" baseline="0" dirty="0">
                <a:latin typeface="TimesNewRomanPSMT"/>
              </a:rPr>
              <a:t>	case 4 : </a:t>
            </a:r>
            <a:r>
              <a:rPr lang="en-US" altLang="zh-CN" sz="1800" b="0" i="0" u="none" strike="noStrike" baseline="0" dirty="0" err="1">
                <a:latin typeface="TimesNewRomanPSMT"/>
              </a:rPr>
              <a:t>printf</a:t>
            </a:r>
            <a:r>
              <a:rPr lang="en-US" altLang="zh-CN" sz="1800" b="0" i="0" u="none" strike="noStrike" baseline="0" dirty="0">
                <a:latin typeface="TimesNewRomanPSMT"/>
              </a:rPr>
              <a:t>("Good show!\n"); break;</a:t>
            </a:r>
            <a:endParaRPr lang="en-US" altLang="zh-CN" sz="1800" b="0" i="0" u="none" strike="noStrike" baseline="0" dirty="0">
              <a:latin typeface="TimesNewRomanPSMT"/>
            </a:endParaRPr>
          </a:p>
          <a:p>
            <a:pPr algn="l"/>
            <a:r>
              <a:rPr lang="en-US" altLang="zh-CN" sz="1800" b="0" i="0" u="none" strike="noStrike" baseline="0" dirty="0">
                <a:latin typeface="TimesNewRomanPSMT"/>
              </a:rPr>
              <a:t>	default: </a:t>
            </a:r>
            <a:r>
              <a:rPr lang="en-US" altLang="zh-CN" sz="1800" b="0" i="0" u="none" strike="noStrike" baseline="0" dirty="0" err="1">
                <a:latin typeface="TimesNewRomanPSMT"/>
              </a:rPr>
              <a:t>printf</a:t>
            </a:r>
            <a:r>
              <a:rPr lang="en-US" altLang="zh-CN" sz="1800" b="0" i="0" u="none" strike="noStrike" baseline="0" dirty="0">
                <a:latin typeface="TimesNewRomanPSMT"/>
              </a:rPr>
              <a:t>("Have a nice day.\n");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7.7.3 </a:t>
            </a:r>
            <a:r>
              <a:rPr lang="zh-CN" altLang="en-US" dirty="0"/>
              <a:t>多重标签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，打印第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条消息；如果</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，打印第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条和第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条消息（程序继续执行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后续的语句，因为</a:t>
            </a:r>
            <a:r>
              <a:rPr lang="en-US" altLang="zh-CN" sz="1800" b="0" i="0" u="none" strike="noStrike" baseline="0" dirty="0">
                <a:latin typeface="TimesNewRomanPSMT"/>
                <a:ea typeface="宋体" panose="02010600030101010101" pitchFamily="2" charset="-122"/>
              </a:rPr>
              <a:t>case 3</a:t>
            </a:r>
            <a:r>
              <a:rPr lang="zh-CN" altLang="en-US" sz="1800" b="0" i="0" u="none" strike="noStrike" baseline="0" dirty="0">
                <a:latin typeface="宋体" panose="02010600030101010101" pitchFamily="2" charset="-122"/>
                <a:ea typeface="宋体" panose="02010600030101010101" pitchFamily="2" charset="-122"/>
              </a:rPr>
              <a:t>后面没有</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语句）；如果</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，则打印第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条消息；如果</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是其他值只打印最后一条消息。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7.7.4 </a:t>
            </a:r>
            <a:r>
              <a:rPr lang="en-US" altLang="zh-CN"/>
              <a:t>switch</a:t>
            </a:r>
            <a:r>
              <a:rPr lang="zh-CN" altLang="en-US"/>
              <a:t>和</a:t>
            </a:r>
            <a:r>
              <a:rPr lang="en-US" altLang="zh-CN" dirty="0"/>
              <a:t>if else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何时使用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？何时使用</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？你经常会别无选择。如果是根据</a:t>
            </a:r>
            <a:r>
              <a:rPr lang="zh-CN" altLang="en-US" sz="1800" b="0" i="0" u="none" strike="noStrike" baseline="0" dirty="0">
                <a:solidFill>
                  <a:srgbClr val="FF0000"/>
                </a:solidFill>
                <a:latin typeface="宋体" panose="02010600030101010101" pitchFamily="2" charset="-122"/>
                <a:ea typeface="宋体" panose="02010600030101010101" pitchFamily="2" charset="-122"/>
              </a:rPr>
              <a:t>浮点类型的变量或表达式来选择</a:t>
            </a:r>
            <a:r>
              <a:rPr lang="zh-CN" altLang="en-US" sz="1800" b="0" i="0" u="none" strike="noStrike" baseline="0" dirty="0">
                <a:latin typeface="宋体" panose="02010600030101010101" pitchFamily="2" charset="-122"/>
                <a:ea typeface="宋体" panose="02010600030101010101" pitchFamily="2" charset="-122"/>
              </a:rPr>
              <a:t>，就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无法使用 </a:t>
            </a:r>
            <a:r>
              <a:rPr lang="en-US" altLang="zh-CN" sz="1800" b="0" i="0" u="none" strike="noStrike" baseline="0" dirty="0">
                <a:solidFill>
                  <a:srgbClr val="FF0000"/>
                </a:solidFill>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。如果根据变量在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某范围内</a:t>
            </a:r>
            <a:r>
              <a:rPr lang="zh-CN" altLang="en-US" sz="1800" b="0" i="0" u="none" strike="noStrike" baseline="0" dirty="0">
                <a:latin typeface="宋体" panose="02010600030101010101" pitchFamily="2" charset="-122"/>
                <a:ea typeface="宋体" panose="02010600030101010101" pitchFamily="2" charset="-122"/>
              </a:rPr>
              <a:t>决定程序流的去向，使用 </a:t>
            </a:r>
            <a:r>
              <a:rPr lang="en-US" altLang="zh-CN" sz="1800" b="0" i="0" u="none" strike="noStrike" baseline="0" dirty="0">
                <a:latin typeface="TimesNewRomanPSMT"/>
                <a:ea typeface="宋体" panose="02010600030101010101" pitchFamily="2" charset="-122"/>
              </a:rPr>
              <a:t>switch </a:t>
            </a:r>
            <a:r>
              <a:rPr lang="zh-CN" altLang="en-US" sz="1800" b="0" i="0" u="none" strike="noStrike" baseline="0" dirty="0">
                <a:latin typeface="宋体" panose="02010600030101010101" pitchFamily="2" charset="-122"/>
                <a:ea typeface="宋体" panose="02010600030101010101" pitchFamily="2" charset="-122"/>
              </a:rPr>
              <a:t>就很麻烦，这种情况用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很方便：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(integer &lt; 1000 &amp;&amp; integer &gt; 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要涵盖以上范围，需要为每个整数（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999</a:t>
            </a:r>
            <a:r>
              <a:rPr lang="zh-CN" altLang="en-US" sz="1800" b="0" i="0" u="none" strike="noStrike" baseline="0" dirty="0">
                <a:latin typeface="宋体" panose="02010600030101010101" pitchFamily="2" charset="-122"/>
                <a:ea typeface="宋体" panose="02010600030101010101" pitchFamily="2" charset="-122"/>
              </a:rPr>
              <a:t>）设置</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标签。但是，如果使用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，程序通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常运行快一些，生成的代码少一些。</a:t>
            </a:r>
            <a:endParaRPr lang="zh-CN" altLang="en-US" dirty="0"/>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7.8 </a:t>
            </a:r>
            <a:r>
              <a:rPr lang="en-US" altLang="zh-CN" dirty="0" err="1"/>
              <a:t>goto</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早期版本的</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所依赖的</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中仍然可用。但是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和其他两种语言不同，没有</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程序也能运行良好。</a:t>
            </a:r>
            <a:r>
              <a:rPr lang="en-US" altLang="zh-CN" sz="1800" b="0" i="0" u="none" strike="noStrike" baseline="0" dirty="0">
                <a:latin typeface="TimesNewRomanPSMT"/>
                <a:ea typeface="宋体" panose="02010600030101010101" pitchFamily="2" charset="-122"/>
              </a:rPr>
              <a:t>Kernighan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Ritchie</a:t>
            </a:r>
            <a:r>
              <a:rPr lang="zh-CN" altLang="en-US" sz="1800" b="0" i="0" u="none" strike="noStrike" baseline="0" dirty="0">
                <a:latin typeface="宋体" panose="02010600030101010101" pitchFamily="2" charset="-122"/>
                <a:ea typeface="宋体" panose="02010600030101010101" pitchFamily="2" charset="-122"/>
              </a:rPr>
              <a:t>提到</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易被滥用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，并建议</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谨慎使用，或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者根本不用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。首先，介绍一下如何使用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语句；然后，讲解为什么通常不需要它。</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Edsger Dijkstra </a:t>
            </a:r>
            <a:r>
              <a:rPr lang="zh-CN" altLang="en-US" sz="1800" b="0" i="0" u="none" strike="noStrike" baseline="0" dirty="0">
                <a:solidFill>
                  <a:srgbClr val="FF0000"/>
                </a:solidFill>
                <a:latin typeface="宋体" panose="02010600030101010101" pitchFamily="2" charset="-122"/>
                <a:ea typeface="宋体" panose="02010600030101010101" pitchFamily="2" charset="-122"/>
              </a:rPr>
              <a:t>著名的《Goto</a:t>
            </a:r>
            <a:r>
              <a:rPr lang="en-US" altLang="zh-CN" sz="1800" b="0" i="0" u="none" strike="noStrike" baseline="0" dirty="0">
                <a:solidFill>
                  <a:srgbClr val="FF0000"/>
                </a:solidFill>
                <a:latin typeface="宋体" panose="02010600030101010101" pitchFamily="2" charset="-122"/>
                <a:ea typeface="宋体" panose="02010600030101010101" pitchFamily="2" charset="-122"/>
              </a:rPr>
              <a:t> </a:t>
            </a:r>
            <a:r>
              <a:rPr lang="zh-CN" altLang="en-US" sz="1800" b="0" i="0" u="none" strike="noStrike" baseline="0" dirty="0">
                <a:solidFill>
                  <a:srgbClr val="FF0000"/>
                </a:solidFill>
                <a:latin typeface="宋体" panose="02010600030101010101" pitchFamily="2" charset="-122"/>
                <a:ea typeface="宋体" panose="02010600030101010101" pitchFamily="2" charset="-122"/>
              </a:rPr>
              <a:t>considered harmful》论文</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宋体" panose="02010600030101010101" pitchFamily="2" charset="-122"/>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有害论）的出版，众人开始痛斥 </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goto 的不是，甚至建议从关键字集合中扫地出门。</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臭名昭著的</a:t>
            </a:r>
            <a:r>
              <a:rPr lang="en-US" altLang="zh-CN" sz="1800" b="0" i="0" u="none" strike="noStrike" baseline="0" dirty="0">
                <a:solidFill>
                  <a:srgbClr val="FF0000"/>
                </a:solidFill>
                <a:latin typeface="宋体" panose="02010600030101010101" pitchFamily="2" charset="-122"/>
                <a:ea typeface="宋体" panose="02010600030101010101" pitchFamily="2" charset="-122"/>
              </a:rPr>
              <a:t>goto</a:t>
            </a:r>
            <a:r>
              <a:rPr lang="en-US" altLang="zh-CN"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7.8 </a:t>
            </a:r>
            <a:r>
              <a:rPr lang="en-US" altLang="zh-CN" dirty="0" err="1"/>
              <a:t>goto</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goto</a:t>
            </a:r>
            <a:r>
              <a:rPr lang="zh-CN" altLang="en-US" sz="1800" b="0" i="0" u="none" strike="noStrike" baseline="0" dirty="0">
                <a:latin typeface="宋体" panose="02010600030101010101" pitchFamily="2" charset="-122"/>
                <a:ea typeface="宋体" panose="02010600030101010101" pitchFamily="2" charset="-122"/>
              </a:rPr>
              <a:t>语句有两部分：</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和标签名。标签的命名遵循变量命名规则，如下所示：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goto</a:t>
            </a:r>
            <a:r>
              <a:rPr lang="en-US" altLang="zh-CN" sz="1800" b="0" i="0" u="none" strike="noStrike" baseline="0" dirty="0">
                <a:latin typeface="TimesNewRomanPSMT"/>
              </a:rPr>
              <a:t> part2;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要让这条语句正常工作，函数还必须包含另一条标为</a:t>
            </a:r>
            <a:r>
              <a:rPr lang="en-US" altLang="zh-CN" sz="1800" b="0" i="0" u="none" strike="noStrike" baseline="0" dirty="0">
                <a:latin typeface="TimesNewRomanPSMT"/>
                <a:ea typeface="宋体" panose="02010600030101010101" pitchFamily="2" charset="-122"/>
              </a:rPr>
              <a:t>part2</a:t>
            </a:r>
            <a:r>
              <a:rPr lang="zh-CN" altLang="en-US" sz="1800" b="0" i="0" u="none" strike="noStrike" baseline="0" dirty="0">
                <a:latin typeface="宋体" panose="02010600030101010101" pitchFamily="2" charset="-122"/>
                <a:ea typeface="宋体" panose="02010600030101010101" pitchFamily="2" charset="-122"/>
              </a:rPr>
              <a:t>的语句，该语句以标签名后紧跟一个冒号开始：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part2: </a:t>
            </a:r>
            <a:r>
              <a:rPr lang="en-US" altLang="zh-CN" sz="1800" b="0" i="0" u="none" strike="noStrike" baseline="0" dirty="0" err="1">
                <a:latin typeface="TimesNewRomanPSMT"/>
              </a:rPr>
              <a:t>printf</a:t>
            </a:r>
            <a:r>
              <a:rPr lang="en-US" altLang="zh-CN" sz="1800" b="0" i="0" u="none" strike="noStrike" baseline="0" dirty="0">
                <a:latin typeface="TimesNewRomanPSMT"/>
              </a:rPr>
              <a:t>("Refined analysis:\n");</a:t>
            </a:r>
            <a:endParaRPr lang="zh-CN" altLang="en-US" dirty="0"/>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原则上，根本不用在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程序中使用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语句。但是，如果你曾经学过</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对这两种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语言而言都必不可少），可能还会依赖用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来编程。为了帮助你克服这个习惯，我们先概述一些使用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的常见情况，然后再介绍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的解决方案。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处理包含多条语句的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(size &gt; 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 cost = cost * 1.05;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flag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 bill = cost * flag;</a:t>
            </a:r>
            <a:endParaRPr lang="zh-CN" altLang="en-US" dirty="0"/>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对于以前的</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，只有直接跟在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条件后面的一条语句才属于</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，不能使用块或复合语句。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我们把以上模式转换成等价的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代码，标准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用复合语句或块来处理这种情况：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(size &gt; 12)</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cost = cost * 1.05;</a:t>
            </a:r>
            <a:endParaRPr lang="en-US" altLang="zh-CN" sz="1800" b="0" i="0" u="none" strike="noStrike" baseline="0" dirty="0">
              <a:latin typeface="TimesNewRomanPSMT"/>
            </a:endParaRPr>
          </a:p>
          <a:p>
            <a:pPr algn="l"/>
            <a:r>
              <a:rPr lang="en-US" altLang="zh-CN" sz="1800" b="0" i="0" u="none" strike="noStrike" baseline="0" dirty="0">
                <a:latin typeface="TimesNewRomanPSMT"/>
              </a:rPr>
              <a:t>flag = 2;</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bill = cost * flag;</a:t>
            </a:r>
            <a:endParaRPr lang="en-US" altLang="zh-CN" sz="1800" b="0" i="0" u="none" strike="noStrike" baseline="0" dirty="0">
              <a:latin typeface="TimesNewRomanPSMT"/>
            </a:endParaRPr>
          </a:p>
          <a:p>
            <a:pPr algn="l"/>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int num;</a:t>
            </a:r>
            <a:r>
              <a:rPr lang="zh-CN" altLang="en-US" dirty="0"/>
              <a:t>　　　</a:t>
            </a:r>
            <a:r>
              <a:rPr lang="en-US" altLang="zh-CN" dirty="0"/>
              <a:t>←</a:t>
            </a:r>
            <a:r>
              <a:rPr lang="zh-CN" altLang="en-US" dirty="0"/>
              <a:t>声明</a:t>
            </a:r>
            <a:endParaRPr lang="zh-CN" altLang="en-US" dirty="0"/>
          </a:p>
          <a:p>
            <a:endParaRPr lang="en-US" altLang="zh-CN" dirty="0"/>
          </a:p>
          <a:p>
            <a:endParaRPr lang="en-US" altLang="zh-CN" dirty="0"/>
          </a:p>
          <a:p>
            <a:r>
              <a:rPr lang="zh-CN" altLang="en-US" dirty="0"/>
              <a:t>该声明表明，将使用一个名为</a:t>
            </a:r>
            <a:r>
              <a:rPr lang="en-US" altLang="zh-CN" dirty="0"/>
              <a:t>num</a:t>
            </a:r>
            <a:r>
              <a:rPr lang="zh-CN" altLang="en-US" dirty="0"/>
              <a:t>的变量，而且</a:t>
            </a:r>
            <a:r>
              <a:rPr lang="en-US" altLang="zh-CN" dirty="0"/>
              <a:t>num</a:t>
            </a:r>
            <a:r>
              <a:rPr lang="zh-CN" altLang="en-US" dirty="0"/>
              <a:t>是</a:t>
            </a:r>
            <a:r>
              <a:rPr lang="en-US" altLang="zh-CN" dirty="0">
                <a:solidFill>
                  <a:srgbClr val="FF0000"/>
                </a:solidFill>
              </a:rPr>
              <a:t>int</a:t>
            </a:r>
            <a:r>
              <a:rPr lang="zh-CN" altLang="en-US" dirty="0">
                <a:solidFill>
                  <a:srgbClr val="FF0000"/>
                </a:solidFill>
              </a:rPr>
              <a:t>（整数）类型</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二选一：</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(ibex &gt; 14)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sheds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 sheds= 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 help = 2 * sheds;</a:t>
            </a:r>
            <a:endParaRPr lang="zh-CN" altLang="en-US" dirty="0"/>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通过</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表达二选一更清楚：</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if (ibex &gt; 14)</a:t>
            </a:r>
            <a:endParaRPr lang="en-US" altLang="zh-CN" sz="1800" b="0" i="0" u="none" strike="noStrike" baseline="0" dirty="0">
              <a:latin typeface="TimesNewRomanPSMT"/>
            </a:endParaRPr>
          </a:p>
          <a:p>
            <a:pPr algn="l"/>
            <a:r>
              <a:rPr lang="en-US" altLang="zh-CN" sz="1800" b="0" i="0" u="none" strike="noStrike" baseline="0" dirty="0">
                <a:latin typeface="TimesNewRomanPSMT"/>
              </a:rPr>
              <a:t>sheds = 3;</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sheds = 2;</a:t>
            </a:r>
            <a:endParaRPr lang="en-US" altLang="zh-CN" sz="1800" b="0" i="0" u="none" strike="noStrike" baseline="0" dirty="0">
              <a:latin typeface="TimesNewRomanPSMT"/>
            </a:endParaRPr>
          </a:p>
          <a:p>
            <a:pPr algn="l"/>
            <a:r>
              <a:rPr lang="en-US" altLang="zh-CN" sz="1800" b="0" i="0" u="none" strike="noStrike" baseline="0" dirty="0">
                <a:latin typeface="TimesNewRomanPSMT"/>
              </a:rPr>
              <a:t>help = 2 * sheds;</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实际上，新版的</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已经把</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纳入新的语法中。</a:t>
            </a:r>
            <a:endParaRPr lang="zh-CN" altLang="en-US" dirty="0"/>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创建不确定循环：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readin</a:t>
            </a:r>
            <a:r>
              <a:rPr lang="en-US" altLang="zh-CN" sz="1800" b="0" i="0" u="none" strike="noStrike" baseline="0" dirty="0">
                <a:latin typeface="TimesNewRomanPSMT"/>
              </a:rPr>
              <a:t>: </a:t>
            </a:r>
            <a:r>
              <a:rPr lang="en-US" altLang="zh-CN" sz="1800" b="0" i="0" u="none" strike="noStrike" baseline="0" dirty="0" err="1">
                <a:latin typeface="TimesNewRomanPSMT"/>
              </a:rPr>
              <a:t>scanf</a:t>
            </a:r>
            <a:r>
              <a:rPr lang="en-US" altLang="zh-CN" sz="1800" b="0" i="0" u="none" strike="noStrike" baseline="0" dirty="0">
                <a:latin typeface="TimesNewRomanPSMT"/>
              </a:rPr>
              <a:t>("%d", &amp;score);</a:t>
            </a:r>
            <a:endParaRPr lang="en-US" altLang="zh-CN" sz="1800" b="0" i="0" u="none" strike="noStrike" baseline="0" dirty="0">
              <a:latin typeface="TimesNewRomanPSMT"/>
            </a:endParaRPr>
          </a:p>
          <a:p>
            <a:pPr algn="l"/>
            <a:r>
              <a:rPr lang="en-US" altLang="zh-CN" sz="1800" b="0" i="0" u="none" strike="noStrike" baseline="0" dirty="0">
                <a:latin typeface="TimesNewRomanPSMT"/>
              </a:rPr>
              <a:t>if (score &lt; O)</a:t>
            </a:r>
            <a:endParaRPr lang="en-US" altLang="zh-CN" sz="1800" b="0" i="0" u="none" strike="noStrike" baseline="0" dirty="0">
              <a:latin typeface="TimesNewRomanPSMT"/>
            </a:endParaRPr>
          </a:p>
          <a:p>
            <a:pPr algn="l"/>
            <a:r>
              <a:rPr lang="en-US" altLang="zh-CN" sz="1800" b="0" i="0" u="none" strike="noStrike" baseline="0" dirty="0" err="1">
                <a:latin typeface="TimesNewRomanPSMT"/>
              </a:rPr>
              <a:t>goto</a:t>
            </a:r>
            <a:r>
              <a:rPr lang="en-US" altLang="zh-CN" sz="1800" b="0" i="0" u="none" strike="noStrike" baseline="0" dirty="0">
                <a:latin typeface="TimesNewRomanPSMT"/>
              </a:rPr>
              <a:t> stage2;</a:t>
            </a:r>
            <a:endParaRPr lang="en-US" altLang="zh-CN" sz="1800" b="0" i="0" u="none" strike="noStrike" baseline="0" dirty="0">
              <a:latin typeface="TimesNewRomanPSMT"/>
            </a:endParaRPr>
          </a:p>
          <a:p>
            <a:pPr algn="l"/>
            <a:r>
              <a:rPr lang="en-US" altLang="zh-CN" sz="1800" b="0" i="0" u="none" strike="noStrike" baseline="0" dirty="0">
                <a:latin typeface="TimesNewRomanPSMT"/>
              </a:rPr>
              <a:t>lots of statements</a:t>
            </a:r>
            <a:endParaRPr lang="en-US" altLang="zh-CN" sz="1800" b="0" i="0" u="none" strike="noStrike" baseline="0" dirty="0">
              <a:latin typeface="TimesNewRomanPSMT"/>
            </a:endParaRPr>
          </a:p>
          <a:p>
            <a:pPr algn="l"/>
            <a:r>
              <a:rPr lang="en-US" altLang="zh-CN" sz="1800" b="0" i="0" u="none" strike="noStrike" baseline="0" dirty="0" err="1">
                <a:latin typeface="TimesNewRomanPSMT"/>
              </a:rPr>
              <a:t>goto</a:t>
            </a:r>
            <a:r>
              <a:rPr lang="en-US" altLang="zh-CN" sz="1800" b="0" i="0" u="none" strike="noStrike" baseline="0" dirty="0">
                <a:latin typeface="TimesNewRomanPSMT"/>
              </a:rPr>
              <a:t> </a:t>
            </a:r>
            <a:r>
              <a:rPr lang="en-US" altLang="zh-CN" sz="1800" b="0" i="0" u="none" strike="noStrike" baseline="0" dirty="0" err="1">
                <a:latin typeface="TimesNewRomanPSMT"/>
              </a:rPr>
              <a:t>readin</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stage2: more stuff;</a:t>
            </a:r>
            <a:endParaRPr lang="zh-CN" altLang="en-US" dirty="0"/>
          </a:p>
        </p:txBody>
      </p:sp>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循环代替：</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 &amp;score);</a:t>
            </a:r>
            <a:endParaRPr lang="en-US" altLang="zh-CN" sz="1800" b="0" i="0" u="none" strike="noStrike" baseline="0" dirty="0">
              <a:latin typeface="TimesNewRomanPSMT"/>
            </a:endParaRPr>
          </a:p>
          <a:p>
            <a:pPr algn="l"/>
            <a:r>
              <a:rPr lang="en-US" altLang="zh-CN" sz="1800" b="0" i="0" u="none" strike="noStrike" baseline="0" dirty="0">
                <a:latin typeface="TimesNewRomanPSMT"/>
              </a:rPr>
              <a:t>while (score &lt;=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lots of statements</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&amp;score);</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more stuff;</a:t>
            </a:r>
            <a:endParaRPr lang="zh-CN" altLang="en-US" dirty="0"/>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跳转至循环末尾，并开始下一轮迭代。</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语句代替。</a:t>
            </a:r>
            <a:endParaRPr lang="zh-CN" altLang="en-US" dirty="0"/>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跳出循环。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语句。实际上，</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的特殊形式。使用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continue </a:t>
            </a:r>
            <a:r>
              <a:rPr lang="zh-CN" altLang="en-US" sz="1800" b="0" i="0" u="none" strike="noStrike" baseline="0" dirty="0">
                <a:latin typeface="宋体" panose="02010600030101010101" pitchFamily="2" charset="-122"/>
                <a:ea typeface="宋体" panose="02010600030101010101" pitchFamily="2" charset="-122"/>
              </a:rPr>
              <a:t>的好处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是：其名称已经表明它们的用法，而且这些语句不使用标签，所以不用担心把标签放错位置导致的危险。</a:t>
            </a:r>
            <a:endParaRPr lang="zh-CN" altLang="en-US" dirty="0"/>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胡乱跳转至程序的不同部分。简而言之，不要这样做！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程序员可以接受一种</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的用法</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出现问题时从一组嵌套循环中跳出（一条</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语句只能跳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出当前循环）：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funct</a:t>
            </a:r>
            <a:r>
              <a:rPr lang="en-US" altLang="zh-CN" sz="1800" b="0" i="0" u="none" strike="noStrike" baseline="0" dirty="0">
                <a:latin typeface="TimesNewRomanPSMT"/>
              </a:rPr>
              <a:t> &gt;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nn-NO" altLang="zh-CN" sz="1800" b="0" i="0" u="none" strike="noStrike" baseline="0" dirty="0">
                <a:latin typeface="TimesNewRomanPSMT"/>
              </a:rPr>
              <a:t>for (i = 1, i &lt;= 100; i++)</a:t>
            </a:r>
            <a:endParaRPr lang="nn-NO"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for (j = 1; j &lt;= 50; </a:t>
            </a:r>
            <a:r>
              <a:rPr lang="en-US" altLang="zh-CN" sz="1800" b="0" i="0" u="none" strike="noStrike" baseline="0" dirty="0" err="1">
                <a:latin typeface="TimesNewRomanPSMT"/>
              </a:rPr>
              <a:t>j++</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zh-CN" altLang="en-US" sz="1800" b="0" i="0" u="none" strike="noStrike" baseline="0" dirty="0">
                <a:latin typeface="宋体" panose="02010600030101010101" pitchFamily="2" charset="-122"/>
                <a:ea typeface="宋体" panose="02010600030101010101" pitchFamily="2" charset="-122"/>
              </a:rPr>
              <a:t>问题</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goto</a:t>
            </a:r>
            <a:r>
              <a:rPr lang="en-US" altLang="zh-CN" sz="1800" b="0" i="0" u="none" strike="noStrike" baseline="0" dirty="0">
                <a:latin typeface="TimesNewRomanPSMT"/>
              </a:rPr>
              <a:t> help;</a:t>
            </a:r>
            <a:endParaRPr lang="zh-CN" altLang="en-US" dirty="0"/>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help: </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dirty="0"/>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从其他例子中也能看出，程序中使用其他形式比使用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的条理更清晰。当多种情况混在一起时，这种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差异更加明显。哪些</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语句可以帮助</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语句？哪些可以模仿</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？哪些控制循环？哪些是因为程序无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路可走才不得已放在那里？过度地使用 </a:t>
            </a:r>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语句，会让程序错综复杂。如果不熟悉</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语句，就不要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使用它。如果已经习惯使用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语句，试着改掉这个毛病。讽刺地是，虽然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根本不需要</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，但是它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比其他语言的</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好用，因为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允许在标签中使用描述性的单词而不是数字。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num = 1;</a:t>
            </a:r>
            <a:r>
              <a:rPr lang="zh-CN" altLang="en-US" dirty="0"/>
              <a:t>　　　</a:t>
            </a:r>
            <a:r>
              <a:rPr lang="en-US" altLang="zh-CN" dirty="0"/>
              <a:t>←</a:t>
            </a:r>
            <a:r>
              <a:rPr lang="zh-CN" altLang="en-US" dirty="0"/>
              <a:t>赋值表达式语句</a:t>
            </a:r>
            <a:endParaRPr lang="zh-CN" altLang="en-US" dirty="0"/>
          </a:p>
          <a:p>
            <a:endParaRPr lang="en-US" altLang="zh-CN" dirty="0"/>
          </a:p>
          <a:p>
            <a:endParaRPr lang="en-US" altLang="zh-CN" dirty="0"/>
          </a:p>
          <a:p>
            <a:r>
              <a:rPr lang="zh-CN" altLang="en-US" dirty="0"/>
              <a:t>语句</a:t>
            </a:r>
            <a:r>
              <a:rPr lang="en-US" altLang="zh-CN" dirty="0"/>
              <a:t>num = 1;</a:t>
            </a:r>
            <a:r>
              <a:rPr lang="zh-CN" altLang="en-US" dirty="0"/>
              <a:t>把值</a:t>
            </a:r>
            <a:r>
              <a:rPr lang="en-US" altLang="zh-CN" dirty="0"/>
              <a:t>1</a:t>
            </a:r>
            <a:r>
              <a:rPr lang="zh-CN" altLang="en-US" dirty="0"/>
              <a:t>赋给名为</a:t>
            </a:r>
            <a:r>
              <a:rPr lang="en-US" altLang="zh-CN" dirty="0"/>
              <a:t>num</a:t>
            </a:r>
            <a:r>
              <a:rPr lang="zh-CN" altLang="en-US" dirty="0"/>
              <a:t>的变量。</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小结：程序跳转</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a:t>
            </a:r>
            <a:r>
              <a:rPr lang="en-US" altLang="zh-CN" sz="1800" b="1" i="0" u="none" strike="noStrike" baseline="0" dirty="0">
                <a:latin typeface="TimesNewRomanPS-Bold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1" i="0" u="none" strike="noStrike" baseline="0" dirty="0" err="1">
                <a:latin typeface="TimesNewRomanPS-BoldMT"/>
                <a:ea typeface="宋体" panose="02010600030101010101" pitchFamily="2" charset="-122"/>
              </a:rPr>
              <a:t>goto</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种语句都能使程序流从程序的一处跳转至另一处。</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所有的循环和</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语句都可以使用</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语句。它使程序控制跳出当前循环或</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语句的剩余部分，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并继续执行跟在循环或</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后面的语句。</a:t>
            </a:r>
            <a:endParaRPr lang="zh-CN" altLang="en-US" dirty="0"/>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switch (number)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case 4: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("That's a good choice.\n");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case 5: </a:t>
            </a:r>
            <a:r>
              <a:rPr lang="en-US" altLang="zh-CN" sz="1800" b="0" i="0" u="none" strike="noStrike" baseline="0" dirty="0" err="1">
                <a:latin typeface="TimesNewRomanPSMT"/>
              </a:rPr>
              <a:t>printf</a:t>
            </a:r>
            <a:r>
              <a:rPr lang="en-US" altLang="zh-CN" sz="1800" b="0" i="0" u="none" strike="noStrike" baseline="0" dirty="0">
                <a:latin typeface="TimesNewRomanPSMT"/>
              </a:rPr>
              <a:t>("That's a fair choice.\n");</a:t>
            </a:r>
            <a:endParaRPr lang="en-US" altLang="zh-CN" sz="1800" b="0" i="0" u="none" strike="noStrike" baseline="0" dirty="0">
              <a:latin typeface="TimesNewRomanPSMT"/>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default: </a:t>
            </a:r>
            <a:r>
              <a:rPr lang="en-US" altLang="zh-CN" sz="1800" b="0" i="0" u="none" strike="noStrike" baseline="0" dirty="0" err="1">
                <a:latin typeface="TimesNewRomanPSMT"/>
              </a:rPr>
              <a:t>printf</a:t>
            </a:r>
            <a:r>
              <a:rPr lang="en-US" altLang="zh-CN" sz="1800" b="0" i="0" u="none" strike="noStrike" baseline="0" dirty="0">
                <a:latin typeface="TimesNewRomanPSMT"/>
              </a:rPr>
              <a:t>("That's a poor choice.\n");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continue</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所有的循环都可以使用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语句，但是</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语句不行。</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语句使程序控制跳出循环的剩余部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分。对于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循环，程序执行到</a:t>
            </a:r>
            <a:r>
              <a:rPr lang="en-US" altLang="zh-CN" sz="1800" b="0" i="0" u="none" strike="noStrike" baseline="0" dirty="0">
                <a:latin typeface="TimesNewRomanPSMT"/>
              </a:rPr>
              <a:t>continue</a:t>
            </a:r>
            <a:r>
              <a:rPr lang="zh-CN" altLang="en-US" sz="1800" b="0" i="0" u="none" strike="noStrike" baseline="0" dirty="0">
                <a:latin typeface="宋体" panose="02010600030101010101" pitchFamily="2" charset="-122"/>
                <a:ea typeface="宋体" panose="02010600030101010101" pitchFamily="2" charset="-122"/>
              </a:rPr>
              <a:t>语句后会开始进入下一轮迭代。对于</a:t>
            </a:r>
            <a:r>
              <a:rPr lang="en-US" altLang="zh-CN" sz="1800" b="0" i="0" u="none" strike="noStrike" baseline="0" dirty="0">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循环，对出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口条件求值后，如有必要会进入下一轮迭代。</a:t>
            </a:r>
            <a:endParaRPr lang="zh-CN" altLang="en-US" dirty="0"/>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continue;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chcount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以上程序段把用户输入的字符再次显示在屏幕上，并统计非空格字符。</a:t>
            </a:r>
            <a:endParaRPr lang="zh-CN" altLang="en-US" dirty="0"/>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7.8.1 </a:t>
            </a:r>
            <a:r>
              <a:rPr lang="zh-CN" altLang="en-US"/>
              <a:t>避免使用</a:t>
            </a:r>
            <a:r>
              <a:rPr lang="en-US" altLang="zh-CN" dirty="0" err="1"/>
              <a:t>goto</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err="1">
                <a:latin typeface="TimesNewRomanPSMT"/>
              </a:rPr>
              <a:t>goto</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goto</a:t>
            </a:r>
            <a:r>
              <a:rPr lang="zh-CN" altLang="en-US" sz="1800" b="0" i="0" u="none" strike="noStrike" baseline="0" dirty="0">
                <a:latin typeface="宋体" panose="02010600030101010101" pitchFamily="2" charset="-122"/>
                <a:ea typeface="宋体" panose="02010600030101010101" pitchFamily="2" charset="-122"/>
              </a:rPr>
              <a:t>语句使程序控制跳转至相应标签语句。冒号用于分隔标签和标签语句。标签名遵循变量命名规则。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标签语句可以出现在</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的前面或后面。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label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label : statement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top :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goto</a:t>
            </a:r>
            <a:r>
              <a:rPr lang="en-US" altLang="zh-CN" sz="1800" b="0" i="0" u="none" strike="noStrike" baseline="0" dirty="0">
                <a:latin typeface="TimesNewRomanPSMT"/>
                <a:ea typeface="宋体" panose="02010600030101010101" pitchFamily="2" charset="-122"/>
              </a:rPr>
              <a:t> top;</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7.9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智能的一个方面是，根据情况做出相应的响应。所以，选择语句是开发具有智能行为程序的基础。</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言通过</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语句，以及条件运算符（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）可以实现智能选择。</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if else </a:t>
            </a:r>
            <a:r>
              <a:rPr lang="zh-CN" altLang="en-US" sz="1800" b="0" i="0" u="none" strike="noStrike" baseline="0" dirty="0">
                <a:latin typeface="宋体" panose="02010600030101010101" pitchFamily="2" charset="-122"/>
                <a:ea typeface="宋体" panose="02010600030101010101" pitchFamily="2" charset="-122"/>
              </a:rPr>
              <a:t>语句使用测试条件来判断执行哪些语句。所有非零值都被视为 </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，零被视为</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。测试通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常涉及关系表达式（比较两个值）、逻辑表达式（用逻辑运算符组合或更改其他表达式）。</a:t>
            </a:r>
            <a:endParaRPr lang="zh-CN" altLang="en-US" dirty="0"/>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7.9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要记住一个通用原则，如果要测试两个条件，应该使用逻辑运算符把两个完整的测试表达式组合起来。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例如，下面这些是错误的：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 &lt; x &lt;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错误，没有使用逻辑运算符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a:t>
            </a:r>
            <a:endParaRPr lang="en-US" altLang="zh-CN" sz="1800" b="1" i="0" u="none" strike="noStrike" baseline="0" dirty="0">
              <a:latin typeface="TimesNewRomanPS-BoldMT"/>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ch</a:t>
            </a:r>
            <a:r>
              <a:rPr lang="en-US" altLang="zh-CN" sz="1800" b="0" i="0" u="none" strike="noStrike" baseline="0" dirty="0">
                <a:latin typeface="TimesNewRomanPSMT"/>
              </a:rPr>
              <a:t> != 'q' &amp;&amp; != 'Q')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错误，缺少完整的测试表达式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MT"/>
              </a:rPr>
              <a:t>…</a:t>
            </a:r>
            <a:endParaRPr lang="zh-CN" altLang="en-US" b="1" dirty="0"/>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7.9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正确的方式是用逻辑运算符连接两个关系表达式：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 &lt; x &amp;&amp; x &lt;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组合两个表达式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'q' &amp;&amp;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组合两个表达式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t>
            </a:r>
            <a:endParaRPr lang="zh-CN" altLang="en-US" b="1" dirty="0"/>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7.9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对比这两章和前几章的程序示例可以发现：使用第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章介绍的语句，可以写出功能更强大、更有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趣的程序。</a:t>
            </a:r>
            <a:endParaRPr lang="zh-CN" altLang="en-US" b="1" dirty="0"/>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7.10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本章介绍了很多内容，我们来总结一下。</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使用测试条件控制程序是否执行测试条件后面的一条简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单语句或复合语句。如果测试表达式的值是非零值，则执行语句；如果测试表达式的值是零，则不执行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语句。</a:t>
            </a:r>
            <a:r>
              <a:rPr lang="en-US" altLang="zh-CN" sz="1800" b="0" i="0" u="none" strike="noStrike" baseline="0" dirty="0">
                <a:solidFill>
                  <a:srgbClr val="FF0000"/>
                </a:solidFill>
                <a:latin typeface="TimesNewRomanPSMT"/>
                <a:ea typeface="宋体" panose="02010600030101010101" pitchFamily="2" charset="-122"/>
              </a:rPr>
              <a:t>if else</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可用于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二选一</a:t>
            </a:r>
            <a:r>
              <a:rPr lang="zh-CN" altLang="en-US" sz="1800" b="0" i="0" u="none" strike="noStrike" baseline="0" dirty="0">
                <a:latin typeface="宋体" panose="02010600030101010101" pitchFamily="2" charset="-122"/>
                <a:ea typeface="宋体" panose="02010600030101010101" pitchFamily="2" charset="-122"/>
              </a:rPr>
              <a:t>的情况。如果测试条件是非零，则执行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前面的语句；如果测试表达式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的值是零，则执行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后面的语句。在</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后面使用另一个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语句形成</a:t>
            </a:r>
            <a:r>
              <a:rPr lang="en-US" altLang="zh-CN" sz="1800" b="0" i="0" u="none" strike="noStrike" baseline="0" dirty="0">
                <a:solidFill>
                  <a:srgbClr val="FF0000"/>
                </a:solidFill>
                <a:latin typeface="TimesNewRomanPSMT"/>
                <a:ea typeface="宋体" panose="02010600030101010101" pitchFamily="2" charset="-122"/>
              </a:rPr>
              <a:t>else if</a:t>
            </a:r>
            <a:r>
              <a:rPr lang="zh-CN" altLang="en-US" sz="1800" b="0" i="0" u="none" strike="noStrike" baseline="0" dirty="0">
                <a:latin typeface="宋体" panose="02010600030101010101" pitchFamily="2" charset="-122"/>
                <a:ea typeface="宋体" panose="02010600030101010101" pitchFamily="2" charset="-122"/>
              </a:rPr>
              <a:t>，可构造多选一的结构。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lstStyle/>
          <a:p>
            <a:r>
              <a:rPr lang="en-US" altLang="zh-CN" dirty="0" err="1"/>
              <a:t>printf</a:t>
            </a:r>
            <a:r>
              <a:rPr lang="en-US" altLang="zh-CN" dirty="0"/>
              <a:t>("I am a simple "); ←</a:t>
            </a:r>
            <a:r>
              <a:rPr lang="zh-CN" altLang="en-US" dirty="0"/>
              <a:t>调用一个函数</a:t>
            </a:r>
            <a:endParaRPr lang="zh-CN" altLang="en-US" dirty="0"/>
          </a:p>
          <a:p>
            <a:endParaRPr lang="en-US" altLang="zh-CN" dirty="0"/>
          </a:p>
          <a:p>
            <a:endParaRPr lang="en-US" altLang="zh-CN" dirty="0"/>
          </a:p>
          <a:p>
            <a:r>
              <a:rPr lang="zh-CN" altLang="en-US" dirty="0"/>
              <a:t>该语句使用 </a:t>
            </a:r>
            <a:r>
              <a:rPr lang="en-US" altLang="zh-CN" dirty="0" err="1"/>
              <a:t>printf</a:t>
            </a:r>
            <a:r>
              <a:rPr lang="en-US" altLang="zh-CN" dirty="0"/>
              <a:t>()</a:t>
            </a:r>
            <a:r>
              <a:rPr lang="zh-CN" altLang="en-US" dirty="0"/>
              <a:t>函数，在屏幕上显示 </a:t>
            </a:r>
            <a:r>
              <a:rPr lang="en-US" altLang="zh-CN" dirty="0"/>
              <a:t>I am a simple</a:t>
            </a:r>
            <a:r>
              <a:rPr lang="zh-CN" altLang="en-US" dirty="0"/>
              <a:t>，光标停在同一行。</a:t>
            </a:r>
            <a:r>
              <a:rPr lang="en-US" altLang="zh-CN" dirty="0" err="1"/>
              <a:t>printf</a:t>
            </a:r>
            <a:r>
              <a:rPr lang="en-US" altLang="zh-CN" dirty="0"/>
              <a:t>()</a:t>
            </a:r>
            <a:r>
              <a:rPr lang="zh-CN" altLang="en-US" dirty="0"/>
              <a:t>是标准的</a:t>
            </a:r>
            <a:r>
              <a:rPr lang="en-US" altLang="zh-CN" dirty="0"/>
              <a:t>C</a:t>
            </a:r>
            <a:r>
              <a:rPr lang="zh-CN" altLang="en-US" dirty="0"/>
              <a:t>库函</a:t>
            </a:r>
            <a:endParaRPr lang="en-US" altLang="zh-CN" dirty="0"/>
          </a:p>
          <a:p>
            <a:r>
              <a:rPr lang="zh-CN" altLang="en-US" dirty="0"/>
              <a:t>数。在程序中使用函数叫作</a:t>
            </a:r>
            <a:r>
              <a:rPr lang="zh-CN" altLang="en-US" dirty="0">
                <a:solidFill>
                  <a:srgbClr val="FF0000"/>
                </a:solidFill>
              </a:rPr>
              <a:t>调用函数</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7.10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测试条件通常都是关系表达式，即用一个关系运算符（如，</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）的表达式。使用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逻辑运算符</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可以把关系表达式组合成更复杂的测试条件。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在多数情况下，用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条件运算符（</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写成的表达式比</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语句更简洁。</a:t>
            </a:r>
            <a:endParaRPr lang="zh-CN" altLang="en-US" b="1" dirty="0"/>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7.10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solidFill>
                  <a:srgbClr val="FF0000"/>
                </a:solidFill>
                <a:latin typeface="TimesNewRomanPSMT"/>
              </a:rPr>
              <a:t>ctype.h</a:t>
            </a:r>
            <a:r>
              <a:rPr lang="zh-CN" altLang="en-US" sz="1800" b="0" i="0" u="none" strike="noStrike" baseline="0" dirty="0">
                <a:solidFill>
                  <a:srgbClr val="FF0000"/>
                </a:solidFill>
                <a:latin typeface="宋体" panose="02010600030101010101" pitchFamily="2" charset="-122"/>
                <a:ea typeface="宋体" panose="02010600030101010101" pitchFamily="2" charset="-122"/>
              </a:rPr>
              <a:t>系列</a:t>
            </a:r>
            <a:r>
              <a:rPr lang="zh-CN" altLang="en-US" sz="1800" b="0" i="0" u="none" strike="noStrike" baseline="0" dirty="0">
                <a:latin typeface="宋体" panose="02010600030101010101" pitchFamily="2" charset="-122"/>
                <a:ea typeface="宋体" panose="02010600030101010101" pitchFamily="2" charset="-122"/>
              </a:rPr>
              <a:t>的字符函数（如，</a:t>
            </a:r>
            <a:r>
              <a:rPr lang="en-US" altLang="zh-CN" sz="1800" b="0" i="0" u="none" strike="noStrike" baseline="0" dirty="0" err="1">
                <a:latin typeface="TimesNewRomanPSMT"/>
                <a:ea typeface="宋体" panose="02010600030101010101" pitchFamily="2" charset="-122"/>
              </a:rPr>
              <a:t>issapce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isalpha</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）为创建以分类字符为基础的测试表达式提供了便捷的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工具。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rPr>
              <a:t>switch </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可以在一系列以整数作为标签的语句中进行选择。如果紧跟在 </a:t>
            </a:r>
            <a:r>
              <a:rPr lang="en-US" altLang="zh-CN" sz="1800" b="0" i="0" u="none" strike="noStrike" baseline="0" dirty="0">
                <a:latin typeface="TimesNewRomanPSMT"/>
                <a:ea typeface="宋体" panose="02010600030101010101" pitchFamily="2" charset="-122"/>
              </a:rPr>
              <a:t>switch </a:t>
            </a:r>
            <a:r>
              <a:rPr lang="zh-CN" altLang="en-US" sz="1800" b="0" i="0" u="none" strike="noStrike" baseline="0" dirty="0">
                <a:latin typeface="宋体" panose="02010600030101010101" pitchFamily="2" charset="-122"/>
                <a:ea typeface="宋体" panose="02010600030101010101" pitchFamily="2" charset="-122"/>
              </a:rPr>
              <a:t>关键字后的测试条件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的整数值与某标签匹配，程序就转至执行匹配的标签语句，然后在遇到</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之前，继续执行标签语句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rPr>
              <a:t>break</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continue</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FF0000"/>
                </a:solidFill>
                <a:latin typeface="TimesNewRomanPSMT"/>
                <a:ea typeface="宋体" panose="02010600030101010101" pitchFamily="2" charset="-122"/>
              </a:rPr>
              <a:t>goto</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都是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跳转语句</a:t>
            </a:r>
            <a:r>
              <a:rPr lang="zh-CN" altLang="en-US" sz="1800" b="0" i="0" u="none" strike="noStrike" baseline="0" dirty="0">
                <a:latin typeface="宋体" panose="02010600030101010101" pitchFamily="2" charset="-122"/>
                <a:ea typeface="宋体" panose="02010600030101010101" pitchFamily="2" charset="-122"/>
              </a:rPr>
              <a:t>，使程序流跳转至程序的另一处。</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语句使程序跳转至紧跟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在包含</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语句的循环或</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末尾的下一条语句。</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语句使程序跳出当前循环的剩余部分，并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开始下一轮迭代。</a:t>
            </a:r>
            <a:endParaRPr lang="zh-CN" altLang="en-US" b="1" dirty="0"/>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判断下列表达式是</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en-US" altLang="zh-CN" dirty="0">
                <a:latin typeface="TimesNewRomanPSMT"/>
              </a:rPr>
              <a:t>.</a:t>
            </a:r>
            <a:r>
              <a:rPr lang="en-US" altLang="zh-CN" sz="1800" b="0" i="0" u="none" strike="noStrike" baseline="0" dirty="0">
                <a:latin typeface="TimesNewRomanPSMT"/>
              </a:rPr>
              <a:t>100 &gt; 3 &amp;&amp; 'a'&gt;'c’</a:t>
            </a:r>
            <a:endParaRPr lang="en-US" altLang="zh-CN" sz="1800" b="0" i="0" u="none" strike="noStrike" baseline="0" dirty="0">
              <a:latin typeface="TimesNewRomanPSMT"/>
            </a:endParaRPr>
          </a:p>
          <a:p>
            <a:pPr algn="l"/>
            <a:r>
              <a:rPr lang="en-US" altLang="zh-CN" sz="1800" b="0" i="0" u="none" strike="noStrike" baseline="0" dirty="0">
                <a:latin typeface="TimesNewRomanPSMT"/>
              </a:rPr>
              <a:t>b.100 &gt; 3 || 'a'&gt;'c’</a:t>
            </a:r>
            <a:endParaRPr lang="en-US" altLang="zh-CN" sz="1800" b="0" i="0" u="none" strike="noStrike" baseline="0" dirty="0">
              <a:latin typeface="TimesNewRomanPSMT"/>
            </a:endParaRPr>
          </a:p>
          <a:p>
            <a:pPr algn="l"/>
            <a:r>
              <a:rPr lang="en-US" altLang="zh-CN" sz="1800" b="0" i="0" u="none" strike="noStrike" baseline="0" dirty="0">
                <a:latin typeface="TimesNewRomanPSMT"/>
              </a:rPr>
              <a:t>c .!(100&gt;3)</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b="1" dirty="0">
              <a:latin typeface="TimesNewRomanPSMT"/>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根据下列描述的条件，分别构造一个表达式：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a.number</a:t>
            </a:r>
            <a:r>
              <a:rPr lang="zh-CN" altLang="en-US" sz="1800" b="0" i="0" u="none" strike="noStrike" baseline="0" dirty="0">
                <a:latin typeface="宋体" panose="02010600030101010101" pitchFamily="2" charset="-122"/>
                <a:ea typeface="宋体" panose="02010600030101010101" pitchFamily="2" charset="-122"/>
              </a:rPr>
              <a:t>等于或大于</a:t>
            </a:r>
            <a:r>
              <a:rPr lang="en-US" altLang="zh-CN" sz="1800" b="0" i="0" u="none" strike="noStrike" baseline="0" dirty="0">
                <a:latin typeface="TimesNewRomanPSMT"/>
                <a:ea typeface="宋体" panose="02010600030101010101" pitchFamily="2" charset="-122"/>
              </a:rPr>
              <a:t>90</a:t>
            </a:r>
            <a:r>
              <a:rPr lang="zh-CN" altLang="en-US" sz="1800" b="0" i="0" u="none" strike="noStrike" baseline="0" dirty="0">
                <a:latin typeface="宋体" panose="02010600030101010101" pitchFamily="2" charset="-122"/>
                <a:ea typeface="宋体" panose="02010600030101010101" pitchFamily="2" charset="-122"/>
              </a:rPr>
              <a:t>，但是小于</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b.ch</a:t>
            </a:r>
            <a:r>
              <a:rPr lang="zh-CN" altLang="en-US" sz="1800" b="0" i="0" u="none" strike="noStrike" baseline="0" dirty="0">
                <a:latin typeface="宋体" panose="02010600030101010101" pitchFamily="2" charset="-122"/>
                <a:ea typeface="宋体" panose="02010600030101010101" pitchFamily="2" charset="-122"/>
              </a:rPr>
              <a:t>不是字符</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c.number</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之间（包括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），但不是</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d.number</a:t>
            </a:r>
            <a:r>
              <a:rPr lang="zh-CN" altLang="en-US" sz="1800" b="0" i="0" u="none" strike="noStrike" baseline="0" dirty="0">
                <a:latin typeface="宋体" panose="02010600030101010101" pitchFamily="2" charset="-122"/>
                <a:ea typeface="宋体" panose="02010600030101010101" pitchFamily="2" charset="-122"/>
              </a:rPr>
              <a:t>不在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之间</a:t>
            </a:r>
            <a:endParaRPr lang="zh-CN" altLang="en-US" b="1" dirty="0"/>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下面的程序关系表达式过于复杂，而且还有些错误，请简化并改正。</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2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weight, height; /* weight</a:t>
            </a:r>
            <a:r>
              <a:rPr lang="zh-CN" altLang="en-US" sz="1800" b="0" i="0" u="none" strike="noStrike" baseline="0" dirty="0">
                <a:latin typeface="宋体" panose="02010600030101010101" pitchFamily="2" charset="-122"/>
                <a:ea typeface="宋体" panose="02010600030101010101" pitchFamily="2" charset="-122"/>
              </a:rPr>
              <a:t>以磅为单位，</a:t>
            </a:r>
            <a:r>
              <a:rPr lang="en-US" altLang="zh-CN" sz="1800" b="0" i="0" u="none" strike="noStrike" baseline="0" dirty="0">
                <a:latin typeface="TimesNewRomanPSMT"/>
                <a:ea typeface="宋体" panose="02010600030101010101" pitchFamily="2" charset="-122"/>
              </a:rPr>
              <a:t>height</a:t>
            </a:r>
            <a:r>
              <a:rPr lang="zh-CN" altLang="en-US" sz="1800" b="0" i="0" u="none" strike="noStrike" baseline="0" dirty="0">
                <a:latin typeface="宋体" panose="02010600030101010101" pitchFamily="2" charset="-122"/>
                <a:ea typeface="宋体" panose="02010600030101010101" pitchFamily="2" charset="-122"/>
              </a:rPr>
              <a:t>以英寸为单位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 4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 , weight, height);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5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if (weight &lt; 100 &amp;&amp; height &gt; 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6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(height &gt;= 72)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7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("You are very tall for your weight.\n");</a:t>
            </a:r>
            <a:endParaRPr lang="en-US" altLang="zh-CN" sz="1800" b="0" i="0" u="none" strike="noStrike" baseline="0" dirty="0">
              <a:latin typeface="TimesNewRomanPSMT"/>
            </a:endParaRPr>
          </a:p>
          <a:p>
            <a:pPr algn="l"/>
            <a:r>
              <a:rPr lang="en-US" altLang="zh-CN" sz="1800" b="0" i="0" u="none" strike="noStrike" baseline="0" dirty="0">
                <a:latin typeface="TimesNewRomanPSMT"/>
              </a:rPr>
              <a:t>else if (height &lt; 72 &amp;&amp;&gt; 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9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("You are tall for your weight.\n");/* 10 */</a:t>
            </a:r>
            <a:endParaRPr lang="en-US" altLang="zh-CN" sz="1800" b="0" i="0" u="none" strike="noStrike" baseline="0" dirty="0">
              <a:latin typeface="TimesNewRomanPSMT"/>
            </a:endParaRPr>
          </a:p>
          <a:p>
            <a:pPr algn="l"/>
            <a:r>
              <a:rPr lang="en-US" altLang="zh-CN" sz="1800" b="0" i="0" u="none" strike="noStrike" baseline="0" dirty="0">
                <a:latin typeface="TimesNewRomanPSMT"/>
              </a:rPr>
              <a:t>else if (weight &gt; 300 &amp;&amp; !(weight &lt;= 300)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11 */</a:t>
            </a:r>
            <a:endParaRPr lang="zh-CN" altLang="en-US" b="1" dirty="0"/>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&amp;&amp; height &lt; 48)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12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if (!(height &gt;= 48))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13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 You are quite short for your weight.\n");</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15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("Your weight is ideal.\n");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16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17 */</a:t>
            </a:r>
            <a:endParaRPr lang="en-US" altLang="zh-CN" sz="1800" b="0" i="0" u="none" strike="noStrike" baseline="0" dirty="0">
              <a:latin typeface="TimesNewRomanPSMT"/>
            </a:endParaRPr>
          </a:p>
          <a:p>
            <a:pPr algn="l"/>
            <a:r>
              <a:rPr lang="en-US" altLang="zh-CN" sz="1800" b="0" i="0" u="none" strike="noStrike" baseline="0" dirty="0">
                <a:latin typeface="TimesNewRomanPSMT"/>
              </a:rPr>
              <a:t>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下列个表达式的值是多少？</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a.5 &gt; 2</a:t>
            </a:r>
            <a:endParaRPr lang="en-US" altLang="zh-CN" sz="1800" b="0" i="0" u="none" strike="noStrike" baseline="0" dirty="0">
              <a:latin typeface="TimesNewRomanPSMT"/>
            </a:endParaRPr>
          </a:p>
          <a:p>
            <a:pPr algn="l"/>
            <a:r>
              <a:rPr lang="en-US" altLang="zh-CN" sz="1800" b="0" i="0" u="none" strike="noStrike" baseline="0" dirty="0">
                <a:latin typeface="TimesNewRomanPSMT"/>
              </a:rPr>
              <a:t>b.3 + 4 &gt; 2 &amp;&amp; 3 &lt; 2</a:t>
            </a:r>
            <a:endParaRPr lang="en-US" altLang="zh-CN" sz="1800" b="0" i="0" u="none" strike="noStrike" baseline="0" dirty="0">
              <a:latin typeface="TimesNewRomanPSMT"/>
            </a:endParaRPr>
          </a:p>
          <a:p>
            <a:pPr algn="l"/>
            <a:r>
              <a:rPr lang="es-ES" altLang="zh-CN" sz="1800" b="0" i="0" u="none" strike="noStrike" baseline="0" dirty="0">
                <a:latin typeface="TimesNewRomanPSMT"/>
              </a:rPr>
              <a:t>c.x &gt;= y || y &gt; x</a:t>
            </a:r>
            <a:endParaRPr lang="es-ES" altLang="zh-CN" sz="1800" b="0" i="0" u="none" strike="noStrike" baseline="0" dirty="0">
              <a:latin typeface="TimesNewRomanPSMT"/>
            </a:endParaRPr>
          </a:p>
          <a:p>
            <a:pPr algn="l"/>
            <a:r>
              <a:rPr lang="en-US" altLang="zh-CN" sz="1800" b="0" i="0" u="none" strike="noStrike" baseline="0" dirty="0" err="1">
                <a:latin typeface="TimesNewRomanPSMT"/>
              </a:rPr>
              <a:t>d.d</a:t>
            </a:r>
            <a:r>
              <a:rPr lang="en-US" altLang="zh-CN" sz="1800" b="0" i="0" u="none" strike="noStrike" baseline="0" dirty="0">
                <a:latin typeface="TimesNewRomanPSMT"/>
              </a:rPr>
              <a:t> = 5 + ( 6 &gt; 2 )</a:t>
            </a:r>
            <a:endParaRPr lang="en-US" altLang="zh-CN" sz="1800" b="0" i="0" u="none" strike="noStrike" baseline="0" dirty="0">
              <a:latin typeface="TimesNewRomanPSMT"/>
            </a:endParaRPr>
          </a:p>
          <a:p>
            <a:pPr algn="l"/>
            <a:r>
              <a:rPr lang="fr-FR" altLang="zh-CN" sz="1800" b="0" i="0" u="none" strike="noStrike" baseline="0" dirty="0">
                <a:latin typeface="TimesNewRomanPSMT"/>
              </a:rPr>
              <a:t>e.'X' &gt; 'T' ? 10 : 5</a:t>
            </a:r>
            <a:endParaRPr lang="en-US" altLang="zh-CN" sz="1800" b="0" i="0" u="none" strike="noStrike" baseline="0" dirty="0">
              <a:latin typeface="宋体" panose="02010600030101010101" pitchFamily="2" charset="-122"/>
              <a:ea typeface="宋体" panose="02010600030101010101" pitchFamily="2" charset="-122"/>
            </a:endParaRPr>
          </a:p>
          <a:p>
            <a:pPr algn="l"/>
            <a:r>
              <a:rPr lang="es-ES" altLang="zh-CN" sz="1800" b="0" i="0" u="none" strike="noStrike" baseline="0" dirty="0">
                <a:latin typeface="TimesNewRomanPSMT"/>
              </a:rPr>
              <a:t>f.x &gt; y ? y &gt; x : x &gt; y</a:t>
            </a:r>
            <a:endParaRPr lang="zh-CN" altLang="en-US" b="1" dirty="0"/>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下面的程序将打印什么？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num;</a:t>
            </a:r>
            <a:endParaRPr lang="en-US" altLang="zh-CN" sz="1800" b="0" i="0" u="none" strike="noStrike" baseline="0" dirty="0">
              <a:latin typeface="TimesNewRomanPSMT"/>
            </a:endParaRPr>
          </a:p>
          <a:p>
            <a:pPr algn="l"/>
            <a:r>
              <a:rPr lang="pt-BR" altLang="zh-CN" sz="1800" b="0" i="0" u="none" strike="noStrike" baseline="0" dirty="0">
                <a:latin typeface="TimesNewRomanPSMT"/>
              </a:rPr>
              <a:t>for (num = 1; num &lt;= 11; num++)</a:t>
            </a:r>
            <a:endParaRPr lang="pt-BR"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if (num % 3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endParaRPr lang="zh-CN" altLang="en-US" b="1" dirty="0"/>
          </a:p>
        </p:txBody>
      </p: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下面的程序将打印什么？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i</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i</a:t>
            </a:r>
            <a:r>
              <a:rPr lang="en-US" altLang="zh-CN" sz="1800" b="0" i="0" u="none" strike="noStrike" baseline="0" dirty="0">
                <a:latin typeface="TimesNewRomanPSMT"/>
              </a:rPr>
              <a:t> &lt; 3) {</a:t>
            </a:r>
            <a:endParaRPr lang="en-US" altLang="zh-CN" sz="1800" b="0" i="0" u="none" strike="noStrike" baseline="0" dirty="0">
              <a:latin typeface="TimesNewRomanPSMT"/>
            </a:endParaRPr>
          </a:p>
          <a:p>
            <a:pPr algn="l"/>
            <a:r>
              <a:rPr lang="en-US" altLang="zh-CN" sz="1800" b="0" i="0" u="none" strike="noStrike" baseline="0" dirty="0">
                <a:latin typeface="TimesNewRomanPSMT"/>
              </a:rPr>
              <a:t>		switch (</a:t>
            </a:r>
            <a:r>
              <a:rPr lang="en-US" altLang="zh-CN" sz="1800" b="0" i="0" u="none" strike="noStrike" baseline="0" dirty="0" err="1">
                <a:latin typeface="TimesNewRomanPSMT"/>
              </a:rPr>
              <a:t>i</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 0: </a:t>
            </a:r>
            <a:r>
              <a:rPr lang="en-US" altLang="zh-CN" sz="1800" b="0" i="0" u="none" strike="noStrike" baseline="0" dirty="0" err="1">
                <a:latin typeface="TimesNewRomanPSMT"/>
              </a:rPr>
              <a:t>printf</a:t>
            </a:r>
            <a:r>
              <a:rPr lang="en-US" altLang="zh-CN" sz="1800" b="0" i="0" u="none" strike="noStrike" baseline="0" dirty="0">
                <a:latin typeface="TimesNewRomanPSMT"/>
              </a:rPr>
              <a:t>("fat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 1: </a:t>
            </a:r>
            <a:r>
              <a:rPr lang="en-US" altLang="zh-CN" sz="1800" b="0" i="0" u="none" strike="noStrike" baseline="0" dirty="0" err="1">
                <a:latin typeface="TimesNewRomanPSMT"/>
              </a:rPr>
              <a:t>printf</a:t>
            </a:r>
            <a:r>
              <a:rPr lang="en-US" altLang="zh-CN" sz="1800" b="0" i="0" u="none" strike="noStrike" baseline="0" dirty="0">
                <a:latin typeface="TimesNewRomanPSMT"/>
              </a:rPr>
              <a:t>("hat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case 2: </a:t>
            </a:r>
            <a:r>
              <a:rPr lang="en-US" altLang="zh-CN" sz="1800" b="0" i="0" u="none" strike="noStrike" baseline="0" dirty="0" err="1">
                <a:latin typeface="TimesNewRomanPSMT"/>
              </a:rPr>
              <a:t>printf</a:t>
            </a:r>
            <a:r>
              <a:rPr lang="en-US" altLang="zh-CN" sz="1800" b="0" i="0" u="none" strike="noStrike" baseline="0" dirty="0">
                <a:latin typeface="TimesNewRomanPSMT"/>
              </a:rPr>
              <a:t>("cat ");</a:t>
            </a:r>
            <a:endParaRPr lang="en-US" altLang="zh-CN" sz="1800" b="0" i="0" u="none" strike="noStrike" baseline="0" dirty="0">
              <a:latin typeface="TimesNewRomanPSMT"/>
            </a:endParaRPr>
          </a:p>
          <a:p>
            <a:pPr algn="l"/>
            <a:r>
              <a:rPr lang="en-US" altLang="zh-CN" sz="1800" b="0" i="0" u="none" strike="noStrike" baseline="0" dirty="0">
                <a:latin typeface="TimesNewRomanPSMT"/>
              </a:rPr>
              <a:t>			default: </a:t>
            </a:r>
            <a:r>
              <a:rPr lang="en-US" altLang="zh-CN" sz="1800" b="0" i="0" u="none" strike="noStrike" baseline="0" dirty="0" err="1">
                <a:latin typeface="TimesNewRomanPSMT"/>
              </a:rPr>
              <a:t>printf</a:t>
            </a:r>
            <a:r>
              <a:rPr lang="en-US" altLang="zh-CN" sz="1800" b="0" i="0" u="none" strike="noStrike" baseline="0" dirty="0">
                <a:latin typeface="TimesNewRomanPSMT"/>
              </a:rPr>
              <a:t>("Oh no!");</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zh-CN" altLang="en-US" b="1" dirty="0"/>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printf</a:t>
            </a:r>
            <a:r>
              <a:rPr lang="en-US" altLang="zh-CN" dirty="0"/>
              <a:t>("computer.\n");</a:t>
            </a:r>
            <a:r>
              <a:rPr lang="zh-CN" altLang="en-US" dirty="0"/>
              <a:t>　　 </a:t>
            </a:r>
            <a:r>
              <a:rPr lang="en-US" altLang="zh-CN" dirty="0"/>
              <a:t>←</a:t>
            </a:r>
            <a:r>
              <a:rPr lang="zh-CN" altLang="en-US" dirty="0"/>
              <a:t>调用另一个函数</a:t>
            </a:r>
            <a:endParaRPr lang="zh-CN" altLang="en-US" dirty="0"/>
          </a:p>
          <a:p>
            <a:endParaRPr lang="en-US" altLang="zh-CN" dirty="0"/>
          </a:p>
          <a:p>
            <a:r>
              <a:rPr lang="zh-CN" altLang="en-US" dirty="0"/>
              <a:t>接下来调用的这个</a:t>
            </a:r>
            <a:r>
              <a:rPr lang="en-US" altLang="zh-CN" dirty="0" err="1"/>
              <a:t>printf</a:t>
            </a:r>
            <a:r>
              <a:rPr lang="en-US" altLang="zh-CN" dirty="0"/>
              <a:t>()</a:t>
            </a:r>
            <a:r>
              <a:rPr lang="zh-CN" altLang="en-US" dirty="0"/>
              <a:t>函数在上条语句打印出来的内容后面加上“</a:t>
            </a:r>
            <a:r>
              <a:rPr lang="en-US" altLang="zh-CN" dirty="0"/>
              <a:t>computer”</a:t>
            </a:r>
            <a:r>
              <a:rPr lang="zh-CN" altLang="en-US" dirty="0"/>
              <a:t>。代码</a:t>
            </a:r>
            <a:r>
              <a:rPr lang="en-US" altLang="zh-CN" dirty="0">
                <a:solidFill>
                  <a:srgbClr val="FF0000"/>
                </a:solidFill>
              </a:rPr>
              <a:t>\n</a:t>
            </a:r>
            <a:r>
              <a:rPr lang="zh-CN" altLang="en-US" dirty="0"/>
              <a:t>告诉计算机</a:t>
            </a:r>
            <a:endParaRPr lang="en-US" altLang="zh-CN" dirty="0"/>
          </a:p>
          <a:p>
            <a:r>
              <a:rPr lang="zh-CN" altLang="en-US" dirty="0"/>
              <a:t>另起一行，即把光标移至下一行。</a:t>
            </a:r>
            <a:endParaRPr lang="en-US" altLang="zh-CN" dirty="0"/>
          </a:p>
          <a:p>
            <a:endParaRPr lang="en-US" altLang="zh-CN" dirty="0"/>
          </a:p>
          <a:p>
            <a:r>
              <a:rPr lang="en-US" altLang="zh-CN" dirty="0" err="1"/>
              <a:t>printf</a:t>
            </a:r>
            <a:r>
              <a:rPr lang="en-US" altLang="zh-CN" dirty="0"/>
              <a:t>("My favorite number is %d because it is first.\n", num);</a:t>
            </a:r>
            <a:endParaRPr lang="en-US" altLang="zh-CN" dirty="0"/>
          </a:p>
          <a:p>
            <a:endParaRPr lang="en-US" altLang="zh-CN" dirty="0"/>
          </a:p>
          <a:p>
            <a:r>
              <a:rPr lang="zh-CN" altLang="en-US" dirty="0"/>
              <a:t>最后调用的</a:t>
            </a:r>
            <a:r>
              <a:rPr lang="en-US" altLang="zh-CN" dirty="0" err="1"/>
              <a:t>printf</a:t>
            </a:r>
            <a:r>
              <a:rPr lang="en-US" altLang="zh-CN" dirty="0"/>
              <a:t>()</a:t>
            </a:r>
            <a:r>
              <a:rPr lang="zh-CN" altLang="en-US" dirty="0"/>
              <a:t>把</a:t>
            </a:r>
            <a:r>
              <a:rPr lang="en-US" altLang="zh-CN" dirty="0"/>
              <a:t>num</a:t>
            </a:r>
            <a:r>
              <a:rPr lang="zh-CN" altLang="en-US" dirty="0"/>
              <a:t>的值（</a:t>
            </a:r>
            <a:r>
              <a:rPr lang="en-US" altLang="zh-CN" dirty="0"/>
              <a:t>1</a:t>
            </a:r>
            <a:r>
              <a:rPr lang="zh-CN" altLang="en-US" dirty="0"/>
              <a:t>）内嵌在用双引号括起来的内容中一并打印。</a:t>
            </a:r>
            <a:r>
              <a:rPr lang="en-US" altLang="zh-CN" dirty="0"/>
              <a:t>%d</a:t>
            </a:r>
            <a:r>
              <a:rPr lang="zh-CN" altLang="en-US" dirty="0"/>
              <a:t>告诉计算机以何种形</a:t>
            </a:r>
            <a:endParaRPr lang="en-US" altLang="zh-CN" dirty="0"/>
          </a:p>
          <a:p>
            <a:r>
              <a:rPr lang="zh-CN" altLang="en-US" dirty="0"/>
              <a:t>式输出</a:t>
            </a:r>
            <a:r>
              <a:rPr lang="en-US" altLang="zh-CN" dirty="0"/>
              <a:t>num</a:t>
            </a:r>
            <a:r>
              <a:rPr lang="zh-CN" altLang="en-US" dirty="0"/>
              <a:t>的值，打印在何处。</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下面的程序有哪些错误？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lc = 0; /* </a:t>
            </a:r>
            <a:r>
              <a:rPr lang="zh-CN" altLang="en-US" sz="1800" b="0" i="0" u="none" strike="noStrike" baseline="0" dirty="0">
                <a:latin typeface="宋体" panose="02010600030101010101" pitchFamily="2" charset="-122"/>
                <a:ea typeface="宋体" panose="02010600030101010101" pitchFamily="2" charset="-122"/>
              </a:rPr>
              <a:t>统计小写字母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uc</a:t>
            </a:r>
            <a:r>
              <a:rPr lang="en-US" altLang="zh-CN" sz="1800" b="0" i="0" u="none" strike="noStrike" baseline="0" dirty="0">
                <a:latin typeface="TimesNewRomanPSMT"/>
              </a:rPr>
              <a:t> = 0; /* </a:t>
            </a:r>
            <a:r>
              <a:rPr lang="zh-CN" altLang="en-US" sz="1800" b="0" i="0" u="none" strike="noStrike" baseline="0" dirty="0">
                <a:latin typeface="宋体" panose="02010600030101010101" pitchFamily="2" charset="-122"/>
                <a:ea typeface="宋体" panose="02010600030101010101" pitchFamily="2" charset="-122"/>
              </a:rPr>
              <a:t>统计大写字母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oc</a:t>
            </a:r>
            <a:r>
              <a:rPr lang="en-US" altLang="zh-CN" sz="1800" b="0" i="0" u="none" strike="noStrike" baseline="0" dirty="0">
                <a:latin typeface="TimesNewRomanPSMT"/>
              </a:rPr>
              <a:t> = 0; /* </a:t>
            </a:r>
            <a:r>
              <a:rPr lang="zh-CN" altLang="en-US" sz="1800" b="0" i="0" u="none" strike="noStrike" baseline="0" dirty="0">
                <a:latin typeface="宋体" panose="02010600030101010101" pitchFamily="2" charset="-122"/>
                <a:ea typeface="宋体" panose="02010600030101010101" pitchFamily="2" charset="-122"/>
              </a:rPr>
              <a:t>统计其他字母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 &lt;= </a:t>
            </a:r>
            <a:r>
              <a:rPr lang="en-US" altLang="zh-CN" sz="1800" b="0" i="0" u="none" strike="noStrike" baseline="0" dirty="0" err="1">
                <a:latin typeface="TimesNewRomanPSMT"/>
              </a:rPr>
              <a:t>ch</a:t>
            </a:r>
            <a:r>
              <a:rPr lang="en-US" altLang="zh-CN" sz="1800" b="0" i="0" u="none" strike="noStrike" baseline="0" dirty="0">
                <a:latin typeface="TimesNewRomanPSMT"/>
              </a:rPr>
              <a:t> &gt;= 'z')</a:t>
            </a:r>
            <a:endParaRPr lang="zh-CN" altLang="en-US" b="1" dirty="0"/>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lc++;</a:t>
            </a:r>
            <a:endParaRPr lang="en-US" altLang="zh-CN" sz="1800" b="0" i="0" u="none" strike="noStrike" baseline="0" dirty="0">
              <a:latin typeface="TimesNewRomanPSMT"/>
            </a:endParaRPr>
          </a:p>
          <a:p>
            <a:pPr algn="l"/>
            <a:r>
              <a:rPr lang="en-US" altLang="zh-CN" sz="1800" b="0" i="0" u="none" strike="noStrike" baseline="0" dirty="0">
                <a:latin typeface="TimesNewRomanPSMT"/>
              </a:rPr>
              <a:t>		else if (!(</a:t>
            </a:r>
            <a:r>
              <a:rPr lang="en-US" altLang="zh-CN" sz="1800" b="0" i="0" u="none" strike="noStrike" baseline="0" dirty="0" err="1">
                <a:latin typeface="TimesNewRomanPSMT"/>
              </a:rPr>
              <a:t>ch</a:t>
            </a:r>
            <a:r>
              <a:rPr lang="en-US" altLang="zh-CN" sz="1800" b="0" i="0" u="none" strike="noStrike" baseline="0" dirty="0">
                <a:latin typeface="TimesNewRomanPSMT"/>
              </a:rPr>
              <a:t> &lt; 'A') || !(</a:t>
            </a:r>
            <a:r>
              <a:rPr lang="en-US" altLang="zh-CN" sz="1800" b="0" i="0" u="none" strike="noStrike" baseline="0" dirty="0" err="1">
                <a:latin typeface="TimesNewRomanPSMT"/>
              </a:rPr>
              <a:t>ch</a:t>
            </a:r>
            <a:r>
              <a:rPr lang="en-US" altLang="zh-CN" sz="1800" b="0" i="0" u="none" strike="noStrike" baseline="0" dirty="0">
                <a:latin typeface="TimesNewRomanPSMT"/>
              </a:rPr>
              <a:t> &gt; 'Z')</a:t>
            </a:r>
            <a:endParaRPr lang="en-US" altLang="zh-CN" sz="1800" b="0" i="0" u="none" strike="noStrike" baseline="0" dirty="0">
              <a:latin typeface="TimesNewRomanPSMT"/>
            </a:endParaRPr>
          </a:p>
          <a:p>
            <a:pPr algn="l"/>
            <a:r>
              <a:rPr lang="en-US" altLang="zh-CN" sz="1800" b="0" i="0" u="none" strike="noStrike" baseline="0" dirty="0" err="1">
                <a:latin typeface="TimesNewRomanPSMT"/>
              </a:rPr>
              <a:t>			uc</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oc</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lowercase, %d uppercase, %d other, lc, </a:t>
            </a:r>
            <a:r>
              <a:rPr lang="en-US" altLang="zh-CN" sz="1800" b="0" i="0" u="none" strike="noStrike" baseline="0" dirty="0" err="1">
                <a:latin typeface="TimesNewRomanPSMT"/>
              </a:rPr>
              <a:t>uc</a:t>
            </a:r>
            <a:r>
              <a:rPr lang="en-US" altLang="zh-CN" sz="1800" b="0" i="0" u="none" strike="noStrike" baseline="0" dirty="0">
                <a:latin typeface="TimesNewRomanPSMT"/>
              </a:rPr>
              <a:t>, </a:t>
            </a:r>
            <a:r>
              <a:rPr lang="en-US" altLang="zh-CN" sz="1800" b="0" i="0" u="none" strike="noStrike" baseline="0" dirty="0" err="1">
                <a:latin typeface="TimesNewRomanPSMT"/>
              </a:rPr>
              <a:t>oc</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下面的程序将</a:t>
            </a:r>
            <a:r>
              <a:rPr lang="zh-CN" altLang="en-US" sz="1800" b="0" i="0" u="none" strike="noStrike" baseline="0" dirty="0">
                <a:solidFill>
                  <a:srgbClr val="FF0000"/>
                </a:solidFill>
                <a:latin typeface="宋体" panose="02010600030101010101" pitchFamily="2" charset="-122"/>
                <a:ea typeface="宋体" panose="02010600030101010101" pitchFamily="2" charset="-122"/>
              </a:rPr>
              <a:t>打印什么</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retire.c</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age = 20;</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(age++ &lt;= 65)</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((age % 20) == 0) /* age</a:t>
            </a:r>
            <a:r>
              <a:rPr lang="zh-CN" altLang="en-US" sz="1800" b="0" i="0" u="none" strike="noStrike" baseline="0" dirty="0">
                <a:latin typeface="宋体" panose="02010600030101010101" pitchFamily="2" charset="-122"/>
                <a:ea typeface="宋体" panose="02010600030101010101" pitchFamily="2" charset="-122"/>
              </a:rPr>
              <a:t>是否能被</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整除？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 are %</a:t>
            </a:r>
            <a:r>
              <a:rPr lang="en-US" altLang="zh-CN" sz="1800" b="0" i="0" u="none" strike="noStrike" baseline="0" dirty="0" err="1">
                <a:latin typeface="TimesNewRomanPSMT"/>
              </a:rPr>
              <a:t>d.Here</a:t>
            </a:r>
            <a:r>
              <a:rPr lang="en-US" altLang="zh-CN" sz="1800" b="0" i="0" u="none" strike="noStrike" baseline="0" dirty="0">
                <a:latin typeface="TimesNewRomanPSMT"/>
              </a:rPr>
              <a:t> is a raise.\n", age);</a:t>
            </a:r>
            <a:endParaRPr lang="en-US" altLang="zh-CN" sz="1800" b="0" i="0" u="none" strike="noStrike" baseline="0" dirty="0">
              <a:latin typeface="TimesNewRomanPSMT"/>
            </a:endParaRPr>
          </a:p>
          <a:p>
            <a:pPr algn="l"/>
            <a:r>
              <a:rPr lang="en-US" altLang="zh-CN" sz="1800" b="0" i="0" u="none" strike="noStrike" baseline="0" dirty="0">
                <a:latin typeface="TimesNewRomanPSMT"/>
              </a:rPr>
              <a:t>		if (age = 65)</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("You are %</a:t>
            </a:r>
            <a:r>
              <a:rPr lang="en-US" altLang="zh-CN" sz="1800" b="0" i="0" u="none" strike="noStrike" baseline="0" dirty="0" err="1">
                <a:latin typeface="TimesNewRomanPSMT"/>
              </a:rPr>
              <a:t>d.Here</a:t>
            </a:r>
            <a:r>
              <a:rPr lang="en-US" altLang="zh-CN" sz="1800" b="0" i="0" u="none" strike="noStrike" baseline="0" dirty="0">
                <a:latin typeface="TimesNewRomanPSMT"/>
              </a:rPr>
              <a:t> is your gold watch.\n", age);</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给定下面的输入时，以下程序将</a:t>
            </a:r>
            <a:r>
              <a:rPr lang="zh-CN" altLang="en-US" sz="1800" b="0" i="0" u="none" strike="noStrike" baseline="0" dirty="0">
                <a:solidFill>
                  <a:srgbClr val="FF0000"/>
                </a:solidFill>
                <a:latin typeface="宋体" panose="02010600030101010101" pitchFamily="2" charset="-122"/>
                <a:ea typeface="宋体" panose="02010600030101010101" pitchFamily="2" charset="-122"/>
              </a:rPr>
              <a:t>打印什么</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q</a:t>
            </a:r>
            <a:endParaRPr lang="en-US" altLang="zh-CN" sz="1800" b="0" i="0" u="none" strike="noStrike" baseline="0" dirty="0">
              <a:latin typeface="TimesNewRomanPSMT"/>
            </a:endParaRPr>
          </a:p>
          <a:p>
            <a:pPr algn="l"/>
            <a:r>
              <a:rPr lang="en-US" altLang="zh-CN" sz="1800" b="0" i="0" u="none" strike="noStrike" baseline="0" dirty="0">
                <a:latin typeface="TimesNewRomanPSMT"/>
              </a:rPr>
              <a:t>c</a:t>
            </a:r>
            <a:endParaRPr lang="en-US" altLang="zh-CN" sz="1800" b="0" i="0" u="none" strike="noStrike" baseline="0" dirty="0">
              <a:latin typeface="TimesNewRomanPSMT"/>
            </a:endParaRPr>
          </a:p>
          <a:p>
            <a:pPr algn="l"/>
            <a:r>
              <a:rPr lang="en-US" altLang="zh-CN" sz="1800" b="0" i="0" u="none" strike="noStrike" baseline="0" dirty="0">
                <a:latin typeface="TimesNewRomanPSMT"/>
              </a:rPr>
              <a:t>h</a:t>
            </a:r>
            <a:endParaRPr lang="en-US" altLang="zh-CN" sz="1800" b="0" i="0" u="none" strike="noStrike" baseline="0" dirty="0">
              <a:latin typeface="TimesNewRomanPSMT"/>
            </a:endParaRPr>
          </a:p>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("Step 1\n");</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'c')</a:t>
            </a:r>
            <a:endParaRPr lang="en-US" altLang="zh-CN" sz="1800" b="0" i="0" u="none" strike="noStrike" baseline="0" dirty="0">
              <a:latin typeface="TimesNewRomanPSMT"/>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a:latin typeface="TimesNewRomanPSMT"/>
              </a:rPr>
              <a:t>		else if (</a:t>
            </a:r>
            <a:r>
              <a:rPr lang="en-US" altLang="zh-CN" sz="1800" b="0" i="0" u="none" strike="noStrike" baseline="0" dirty="0" err="1">
                <a:latin typeface="TimesNewRomanPSMT"/>
              </a:rPr>
              <a:t>ch</a:t>
            </a:r>
            <a:r>
              <a:rPr lang="en-US" altLang="zh-CN" sz="1800" b="0" i="0" u="none" strike="noStrike" baseline="0" dirty="0">
                <a:latin typeface="TimesNewRomanPSMT"/>
              </a:rPr>
              <a:t> == 'b')</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else if (</a:t>
            </a:r>
            <a:r>
              <a:rPr lang="en-US" altLang="zh-CN" sz="1800" b="0" i="0" u="none" strike="noStrike" baseline="0" dirty="0" err="1">
                <a:latin typeface="TimesNewRomanPSMT"/>
              </a:rPr>
              <a:t>ch</a:t>
            </a:r>
            <a:r>
              <a:rPr lang="en-US" altLang="zh-CN" sz="1800" b="0" i="0" u="none" strike="noStrike" baseline="0" dirty="0">
                <a:latin typeface="TimesNewRomanPSMT"/>
              </a:rPr>
              <a:t> == 'h')</a:t>
            </a:r>
            <a:endParaRPr lang="en-US" altLang="zh-CN" sz="1800" b="0" i="0" u="none" strike="noStrike" baseline="0" dirty="0">
              <a:latin typeface="TimesNewRomanPSMT"/>
            </a:endParaRPr>
          </a:p>
          <a:p>
            <a:pPr algn="l"/>
            <a:r>
              <a:rPr lang="en-US" altLang="zh-CN" sz="1800" b="0" i="0" u="none" strike="noStrike" baseline="0" dirty="0" err="1">
                <a:latin typeface="TimesNewRomanPSMT"/>
              </a:rPr>
              <a:t>			goto</a:t>
            </a:r>
            <a:r>
              <a:rPr lang="en-US" altLang="zh-CN" sz="1800" b="0" i="0" u="none" strike="noStrike" baseline="0" dirty="0">
                <a:latin typeface="TimesNewRomanPSMT"/>
              </a:rPr>
              <a:t> </a:t>
            </a:r>
            <a:r>
              <a:rPr lang="en-US" altLang="zh-CN" sz="1800" b="0" i="0" u="none" strike="noStrike" baseline="0" dirty="0" err="1">
                <a:latin typeface="TimesNewRomanPSMT"/>
              </a:rPr>
              <a:t>laststep</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("Step 2\n");</a:t>
            </a:r>
            <a:endParaRPr lang="en-US" altLang="zh-CN" sz="1800" b="0" i="0" u="none" strike="noStrike" baseline="0" dirty="0">
              <a:latin typeface="TimesNewRomanPSMT"/>
            </a:endParaRPr>
          </a:p>
          <a:p>
            <a:pPr algn="l"/>
            <a:r>
              <a:rPr lang="en-US" altLang="zh-CN" sz="1800" b="0" i="0" u="none" strike="noStrike" baseline="0" dirty="0" err="1">
                <a:latin typeface="TimesNewRomanPSMT"/>
              </a:rPr>
              <a:t>		laststep</a:t>
            </a:r>
            <a:r>
              <a:rPr lang="en-US" altLang="zh-CN" sz="1800" b="0" i="0" u="none" strike="noStrike" baseline="0" dirty="0">
                <a:latin typeface="TimesNewRomanPSMT"/>
              </a:rPr>
              <a:t>: </a:t>
            </a:r>
            <a:r>
              <a:rPr lang="en-US" altLang="zh-CN" sz="1800" b="0" i="0" u="none" strike="noStrike" baseline="0" dirty="0" err="1">
                <a:latin typeface="TimesNewRomanPSMT"/>
              </a:rPr>
              <a:t>printf</a:t>
            </a:r>
            <a:r>
              <a:rPr lang="en-US" altLang="zh-CN" sz="1800" b="0" i="0" u="none" strike="noStrike" baseline="0" dirty="0">
                <a:latin typeface="TimesNewRomanPSMT"/>
              </a:rPr>
              <a:t>("Step 3\n");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7.11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重写复习题</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，但这次不能使用</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编写一个程序读取输入，读到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字符停止，然后报告读取的空格数、换行符数和所有其他字符的数量。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编写一个程序读取输入，读到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字符停止。程序要打印每个输入的字符以及对应的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码（十进制）。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一行打印</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个字符。建议</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使用字符计数和求模运算符（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）在每</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个循环周期时打印一个换行符。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编写一个程序，读取整数直到用户输入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。输入结束后，程序应报告用户输入的偶数（不包括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数、这些偶数的平均值、输入的奇数个数及其奇数的平均值。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语句编写一个程序读取输入，读到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停止。用感叹号替换句号，用两个感叹号替换原来的感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叹号，最后报告进行了多少次替换。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重写练习</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编写程序读取输入，读到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停止，报告</a:t>
            </a:r>
            <a:r>
              <a:rPr lang="en-US" altLang="zh-CN" sz="1800" b="0" i="0" u="none" strike="noStrike" baseline="0" dirty="0" err="1">
                <a:latin typeface="TimesNewRomanPSMT"/>
                <a:ea typeface="宋体" panose="02010600030101010101" pitchFamily="2" charset="-122"/>
              </a:rPr>
              <a:t>ei</a:t>
            </a:r>
            <a:r>
              <a:rPr lang="zh-CN" altLang="en-US" sz="1800" b="0" i="0" u="none" strike="noStrike" baseline="0" dirty="0">
                <a:latin typeface="宋体" panose="02010600030101010101" pitchFamily="2" charset="-122"/>
                <a:ea typeface="宋体" panose="02010600030101010101" pitchFamily="2" charset="-122"/>
              </a:rPr>
              <a:t>出现的次数。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该程序要记录前一个字符和当前字符。用</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Receive your </a:t>
            </a:r>
            <a:r>
              <a:rPr lang="en-US" altLang="zh-CN" sz="1800" b="0" i="0" u="none" strike="noStrike" baseline="0" dirty="0" err="1">
                <a:latin typeface="TimesNewRomanPSMT"/>
                <a:ea typeface="宋体" panose="02010600030101010101" pitchFamily="2" charset="-122"/>
              </a:rPr>
              <a:t>eieio</a:t>
            </a:r>
            <a:r>
              <a:rPr lang="en-US" altLang="zh-CN" sz="1800" b="0" i="0" u="none" strike="noStrike" baseline="0" dirty="0">
                <a:latin typeface="TimesNewRomanPSMT"/>
                <a:ea typeface="宋体" panose="02010600030101010101" pitchFamily="2" charset="-122"/>
              </a:rPr>
              <a:t> award”</a:t>
            </a:r>
            <a:r>
              <a:rPr lang="zh-CN" altLang="en-US" sz="1800" b="0" i="0" u="none" strike="noStrike" baseline="0" dirty="0">
                <a:latin typeface="宋体" panose="02010600030101010101" pitchFamily="2" charset="-122"/>
                <a:ea typeface="宋体" panose="02010600030101010101" pitchFamily="2" charset="-122"/>
              </a:rPr>
              <a:t>这样的输入来测试。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编写一个程序，提示用户输入一周工作的小时数，然后打印工资总额、税金和净收入。做如下假设：</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基本工资 </a:t>
            </a:r>
            <a:r>
              <a:rPr lang="en-US" altLang="zh-CN" sz="1800" b="0" i="0" u="none" strike="noStrike" baseline="0" dirty="0">
                <a:latin typeface="TimesNewRomanPSMT"/>
                <a:ea typeface="宋体" panose="02010600030101010101" pitchFamily="2" charset="-122"/>
              </a:rPr>
              <a:t>= 1000</a:t>
            </a:r>
            <a:r>
              <a:rPr lang="zh-CN" altLang="en-US" sz="1800" b="0" i="0" u="none" strike="noStrike" baseline="0" dirty="0">
                <a:latin typeface="宋体" panose="02010600030101010101" pitchFamily="2" charset="-122"/>
                <a:ea typeface="宋体" panose="02010600030101010101" pitchFamily="2" charset="-122"/>
              </a:rPr>
              <a:t>美元</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加班（超过</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小时） </a:t>
            </a:r>
            <a:r>
              <a:rPr lang="en-US" altLang="zh-CN" sz="1800" b="0" i="0" u="none" strike="noStrike" baseline="0" dirty="0">
                <a:latin typeface="TimesNewRomanPSMT"/>
                <a:ea typeface="宋体" panose="02010600030101010101" pitchFamily="2" charset="-122"/>
              </a:rPr>
              <a:t>= 1.5</a:t>
            </a:r>
            <a:r>
              <a:rPr lang="zh-CN" altLang="en-US" sz="1800" b="0" i="0" u="none" strike="noStrike" baseline="0" dirty="0">
                <a:latin typeface="宋体" panose="02010600030101010101" pitchFamily="2" charset="-122"/>
                <a:ea typeface="宋体" panose="02010600030101010101" pitchFamily="2" charset="-122"/>
              </a:rPr>
              <a:t>倍的时间</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税率： 前</a:t>
            </a:r>
            <a:r>
              <a:rPr lang="en-US" altLang="zh-CN" sz="1800" b="0" i="0" u="none" strike="noStrike" baseline="0" dirty="0">
                <a:latin typeface="TimesNewRomanPSMT"/>
                <a:ea typeface="宋体" panose="02010600030101010101" pitchFamily="2" charset="-122"/>
              </a:rPr>
              <a:t>300</a:t>
            </a:r>
            <a:r>
              <a:rPr lang="zh-CN" altLang="en-US" sz="1800" b="0" i="0" u="none" strike="noStrike" baseline="0" dirty="0">
                <a:latin typeface="宋体" panose="02010600030101010101" pitchFamily="2" charset="-122"/>
                <a:ea typeface="宋体" panose="02010600030101010101" pitchFamily="2" charset="-122"/>
              </a:rPr>
              <a:t>美元为</a:t>
            </a:r>
            <a:r>
              <a:rPr lang="en-US" altLang="zh-CN" sz="1800" b="0" i="0" u="none" strike="noStrike" baseline="0" dirty="0">
                <a:latin typeface="TimesNewRomanPSMT"/>
                <a:ea typeface="宋体" panose="02010600030101010101" pitchFamily="2" charset="-122"/>
              </a:rPr>
              <a:t>15%</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续</a:t>
            </a:r>
            <a:r>
              <a:rPr lang="en-US" altLang="zh-CN" sz="1800" b="0" i="0" u="none" strike="noStrike" baseline="0" dirty="0">
                <a:latin typeface="TimesNewRomanPSMT"/>
                <a:ea typeface="宋体" panose="02010600030101010101" pitchFamily="2" charset="-122"/>
              </a:rPr>
              <a:t>150</a:t>
            </a:r>
            <a:r>
              <a:rPr lang="zh-CN" altLang="en-US" sz="1800" b="0" i="0" u="none" strike="noStrike" baseline="0" dirty="0">
                <a:latin typeface="宋体" panose="02010600030101010101" pitchFamily="2" charset="-122"/>
                <a:ea typeface="宋体" panose="02010600030101010101" pitchFamily="2" charset="-122"/>
              </a:rPr>
              <a:t>美元为</a:t>
            </a:r>
            <a:r>
              <a:rPr lang="en-US" altLang="zh-CN" sz="1800" b="0" i="0" u="none" strike="noStrike" baseline="0" dirty="0">
                <a:latin typeface="TimesNewRomanPSMT"/>
                <a:ea typeface="宋体" panose="02010600030101010101" pitchFamily="2" charset="-122"/>
              </a:rPr>
              <a:t>20%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余下的为</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定义符号常量。不用在意是否符合当前的税法。</a:t>
            </a:r>
            <a:endParaRPr lang="en-US" altLang="zh-CN" dirty="0">
              <a:latin typeface="TimesNewRomanPSMT"/>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return 0;</a:t>
            </a:r>
            <a:r>
              <a:rPr lang="zh-CN" altLang="en-US" dirty="0"/>
              <a:t>　　 </a:t>
            </a:r>
            <a:r>
              <a:rPr lang="en-US" altLang="zh-CN" dirty="0"/>
              <a:t>←return</a:t>
            </a:r>
            <a:r>
              <a:rPr lang="zh-CN" altLang="en-US" dirty="0"/>
              <a:t>语句</a:t>
            </a:r>
            <a:endParaRPr lang="zh-CN" altLang="en-US" dirty="0"/>
          </a:p>
          <a:p>
            <a:endParaRPr lang="en-US" altLang="zh-CN" dirty="0"/>
          </a:p>
          <a:p>
            <a:endParaRPr lang="en-US" altLang="zh-CN" dirty="0"/>
          </a:p>
          <a:p>
            <a:r>
              <a:rPr lang="en-US" altLang="zh-CN" dirty="0"/>
              <a:t>C</a:t>
            </a:r>
            <a:r>
              <a:rPr lang="zh-CN" altLang="en-US" dirty="0"/>
              <a:t>函数可以给调用方提供（或返回）一个数。目前，可暂时把该行看作是结束</a:t>
            </a:r>
            <a:r>
              <a:rPr lang="en-US" altLang="zh-CN" dirty="0"/>
              <a:t>main()</a:t>
            </a:r>
            <a:r>
              <a:rPr lang="zh-CN" altLang="en-US" dirty="0"/>
              <a:t>函数的要求。</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修改练习</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的假设</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，让程序可以给出一个供选择的工资等级菜单。使用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完成工资等级选择。运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行程序后，显示的菜单应该类似这样：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endParaRPr lang="zh-CN" altLang="en-US" sz="1800" b="0" i="0" u="none" strike="noStrike" baseline="0" dirty="0">
              <a:latin typeface="TimesNewRomanPSMT"/>
            </a:endParaRPr>
          </a:p>
          <a:p>
            <a:pPr algn="l"/>
            <a:r>
              <a:rPr lang="en-US" altLang="zh-CN" sz="1800" b="0" i="0" u="none" strike="noStrike" baseline="0" dirty="0">
                <a:latin typeface="TimesNewRomanPSMT"/>
              </a:rPr>
              <a:t>Enter the number corresponding to the desired pay rate or action:</a:t>
            </a:r>
            <a:endParaRPr lang="en-US" altLang="zh-CN" sz="1800" b="0" i="0" u="none" strike="noStrike" baseline="0" dirty="0">
              <a:latin typeface="TimesNewRomanPSMT"/>
            </a:endParaRPr>
          </a:p>
          <a:p>
            <a:pPr algn="l"/>
            <a:r>
              <a:rPr lang="en-US" altLang="zh-CN" sz="1800" b="0" i="0" u="none" strike="noStrike" baseline="0" dirty="0">
                <a:latin typeface="TimesNewRomanPSMT"/>
              </a:rPr>
              <a:t>1) $8.75/</a:t>
            </a:r>
            <a:r>
              <a:rPr lang="en-US" altLang="zh-CN" sz="1800" b="0" i="0" u="none" strike="noStrike" baseline="0" dirty="0" err="1">
                <a:latin typeface="TimesNewRomanPSMT"/>
              </a:rPr>
              <a:t>hr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 $9.33/</a:t>
            </a:r>
            <a:r>
              <a:rPr lang="en-US" altLang="zh-CN" sz="1800" b="0" i="0" u="none" strike="noStrike" baseline="0" dirty="0" err="1">
                <a:latin typeface="TimesNewRomanPSMT"/>
                <a:ea typeface="宋体" panose="02010600030101010101" pitchFamily="2" charset="-122"/>
              </a:rPr>
              <a:t>hr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 $10.00/</a:t>
            </a:r>
            <a:r>
              <a:rPr lang="en-US" altLang="zh-CN" sz="1800" b="0" i="0" u="none" strike="noStrike" baseline="0" dirty="0" err="1">
                <a:latin typeface="TimesNewRomanPSMT"/>
              </a:rPr>
              <a:t>hr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 $11.20/</a:t>
            </a:r>
            <a:r>
              <a:rPr lang="en-US" altLang="zh-CN" sz="1800" b="0" i="0" u="none" strike="noStrike" baseline="0" dirty="0" err="1">
                <a:latin typeface="TimesNewRomanPSMT"/>
                <a:ea typeface="宋体" panose="02010600030101010101" pitchFamily="2" charset="-122"/>
              </a:rPr>
              <a:t>hr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5) quit</a:t>
            </a:r>
            <a:endParaRPr lang="en-US" altLang="zh-CN" sz="1800" b="0" i="0" u="none" strike="noStrike" baseline="0" dirty="0">
              <a:latin typeface="TimesNewRomanPSMT"/>
            </a:endParaRPr>
          </a:p>
          <a:p>
            <a:pPr algn="l"/>
            <a:r>
              <a:rPr lang="zh-CN" altLang="en-US"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如果选择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其中的一个数字，程序应该询问用户工作的小时数。程序要通过循环运行，除非用户输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。如果输入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5 </a:t>
            </a:r>
            <a:r>
              <a:rPr lang="zh-CN" altLang="en-US" sz="1800" b="0" i="0" u="none" strike="noStrike" baseline="0" dirty="0">
                <a:latin typeface="宋体" panose="02010600030101010101" pitchFamily="2" charset="-122"/>
                <a:ea typeface="宋体" panose="02010600030101010101" pitchFamily="2" charset="-122"/>
              </a:rPr>
              <a:t>以外的数字，程序应提醒用户输入正确的选项，然后再重复显示菜单提示用户输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入。使用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创建符号常量表示各工资等级和税率。</a:t>
            </a:r>
            <a:endParaRPr lang="en-US" altLang="zh-CN" dirty="0">
              <a:latin typeface="TimesNewRomanPSMT"/>
              <a:ea typeface="宋体" panose="02010600030101010101" pitchFamily="2" charset="-122"/>
            </a:endParaRPr>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编写一个程序，只接受正整数输入，然后显示所有小于或等于该数的素数。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10.1988</a:t>
            </a:r>
            <a:r>
              <a:rPr lang="zh-CN" altLang="en-US" sz="1800" b="0" i="0" u="none" strike="noStrike" baseline="0" dirty="0">
                <a:latin typeface="宋体" panose="02010600030101010101" pitchFamily="2" charset="-122"/>
                <a:ea typeface="宋体" panose="02010600030101010101" pitchFamily="2" charset="-122"/>
              </a:rPr>
              <a:t>年的美国联邦税收计划是近代最简单的税收方案。它分为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个类别，每个类别有两个等级。</a:t>
            </a:r>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下面是该税收计划的摘要（美元数为应征税的收入）：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例如，一位工资为</a:t>
            </a:r>
            <a:r>
              <a:rPr lang="en-US" altLang="zh-CN" sz="1800" b="0" i="0" u="none" strike="noStrike" baseline="0" dirty="0">
                <a:latin typeface="TimesNewRomanPSMT"/>
                <a:ea typeface="宋体" panose="02010600030101010101" pitchFamily="2" charset="-122"/>
              </a:rPr>
              <a:t>20000</a:t>
            </a:r>
            <a:r>
              <a:rPr lang="zh-CN" altLang="en-US" sz="1800" b="0" i="0" u="none" strike="noStrike" baseline="0" dirty="0">
                <a:latin typeface="宋体" panose="02010600030101010101" pitchFamily="2" charset="-122"/>
                <a:ea typeface="宋体" panose="02010600030101010101" pitchFamily="2" charset="-122"/>
              </a:rPr>
              <a:t>美元的单身纳税人，应缴纳税费</a:t>
            </a:r>
            <a:r>
              <a:rPr lang="en-US" altLang="zh-CN" sz="1800" b="0" i="0" u="none" strike="noStrike" baseline="0" dirty="0">
                <a:latin typeface="TimesNewRomanPSMT"/>
                <a:ea typeface="宋体" panose="02010600030101010101" pitchFamily="2" charset="-122"/>
              </a:rPr>
              <a:t>0.15×17850+0.28×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20000−17850</a:t>
            </a:r>
            <a:r>
              <a:rPr lang="zh-CN" altLang="en-US" sz="1800" b="0" i="0" u="none" strike="noStrike" baseline="0" dirty="0">
                <a:latin typeface="宋体" panose="02010600030101010101" pitchFamily="2" charset="-122"/>
                <a:ea typeface="宋体" panose="02010600030101010101" pitchFamily="2" charset="-122"/>
              </a:rPr>
              <a:t>）美元。编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写一个程序，让用户指定缴纳税金的种类和应纳税收入，然后计算税金。程序应通过循环让用户可以多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次输入。</a:t>
            </a:r>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883410" y="3148330"/>
            <a:ext cx="8425180" cy="1816100"/>
          </a:xfrm>
          <a:prstGeom prst="rect">
            <a:avLst/>
          </a:prstGeom>
        </p:spPr>
      </p:pic>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7.12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11.ABC </a:t>
            </a:r>
            <a:r>
              <a:rPr lang="zh-CN" altLang="en-US" sz="1800" b="0" i="0" u="none" strike="noStrike" baseline="0" dirty="0">
                <a:latin typeface="宋体" panose="02010600030101010101" pitchFamily="2" charset="-122"/>
                <a:ea typeface="宋体" panose="02010600030101010101" pitchFamily="2" charset="-122"/>
              </a:rPr>
              <a:t>邮购杂货店出售的洋蓟售价为 </a:t>
            </a:r>
            <a:r>
              <a:rPr lang="en-US" altLang="zh-CN" sz="1800" b="0" i="0" u="none" strike="noStrike" baseline="0" dirty="0">
                <a:latin typeface="TimesNewRomanPSMT"/>
                <a:ea typeface="宋体" panose="02010600030101010101" pitchFamily="2" charset="-122"/>
              </a:rPr>
              <a:t>2.05 </a:t>
            </a:r>
            <a:r>
              <a:rPr lang="zh-CN" altLang="en-US" sz="1800" b="0" i="0" u="none" strike="noStrike" baseline="0" dirty="0">
                <a:latin typeface="宋体" panose="02010600030101010101" pitchFamily="2" charset="-122"/>
                <a:ea typeface="宋体" panose="02010600030101010101" pitchFamily="2" charset="-122"/>
              </a:rPr>
              <a:t>美元</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磅，甜菜售价为 </a:t>
            </a:r>
            <a:r>
              <a:rPr lang="en-US" altLang="zh-CN" sz="1800" b="0" i="0" u="none" strike="noStrike" baseline="0" dirty="0">
                <a:latin typeface="TimesNewRomanPSMT"/>
                <a:ea typeface="宋体" panose="02010600030101010101" pitchFamily="2" charset="-122"/>
              </a:rPr>
              <a:t>1.15</a:t>
            </a:r>
            <a:r>
              <a:rPr lang="zh-CN" altLang="en-US" sz="1800" b="0" i="0" u="none" strike="noStrike" baseline="0" dirty="0">
                <a:latin typeface="宋体" panose="02010600030101010101" pitchFamily="2" charset="-122"/>
                <a:ea typeface="宋体" panose="02010600030101010101" pitchFamily="2" charset="-122"/>
              </a:rPr>
              <a:t>美元</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磅，胡萝卜售价为 </a:t>
            </a:r>
            <a:r>
              <a:rPr lang="en-US" altLang="zh-CN" sz="1800" b="0" i="0" u="none" strike="noStrike" baseline="0" dirty="0">
                <a:latin typeface="TimesNewRomanPSMT"/>
                <a:ea typeface="宋体" panose="02010600030101010101" pitchFamily="2" charset="-122"/>
              </a:rPr>
              <a:t>1.09</a:t>
            </a:r>
            <a:r>
              <a:rPr lang="zh-CN" altLang="en-US" sz="1800" b="0" i="0" u="none" strike="noStrike" baseline="0" dirty="0">
                <a:latin typeface="宋体" panose="02010600030101010101" pitchFamily="2" charset="-122"/>
                <a:ea typeface="宋体" panose="02010600030101010101" pitchFamily="2" charset="-122"/>
              </a:rPr>
              <a:t>美元</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磅。在添加运费之前，</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美元的订单有</a:t>
            </a:r>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的打折优惠。少于或等于</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磅的订单收取</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美元的运费和包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装费，</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磅～</a:t>
            </a:r>
            <a:r>
              <a:rPr lang="en-US" altLang="zh-CN" sz="1800" b="0" i="0" u="none" strike="noStrike" baseline="0" dirty="0">
                <a:latin typeface="TimesNewRomanPSMT"/>
              </a:rPr>
              <a:t>20</a:t>
            </a:r>
            <a:r>
              <a:rPr lang="zh-CN" altLang="en-US" sz="1800" b="0" i="0" u="none" strike="noStrike" baseline="0" dirty="0">
                <a:latin typeface="宋体" panose="02010600030101010101" pitchFamily="2" charset="-122"/>
                <a:ea typeface="宋体" panose="02010600030101010101" pitchFamily="2" charset="-122"/>
              </a:rPr>
              <a:t>磅的订单收取</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美元的运费和包装费，超过</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磅的订单在</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美元的基础上每续重</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磅增加</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0.5</a:t>
            </a:r>
            <a:r>
              <a:rPr lang="zh-CN" altLang="en-US" sz="1800" b="0" i="0" u="none" strike="noStrike" baseline="0" dirty="0">
                <a:latin typeface="宋体" panose="02010600030101010101" pitchFamily="2" charset="-122"/>
                <a:ea typeface="宋体" panose="02010600030101010101" pitchFamily="2" charset="-122"/>
              </a:rPr>
              <a:t>美元。编写一个程序，在循环中用</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语句实现用户输入不同的字母时有不同的响应，即输入</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响应是让用户输入洋蓟的磅数，</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是甜菜的磅数，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是胡萝卜的磅数，</a:t>
            </a:r>
            <a:r>
              <a:rPr lang="en-US" altLang="zh-CN" sz="1800" b="0" i="0" u="none" strike="noStrike" baseline="0" dirty="0">
                <a:latin typeface="TimesNewRomanPSMT"/>
                <a:ea typeface="宋体" panose="02010600030101010101" pitchFamily="2" charset="-122"/>
              </a:rPr>
              <a:t>q </a:t>
            </a:r>
            <a:r>
              <a:rPr lang="zh-CN" altLang="en-US" sz="1800" b="0" i="0" u="none" strike="noStrike" baseline="0" dirty="0">
                <a:latin typeface="宋体" panose="02010600030101010101" pitchFamily="2" charset="-122"/>
                <a:ea typeface="宋体" panose="02010600030101010101" pitchFamily="2" charset="-122"/>
              </a:rPr>
              <a:t>是退出订购。程序要记录累计的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重量。即，如果用户输入 </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磅的甜菜，然后输入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磅的甜菜，程序应报告</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磅的甜菜。然后，该程序要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计算货物总价、折扣（如果有的话）、运费和包装费。随后，程序应显示所有的购买信息：物品售价、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订购的重量（单位：磅）、订购的蔬菜费用、订单的总费用、折扣（如果有的话）、运费和包装费，以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及所有的费用总额。</a:t>
            </a:r>
            <a:endParaRPr lang="en-US" altLang="zh-CN" dirty="0">
              <a:latin typeface="TimesNewRomanPSMT"/>
              <a:ea typeface="宋体" panose="02010600030101010101" pitchFamily="2" charset="-122"/>
            </a:endParaRPr>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8</a:t>
            </a:r>
            <a:r>
              <a:rPr lang="zh-CN" altLang="en-US" dirty="0"/>
              <a:t>章 </a:t>
            </a:r>
            <a:r>
              <a:rPr lang="zh-CN" altLang="en-US"/>
              <a:t>字符输入</a:t>
            </a:r>
            <a:r>
              <a:rPr lang="en-US" altLang="zh-CN" dirty="0"/>
              <a:t>/</a:t>
            </a:r>
            <a:r>
              <a:rPr lang="zh-CN" altLang="en-US" dirty="0"/>
              <a:t>输出和输入验证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更详细地介绍输入、输出以及</a:t>
            </a:r>
            <a:r>
              <a:rPr lang="zh-CN" altLang="en-US" sz="1800" b="0" i="0" u="none" strike="noStrike" baseline="0" dirty="0">
                <a:solidFill>
                  <a:srgbClr val="FF0000"/>
                </a:solidFill>
                <a:latin typeface="宋体" panose="02010600030101010101" pitchFamily="2" charset="-122"/>
                <a:ea typeface="宋体" panose="02010600030101010101" pitchFamily="2" charset="-122"/>
              </a:rPr>
              <a:t>缓冲输入</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无缓冲输入</a:t>
            </a:r>
            <a:r>
              <a:rPr lang="zh-CN" altLang="en-US" sz="1800" b="0" i="0" u="none" strike="noStrike" baseline="0" dirty="0">
                <a:latin typeface="宋体" panose="02010600030101010101" pitchFamily="2" charset="-122"/>
                <a:ea typeface="宋体" panose="02010600030101010101" pitchFamily="2" charset="-122"/>
              </a:rPr>
              <a:t>的区别</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如何通过键盘模拟</a:t>
            </a:r>
            <a:r>
              <a:rPr lang="zh-CN" altLang="en-US" sz="1800" b="0" i="0" u="none" strike="noStrike" baseline="0" dirty="0">
                <a:solidFill>
                  <a:srgbClr val="FF0000"/>
                </a:solidFill>
                <a:latin typeface="宋体" panose="02010600030101010101" pitchFamily="2" charset="-122"/>
                <a:ea typeface="宋体" panose="02010600030101010101" pitchFamily="2" charset="-122"/>
              </a:rPr>
              <a:t>文件结尾</a:t>
            </a:r>
            <a:r>
              <a:rPr lang="zh-CN" altLang="en-US" sz="1800" b="0" i="0" u="none" strike="noStrike" baseline="0" dirty="0">
                <a:latin typeface="宋体" panose="02010600030101010101" pitchFamily="2" charset="-122"/>
                <a:ea typeface="宋体" panose="02010600030101010101" pitchFamily="2" charset="-122"/>
              </a:rPr>
              <a:t>条件</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重定向</a:t>
            </a:r>
            <a:r>
              <a:rPr lang="zh-CN" altLang="en-US" sz="1800" b="0" i="0" u="none" strike="noStrike" baseline="0" dirty="0">
                <a:latin typeface="宋体" panose="02010600030101010101" pitchFamily="2" charset="-122"/>
                <a:ea typeface="宋体" panose="02010600030101010101" pitchFamily="2" charset="-122"/>
              </a:rPr>
              <a:t>把程序和文件相连接</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创建更友好的用户界面</a:t>
            </a:r>
            <a:endParaRPr lang="en-US" altLang="zh-CN" dirty="0">
              <a:latin typeface="TimesNewRomanPSMT"/>
              <a:ea typeface="宋体" panose="02010600030101010101" pitchFamily="2" charset="-122"/>
            </a:endParaRPr>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8</a:t>
            </a:r>
            <a:r>
              <a:rPr lang="zh-CN" altLang="en-US" dirty="0"/>
              <a:t>章 </a:t>
            </a:r>
            <a:r>
              <a:rPr lang="zh-CN" altLang="en-US"/>
              <a:t>字符输入</a:t>
            </a:r>
            <a:r>
              <a:rPr lang="en-US" altLang="zh-CN" dirty="0"/>
              <a:t>/</a:t>
            </a:r>
            <a:r>
              <a:rPr lang="zh-CN" altLang="en-US" dirty="0"/>
              <a:t>输出和输入验证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在涉及计算机的话题时，我们经常会提到输入（</a:t>
            </a:r>
            <a:r>
              <a:rPr lang="en-US" altLang="zh-CN" sz="1800" b="0" i="0" u="none" strike="noStrike" baseline="0" dirty="0">
                <a:latin typeface="TimesNewRomanPSMT"/>
                <a:ea typeface="宋体" panose="02010600030101010101" pitchFamily="2" charset="-122"/>
              </a:rPr>
              <a:t>input</a:t>
            </a:r>
            <a:r>
              <a:rPr lang="zh-CN" altLang="en-US" sz="1800" b="0" i="0" u="none" strike="noStrike" baseline="0" dirty="0">
                <a:latin typeface="宋体" panose="02010600030101010101" pitchFamily="2" charset="-122"/>
                <a:ea typeface="宋体" panose="02010600030101010101" pitchFamily="2" charset="-122"/>
              </a:rPr>
              <a:t>）和输出（</a:t>
            </a:r>
            <a:r>
              <a:rPr lang="en-US" altLang="zh-CN" sz="1800" b="0" i="0" u="none" strike="noStrike" baseline="0" dirty="0">
                <a:latin typeface="TimesNewRomanPSMT"/>
                <a:ea typeface="宋体" panose="02010600030101010101" pitchFamily="2" charset="-122"/>
              </a:rPr>
              <a:t>output</a:t>
            </a:r>
            <a:r>
              <a:rPr lang="zh-CN" altLang="en-US" sz="1800" b="0" i="0" u="none" strike="noStrike" baseline="0" dirty="0">
                <a:latin typeface="宋体" panose="02010600030101010101" pitchFamily="2" charset="-122"/>
                <a:ea typeface="宋体" panose="02010600030101010101" pitchFamily="2" charset="-122"/>
              </a:rPr>
              <a:t>）。我们谈论输入和输出设备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（如键盘、</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盘、扫描仪和激光打印机），讲解如何处理输入数据和输出数据，讨论执行输入和输出任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务的函数。本章主要介绍用于输入和输出的函数（简称</a:t>
            </a:r>
            <a:r>
              <a:rPr lang="en-US" altLang="zh-CN" sz="1800" b="0" i="0" u="none" strike="noStrike" baseline="0" dirty="0">
                <a:solidFill>
                  <a:srgbClr val="FF0000"/>
                </a:solidFill>
                <a:latin typeface="TimesNewRomanPSMT"/>
                <a:ea typeface="宋体" panose="02010600030101010101" pitchFamily="2" charset="-122"/>
              </a:rPr>
              <a:t>I/O</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rPr>
              <a:t>I/O</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等）负责把信息传送到程序中。前几章简单介绍过这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些函数，本章将详细介绍它们的基本概念。同时，还会介绍如何设计与用户交互的界面。</a:t>
            </a:r>
            <a:endParaRPr lang="en-US" altLang="zh-CN" dirty="0">
              <a:latin typeface="TimesNewRomanPSMT"/>
              <a:ea typeface="宋体" panose="02010600030101010101" pitchFamily="2" charset="-122"/>
            </a:endParaRP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8</a:t>
            </a:r>
            <a:r>
              <a:rPr lang="zh-CN" altLang="en-US" dirty="0"/>
              <a:t>章 </a:t>
            </a:r>
            <a:r>
              <a:rPr lang="zh-CN" altLang="en-US"/>
              <a:t>字符输入</a:t>
            </a:r>
            <a:r>
              <a:rPr lang="en-US" altLang="zh-CN" dirty="0"/>
              <a:t>/</a:t>
            </a:r>
            <a:r>
              <a:rPr lang="zh-CN" altLang="en-US" dirty="0"/>
              <a:t>输出和输入验证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最初，输入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输出函数不是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定义的一部分，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把开发这些函数的任务留给编译器的实现者来完成。在实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际应用中，</a:t>
            </a:r>
            <a:r>
              <a:rPr lang="en-US" altLang="zh-CN" sz="1800" b="0" i="0" u="none" strike="noStrike" baseline="0" dirty="0">
                <a:latin typeface="TimesNewRomanPSMT"/>
                <a:ea typeface="宋体" panose="02010600030101010101" pitchFamily="2" charset="-122"/>
              </a:rPr>
              <a:t>UNIX </a:t>
            </a:r>
            <a:r>
              <a:rPr lang="zh-CN" altLang="en-US" sz="1800" b="0" i="0" u="none" strike="noStrike" baseline="0" dirty="0">
                <a:latin typeface="宋体" panose="02010600030101010101" pitchFamily="2" charset="-122"/>
                <a:ea typeface="宋体" panose="02010600030101010101" pitchFamily="2" charset="-122"/>
              </a:rPr>
              <a:t>系统中的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实现为这些函数提供了一个模型。</a:t>
            </a:r>
            <a:r>
              <a:rPr lang="en-US" altLang="zh-CN" sz="1800" b="0" i="0" u="none" strike="noStrike" baseline="0" dirty="0">
                <a:latin typeface="TimesNewRomanPSMT"/>
                <a:ea typeface="宋体" panose="02010600030101010101" pitchFamily="2" charset="-122"/>
              </a:rPr>
              <a:t>ANSI C </a:t>
            </a:r>
            <a:r>
              <a:rPr lang="zh-CN" altLang="en-US" sz="1800" b="0" i="0" u="none" strike="noStrike" baseline="0" dirty="0">
                <a:latin typeface="宋体" panose="02010600030101010101" pitchFamily="2" charset="-122"/>
                <a:ea typeface="宋体" panose="02010600030101010101" pitchFamily="2" charset="-122"/>
              </a:rPr>
              <a:t>库吸取成功的经验，把大量的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UNIX I/O</a:t>
            </a:r>
            <a:r>
              <a:rPr lang="zh-CN" altLang="en-US" sz="1800" b="0" i="0" u="none" strike="noStrike" baseline="0" dirty="0">
                <a:latin typeface="宋体" panose="02010600030101010101" pitchFamily="2" charset="-122"/>
                <a:ea typeface="宋体" panose="02010600030101010101" pitchFamily="2" charset="-122"/>
              </a:rPr>
              <a:t>函数囊括其中，包括一些我们曾经用过的。由于必须保证这些标准函数在不同的计算机环境中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能正常工作，所以它们很少使用某些特殊系统才有的特性。因此，许多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供应商会利用硬件的特性，额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外提供一些</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函数。其他函数或函数系列需要特殊的操作系统支持，如</a:t>
            </a:r>
            <a:r>
              <a:rPr lang="en-US" altLang="zh-CN" sz="1800" b="0" i="0" u="none" strike="noStrike" baseline="0" dirty="0" err="1">
                <a:latin typeface="TimesNewRomanPSMT"/>
                <a:ea typeface="宋体" panose="02010600030101010101" pitchFamily="2" charset="-122"/>
              </a:rPr>
              <a:t>Winsows</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Macintosh OS</a:t>
            </a:r>
            <a:r>
              <a:rPr lang="zh-CN" altLang="en-US" sz="1800" b="0" i="0" u="none" strike="noStrike" baseline="0" dirty="0">
                <a:latin typeface="宋体" panose="02010600030101010101" pitchFamily="2" charset="-122"/>
                <a:ea typeface="宋体" panose="02010600030101010101" pitchFamily="2" charset="-122"/>
              </a:rPr>
              <a:t>提供的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特殊图形界面。这些有针对性、非标准的函数让程序员能更有效地使用特定计算机编写程序。本章只着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重讲解</a:t>
            </a:r>
            <a:r>
              <a:rPr lang="zh-CN" altLang="en-US" sz="1800" b="0" i="0" u="none" strike="noStrike" baseline="0" dirty="0">
                <a:solidFill>
                  <a:srgbClr val="FF0000"/>
                </a:solidFill>
                <a:latin typeface="宋体" panose="02010600030101010101" pitchFamily="2" charset="-122"/>
                <a:ea typeface="宋体" panose="02010600030101010101" pitchFamily="2" charset="-122"/>
              </a:rPr>
              <a:t>所有系统都通用的标准 </a:t>
            </a:r>
            <a:r>
              <a:rPr lang="en-US" altLang="zh-CN" sz="1800" b="0" i="0" u="none" strike="noStrike" baseline="0" dirty="0">
                <a:solidFill>
                  <a:srgbClr val="FF0000"/>
                </a:solidFill>
                <a:latin typeface="TimesNewRomanPSMT"/>
                <a:ea typeface="宋体" panose="02010600030101010101" pitchFamily="2" charset="-122"/>
              </a:rPr>
              <a:t>I/O </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，用这些函数编写的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可移植程序</a:t>
            </a:r>
            <a:r>
              <a:rPr lang="zh-CN" altLang="en-US" sz="1800" b="0" i="0" u="none" strike="noStrike" baseline="0" dirty="0">
                <a:latin typeface="宋体" panose="02010600030101010101" pitchFamily="2" charset="-122"/>
                <a:ea typeface="宋体" panose="02010600030101010101" pitchFamily="2" charset="-122"/>
              </a:rPr>
              <a:t>很容易从一个系统移植到另一个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系统。处理文件输入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输出的程序也可以使用这些函数。</a:t>
            </a:r>
            <a:endParaRPr lang="en-US" altLang="zh-CN" dirty="0">
              <a:latin typeface="TimesNewRomanPSMT"/>
              <a:ea typeface="宋体" panose="02010600030101010101" pitchFamily="2" charset="-122"/>
            </a:endParaRP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8</a:t>
            </a:r>
            <a:r>
              <a:rPr lang="zh-CN" altLang="en-US" dirty="0"/>
              <a:t>章 </a:t>
            </a:r>
            <a:r>
              <a:rPr lang="zh-CN" altLang="en-US"/>
              <a:t>字符输入</a:t>
            </a:r>
            <a:r>
              <a:rPr lang="en-US" altLang="zh-CN" dirty="0"/>
              <a:t>/</a:t>
            </a:r>
            <a:r>
              <a:rPr lang="zh-CN" altLang="en-US" dirty="0"/>
              <a:t>输出和输入验证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许多程序都有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输入验证</a:t>
            </a:r>
            <a:r>
              <a:rPr lang="zh-CN" altLang="en-US" sz="1800" b="0" i="0" u="none" strike="noStrike" baseline="0" dirty="0">
                <a:latin typeface="宋体" panose="02010600030101010101" pitchFamily="2" charset="-122"/>
                <a:ea typeface="宋体" panose="02010600030101010101" pitchFamily="2" charset="-122"/>
              </a:rPr>
              <a:t>，即判断用户的输入是否与程序期望的输入匹配。本章将演示一些与输入验证相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关的问题和解决方案。</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8.1 </a:t>
            </a:r>
            <a:r>
              <a:rPr lang="zh-CN" altLang="en-US"/>
              <a:t>单字符</a:t>
            </a:r>
            <a:r>
              <a:rPr lang="en-US" altLang="zh-CN" dirty="0"/>
              <a:t>I/</a:t>
            </a:r>
            <a:r>
              <a:rPr lang="en-US" altLang="zh-CN"/>
              <a:t>O</a:t>
            </a:r>
            <a:r>
              <a:rPr lang="zh-CN" altLang="en-US"/>
              <a:t>：</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7 </a:t>
            </a:r>
            <a:r>
              <a:rPr lang="zh-CN" altLang="en-US" sz="1800" b="0" i="0" u="none" strike="noStrike" baseline="0" dirty="0">
                <a:latin typeface="宋体" panose="02010600030101010101" pitchFamily="2" charset="-122"/>
                <a:ea typeface="宋体" panose="02010600030101010101" pitchFamily="2" charset="-122"/>
              </a:rPr>
              <a:t>章中提到过，</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每次</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只处理一个字符</a:t>
            </a:r>
            <a:r>
              <a:rPr lang="zh-CN" altLang="en-US" sz="1800" b="0" i="0" u="none" strike="noStrike" baseline="0" dirty="0">
                <a:latin typeface="宋体" panose="02010600030101010101" pitchFamily="2" charset="-122"/>
                <a:ea typeface="宋体" panose="02010600030101010101" pitchFamily="2" charset="-122"/>
              </a:rPr>
              <a:t>。你可能认为这种方法实在太笨拙了，毕竟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与我们的阅读方式相差甚远。但是，这种方法很适合计算机。而且，这是绝大多数文本（即，普通文字）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处理程序所用的核心方法。为了帮助读者回忆这些函数的工作方式，请看程序清单</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。该程序获取从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键盘输入的字符，并把这些字符发送到屏幕上。程序使用</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循环，当读到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字符时停止。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8.1 </a:t>
            </a:r>
            <a:r>
              <a:rPr lang="zh-CN" altLang="en-US"/>
              <a:t>单字符</a:t>
            </a:r>
            <a:r>
              <a:rPr lang="en-US" altLang="zh-CN" dirty="0"/>
              <a:t>I/</a:t>
            </a:r>
            <a:r>
              <a:rPr lang="en-US" altLang="zh-CN"/>
              <a:t>O</a:t>
            </a:r>
            <a:r>
              <a:rPr lang="zh-CN" altLang="en-US"/>
              <a:t>：</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8.1 </a:t>
            </a:r>
            <a:r>
              <a:rPr lang="en-US" altLang="zh-CN" b="1" dirty="0" err="1">
                <a:latin typeface="TimesNewRomanPS-BoldMT"/>
                <a:ea typeface="宋体" panose="02010600030101010101" pitchFamily="2" charset="-122"/>
                <a:sym typeface="+mn-ea"/>
              </a:rPr>
              <a:t>echo.c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en-US" altLang="zh-CN" dirty="0" err="1">
                <a:latin typeface="TimesNewRomanPSMT"/>
                <a:sym typeface="+mn-ea"/>
              </a:rPr>
              <a:t>echo.c</a:t>
            </a:r>
            <a:r>
              <a:rPr lang="en-US" altLang="zh-CN" dirty="0">
                <a:latin typeface="TimesNewRomanPSMT"/>
                <a:sym typeface="+mn-ea"/>
              </a:rPr>
              <a:t> -- </a:t>
            </a:r>
            <a:r>
              <a:rPr lang="zh-CN" altLang="en-US" dirty="0">
                <a:latin typeface="宋体" panose="02010600030101010101" pitchFamily="2" charset="-122"/>
                <a:ea typeface="宋体" panose="02010600030101010101" pitchFamily="2" charset="-122"/>
                <a:sym typeface="+mn-ea"/>
              </a:rPr>
              <a:t>重复输入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char</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ch</a:t>
            </a:r>
            <a:r>
              <a:rPr lang="en-US" altLang="zh-CN" dirty="0">
                <a:latin typeface="TimesNewRomanPSMT"/>
                <a:ea typeface="宋体" panose="02010600030101010101" pitchFamily="2" charset="-122"/>
                <a:sym typeface="+mn-ea"/>
              </a:rPr>
              <a:t>;</a:t>
            </a:r>
            <a:endParaRPr lang="zh-CN" altLang="en-US"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8.1 </a:t>
            </a:r>
            <a:r>
              <a:rPr lang="zh-CN" altLang="en-US"/>
              <a:t>单字符</a:t>
            </a:r>
            <a:r>
              <a:rPr lang="en-US" altLang="zh-CN" dirty="0"/>
              <a:t>I/</a:t>
            </a:r>
            <a:r>
              <a:rPr lang="en-US" altLang="zh-CN"/>
              <a:t>O</a:t>
            </a:r>
            <a:r>
              <a:rPr lang="zh-CN" altLang="en-US"/>
              <a:t>：</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自从</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标准发布以后，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就把</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头文件与使用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相关联，这就是为什么程序中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要包含这个头文件的原因（其实，</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都不是真正的函数，它们被定义为供预处理器使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用的宏，我们在第</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章中再详细讨论）。运行该程序后，与用户的交互如下：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Hello,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there.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would[enter]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Hello,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would</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like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bag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potatoes.[enter]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like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a:t>
            </a:r>
            <a:r>
              <a:rPr lang="zh-CN" altLang="en-US" dirty="0"/>
              <a:t>　　　　←结束</a:t>
            </a:r>
            <a:endParaRPr lang="zh-CN" altLang="en-US" dirty="0"/>
          </a:p>
          <a:p>
            <a:endParaRPr lang="en-US" altLang="zh-CN" dirty="0"/>
          </a:p>
          <a:p>
            <a:endParaRPr lang="en-US" altLang="zh-CN" dirty="0"/>
          </a:p>
          <a:p>
            <a:r>
              <a:rPr lang="zh-CN" altLang="en-US" dirty="0"/>
              <a:t>必须以右花括号表示程序结束。</a:t>
            </a:r>
            <a:endParaRPr lang="en-US" altLang="zh-CN" dirty="0"/>
          </a:p>
        </p:txBody>
      </p:sp>
      <p:sp>
        <p:nvSpPr>
          <p:cNvPr id="2" name="标题 1"/>
          <p:cNvSpPr>
            <a:spLocks noGrp="1"/>
          </p:cNvSpPr>
          <p:nvPr>
            <p:ph type="title"/>
          </p:nvPr>
        </p:nvSpPr>
        <p:spPr/>
        <p:txBody>
          <a:bodyPr/>
          <a:lstStyle/>
          <a:p>
            <a:r>
              <a:rPr lang="en-US" altLang="zh-CN" dirty="0"/>
              <a:t>2.2.1 </a:t>
            </a:r>
            <a:r>
              <a:rPr lang="zh-CN" altLang="en-US" dirty="0"/>
              <a:t>第</a:t>
            </a:r>
            <a:r>
              <a:rPr lang="en-US" altLang="zh-CN" dirty="0"/>
              <a:t>1</a:t>
            </a:r>
            <a:r>
              <a:rPr lang="zh-CN" altLang="en-US" dirty="0"/>
              <a:t>遍：快速概要</a:t>
            </a:r>
            <a:endParaRPr lang="zh-CN" altLang="en-US" dirty="0"/>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8.1 </a:t>
            </a:r>
            <a:r>
              <a:rPr lang="zh-CN" altLang="en-US"/>
              <a:t>单字符</a:t>
            </a:r>
            <a:r>
              <a:rPr lang="en-US" altLang="zh-CN" dirty="0"/>
              <a:t>I/</a:t>
            </a:r>
            <a:r>
              <a:rPr lang="en-US" altLang="zh-CN"/>
              <a:t>O</a:t>
            </a:r>
            <a:r>
              <a:rPr lang="zh-CN" altLang="en-US"/>
              <a:t>：</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读者可能好奇，为何输入的字符能直接显示在屏幕上？如果用一个特殊字符（如，</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）来结束输入，就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无法在文本中使用这个字符，是否有更好的方法结束输入？要回答这些问题，首先要了解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程序如何处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理键盘输入，尤其是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缓冲</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标准输入文件</a:t>
            </a:r>
            <a:r>
              <a:rPr lang="zh-CN" altLang="en-US" sz="1800" b="0" i="0" u="none" strike="noStrike" baseline="0" dirty="0">
                <a:latin typeface="宋体" panose="02010600030101010101" pitchFamily="2" charset="-122"/>
                <a:ea typeface="宋体" panose="02010600030101010101" pitchFamily="2" charset="-122"/>
              </a:rPr>
              <a:t>的概念。</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如果在老式系统运行程序清单</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，你输入文本时可能显示如下：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HHeelllloo</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tthheerree</a:t>
            </a:r>
            <a:r>
              <a:rPr lang="en-US" altLang="zh-CN" sz="1800" b="0" i="0" u="none" strike="noStrike" baseline="0" dirty="0">
                <a:latin typeface="TimesNewRomanPSMT"/>
                <a:ea typeface="宋体" panose="02010600030101010101" pitchFamily="2" charset="-122"/>
              </a:rPr>
              <a:t>..II </a:t>
            </a:r>
            <a:r>
              <a:rPr lang="en-US" altLang="zh-CN" sz="1800" b="0" i="0" u="none" strike="noStrike" baseline="0" dirty="0" err="1">
                <a:latin typeface="TimesNewRomanPSMT"/>
                <a:ea typeface="宋体" panose="02010600030101010101" pitchFamily="2" charset="-122"/>
              </a:rPr>
              <a:t>wwoouulldd</a:t>
            </a:r>
            <a:r>
              <a:rPr lang="en-US" altLang="zh-CN" sz="1800" b="0" i="0" u="none" strike="noStrike" baseline="0" dirty="0">
                <a:latin typeface="TimesNewRomanPSMT"/>
                <a:ea typeface="宋体" panose="02010600030101010101" pitchFamily="2" charset="-122"/>
              </a:rPr>
              <a:t>[enter]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lliikkee</a:t>
            </a:r>
            <a:r>
              <a:rPr lang="en-US" altLang="zh-CN" sz="1800" b="0" i="0" u="none" strike="noStrike" baseline="0" dirty="0">
                <a:latin typeface="TimesNewRomanPSMT"/>
                <a:ea typeface="宋体" panose="02010600030101010101" pitchFamily="2" charset="-122"/>
              </a:rPr>
              <a:t> aa #</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以上行为是个例外。像这样回显用户输入的字符后立即重复打印该字符是属于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无缓冲（或直接）输入</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即正在等待的程序可立即使用输入的字符。对于该例，大部分系统在用户</a:t>
            </a:r>
            <a:r>
              <a:rPr lang="zh-CN" altLang="en-US" sz="1800" b="0" i="0" u="none" strike="noStrike" baseline="0" dirty="0">
                <a:solidFill>
                  <a:srgbClr val="FF0000"/>
                </a:solidFill>
                <a:latin typeface="宋体" panose="02010600030101010101" pitchFamily="2" charset="-122"/>
                <a:ea typeface="宋体" panose="02010600030101010101" pitchFamily="2" charset="-122"/>
              </a:rPr>
              <a:t>按下</a:t>
            </a:r>
            <a:r>
              <a:rPr lang="en-US" altLang="zh-CN" sz="1800" b="0" i="0" u="none" strike="noStrike" baseline="0" dirty="0">
                <a:solidFill>
                  <a:srgbClr val="FF0000"/>
                </a:solidFill>
                <a:latin typeface="TimesNewRomanPSMT"/>
                <a:ea typeface="宋体" panose="02010600030101010101" pitchFamily="2" charset="-122"/>
              </a:rPr>
              <a:t>Enter</a:t>
            </a:r>
            <a:r>
              <a:rPr lang="zh-CN" altLang="en-US" sz="1800" b="0" i="0" u="none" strike="noStrike" baseline="0" dirty="0">
                <a:solidFill>
                  <a:srgbClr val="FF0000"/>
                </a:solidFill>
                <a:latin typeface="宋体" panose="02010600030101010101" pitchFamily="2" charset="-122"/>
                <a:ea typeface="宋体" panose="02010600030101010101" pitchFamily="2" charset="-122"/>
              </a:rPr>
              <a:t>键之前</a:t>
            </a:r>
            <a:r>
              <a:rPr lang="zh-CN" altLang="en-US" sz="1800" b="0" i="0" u="none" strike="noStrike" baseline="0" dirty="0">
                <a:latin typeface="宋体" panose="02010600030101010101" pitchFamily="2" charset="-122"/>
                <a:ea typeface="宋体" panose="02010600030101010101" pitchFamily="2" charset="-122"/>
              </a:rPr>
              <a:t>不会重复打印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刚输入的字符，这种输入形式属于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缓冲输入</a:t>
            </a:r>
            <a:r>
              <a:rPr lang="zh-CN" altLang="en-US" sz="1800" b="0" i="0" u="none" strike="noStrike" baseline="0" dirty="0">
                <a:latin typeface="宋体" panose="02010600030101010101" pitchFamily="2" charset="-122"/>
                <a:ea typeface="宋体" panose="02010600030101010101" pitchFamily="2" charset="-122"/>
              </a:rPr>
              <a:t>。用户输入的字符被收集并储存在一个被</a:t>
            </a:r>
            <a:r>
              <a:rPr lang="zh-CN" altLang="en-US" sz="1800" b="0" i="0" u="none" strike="noStrike" baseline="0" dirty="0">
                <a:solidFill>
                  <a:srgbClr val="FF0000"/>
                </a:solidFill>
                <a:latin typeface="宋体" panose="02010600030101010101" pitchFamily="2" charset="-122"/>
                <a:ea typeface="宋体" panose="02010600030101010101" pitchFamily="2" charset="-122"/>
              </a:rPr>
              <a:t>称为缓冲区</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buffer</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）的临时存储区</a:t>
            </a:r>
            <a:r>
              <a:rPr lang="zh-CN" altLang="en-US" sz="1800" b="0" i="0" u="none" strike="noStrike" baseline="0" dirty="0">
                <a:latin typeface="宋体" panose="02010600030101010101" pitchFamily="2" charset="-122"/>
                <a:ea typeface="宋体" panose="02010600030101010101" pitchFamily="2" charset="-122"/>
              </a:rPr>
              <a:t>，按下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键后，程序才可使用用户输入的字符。图</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比较了这两种输入。</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pic>
        <p:nvPicPr>
          <p:cNvPr id="5" name="内容占位符 4"/>
          <p:cNvPicPr>
            <a:picLocks noGrp="1" noChangeAspect="1"/>
          </p:cNvPicPr>
          <p:nvPr>
            <p:ph idx="1"/>
          </p:nvPr>
        </p:nvPicPr>
        <p:blipFill>
          <a:blip r:embed="rId1"/>
          <a:stretch>
            <a:fillRect/>
          </a:stretch>
        </p:blipFill>
        <p:spPr>
          <a:xfrm>
            <a:off x="2616966" y="1704512"/>
            <a:ext cx="6958068" cy="4730750"/>
          </a:xfrm>
        </p:spPr>
      </p:pic>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为什么要有缓冲区？</a:t>
            </a:r>
            <a:r>
              <a:rPr lang="zh-CN" altLang="en-US" sz="1800" b="0" i="0" u="none" strike="noStrike" baseline="0" dirty="0">
                <a:latin typeface="宋体" panose="02010600030101010101" pitchFamily="2" charset="-122"/>
                <a:ea typeface="宋体" panose="02010600030101010101" pitchFamily="2" charset="-122"/>
              </a:rPr>
              <a:t>首先，把若干字符作为一个块进行传输比逐个发送这些字符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节约时间</a:t>
            </a:r>
            <a:r>
              <a:rPr lang="zh-CN" altLang="en-US" sz="1800" b="0" i="0" u="none" strike="noStrike" baseline="0" dirty="0">
                <a:latin typeface="宋体" panose="02010600030101010101" pitchFamily="2" charset="-122"/>
                <a:ea typeface="宋体" panose="02010600030101010101" pitchFamily="2" charset="-122"/>
              </a:rPr>
              <a:t>。其次，如果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用户打错字符，可以直接通过键盘修正错误。当最后按下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键时，传输的是正确的输入。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虽然缓冲输入好处很多，但是某些交互式程序也需要无缓冲输入。例如，在游戏中，你希望按下一个键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就执行相应的指令。因此，</a:t>
            </a:r>
            <a:r>
              <a:rPr lang="zh-CN" altLang="en-US" sz="1800" b="0" i="0" u="none" strike="noStrike" baseline="0" dirty="0">
                <a:solidFill>
                  <a:srgbClr val="FF0000"/>
                </a:solidFill>
                <a:latin typeface="宋体" panose="02010600030101010101" pitchFamily="2" charset="-122"/>
                <a:ea typeface="宋体" panose="02010600030101010101" pitchFamily="2" charset="-122"/>
              </a:rPr>
              <a:t>缓冲输入</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无缓冲输入</a:t>
            </a:r>
            <a:r>
              <a:rPr lang="zh-CN" altLang="en-US" sz="1800" b="0" i="0" u="none" strike="noStrike" baseline="0" dirty="0">
                <a:latin typeface="宋体" panose="02010600030101010101" pitchFamily="2" charset="-122"/>
                <a:ea typeface="宋体" panose="02010600030101010101" pitchFamily="2" charset="-122"/>
              </a:rPr>
              <a:t>都有用武之地。</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缓冲分为两类：</a:t>
            </a:r>
            <a:r>
              <a:rPr lang="zh-CN" altLang="en-US" sz="1800" b="0" i="0" u="none" strike="noStrike" baseline="0" dirty="0">
                <a:solidFill>
                  <a:srgbClr val="FF0000"/>
                </a:solidFill>
                <a:latin typeface="宋体" panose="02010600030101010101" pitchFamily="2" charset="-122"/>
                <a:ea typeface="宋体" panose="02010600030101010101" pitchFamily="2" charset="-122"/>
              </a:rPr>
              <a:t>完全缓冲</a:t>
            </a:r>
            <a:r>
              <a:rPr lang="en-US" altLang="zh-CN" sz="1800" b="0" i="0" u="none" strike="noStrike" baseline="0" dirty="0">
                <a:solidFill>
                  <a:srgbClr val="FF0000"/>
                </a:solidFill>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行缓冲</a:t>
            </a:r>
            <a:r>
              <a:rPr lang="en-US" altLang="zh-CN" sz="1800" b="0" i="0" u="none" strike="noStrike" baseline="0" dirty="0">
                <a:solidFill>
                  <a:srgbClr val="FF0000"/>
                </a:solidFill>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。完全缓冲输入指的是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当缓冲区被填满时</a:t>
            </a:r>
            <a:r>
              <a:rPr lang="zh-CN" altLang="en-US" sz="1800" b="0" i="0" u="none" strike="noStrike" baseline="0" dirty="0">
                <a:latin typeface="宋体" panose="02010600030101010101" pitchFamily="2" charset="-122"/>
                <a:ea typeface="宋体" panose="02010600030101010101" pitchFamily="2" charset="-122"/>
              </a:rPr>
              <a:t>才刷新缓冲区（内容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被发送至目的地），通常出现在文件输入中。缓冲区的大小取决于系统，常见的大小是 </a:t>
            </a:r>
            <a:r>
              <a:rPr lang="en-US" altLang="zh-CN" sz="1800" b="0" i="0" u="none" strike="noStrike" baseline="0" dirty="0">
                <a:latin typeface="TimesNewRomanPSMT"/>
                <a:ea typeface="宋体" panose="02010600030101010101" pitchFamily="2" charset="-122"/>
              </a:rPr>
              <a:t>512 </a:t>
            </a:r>
            <a:r>
              <a:rPr lang="zh-CN" altLang="en-US" sz="1800" b="0" i="0" u="none" strike="noStrike" baseline="0" dirty="0">
                <a:latin typeface="宋体" panose="02010600030101010101" pitchFamily="2" charset="-122"/>
                <a:ea typeface="宋体" panose="02010600030101010101" pitchFamily="2" charset="-122"/>
              </a:rPr>
              <a:t>字节和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4096</a:t>
            </a:r>
            <a:r>
              <a:rPr lang="zh-CN" altLang="en-US" sz="1800" b="0" i="0" u="none" strike="noStrike" baseline="0" dirty="0">
                <a:latin typeface="宋体" panose="02010600030101010101" pitchFamily="2" charset="-122"/>
                <a:ea typeface="宋体" panose="02010600030101010101" pitchFamily="2" charset="-122"/>
              </a:rPr>
              <a:t>字节。行缓冲</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指的是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在出现换行符时</a:t>
            </a:r>
            <a:r>
              <a:rPr lang="zh-CN" altLang="en-US" sz="1800" b="0" i="0" u="none" strike="noStrike" baseline="0" dirty="0">
                <a:latin typeface="宋体" panose="02010600030101010101" pitchFamily="2" charset="-122"/>
                <a:ea typeface="宋体" panose="02010600030101010101" pitchFamily="2" charset="-122"/>
              </a:rPr>
              <a:t>刷新缓冲区。键盘输入通常是行缓冲输入，所以在按下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键后才刷新缓冲区。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那么，使用缓冲输入还是无缓冲输入？</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和后续的</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标准都规定输入是缓冲的</a:t>
            </a:r>
            <a:r>
              <a:rPr lang="zh-CN" altLang="en-US" sz="1800" b="0" i="0" u="none" strike="noStrike" baseline="0" dirty="0">
                <a:latin typeface="宋体" panose="02010600030101010101" pitchFamily="2" charset="-122"/>
                <a:ea typeface="宋体" panose="02010600030101010101" pitchFamily="2" charset="-122"/>
              </a:rPr>
              <a:t>，不过最初</a:t>
            </a:r>
            <a:r>
              <a:rPr lang="en-US" altLang="zh-CN" sz="1800" b="0" i="0" u="none" strike="noStrike" baseline="0" dirty="0">
                <a:latin typeface="TimesNewRomanPSMT"/>
                <a:ea typeface="宋体" panose="02010600030101010101" pitchFamily="2" charset="-122"/>
              </a:rPr>
              <a:t>K&amp;R</a:t>
            </a:r>
            <a:r>
              <a:rPr lang="zh-CN" altLang="en-US" sz="1800" b="0" i="0" u="none" strike="noStrike" baseline="0" dirty="0">
                <a:latin typeface="宋体" panose="02010600030101010101" pitchFamily="2" charset="-122"/>
                <a:ea typeface="宋体" panose="02010600030101010101" pitchFamily="2" charset="-122"/>
              </a:rPr>
              <a:t>把这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个决定权交给了编译器的编写者。读者可以运行</a:t>
            </a:r>
            <a:r>
              <a:rPr lang="en-US" altLang="zh-CN" sz="1800" b="0" i="0" u="none" strike="noStrike" baseline="0" dirty="0" err="1">
                <a:latin typeface="TimesNewRomanPSMT"/>
                <a:ea typeface="宋体" panose="02010600030101010101" pitchFamily="2" charset="-122"/>
              </a:rPr>
              <a:t>echo.c</a:t>
            </a:r>
            <a:r>
              <a:rPr lang="zh-CN" altLang="en-US" sz="1800" b="0" i="0" u="none" strike="noStrike" baseline="0" dirty="0">
                <a:latin typeface="宋体" panose="02010600030101010101" pitchFamily="2" charset="-122"/>
                <a:ea typeface="宋体" panose="02010600030101010101" pitchFamily="2" charset="-122"/>
              </a:rPr>
              <a:t>程序观察输出的情况，了解所用的输出类型。</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ANSI C</a:t>
            </a:r>
            <a:r>
              <a:rPr lang="zh-CN" altLang="en-US" sz="1800" b="0" i="0" u="none" strike="noStrike" baseline="0" dirty="0">
                <a:latin typeface="宋体" panose="02010600030101010101" pitchFamily="2" charset="-122"/>
                <a:ea typeface="宋体" panose="02010600030101010101" pitchFamily="2" charset="-122"/>
              </a:rPr>
              <a:t>决定把缓冲输入作为标准的原因是：一些计算机不允许无缓冲输入。如果你的计算机允许无缓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冲输入，那么你所用的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编译器很可能会提供一个无缓冲输入的选项。例如，许多</a:t>
            </a:r>
            <a:r>
              <a:rPr lang="en-US" altLang="zh-CN" sz="1800" b="0" i="0" u="none" strike="noStrike" baseline="0" dirty="0">
                <a:latin typeface="TimesNewRomanPSMT"/>
                <a:ea typeface="宋体" panose="02010600030101010101" pitchFamily="2" charset="-122"/>
              </a:rPr>
              <a:t>IBM PC</a:t>
            </a:r>
            <a:r>
              <a:rPr lang="zh-CN" altLang="en-US" sz="1800" b="0" i="0" u="none" strike="noStrike" baseline="0" dirty="0">
                <a:latin typeface="宋体" panose="02010600030101010101" pitchFamily="2" charset="-122"/>
                <a:ea typeface="宋体" panose="02010600030101010101" pitchFamily="2" charset="-122"/>
              </a:rPr>
              <a:t>兼容机的编译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器都为支持无缓冲输入提供一系列特殊的函数，其原型都在</a:t>
            </a:r>
            <a:r>
              <a:rPr lang="en-US" altLang="zh-CN" sz="1800" b="0" i="0" u="none" strike="noStrike" baseline="0" dirty="0" err="1">
                <a:latin typeface="TimesNewRomanPSMT"/>
                <a:ea typeface="宋体" panose="02010600030101010101" pitchFamily="2" charset="-122"/>
              </a:rPr>
              <a:t>conio.h</a:t>
            </a:r>
            <a:r>
              <a:rPr lang="zh-CN" altLang="en-US" sz="1800" b="0" i="0" u="none" strike="noStrike" baseline="0" dirty="0">
                <a:latin typeface="宋体" panose="02010600030101010101" pitchFamily="2" charset="-122"/>
                <a:ea typeface="宋体" panose="02010600030101010101" pitchFamily="2" charset="-122"/>
              </a:rPr>
              <a:t>头文件中。这些函数包括用于回显无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缓冲输入的</a:t>
            </a:r>
            <a:r>
              <a:rPr lang="en-US" altLang="zh-CN" sz="1800" b="0" i="0" u="none" strike="noStrike" baseline="0" dirty="0" err="1">
                <a:latin typeface="TimesNewRomanPSMT"/>
                <a:ea typeface="宋体" panose="02010600030101010101" pitchFamily="2" charset="-122"/>
              </a:rPr>
              <a:t>getche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函数和用于无回显无缓冲输入的</a:t>
            </a:r>
            <a:r>
              <a:rPr lang="en-US" altLang="zh-CN" sz="1800" b="0" i="0" u="none" strike="noStrike" baseline="0" dirty="0" err="1">
                <a:latin typeface="TimesNewRomanPSMT"/>
                <a:ea typeface="宋体" panose="02010600030101010101" pitchFamily="2" charset="-122"/>
              </a:rPr>
              <a:t>getch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函数（回显输入意味着用户输入的字符直接显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示在屏幕上，无回显输入意味着击键后对应的字符不显示）。</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8.2 </a:t>
            </a:r>
            <a:r>
              <a:rPr lang="zh-CN" altLang="en-US" dirty="0"/>
              <a:t>缓冲区</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系统使用另一种不同的方式控制缓冲。在</a:t>
            </a:r>
            <a:r>
              <a:rPr lang="en-US" altLang="zh-CN" sz="1800" b="0" i="0" u="none" strike="noStrike" baseline="0" dirty="0">
                <a:latin typeface="TimesNewRomanPSMT"/>
              </a:rPr>
              <a:t>UNIX</a:t>
            </a:r>
            <a:r>
              <a:rPr lang="zh-CN" altLang="en-US" sz="1800" b="0" i="0" u="none" strike="noStrike" baseline="0" dirty="0">
                <a:latin typeface="宋体" panose="02010600030101010101" pitchFamily="2" charset="-122"/>
                <a:ea typeface="宋体" panose="02010600030101010101" pitchFamily="2" charset="-122"/>
              </a:rPr>
              <a:t>系统中，可以使用</a:t>
            </a:r>
            <a:r>
              <a:rPr lang="en-US" altLang="zh-CN" sz="1800" b="0" i="0" u="none" strike="noStrike" baseline="0" dirty="0" err="1">
                <a:latin typeface="TimesNewRomanPSMT"/>
                <a:ea typeface="宋体" panose="02010600030101010101" pitchFamily="2" charset="-122"/>
              </a:rPr>
              <a:t>ioctl</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函数（该函数属于</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库，</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但是不属于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标准）指定待输入的类型，然后用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执行相应的操作。在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中，用</a:t>
            </a:r>
            <a:r>
              <a:rPr lang="en-US" altLang="zh-CN" sz="1800" b="0" i="0" u="none" strike="noStrike" baseline="0" dirty="0" err="1">
                <a:latin typeface="TimesNewRomanPSMT"/>
              </a:rPr>
              <a:t>setbuf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setvbuf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函数（详见第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章）控制缓冲，但是受限于一些系统的内部设置，这些函数可能不起作用。总</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之，</a:t>
            </a:r>
            <a:r>
              <a:rPr lang="en-US" altLang="zh-CN" sz="1800" b="0" i="0" u="none" strike="noStrike" baseline="0" dirty="0">
                <a:latin typeface="TimesNewRomanPSMT"/>
                <a:ea typeface="宋体" panose="02010600030101010101" pitchFamily="2" charset="-122"/>
              </a:rPr>
              <a:t>ANSI</a:t>
            </a:r>
            <a:r>
              <a:rPr lang="zh-CN" altLang="en-US" sz="1800" b="0" i="0" u="none" strike="noStrike" baseline="0" dirty="0">
                <a:latin typeface="宋体" panose="02010600030101010101" pitchFamily="2" charset="-122"/>
                <a:ea typeface="宋体" panose="02010600030101010101" pitchFamily="2" charset="-122"/>
              </a:rPr>
              <a:t>没有提供调用无缓冲输入的标准方式，这意味着是否能进行无缓冲输入取决于计算机系统。</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在这里要对使用无缓冲输入的朋友说声抱歉，</a:t>
            </a:r>
            <a:r>
              <a:rPr lang="zh-CN" altLang="en-US" sz="1800" b="0" i="0" u="none" strike="noStrike" baseline="0" dirty="0">
                <a:solidFill>
                  <a:srgbClr val="FF0000"/>
                </a:solidFill>
                <a:latin typeface="宋体" panose="02010600030101010101" pitchFamily="2" charset="-122"/>
                <a:ea typeface="宋体" panose="02010600030101010101" pitchFamily="2" charset="-122"/>
              </a:rPr>
              <a:t>本书假设所有的输入都是缓冲输入</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 </a:t>
            </a:r>
            <a:r>
              <a:rPr lang="zh-CN" altLang="en-US" dirty="0"/>
              <a:t>结束键盘输入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err="1">
                <a:latin typeface="TimesNewRomanPSMT"/>
                <a:ea typeface="宋体" panose="02010600030101010101" pitchFamily="2" charset="-122"/>
              </a:rPr>
              <a:t>echo.c</a:t>
            </a:r>
            <a:r>
              <a:rPr lang="zh-CN" altLang="en-US" sz="1800" b="0" i="0" u="none" strike="noStrike" baseline="0" dirty="0">
                <a:latin typeface="宋体" panose="02010600030101010101" pitchFamily="2" charset="-122"/>
                <a:ea typeface="宋体" panose="02010600030101010101" pitchFamily="2" charset="-122"/>
              </a:rPr>
              <a:t>程序（程序清单</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）中，只要输入的字符中不含</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，那么程序在读到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时才会结束。但是，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是一个普通的字符，有时不可避免要用到。应该用一个在文本中用不到的字符来标记输入完成，这样的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字符不会无意间出现在输入中，在你不希望结束程序的时候终止程序。</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的确提供了这样的字符，不过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在此之前，先来了解一下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处理文件的方式。</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文件</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file</a:t>
            </a:r>
            <a:r>
              <a:rPr lang="zh-CN" altLang="en-US" sz="1800" b="0" i="0" u="none" strike="noStrike" baseline="0" dirty="0">
                <a:latin typeface="宋体" panose="02010600030101010101" pitchFamily="2" charset="-122"/>
                <a:ea typeface="宋体" panose="02010600030101010101" pitchFamily="2" charset="-122"/>
              </a:rPr>
              <a:t>）是存储器中储存信息的区域。通常，文件都保存在某种永久存储器中（如，硬盘、</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盘或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DVD</a:t>
            </a:r>
            <a:r>
              <a:rPr lang="zh-CN" altLang="en-US" sz="1800" b="0" i="0" u="none" strike="noStrike" baseline="0" dirty="0">
                <a:latin typeface="宋体" panose="02010600030101010101" pitchFamily="2" charset="-122"/>
                <a:ea typeface="宋体" panose="02010600030101010101" pitchFamily="2" charset="-122"/>
              </a:rPr>
              <a:t>等）。毫无疑问，文件对于计算机系统相当重要。例如，你编写的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程序就保存在文件中，用来编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程序的程序也保存在文件中。后者说明，某些程序需要访问指定的文件。当编译储存在名为 </a:t>
            </a:r>
            <a:r>
              <a:rPr lang="en-US" altLang="zh-CN" sz="1800" b="0" i="0" u="none" strike="noStrike" baseline="0" dirty="0" err="1">
                <a:latin typeface="TimesNewRomanPSMT"/>
                <a:ea typeface="宋体" panose="02010600030101010101" pitchFamily="2" charset="-122"/>
              </a:rPr>
              <a:t>echo.c</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文件中的程序时，编译器打开</a:t>
            </a:r>
            <a:r>
              <a:rPr lang="en-US" altLang="zh-CN" sz="1800" b="0" i="0" u="none" strike="noStrike" baseline="0" dirty="0" err="1">
                <a:latin typeface="TimesNewRomanPSMT"/>
                <a:ea typeface="宋体" panose="02010600030101010101" pitchFamily="2" charset="-122"/>
              </a:rPr>
              <a:t>echo.c</a:t>
            </a:r>
            <a:r>
              <a:rPr lang="zh-CN" altLang="en-US" sz="1800" b="0" i="0" u="none" strike="noStrike" baseline="0" dirty="0">
                <a:latin typeface="宋体" panose="02010600030101010101" pitchFamily="2" charset="-122"/>
                <a:ea typeface="宋体" panose="02010600030101010101" pitchFamily="2" charset="-122"/>
              </a:rPr>
              <a:t>文件并读取其中的内容。当编译器处理完后，会关闭该文件。其他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程序，例如文字处理器，不仅要打开、读取和关闭文件，还要把数据写入文件。</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是一门强大、灵活的语言，有许多用于打开、读取、写入和关闭文件的库函数。从较低层面上，</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以使用主机操作系统的基本文件工具直接处理文件，这些直接调用操作系统的函数被称为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底层 </a:t>
            </a:r>
            <a:r>
              <a:rPr lang="en-US" altLang="zh-CN" sz="1800" b="0" i="0" u="none" strike="noStrike" baseline="0" dirty="0">
                <a:solidFill>
                  <a:srgbClr val="FF0000"/>
                </a:solidFill>
                <a:latin typeface="TimesNewRomanPSMT"/>
                <a:ea typeface="宋体" panose="02010600030101010101" pitchFamily="2" charset="-122"/>
              </a:rPr>
              <a:t>I/O </a:t>
            </a:r>
            <a:endParaRPr lang="en-US" altLang="zh-CN" sz="1800" b="0" i="0" u="none" strike="noStrike" baseline="0" dirty="0">
              <a:solidFill>
                <a:srgbClr val="FF0000"/>
              </a:solidFill>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low-level I/O</a:t>
            </a:r>
            <a:r>
              <a:rPr lang="zh-CN" altLang="en-US" sz="1800" b="0" i="0" u="none" strike="noStrike" baseline="0" dirty="0">
                <a:latin typeface="宋体" panose="02010600030101010101" pitchFamily="2" charset="-122"/>
                <a:ea typeface="宋体" panose="02010600030101010101" pitchFamily="2" charset="-122"/>
              </a:rPr>
              <a:t>）。由于计算机系统各不相同，所以不可能为普通的底层</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函数创建标准库，</a:t>
            </a:r>
            <a:r>
              <a:rPr lang="en-US" altLang="zh-CN" sz="1800" b="0" i="0" u="none" strike="noStrike" baseline="0" dirty="0">
                <a:latin typeface="TimesNewRomanPSMT"/>
              </a:rPr>
              <a:t>ANSI C</a:t>
            </a:r>
            <a:r>
              <a:rPr lang="zh-CN" altLang="en-US" sz="1800" b="0" i="0" u="none" strike="noStrike" baseline="0" dirty="0">
                <a:latin typeface="宋体" panose="02010600030101010101" pitchFamily="2" charset="-122"/>
                <a:ea typeface="宋体" panose="02010600030101010101" pitchFamily="2" charset="-122"/>
              </a:rPr>
              <a:t>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不打算这样做。然而从较高层面上，</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还可以通过标准</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包（</a:t>
            </a:r>
            <a:r>
              <a:rPr lang="en-US" altLang="zh-CN" sz="1800" b="0" i="0" u="none" strike="noStrike" baseline="0" dirty="0">
                <a:latin typeface="TimesNewRomanPSMT"/>
                <a:ea typeface="宋体" panose="02010600030101010101" pitchFamily="2" charset="-122"/>
              </a:rPr>
              <a:t>standard I/O package</a:t>
            </a:r>
            <a:r>
              <a:rPr lang="zh-CN" altLang="en-US" sz="1800" b="0" i="0" u="none" strike="noStrike" baseline="0" dirty="0">
                <a:latin typeface="宋体" panose="02010600030101010101" pitchFamily="2" charset="-122"/>
                <a:ea typeface="宋体" panose="02010600030101010101" pitchFamily="2" charset="-122"/>
              </a:rPr>
              <a:t>）来处理文件。这涉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及创建用于处理文件的标准模型和一套标准</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函数。在这一层面上，具体的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实现负责处理不同系统的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差异，以便用户使用统一的界面。</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浏览完程序清单</a:t>
            </a:r>
            <a:r>
              <a:rPr lang="en-US" altLang="zh-CN" dirty="0"/>
              <a:t>2.1</a:t>
            </a:r>
            <a:r>
              <a:rPr lang="zh-CN" altLang="en-US" dirty="0"/>
              <a:t>后，我们来仔细分析这个程序。再次强调，本节将逐行分析程序中的代码，以每行</a:t>
            </a:r>
            <a:endParaRPr lang="en-US" altLang="zh-CN" dirty="0"/>
          </a:p>
          <a:p>
            <a:r>
              <a:rPr lang="zh-CN" altLang="en-US" dirty="0"/>
              <a:t>代码为出发点，</a:t>
            </a:r>
            <a:r>
              <a:rPr lang="zh-CN" altLang="en-US" dirty="0">
                <a:solidFill>
                  <a:srgbClr val="FF0000"/>
                </a:solidFill>
              </a:rPr>
              <a:t>深入分析代码背后的细节</a:t>
            </a:r>
            <a:r>
              <a:rPr lang="zh-CN" altLang="en-US" dirty="0"/>
              <a:t>，为更全面地学习</a:t>
            </a:r>
            <a:r>
              <a:rPr lang="en-US" altLang="zh-CN" dirty="0"/>
              <a:t>C</a:t>
            </a:r>
            <a:r>
              <a:rPr lang="zh-CN" altLang="en-US" dirty="0"/>
              <a:t>语言编程的特性夯实基础。</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上面讨论的差异指的是什么？例如，不同的系统储存文件的方式不同。有些系统把文件的内容储存在一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处，而文件相关的信息储存在另一处；有些系统在文件中创建一份文件描述。在处理文件方面，有些系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统使用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单个换行符标记行末尾</a:t>
            </a:r>
            <a:r>
              <a:rPr lang="zh-CN" altLang="en-US" sz="1800" b="0" i="0" u="none" strike="noStrike" baseline="0" dirty="0">
                <a:latin typeface="宋体" panose="02010600030101010101" pitchFamily="2" charset="-122"/>
                <a:ea typeface="宋体" panose="02010600030101010101" pitchFamily="2" charset="-122"/>
              </a:rPr>
              <a:t>，而其他系统可能使用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回车符和换行符的组合来表示行末尾</a:t>
            </a:r>
            <a:r>
              <a:rPr lang="zh-CN" altLang="en-US" sz="1800" b="0" i="0" u="none" strike="noStrike" baseline="0" dirty="0">
                <a:latin typeface="宋体" panose="02010600030101010101" pitchFamily="2" charset="-122"/>
                <a:ea typeface="宋体" panose="02010600030101010101" pitchFamily="2" charset="-122"/>
              </a:rPr>
              <a:t>。有些系统用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最小字节来衡量文件的大小，有些系统则以字节块的大小来衡量。</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如果使用标准 </a:t>
            </a:r>
            <a:r>
              <a:rPr lang="en-US" altLang="zh-CN" sz="1800" b="0" i="0" u="none" strike="noStrike" baseline="0" dirty="0">
                <a:latin typeface="TimesNewRomanPSMT"/>
                <a:ea typeface="宋体" panose="02010600030101010101" pitchFamily="2" charset="-122"/>
              </a:rPr>
              <a:t>I/O </a:t>
            </a:r>
            <a:r>
              <a:rPr lang="zh-CN" altLang="en-US" sz="1800" b="0" i="0" u="none" strike="noStrike" baseline="0" dirty="0">
                <a:latin typeface="宋体" panose="02010600030101010101" pitchFamily="2" charset="-122"/>
                <a:ea typeface="宋体" panose="02010600030101010101" pitchFamily="2" charset="-122"/>
              </a:rPr>
              <a:t>包，就不用考虑这些差异。因此，可以用 </a:t>
            </a:r>
            <a:r>
              <a:rPr lang="en-US" altLang="zh-CN" sz="1800" b="0" i="0" u="none" strike="noStrike" baseline="0" dirty="0">
                <a:latin typeface="TimesNewRomanPSMT"/>
                <a:ea typeface="宋体" panose="02010600030101010101" pitchFamily="2" charset="-122"/>
              </a:rPr>
              <a:t>if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a:t>
            </a:r>
            <a:r>
              <a:rPr lang="en-US" altLang="zh-CN" dirty="0">
                <a:latin typeface="TimesNewRomanPSMT"/>
                <a:ea typeface="宋体" panose="02010600030101010101" pitchFamily="2" charset="-122"/>
              </a:rPr>
              <a:t>\n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检查换行符。即使系统实际用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的是回车符和换行符的组合来标记行末尾，</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函数会在两种表示法之间相互转换。</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从概念上看，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程序处理的是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a:t>
            </a:r>
            <a:r>
              <a:rPr lang="zh-CN" altLang="en-US" sz="1800" b="0" i="0" u="none" strike="noStrike" baseline="0" dirty="0">
                <a:latin typeface="宋体" panose="02010600030101010101" pitchFamily="2" charset="-122"/>
                <a:ea typeface="宋体" panose="02010600030101010101" pitchFamily="2" charset="-122"/>
              </a:rPr>
              <a:t>而不是直接处理文件。</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a:t>
            </a:r>
            <a:r>
              <a:rPr lang="en-US" altLang="zh-CN" sz="1800" b="0" i="0" u="none" strike="noStrike" baseline="0" dirty="0">
                <a:solidFill>
                  <a:srgbClr val="FF0000"/>
                </a:solidFill>
                <a:latin typeface="TimesNewRomanPSMT"/>
                <a:ea typeface="宋体" panose="02010600030101010101" pitchFamily="2" charset="-122"/>
              </a:rPr>
              <a:t>stream</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是一个实际输入或输出映射的理想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化数据流。这意味着不同属性和不同种类的输入，由属性更统一的流来表示。于是，打开文件的过程就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是把流与文件相关联，而且读写都通过流来完成。</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8.3.1 </a:t>
            </a:r>
            <a:r>
              <a:rPr lang="zh-CN" altLang="en-US" dirty="0"/>
              <a:t>文件、流和键盘输入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章将更详细地讨论文件。本章着重理解</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把输入和输出设备视为存储设备上的普通文件，尤其是把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键盘和显示设备视为每个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程序自动打开的文件。</a:t>
            </a:r>
            <a:r>
              <a:rPr lang="en-US" altLang="zh-CN" sz="1800" b="0" i="0" u="none" strike="noStrike" baseline="0" dirty="0">
                <a:solidFill>
                  <a:srgbClr val="FF0000"/>
                </a:solidFill>
                <a:latin typeface="TimesNewRomanPSMT"/>
                <a:ea typeface="宋体" panose="02010600030101010101" pitchFamily="2" charset="-122"/>
              </a:rPr>
              <a:t>stdin</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a:t>
            </a:r>
            <a:r>
              <a:rPr lang="zh-CN" altLang="en-US" sz="1800" b="0" i="0" u="none" strike="noStrike" baseline="0" dirty="0">
                <a:latin typeface="宋体" panose="02010600030101010101" pitchFamily="2" charset="-122"/>
                <a:ea typeface="宋体" panose="02010600030101010101" pitchFamily="2" charset="-122"/>
              </a:rPr>
              <a:t>表示键盘输入，</a:t>
            </a:r>
            <a:r>
              <a:rPr lang="en-US" altLang="zh-CN" sz="1800" b="0" i="0" u="none" strike="noStrike" baseline="0" dirty="0" err="1">
                <a:solidFill>
                  <a:srgbClr val="FF0000"/>
                </a:solidFill>
                <a:latin typeface="TimesNewRomanPSMT"/>
                <a:ea typeface="宋体" panose="02010600030101010101" pitchFamily="2" charset="-122"/>
              </a:rPr>
              <a:t>stdout</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a:t>
            </a:r>
            <a:r>
              <a:rPr lang="zh-CN" altLang="en-US" sz="1800" b="0" i="0" u="none" strike="noStrike" baseline="0" dirty="0">
                <a:latin typeface="宋体" panose="02010600030101010101" pitchFamily="2" charset="-122"/>
                <a:ea typeface="宋体" panose="02010600030101010101" pitchFamily="2" charset="-122"/>
              </a:rPr>
              <a:t>表示屏幕输出。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函数都是标准</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包的成员，处理这两个流。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以上讨论的内容说明，可以用处理文件的方式来处理键盘输入。例如，程序读文件时要能检测文件的末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尾才知道应在何处停止。因此，</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的输入函数内置了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文件结尾检测器</a:t>
            </a:r>
            <a:r>
              <a:rPr lang="zh-CN" altLang="en-US" sz="1800" b="0" i="0" u="none" strike="noStrike" baseline="0" dirty="0">
                <a:latin typeface="宋体" panose="02010600030101010101" pitchFamily="2" charset="-122"/>
                <a:ea typeface="宋体" panose="02010600030101010101" pitchFamily="2" charset="-122"/>
              </a:rPr>
              <a:t>。既然可以把键盘输入视为文件，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那么也应该能使用文件结尾检测器结束键盘输入。下面我们从文件开始，学习如何结束文件。</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计算机操作系统要以某种方式</a:t>
            </a:r>
            <a:r>
              <a:rPr lang="zh-CN" altLang="en-US" sz="1800" b="0" i="0" u="none" strike="noStrike" baseline="0" dirty="0">
                <a:solidFill>
                  <a:srgbClr val="FF0000"/>
                </a:solidFill>
                <a:latin typeface="宋体" panose="02010600030101010101" pitchFamily="2" charset="-122"/>
                <a:ea typeface="宋体" panose="02010600030101010101" pitchFamily="2" charset="-122"/>
              </a:rPr>
              <a:t>判断文件的开始和结束</a:t>
            </a:r>
            <a:r>
              <a:rPr lang="zh-CN" altLang="en-US" sz="1800" b="0" i="0" u="none" strike="noStrike" baseline="0" dirty="0">
                <a:latin typeface="宋体" panose="02010600030101010101" pitchFamily="2" charset="-122"/>
                <a:ea typeface="宋体" panose="02010600030101010101" pitchFamily="2" charset="-122"/>
              </a:rPr>
              <a:t>。检测文件结尾的一种方法是，在文件末尾放一个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特殊的字符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标记文件结尾</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CP/M</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IBMDOS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MS-DOS</a:t>
            </a:r>
            <a:r>
              <a:rPr lang="zh-CN" altLang="en-US" sz="1800" b="0" i="0" u="none" strike="noStrike" baseline="0" dirty="0">
                <a:latin typeface="宋体" panose="02010600030101010101" pitchFamily="2" charset="-122"/>
                <a:ea typeface="宋体" panose="02010600030101010101" pitchFamily="2" charset="-122"/>
              </a:rPr>
              <a:t>的文本文件曾经用过这种方法。如今，这些操作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系统可以使用内嵌的</a:t>
            </a:r>
            <a:r>
              <a:rPr lang="en-US" altLang="zh-CN" sz="1800" b="0" i="0" u="none" strike="noStrike" baseline="0" dirty="0" err="1">
                <a:solidFill>
                  <a:srgbClr val="FF0000"/>
                </a:solidFill>
                <a:latin typeface="TimesNewRomanPSMT"/>
                <a:ea typeface="宋体" panose="02010600030101010101" pitchFamily="2" charset="-122"/>
              </a:rPr>
              <a:t>Ctrl+Z</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a:t>
            </a:r>
            <a:r>
              <a:rPr lang="zh-CN" altLang="en-US" sz="1800" b="0" i="0" u="none" strike="noStrike" baseline="0" dirty="0">
                <a:latin typeface="宋体" panose="02010600030101010101" pitchFamily="2" charset="-122"/>
                <a:ea typeface="宋体" panose="02010600030101010101" pitchFamily="2" charset="-122"/>
              </a:rPr>
              <a:t>来标记文件结尾。这曾经是操作系统使用的唯一标记，不过现在有一些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其他的选择，例如记录文件的大小。所以现代的文本文件不一定有嵌入的</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，但是如果有，该操作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系统会将其视为一个文件结尾标记。图</a:t>
            </a:r>
            <a:r>
              <a:rPr lang="en-US" altLang="zh-CN" sz="1800" b="0" i="0" u="none" strike="noStrike" baseline="0" dirty="0">
                <a:latin typeface="TimesNewRomanPSMT"/>
                <a:ea typeface="宋体" panose="02010600030101010101" pitchFamily="2" charset="-122"/>
              </a:rPr>
              <a:t>8.2</a:t>
            </a:r>
            <a:r>
              <a:rPr lang="zh-CN" altLang="en-US" sz="1800" b="0" i="0" u="none" strike="noStrike" baseline="0" dirty="0">
                <a:latin typeface="宋体" panose="02010600030101010101" pitchFamily="2" charset="-122"/>
                <a:ea typeface="宋体" panose="02010600030101010101" pitchFamily="2" charset="-122"/>
              </a:rPr>
              <a:t>演示了这种方法。</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pic>
        <p:nvPicPr>
          <p:cNvPr id="5" name="内容占位符 4"/>
          <p:cNvPicPr>
            <a:picLocks noGrp="1" noChangeAspect="1"/>
          </p:cNvPicPr>
          <p:nvPr>
            <p:ph idx="1"/>
          </p:nvPr>
        </p:nvPicPr>
        <p:blipFill>
          <a:blip r:embed="rId1"/>
          <a:stretch>
            <a:fillRect/>
          </a:stretch>
        </p:blipFill>
        <p:spPr>
          <a:xfrm>
            <a:off x="2462666" y="1967095"/>
            <a:ext cx="7266667" cy="2923809"/>
          </a:xfrm>
        </p:spPr>
      </p:pic>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操作系统使用的另一种方法是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储存文件大小的信息</a:t>
            </a:r>
            <a:r>
              <a:rPr lang="zh-CN" altLang="en-US" sz="1800" b="0" i="0" u="none" strike="noStrike" baseline="0" dirty="0">
                <a:latin typeface="宋体" panose="02010600030101010101" pitchFamily="2" charset="-122"/>
                <a:ea typeface="宋体" panose="02010600030101010101" pitchFamily="2" charset="-122"/>
              </a:rPr>
              <a:t>。如果文件有</a:t>
            </a:r>
            <a:r>
              <a:rPr lang="en-US" altLang="zh-CN" sz="1800" b="0" i="0" u="none" strike="noStrike" baseline="0" dirty="0">
                <a:latin typeface="TimesNewRomanPSMT"/>
                <a:ea typeface="宋体" panose="02010600030101010101" pitchFamily="2" charset="-122"/>
              </a:rPr>
              <a:t>3000</a:t>
            </a:r>
            <a:r>
              <a:rPr lang="zh-CN" altLang="en-US" sz="1800" b="0" i="0" u="none" strike="noStrike" baseline="0" dirty="0">
                <a:latin typeface="宋体" panose="02010600030101010101" pitchFamily="2" charset="-122"/>
                <a:ea typeface="宋体" panose="02010600030101010101" pitchFamily="2" charset="-122"/>
              </a:rPr>
              <a:t>字节，程序在读到</a:t>
            </a:r>
            <a:r>
              <a:rPr lang="en-US" altLang="zh-CN" sz="1800" b="0" i="0" u="none" strike="noStrike" baseline="0" dirty="0">
                <a:latin typeface="TimesNewRomanPSMT"/>
                <a:ea typeface="宋体" panose="02010600030101010101" pitchFamily="2" charset="-122"/>
              </a:rPr>
              <a:t>3000</a:t>
            </a:r>
            <a:r>
              <a:rPr lang="zh-CN" altLang="en-US" sz="1800" b="0" i="0" u="none" strike="noStrike" baseline="0" dirty="0">
                <a:latin typeface="宋体" panose="02010600030101010101" pitchFamily="2" charset="-122"/>
                <a:ea typeface="宋体" panose="02010600030101010101" pitchFamily="2" charset="-122"/>
              </a:rPr>
              <a:t>字节时便达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到文件的末尾。</a:t>
            </a:r>
            <a:r>
              <a:rPr lang="en-US" altLang="zh-CN" sz="1800" b="0" i="0" u="none" strike="noStrike" baseline="0" dirty="0">
                <a:latin typeface="TimesNewRomanPSMT"/>
                <a:ea typeface="宋体" panose="02010600030101010101" pitchFamily="2" charset="-122"/>
              </a:rPr>
              <a:t>MS-DOS </a:t>
            </a:r>
            <a:r>
              <a:rPr lang="zh-CN" altLang="en-US" sz="1800" b="0" i="0" u="none" strike="noStrike" baseline="0" dirty="0">
                <a:latin typeface="宋体" panose="02010600030101010101" pitchFamily="2" charset="-122"/>
                <a:ea typeface="宋体" panose="02010600030101010101" pitchFamily="2" charset="-122"/>
              </a:rPr>
              <a:t>及其相关系统使用这种方法处理二进制文件，因为用这种方法可以在文件中储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存所有的字符，包括</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。新版的</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也使用这种方法处理文本文件。</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使用这种方法处理所有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无论操作系统实际使用何种方法检测文件结尾，在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读取文件检测到</a:t>
            </a:r>
            <a:r>
              <a:rPr lang="zh-CN" altLang="en-US" sz="1800" b="0" i="0" u="none" strike="noStrike" baseline="0" dirty="0">
                <a:solidFill>
                  <a:srgbClr val="FF0000"/>
                </a:solidFill>
                <a:latin typeface="宋体" panose="02010600030101010101" pitchFamily="2" charset="-122"/>
                <a:ea typeface="宋体" panose="02010600030101010101" pitchFamily="2" charset="-122"/>
              </a:rPr>
              <a:t>文件结尾时将</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返回一个特殊的值，即</a:t>
            </a:r>
            <a:r>
              <a:rPr lang="en-US" altLang="zh-CN" sz="1800" b="0" i="0" u="none" strike="noStrike" baseline="0" dirty="0">
                <a:solidFill>
                  <a:srgbClr val="FF0000"/>
                </a:solidFill>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end of file</a:t>
            </a:r>
            <a:r>
              <a:rPr lang="zh-CN" altLang="en-US" sz="1800" b="0" i="0" u="none" strike="noStrike" baseline="0" dirty="0">
                <a:latin typeface="宋体" panose="02010600030101010101" pitchFamily="2" charset="-122"/>
                <a:ea typeface="宋体" panose="02010600030101010101" pitchFamily="2" charset="-122"/>
              </a:rPr>
              <a:t>的缩写）。</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函数检测到文件结尾时也返回</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。通常，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定义在</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文件中：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EOF (-1)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为什么是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函数的返回值通常都介于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127</a:t>
            </a:r>
            <a:r>
              <a:rPr lang="zh-CN" altLang="en-US" sz="1800" b="0" i="0" u="none" strike="noStrike" baseline="0" dirty="0">
                <a:latin typeface="宋体" panose="02010600030101010101" pitchFamily="2" charset="-122"/>
                <a:ea typeface="宋体" panose="02010600030101010101" pitchFamily="2" charset="-122"/>
              </a:rPr>
              <a:t>，这些值对应标准字符集。但是，如果系统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能识别扩展字符集，该函数的返回值可能在</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之间。无论哪种情况，</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都不对应任何字符，所以，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该值可用于标记文件结尾。</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某些系统也许把</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定义为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以外的值，但是定义的值一定与输入字符所产生的返回值不同。如果包含</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文件，并使用</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符号，就不必担心</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值不同的问题。这里关键要理解</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是一个值，标志着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检测到文件结尾，并不是在文件中找得到的符号。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那么，如何在程序中使用</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的返回值和</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作比较。如果两值不同，就说明没有到达文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件结尾。也就是说，可以使用下面这样的表达式：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EOF)</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如果正在读取的是键盘输入不是文件会怎样？绝大部分系统（不是全部）都有办法通过键盘模拟文件结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尾条件。了解这些以后，读者可以重写程序清单</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的程序，如程序清单</a:t>
            </a:r>
            <a:r>
              <a:rPr lang="en-US" altLang="zh-CN" sz="1800" b="0" i="0" u="none" strike="noStrike" baseline="0" dirty="0">
                <a:latin typeface="TimesNewRomanPSMT"/>
                <a:ea typeface="宋体" panose="02010600030101010101" pitchFamily="2" charset="-122"/>
              </a:rPr>
              <a:t>8.2</a:t>
            </a:r>
            <a:r>
              <a:rPr lang="zh-CN" altLang="en-US" sz="1800" b="0" i="0" u="none" strike="noStrike" baseline="0" dirty="0">
                <a:latin typeface="宋体" panose="02010600030101010101" pitchFamily="2" charset="-122"/>
                <a:ea typeface="宋体" panose="02010600030101010101" pitchFamily="2" charset="-122"/>
              </a:rPr>
              <a:t>所示。</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由于</a:t>
            </a:r>
            <a:r>
              <a:rPr lang="en-US" altLang="zh-CN" dirty="0"/>
              <a:t>C</a:t>
            </a:r>
            <a:r>
              <a:rPr lang="zh-CN" altLang="en-US" dirty="0"/>
              <a:t>语言与</a:t>
            </a:r>
            <a:r>
              <a:rPr lang="en-US" altLang="zh-CN" dirty="0"/>
              <a:t>UNIX</a:t>
            </a:r>
            <a:r>
              <a:rPr lang="zh-CN" altLang="en-US" dirty="0"/>
              <a:t>关系密切，</a:t>
            </a:r>
            <a:r>
              <a:rPr lang="en-US" altLang="zh-CN" dirty="0"/>
              <a:t>UNIX</a:t>
            </a:r>
            <a:r>
              <a:rPr lang="zh-CN" altLang="en-US" dirty="0"/>
              <a:t>系统通常会将</a:t>
            </a:r>
            <a:r>
              <a:rPr lang="en-US" altLang="zh-CN" dirty="0"/>
              <a:t>C</a:t>
            </a:r>
            <a:r>
              <a:rPr lang="zh-CN" altLang="en-US" dirty="0"/>
              <a:t>编译器作为软件包的一部分。安装</a:t>
            </a:r>
            <a:r>
              <a:rPr lang="en-US" altLang="zh-CN" dirty="0"/>
              <a:t>Linux</a:t>
            </a:r>
            <a:r>
              <a:rPr lang="zh-CN" altLang="en-US" dirty="0"/>
              <a:t>时，通常也</a:t>
            </a:r>
            <a:endParaRPr lang="en-US" altLang="zh-CN" dirty="0"/>
          </a:p>
          <a:p>
            <a:r>
              <a:rPr lang="zh-CN" altLang="en-US" dirty="0"/>
              <a:t>会安装</a:t>
            </a:r>
            <a:r>
              <a:rPr lang="en-US" altLang="zh-CN" dirty="0">
                <a:solidFill>
                  <a:srgbClr val="FF0000"/>
                </a:solidFill>
              </a:rPr>
              <a:t>C</a:t>
            </a:r>
            <a:r>
              <a:rPr lang="zh-CN" altLang="en-US" dirty="0">
                <a:solidFill>
                  <a:srgbClr val="FF0000"/>
                </a:solidFill>
              </a:rPr>
              <a:t>编译器</a:t>
            </a:r>
            <a:r>
              <a:rPr lang="zh-CN" altLang="en-US" dirty="0"/>
              <a:t>。供个人计算机使用的</a:t>
            </a:r>
            <a:r>
              <a:rPr lang="en-US" altLang="zh-CN" dirty="0"/>
              <a:t>C</a:t>
            </a:r>
            <a:r>
              <a:rPr lang="zh-CN" altLang="en-US" dirty="0"/>
              <a:t>编译器很多，运行各种版本的</a:t>
            </a:r>
            <a:r>
              <a:rPr lang="en-US" altLang="zh-CN" dirty="0"/>
              <a:t>Windows</a:t>
            </a:r>
            <a:r>
              <a:rPr lang="zh-CN" altLang="en-US" dirty="0"/>
              <a:t>和</a:t>
            </a:r>
            <a:r>
              <a:rPr lang="en-US" altLang="zh-CN" dirty="0"/>
              <a:t>Macintosh</a:t>
            </a:r>
            <a:r>
              <a:rPr lang="zh-CN" altLang="en-US" dirty="0"/>
              <a:t>（即</a:t>
            </a:r>
            <a:r>
              <a:rPr lang="en-US" altLang="zh-CN" dirty="0"/>
              <a:t>Mac</a:t>
            </a:r>
            <a:r>
              <a:rPr lang="zh-CN" altLang="en-US" dirty="0"/>
              <a:t>）</a:t>
            </a:r>
            <a:endParaRPr lang="en-US" altLang="zh-CN" dirty="0"/>
          </a:p>
          <a:p>
            <a:r>
              <a:rPr lang="zh-CN" altLang="en-US" dirty="0"/>
              <a:t>的</a:t>
            </a:r>
            <a:r>
              <a:rPr lang="en-US" altLang="zh-CN" dirty="0"/>
              <a:t>PC</a:t>
            </a:r>
            <a:r>
              <a:rPr lang="zh-CN" altLang="en-US" dirty="0"/>
              <a:t>都能找到合适的</a:t>
            </a:r>
            <a:r>
              <a:rPr lang="en-US" altLang="zh-CN" dirty="0"/>
              <a:t>C</a:t>
            </a:r>
            <a:r>
              <a:rPr lang="zh-CN" altLang="en-US" dirty="0"/>
              <a:t>编译器。因此，无论是使用家庭计算机、专业工作站，还是大型机，都能找到针</a:t>
            </a:r>
            <a:endParaRPr lang="en-US" altLang="zh-CN" dirty="0"/>
          </a:p>
          <a:p>
            <a:r>
              <a:rPr lang="zh-CN" altLang="en-US" dirty="0"/>
              <a:t>对特定系统的</a:t>
            </a:r>
            <a:r>
              <a:rPr lang="en-US" altLang="zh-CN" dirty="0"/>
              <a:t>C</a:t>
            </a:r>
            <a:r>
              <a:rPr lang="zh-CN" altLang="en-US" dirty="0"/>
              <a:t>编译器。</a:t>
            </a:r>
            <a:endParaRPr lang="zh-CN" altLang="en-US" dirty="0"/>
          </a:p>
        </p:txBody>
      </p:sp>
      <p:sp>
        <p:nvSpPr>
          <p:cNvPr id="2" name="标题 1"/>
          <p:cNvSpPr>
            <a:spLocks noGrp="1"/>
          </p:cNvSpPr>
          <p:nvPr>
            <p:ph type="title"/>
          </p:nvPr>
        </p:nvSpPr>
        <p:spPr/>
        <p:txBody>
          <a:bodyPr/>
          <a:lstStyle/>
          <a:p>
            <a:r>
              <a:rPr lang="en-US" altLang="zh-CN" dirty="0"/>
              <a:t>1.2.3 </a:t>
            </a:r>
            <a:r>
              <a:rPr lang="zh-CN" altLang="en-US" dirty="0"/>
              <a:t>可移植性</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1.#include</a:t>
            </a:r>
            <a:r>
              <a:rPr lang="zh-CN" altLang="en-US" b="1" dirty="0"/>
              <a:t>指令和头文件</a:t>
            </a:r>
            <a:endParaRPr lang="zh-CN" altLang="en-US" b="1" dirty="0"/>
          </a:p>
          <a:p>
            <a:endParaRPr lang="en-US" altLang="zh-CN" dirty="0"/>
          </a:p>
          <a:p>
            <a:r>
              <a:rPr lang="en-US" altLang="zh-CN" dirty="0"/>
              <a:t>#include&lt;stdio.h&gt;</a:t>
            </a:r>
            <a:endParaRPr lang="en-US" altLang="zh-CN" dirty="0"/>
          </a:p>
          <a:p>
            <a:endParaRPr lang="en-US" altLang="zh-CN" dirty="0"/>
          </a:p>
          <a:p>
            <a:r>
              <a:rPr lang="zh-CN" altLang="en-US" dirty="0"/>
              <a:t>这是程序的第</a:t>
            </a:r>
            <a:r>
              <a:rPr lang="en-US" altLang="zh-CN" dirty="0"/>
              <a:t>1</a:t>
            </a:r>
            <a:r>
              <a:rPr lang="zh-CN" altLang="en-US" dirty="0"/>
              <a:t>行。</a:t>
            </a:r>
            <a:r>
              <a:rPr lang="en-US" altLang="zh-CN" dirty="0"/>
              <a:t>#include &lt;</a:t>
            </a:r>
            <a:r>
              <a:rPr lang="en-US" altLang="zh-CN" dirty="0" err="1"/>
              <a:t>stdio.h</a:t>
            </a:r>
            <a:r>
              <a:rPr lang="en-US" altLang="zh-CN" dirty="0"/>
              <a:t>&gt;</a:t>
            </a:r>
            <a:r>
              <a:rPr lang="zh-CN" altLang="en-US" dirty="0"/>
              <a:t>的作用相当于把</a:t>
            </a:r>
            <a:r>
              <a:rPr lang="en-US" altLang="zh-CN" dirty="0" err="1"/>
              <a:t>stdio.h</a:t>
            </a:r>
            <a:r>
              <a:rPr lang="zh-CN" altLang="en-US" dirty="0"/>
              <a:t>文件中的所有内容都输入该行所在的位</a:t>
            </a:r>
            <a:endParaRPr lang="en-US" altLang="zh-CN" dirty="0"/>
          </a:p>
          <a:p>
            <a:r>
              <a:rPr lang="zh-CN" altLang="en-US" dirty="0"/>
              <a:t>置。实际上，这是一种“拷贝</a:t>
            </a:r>
            <a:r>
              <a:rPr lang="en-US" altLang="zh-CN" dirty="0"/>
              <a:t>-</a:t>
            </a:r>
            <a:r>
              <a:rPr lang="zh-CN" altLang="en-US" dirty="0"/>
              <a:t>粘贴”的操作。</a:t>
            </a:r>
            <a:r>
              <a:rPr lang="en-US" altLang="zh-CN" dirty="0"/>
              <a:t>include </a:t>
            </a:r>
            <a:r>
              <a:rPr lang="zh-CN" altLang="en-US" dirty="0"/>
              <a:t>文件提供了一种方便的途径</a:t>
            </a:r>
            <a:r>
              <a:rPr lang="zh-CN" altLang="en-US" dirty="0">
                <a:solidFill>
                  <a:srgbClr val="FF0000"/>
                </a:solidFill>
              </a:rPr>
              <a:t>共享</a:t>
            </a:r>
            <a:r>
              <a:rPr lang="zh-CN" altLang="en-US" dirty="0"/>
              <a:t>许多程序共有</a:t>
            </a:r>
            <a:endParaRPr lang="en-US" altLang="zh-CN" dirty="0"/>
          </a:p>
          <a:p>
            <a:r>
              <a:rPr lang="zh-CN" altLang="en-US" dirty="0"/>
              <a:t>的信息。</a:t>
            </a:r>
            <a:endParaRPr lang="en-US" altLang="zh-CN" dirty="0"/>
          </a:p>
          <a:p>
            <a:endParaRPr lang="en-US" altLang="zh-CN" dirty="0"/>
          </a:p>
          <a:p>
            <a:r>
              <a:rPr lang="en-US" altLang="zh-CN" dirty="0"/>
              <a:t>#include</a:t>
            </a:r>
            <a:r>
              <a:rPr lang="zh-CN" altLang="en-US" dirty="0"/>
              <a:t>这行代码是一条</a:t>
            </a:r>
            <a:r>
              <a:rPr lang="en-US" altLang="zh-CN" dirty="0"/>
              <a:t>C</a:t>
            </a:r>
            <a:r>
              <a:rPr lang="zh-CN" altLang="en-US" dirty="0"/>
              <a:t>预处理器指令（</a:t>
            </a:r>
            <a:r>
              <a:rPr lang="en-US" altLang="zh-CN" dirty="0"/>
              <a:t>preprocessor directive</a:t>
            </a:r>
            <a:r>
              <a:rPr lang="zh-CN" altLang="en-US" dirty="0"/>
              <a:t>）。通常，</a:t>
            </a:r>
            <a:r>
              <a:rPr lang="en-US" altLang="zh-CN" dirty="0"/>
              <a:t>C</a:t>
            </a:r>
            <a:r>
              <a:rPr lang="zh-CN" altLang="en-US" dirty="0"/>
              <a:t>编译器在编译前会</a:t>
            </a:r>
            <a:r>
              <a:rPr lang="zh-CN" altLang="en-US" dirty="0">
                <a:solidFill>
                  <a:srgbClr val="FF0000"/>
                </a:solidFill>
              </a:rPr>
              <a:t>对源</a:t>
            </a:r>
            <a:endParaRPr lang="en-US" altLang="zh-CN" dirty="0">
              <a:solidFill>
                <a:srgbClr val="FF0000"/>
              </a:solidFill>
            </a:endParaRPr>
          </a:p>
          <a:p>
            <a:r>
              <a:rPr lang="zh-CN" altLang="en-US" dirty="0">
                <a:solidFill>
                  <a:srgbClr val="FF0000"/>
                </a:solidFill>
              </a:rPr>
              <a:t>代码做一些准备工作，即预处理（</a:t>
            </a:r>
            <a:r>
              <a:rPr lang="en-US" altLang="zh-CN" dirty="0">
                <a:solidFill>
                  <a:srgbClr val="FF0000"/>
                </a:solidFill>
              </a:rPr>
              <a:t>preprocessing</a:t>
            </a:r>
            <a:r>
              <a:rPr lang="zh-CN" altLang="en-US" dirty="0">
                <a:solidFill>
                  <a:srgbClr val="FF0000"/>
                </a:solidFill>
              </a:rPr>
              <a:t>）</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8.2 </a:t>
            </a:r>
            <a:r>
              <a:rPr lang="en-US" altLang="zh-CN" sz="1800" b="1" i="0" u="none" strike="noStrike" baseline="0" dirty="0" err="1">
                <a:latin typeface="TimesNewRomanPS-BoldMT"/>
                <a:ea typeface="宋体" panose="02010600030101010101" pitchFamily="2" charset="-122"/>
              </a:rPr>
              <a:t>echo_eof.c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echo_eof.c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重复输入，直到文件结尾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EOF)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注意下面几点。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不用定义</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中已经定义过了。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不用担心</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的实际值，因为</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中用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预处理指令定义，可直接使用，不必再编写代码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假定</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为某值。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的类型从</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变为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类型的变量只能表示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的无符号整数，但是</a:t>
            </a:r>
            <a:r>
              <a:rPr lang="en-US" altLang="zh-CN" sz="1800" b="0" i="0" u="none" strike="noStrike" baseline="0" dirty="0">
                <a:solidFill>
                  <a:srgbClr val="FF0000"/>
                </a:solidFill>
                <a:latin typeface="TimesNewRomanPSMT"/>
                <a:ea typeface="宋体" panose="02010600030101010101" pitchFamily="2" charset="-122"/>
              </a:rPr>
              <a:t>EOF</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的值是</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好，</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函数实际返回值的类型是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，所以它可以读取</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字符。如果实现使用有符号的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声明为</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类型，但最好还是用更通用的形式。</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由于</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函数的返回类型是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，如果把</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的返回值赋给</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类型的变量，一些编译器会警告可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能丢失数据。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ch</a:t>
            </a:r>
            <a:r>
              <a:rPr lang="zh-CN" altLang="en-US" sz="1800" b="0" i="0" u="none" strike="noStrike" baseline="0" dirty="0">
                <a:latin typeface="宋体" panose="02010600030101010101" pitchFamily="2" charset="-122"/>
                <a:ea typeface="宋体" panose="02010600030101010101" pitchFamily="2" charset="-122"/>
              </a:rPr>
              <a:t>是整数不会影响</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，该函数仍然会打印等价的字符。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使用该程序进行键盘输入，要设法输入</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字符。不能只输入字符</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，也不能只输入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（输入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会传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送两个字符：一个连字符和一个数字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）。正确的方法是，必须找出当前系统的要求。例如，在大多数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系统中，在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一行开始处</a:t>
            </a:r>
            <a:r>
              <a:rPr lang="zh-CN" altLang="en-US" sz="1800" b="0" i="0" u="none" strike="noStrike" baseline="0" dirty="0">
                <a:latin typeface="宋体" panose="02010600030101010101" pitchFamily="2" charset="-122"/>
                <a:ea typeface="宋体" panose="02010600030101010101" pitchFamily="2" charset="-122"/>
              </a:rPr>
              <a:t>按下</a:t>
            </a:r>
            <a:r>
              <a:rPr lang="en-US" altLang="zh-CN" sz="1800" b="0" i="0" u="none" strike="noStrike" baseline="0" dirty="0" err="1">
                <a:latin typeface="TimesNewRomanPSMT"/>
                <a:ea typeface="宋体" panose="02010600030101010101" pitchFamily="2" charset="-122"/>
              </a:rPr>
              <a:t>Ctrl+D</a:t>
            </a:r>
            <a:r>
              <a:rPr lang="zh-CN" altLang="en-US" sz="1800" b="0" i="0" u="none" strike="noStrike" baseline="0" dirty="0">
                <a:latin typeface="宋体" panose="02010600030101010101" pitchFamily="2" charset="-122"/>
                <a:ea typeface="宋体" panose="02010600030101010101" pitchFamily="2" charset="-122"/>
              </a:rPr>
              <a:t>会传输文件结尾信号。许多微型计算机系统都把</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一行开</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始处的</a:t>
            </a:r>
            <a:r>
              <a:rPr lang="en-US" altLang="zh-CN" sz="1800" b="0" i="0" u="none" strike="noStrike" baseline="0" dirty="0" err="1">
                <a:solidFill>
                  <a:srgbClr val="FF0000"/>
                </a:solidFill>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识别为文件结尾信号，一些系统把</a:t>
            </a:r>
            <a:r>
              <a:rPr lang="zh-CN" altLang="en-US" sz="1800" b="0" i="0" u="none" strike="noStrike" baseline="0" dirty="0">
                <a:solidFill>
                  <a:srgbClr val="FF0000"/>
                </a:solidFill>
                <a:latin typeface="宋体" panose="02010600030101010101" pitchFamily="2" charset="-122"/>
                <a:ea typeface="宋体" panose="02010600030101010101" pitchFamily="2" charset="-122"/>
              </a:rPr>
              <a:t>任意位置的</a:t>
            </a:r>
            <a:r>
              <a:rPr lang="en-US" altLang="zh-CN" sz="1800" b="0" i="0" u="none" strike="noStrike" baseline="0" dirty="0" err="1">
                <a:solidFill>
                  <a:srgbClr val="FF0000"/>
                </a:solidFill>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解释成文件结尾信号。</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系统下运行</a:t>
            </a:r>
            <a:r>
              <a:rPr lang="en-US" altLang="zh-CN" sz="1800" b="0" i="0" u="none" strike="noStrike" baseline="0" dirty="0" err="1">
                <a:latin typeface="TimesNewRomanPSMT"/>
                <a:ea typeface="宋体" panose="02010600030101010101" pitchFamily="2" charset="-122"/>
              </a:rPr>
              <a:t>echo_eof.c</a:t>
            </a:r>
            <a:r>
              <a:rPr lang="zh-CN" altLang="en-US" sz="1800" b="0" i="0" u="none" strike="noStrike" baseline="0" dirty="0">
                <a:latin typeface="宋体" panose="02010600030101010101" pitchFamily="2" charset="-122"/>
                <a:ea typeface="宋体" panose="02010600030101010101" pitchFamily="2" charset="-122"/>
              </a:rPr>
              <a:t>程序的缓冲示例：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She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walks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beauty,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like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night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walks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beauty,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cloudless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climes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starry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skies...</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cloudless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climes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skies...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Lord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Byron</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Lord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Byron</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t>
            </a:r>
            <a:r>
              <a:rPr lang="en-US" altLang="zh-CN" sz="1800" b="1" i="0" u="none" strike="noStrike" baseline="0" dirty="0" err="1">
                <a:latin typeface="TimesNewRomanPS-BoldMT"/>
                <a:ea typeface="宋体" panose="02010600030101010101" pitchFamily="2" charset="-122"/>
              </a:rPr>
              <a:t>Ctrl+D</a:t>
            </a:r>
            <a:r>
              <a:rPr lang="en-US" altLang="zh-CN" sz="1800" b="1" i="0" u="none" strike="noStrike" baseline="0" dirty="0">
                <a:latin typeface="TimesNewRomanPS-BoldMT"/>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每次按下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键，系统便会处理缓冲区中储存的字符，并在下一行打印该输入行的副本。这个过程一直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持续到以</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风格模拟文件结尾（按下</a:t>
            </a:r>
            <a:r>
              <a:rPr lang="en-US" altLang="zh-CN" sz="1800" b="0" i="0" u="none" strike="noStrike" baseline="0" dirty="0" err="1">
                <a:latin typeface="TimesNewRomanPSMT"/>
                <a:ea typeface="宋体" panose="02010600030101010101" pitchFamily="2" charset="-122"/>
              </a:rPr>
              <a:t>Ctrl+D</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中，要按下</a:t>
            </a:r>
            <a:r>
              <a:rPr lang="en-US" altLang="zh-CN" sz="1800" b="0" i="0" u="none" strike="noStrike" baseline="0" dirty="0" err="1">
                <a:solidFill>
                  <a:srgbClr val="FF0000"/>
                </a:solidFill>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我们暂停一会。既然</a:t>
            </a:r>
            <a:r>
              <a:rPr lang="en-US" altLang="zh-CN" sz="1800" b="0" i="0" u="none" strike="noStrike" baseline="0" dirty="0" err="1">
                <a:latin typeface="TimesNewRomanPSMT"/>
                <a:ea typeface="宋体" panose="02010600030101010101" pitchFamily="2" charset="-122"/>
              </a:rPr>
              <a:t>echo_eof.c</a:t>
            </a:r>
            <a:r>
              <a:rPr lang="zh-CN" altLang="en-US" sz="1800" b="0" i="0" u="none" strike="noStrike" baseline="0" dirty="0">
                <a:latin typeface="宋体" panose="02010600030101010101" pitchFamily="2" charset="-122"/>
                <a:ea typeface="宋体" panose="02010600030101010101" pitchFamily="2" charset="-122"/>
              </a:rPr>
              <a:t>程序能把用户输入的内容拷贝到屏幕上，那么考虑一下该程序还可以做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什么。假设以某种方式把一个文件传送给它，然后它把文件中的内容打印在屏幕上，当到达文件结尾发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信号时停止。或者，假设以某种方式把程序的输出定向到一个文件，然后通过键盘输入数据，用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echo_eof.c</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来储存在文件中输入的内容。假设同时使用这两种方法：把输入从一个文件定向到</a:t>
            </a:r>
            <a:r>
              <a:rPr lang="en-US" altLang="zh-CN" sz="1800" b="0" i="0" u="none" strike="noStrike" baseline="0" dirty="0" err="1">
                <a:latin typeface="TimesNewRomanPSMT"/>
                <a:ea typeface="宋体" panose="02010600030101010101" pitchFamily="2" charset="-122"/>
              </a:rPr>
              <a:t>echo_eof.c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中，并把输出发送至另一个文件，然后便可以使用</a:t>
            </a:r>
            <a:r>
              <a:rPr lang="en-US" altLang="zh-CN" sz="1800" b="0" i="0" u="none" strike="noStrike" baseline="0" dirty="0" err="1">
                <a:latin typeface="TimesNewRomanPSMT"/>
                <a:ea typeface="宋体" panose="02010600030101010101" pitchFamily="2" charset="-122"/>
              </a:rPr>
              <a:t>echo_eof.c</a:t>
            </a:r>
            <a:r>
              <a:rPr lang="zh-CN" altLang="en-US" sz="1800" b="0" i="0" u="none" strike="noStrike" baseline="0" dirty="0">
                <a:latin typeface="宋体" panose="02010600030101010101" pitchFamily="2" charset="-122"/>
                <a:ea typeface="宋体" panose="02010600030101010101" pitchFamily="2" charset="-122"/>
              </a:rPr>
              <a:t>来拷贝文件。这个小程序有查看文件内容、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创建一个新文件、拷贝文件的潜力，没想到一个小程序竟然如此多才多艺！关键是要控制输入流和输出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流，这是我们下一个要讨论的主题。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8.3.2 </a:t>
            </a:r>
            <a:r>
              <a:rPr lang="zh-CN" altLang="en-US" dirty="0"/>
              <a:t>文件结尾</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 模拟</a:t>
            </a:r>
            <a:r>
              <a:rPr lang="en-US" altLang="zh-CN" sz="1800" b="1" i="0" u="none" strike="noStrike" baseline="0" dirty="0">
                <a:latin typeface="TimesNewRomanPS-Bold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和图形界面</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模拟</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的概念是在使用文本界面的命令行环境中产生的。在这种环境中，用户通过击键与程序交互，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由操作系统生成</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信号。但是在一些实际应用中，却不能很好地转换成图形界面（如</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Macintosh</a:t>
            </a:r>
            <a:r>
              <a:rPr lang="zh-CN" altLang="en-US" sz="1800" b="0" i="0" u="none" strike="noStrike" baseline="0" dirty="0">
                <a:latin typeface="宋体" panose="02010600030101010101" pitchFamily="2" charset="-122"/>
                <a:ea typeface="宋体" panose="02010600030101010101" pitchFamily="2" charset="-122"/>
              </a:rPr>
              <a:t>），这些用户界面包含更复杂的鼠标移动和按钮点击。程序要模拟</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的行为依赖于编译器和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项目类型。例如，</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可以结束输入或整个程序，这取决于特定的设置。</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 </a:t>
            </a:r>
            <a:r>
              <a:rPr lang="zh-CN" altLang="en-US" dirty="0"/>
              <a:t>重定向和文件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输入和输出涉及函数、数据和设备。例如，考虑 </a:t>
            </a:r>
            <a:r>
              <a:rPr lang="en-US" altLang="zh-CN" sz="1800" b="0" i="0" u="none" strike="noStrike" baseline="0" dirty="0" err="1">
                <a:latin typeface="TimesNewRomanPSMT"/>
                <a:ea typeface="宋体" panose="02010600030101010101" pitchFamily="2" charset="-122"/>
              </a:rPr>
              <a:t>echo_eof.c</a:t>
            </a:r>
            <a:r>
              <a:rPr lang="zh-CN" altLang="en-US" sz="1800" b="0" i="0" u="none" strike="noStrike" baseline="0" dirty="0">
                <a:latin typeface="宋体" panose="02010600030101010101" pitchFamily="2" charset="-122"/>
                <a:ea typeface="宋体" panose="02010600030101010101" pitchFamily="2" charset="-122"/>
              </a:rPr>
              <a:t>，该程序使用输入函数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。输入设备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（我们假设）是键盘，输入数据流由字符组成。假设你希望输入函数和数据类型不变，</a:t>
            </a:r>
            <a:r>
              <a:rPr lang="en-US" altLang="zh-CN" sz="1800" b="0" i="0" u="none" strike="noStrike" baseline="0" dirty="0">
                <a:solidFill>
                  <a:srgbClr val="FF0000"/>
                </a:solidFill>
                <a:latin typeface="宋体" panose="02010600030101010101" pitchFamily="2" charset="-122"/>
                <a:ea typeface="宋体" panose="02010600030101010101" pitchFamily="2" charset="-122"/>
              </a:rPr>
              <a:t>仅改</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变程序查找</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数据的位置</a:t>
            </a:r>
            <a:r>
              <a:rPr lang="zh-CN" altLang="en-US" sz="1800" b="0" i="0" u="none" strike="noStrike" baseline="0" dirty="0">
                <a:latin typeface="宋体" panose="02010600030101010101" pitchFamily="2" charset="-122"/>
                <a:ea typeface="宋体" panose="02010600030101010101" pitchFamily="2" charset="-122"/>
              </a:rPr>
              <a:t>。那么，程序如何知道去哪里查找输入？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 </a:t>
            </a:r>
            <a:r>
              <a:rPr lang="zh-CN" altLang="en-US" dirty="0"/>
              <a:t>重定向和文件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在默认情况下，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程序使用标准</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包查找标准输入作为输入源。这就是前面介绍过的</a:t>
            </a:r>
            <a:r>
              <a:rPr lang="en-US" altLang="zh-CN" sz="1800" b="0" i="0" u="none" strike="noStrike" baseline="0" dirty="0">
                <a:solidFill>
                  <a:srgbClr val="FF0000"/>
                </a:solidFill>
                <a:latin typeface="TimesNewRomanPSMT"/>
                <a:ea typeface="宋体" panose="02010600030101010101" pitchFamily="2" charset="-122"/>
              </a:rPr>
              <a:t>stdin</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a:t>
            </a:r>
            <a:r>
              <a:rPr lang="zh-CN" altLang="en-US" sz="1800" b="0" i="0" u="none" strike="noStrike" baseline="0" dirty="0">
                <a:latin typeface="宋体" panose="02010600030101010101" pitchFamily="2" charset="-122"/>
                <a:ea typeface="宋体" panose="02010600030101010101" pitchFamily="2" charset="-122"/>
              </a:rPr>
              <a:t>，它是把数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据读入计算机的常用方式。它可以是一个过时的设备，如磁带、穿孔卡或电传打印机，或者（假设）是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键盘，甚至是一些先进技术，如语音输入。然而，现代计算机非常灵活，可以让它到别处查找输入。尤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其是，可以让一个程序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从文件中查找输入</a:t>
            </a:r>
            <a:r>
              <a:rPr lang="zh-CN" altLang="en-US" sz="1800" b="0" i="0" u="none" strike="noStrike" baseline="0" dirty="0">
                <a:latin typeface="宋体" panose="02010600030101010101" pitchFamily="2" charset="-122"/>
                <a:ea typeface="宋体" panose="02010600030101010101" pitchFamily="2" charset="-122"/>
              </a:rPr>
              <a:t>，而不是从键盘。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 </a:t>
            </a:r>
            <a:r>
              <a:rPr lang="zh-CN" altLang="en-US" dirty="0"/>
              <a:t>重定向和文件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程序可以通过两种方式使用文件。第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种方法是，显式</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使用特定的函数</a:t>
            </a:r>
            <a:r>
              <a:rPr lang="zh-CN" altLang="en-US" sz="1800" b="0" i="0" u="none" strike="noStrike" baseline="0" dirty="0">
                <a:latin typeface="宋体" panose="02010600030101010101" pitchFamily="2" charset="-122"/>
                <a:ea typeface="宋体" panose="02010600030101010101" pitchFamily="2" charset="-122"/>
              </a:rPr>
              <a:t>打开文件、关闭文件、读取文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件、写入文件，诸如此类。我们在第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章中再详细介绍这种方法。第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种方法是，设计能与键盘和屏幕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互动的程序，通过不同的渠道</a:t>
            </a:r>
            <a:r>
              <a:rPr lang="zh-CN" altLang="en-US" sz="1800" b="0" i="0" u="none" strike="noStrike" baseline="0" dirty="0">
                <a:solidFill>
                  <a:srgbClr val="FF0000"/>
                </a:solidFill>
                <a:latin typeface="宋体" panose="02010600030101010101" pitchFamily="2" charset="-122"/>
                <a:ea typeface="宋体" panose="02010600030101010101" pitchFamily="2" charset="-122"/>
              </a:rPr>
              <a:t>重定向</a:t>
            </a:r>
            <a:r>
              <a:rPr lang="zh-CN" altLang="en-US" sz="1800" b="0" i="0" u="none" strike="noStrike" baseline="0" dirty="0">
                <a:latin typeface="宋体" panose="02010600030101010101" pitchFamily="2" charset="-122"/>
                <a:ea typeface="宋体" panose="02010600030101010101" pitchFamily="2" charset="-122"/>
              </a:rPr>
              <a:t>输入至文件和从文件输出。换言之，</a:t>
            </a:r>
            <a:r>
              <a:rPr lang="zh-CN" altLang="en-US" sz="1800" b="0" i="0" u="none" strike="noStrike" baseline="0" dirty="0">
                <a:solidFill>
                  <a:srgbClr val="FF0000"/>
                </a:solidFill>
                <a:latin typeface="宋体" panose="02010600030101010101" pitchFamily="2" charset="-122"/>
                <a:ea typeface="宋体" panose="02010600030101010101" pitchFamily="2" charset="-122"/>
              </a:rPr>
              <a:t>把</a:t>
            </a:r>
            <a:r>
              <a:rPr lang="en-US" altLang="zh-CN" sz="1800" b="0" i="0" u="none" strike="noStrike" baseline="0" dirty="0">
                <a:solidFill>
                  <a:srgbClr val="FF0000"/>
                </a:solidFill>
                <a:latin typeface="TimesNewRomanPSMT"/>
                <a:ea typeface="宋体" panose="02010600030101010101" pitchFamily="2" charset="-122"/>
              </a:rPr>
              <a:t>stdin</a:t>
            </a:r>
            <a:r>
              <a:rPr lang="zh-CN" altLang="en-US" sz="1800" b="0" i="0" u="none" strike="noStrike" baseline="0" dirty="0">
                <a:solidFill>
                  <a:srgbClr val="FF0000"/>
                </a:solidFill>
                <a:latin typeface="宋体" panose="02010600030101010101" pitchFamily="2" charset="-122"/>
                <a:ea typeface="宋体" panose="02010600030101010101" pitchFamily="2" charset="-122"/>
              </a:rPr>
              <a:t>流重新赋给文件</a:t>
            </a:r>
            <a:r>
              <a:rPr lang="zh-CN" altLang="en-US" sz="1800" b="0" i="0" u="none" strike="noStrike" baseline="0" dirty="0">
                <a:latin typeface="宋体" panose="02010600030101010101" pitchFamily="2" charset="-122"/>
                <a:ea typeface="宋体" panose="02010600030101010101" pitchFamily="2" charset="-122"/>
              </a:rPr>
              <a:t>。继续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函数从输入流中获取数据，但它并不关心从流的什么位置获取数据。虽然这种重定向的方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法在某些方面有些限制，但是用起来比较简单，而且能让读者熟悉普通的文件处理技术。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所有的</a:t>
            </a:r>
            <a:r>
              <a:rPr lang="en-US" altLang="zh-CN" dirty="0"/>
              <a:t>C</a:t>
            </a:r>
            <a:r>
              <a:rPr lang="zh-CN" altLang="en-US" dirty="0"/>
              <a:t>编译器软件包都提供</a:t>
            </a:r>
            <a:r>
              <a:rPr lang="en-US" altLang="zh-CN" dirty="0" err="1"/>
              <a:t>stdio.h</a:t>
            </a:r>
            <a:r>
              <a:rPr lang="zh-CN" altLang="en-US" dirty="0"/>
              <a:t>文件。该文件中包含了供编译器使用的输入和输出函数（如， </a:t>
            </a:r>
            <a:endParaRPr lang="en-US" altLang="zh-CN" dirty="0"/>
          </a:p>
          <a:p>
            <a:r>
              <a:rPr lang="en-US" altLang="zh-CN" dirty="0" err="1"/>
              <a:t>printf</a:t>
            </a:r>
            <a:r>
              <a:rPr lang="en-US" altLang="zh-CN" dirty="0"/>
              <a:t>()</a:t>
            </a:r>
            <a:r>
              <a:rPr lang="zh-CN" altLang="en-US" dirty="0"/>
              <a:t>）信息。该文件名的含义是标准输入</a:t>
            </a:r>
            <a:r>
              <a:rPr lang="en-US" altLang="zh-CN" dirty="0"/>
              <a:t>/</a:t>
            </a:r>
            <a:r>
              <a:rPr lang="zh-CN" altLang="en-US" dirty="0"/>
              <a:t>输出头文件。通常，在</a:t>
            </a:r>
            <a:r>
              <a:rPr lang="en-US" altLang="zh-CN" dirty="0"/>
              <a:t>C</a:t>
            </a:r>
            <a:r>
              <a:rPr lang="zh-CN" altLang="en-US" dirty="0"/>
              <a:t>程序顶部的信息集合被称为头文</a:t>
            </a:r>
            <a:endParaRPr lang="en-US" altLang="zh-CN" dirty="0"/>
          </a:p>
          <a:p>
            <a:r>
              <a:rPr lang="zh-CN" altLang="en-US" dirty="0"/>
              <a:t>件（</a:t>
            </a:r>
            <a:r>
              <a:rPr lang="en-US" altLang="zh-CN" dirty="0"/>
              <a:t>header</a:t>
            </a:r>
            <a:r>
              <a:rPr lang="zh-CN" altLang="en-US" dirty="0"/>
              <a:t>）。</a:t>
            </a:r>
            <a:endParaRPr lang="en-US" altLang="zh-CN" dirty="0"/>
          </a:p>
          <a:p>
            <a:endParaRPr lang="en-US" altLang="zh-CN" dirty="0"/>
          </a:p>
          <a:p>
            <a:endParaRPr lang="en-US" altLang="zh-CN" dirty="0"/>
          </a:p>
          <a:p>
            <a:r>
              <a:rPr lang="zh-CN" altLang="en-US" dirty="0"/>
              <a:t>在大多数情况下，头文件包含了编译器创建最终可执行程序要用到的信息。例如，头文件中可以定义一</a:t>
            </a:r>
            <a:endParaRPr lang="en-US" altLang="zh-CN" dirty="0"/>
          </a:p>
          <a:p>
            <a:r>
              <a:rPr lang="zh-CN" altLang="en-US" dirty="0"/>
              <a:t>些</a:t>
            </a:r>
            <a:r>
              <a:rPr lang="zh-CN" altLang="en-US" dirty="0">
                <a:solidFill>
                  <a:srgbClr val="FF0000"/>
                </a:solidFill>
              </a:rPr>
              <a:t>常量</a:t>
            </a:r>
            <a:r>
              <a:rPr lang="zh-CN" altLang="en-US" dirty="0"/>
              <a:t>，或者指明函数名以及如何使用它们。但是，函数的实际代码在一个预编译代码的库文件中。简</a:t>
            </a:r>
            <a:endParaRPr lang="en-US" altLang="zh-CN" dirty="0"/>
          </a:p>
          <a:p>
            <a:r>
              <a:rPr lang="zh-CN" altLang="en-US" dirty="0"/>
              <a:t>而言之，头文件帮助编译器把你的程序正确地组合在一起。</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 </a:t>
            </a:r>
            <a:r>
              <a:rPr lang="zh-CN" altLang="en-US" dirty="0"/>
              <a:t>重定向和文件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重定向的一个主要问题</a:t>
            </a:r>
            <a:r>
              <a:rPr lang="zh-CN" altLang="en-US" sz="1800" b="0" i="0" u="none" strike="noStrike" baseline="0" dirty="0">
                <a:solidFill>
                  <a:srgbClr val="FF0000"/>
                </a:solidFill>
                <a:latin typeface="宋体" panose="02010600030101010101" pitchFamily="2" charset="-122"/>
                <a:ea typeface="宋体" panose="02010600030101010101" pitchFamily="2" charset="-122"/>
              </a:rPr>
              <a:t>与操作系统有关，与</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无关</a:t>
            </a:r>
            <a:r>
              <a:rPr lang="zh-CN" altLang="en-US" sz="1800" b="0" i="0" u="none" strike="noStrike" baseline="0" dirty="0">
                <a:latin typeface="宋体" panose="02010600030101010101" pitchFamily="2" charset="-122"/>
                <a:ea typeface="宋体" panose="02010600030101010101" pitchFamily="2" charset="-122"/>
              </a:rPr>
              <a:t>。尽管如此，许多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环境中（包括</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命令提示模式）都有重定向特性，而且一些</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实现还在某些缺乏重定向特性的系统中模拟它。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上运行苹果</a:t>
            </a:r>
            <a:r>
              <a:rPr lang="en-US" altLang="zh-CN" sz="1800" b="0" i="0" u="none" strike="noStrike" baseline="0" dirty="0">
                <a:latin typeface="TimesNewRomanPSMT"/>
                <a:ea typeface="宋体" panose="02010600030101010101" pitchFamily="2" charset="-122"/>
              </a:rPr>
              <a:t>OS X</a:t>
            </a:r>
            <a:r>
              <a:rPr lang="zh-CN" altLang="en-US" sz="1800" b="0" i="0" u="none" strike="noStrike" baseline="0" dirty="0">
                <a:latin typeface="宋体" panose="02010600030101010101" pitchFamily="2" charset="-122"/>
                <a:ea typeface="宋体" panose="02010600030101010101" pitchFamily="2" charset="-122"/>
              </a:rPr>
              <a:t>，可以用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命令行模式启动</a:t>
            </a:r>
            <a:r>
              <a:rPr lang="en-US" altLang="zh-CN" sz="1800" b="0" i="0" u="none" strike="noStrike" baseline="0" dirty="0">
                <a:latin typeface="TimesNewRomanPSMT"/>
                <a:ea typeface="宋体" panose="02010600030101010101" pitchFamily="2" charset="-122"/>
              </a:rPr>
              <a:t>Terminal</a:t>
            </a:r>
            <a:r>
              <a:rPr lang="zh-CN" altLang="en-US" sz="1800" b="0" i="0" u="none" strike="noStrike" baseline="0" dirty="0">
                <a:latin typeface="宋体" panose="02010600030101010101" pitchFamily="2" charset="-122"/>
                <a:ea typeface="宋体" panose="02010600030101010101" pitchFamily="2" charset="-122"/>
              </a:rPr>
              <a:t>应用程序。接下来我们介绍</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的重定向。</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UNIX</a:t>
            </a:r>
            <a:r>
              <a:rPr lang="zh-CN" altLang="en-US" sz="1800" b="0" i="0" u="none" strike="noStrike" baseline="0" dirty="0">
                <a:latin typeface="宋体" panose="02010600030101010101" pitchFamily="2" charset="-122"/>
                <a:ea typeface="宋体" panose="02010600030101010101" pitchFamily="2" charset="-122"/>
              </a:rPr>
              <a:t>（运行命令行模式时）、</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ditto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Window</a:t>
            </a:r>
            <a:r>
              <a:rPr lang="zh-CN" altLang="en-US" sz="1800" b="0" i="0" u="none" strike="noStrike" baseline="0" dirty="0">
                <a:latin typeface="宋体" panose="02010600030101010101" pitchFamily="2" charset="-122"/>
                <a:ea typeface="宋体" panose="02010600030101010101" pitchFamily="2" charset="-122"/>
              </a:rPr>
              <a:t>命令行提示（模仿旧式</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命令行环境）都能重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定向输入、输出。</a:t>
            </a:r>
            <a:r>
              <a:rPr lang="zh-CN" altLang="en-US" sz="1800" b="0" i="0" u="none" strike="noStrike" baseline="0" dirty="0">
                <a:solidFill>
                  <a:srgbClr val="FF0000"/>
                </a:solidFill>
                <a:latin typeface="宋体" panose="02010600030101010101" pitchFamily="2" charset="-122"/>
                <a:ea typeface="宋体" panose="02010600030101010101" pitchFamily="2" charset="-122"/>
              </a:rPr>
              <a:t>重定向输入让程序使用文件而不是键盘来输入，重定向输出让程序输出至文件而不是</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屏幕。</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1.</a:t>
            </a:r>
            <a:r>
              <a:rPr lang="zh-CN" altLang="en-US" sz="1800" b="0" i="0" u="none" strike="noStrike" baseline="0" dirty="0">
                <a:latin typeface="宋体" panose="02010600030101010101" pitchFamily="2" charset="-122"/>
                <a:ea typeface="宋体" panose="02010600030101010101" pitchFamily="2" charset="-122"/>
              </a:rPr>
              <a:t>重定向输入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假设已经编译了</a:t>
            </a:r>
            <a:r>
              <a:rPr lang="en-US" altLang="zh-CN" sz="1800" b="0" i="0" u="none" strike="noStrike" baseline="0" dirty="0" err="1">
                <a:latin typeface="TimesNewRomanPSMT"/>
                <a:ea typeface="宋体" panose="02010600030101010101" pitchFamily="2" charset="-122"/>
              </a:rPr>
              <a:t>echo_eof.c</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程序，并把可执行版本放入一个名为</a:t>
            </a:r>
            <a:r>
              <a:rPr lang="en-US" altLang="zh-CN" sz="1800" b="0" i="0" u="none" strike="noStrike" baseline="0" dirty="0" err="1">
                <a:latin typeface="TimesNewRomanPSMT"/>
              </a:rPr>
              <a:t>echo_eof</a:t>
            </a:r>
            <a:r>
              <a:rPr lang="zh-CN" altLang="en-US" sz="1800" b="0" i="0" u="none" strike="noStrike" baseline="0" dirty="0">
                <a:latin typeface="宋体" panose="02010600030101010101" pitchFamily="2" charset="-122"/>
                <a:ea typeface="宋体" panose="02010600030101010101" pitchFamily="2" charset="-122"/>
              </a:rPr>
              <a:t>（或者在</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系统中名为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echo_eof.exe</a:t>
            </a:r>
            <a:r>
              <a:rPr lang="zh-CN" altLang="en-US" sz="1800" b="0" i="0" u="none" strike="noStrike" baseline="0" dirty="0">
                <a:latin typeface="宋体" panose="02010600030101010101" pitchFamily="2" charset="-122"/>
                <a:ea typeface="宋体" panose="02010600030101010101" pitchFamily="2" charset="-122"/>
              </a:rPr>
              <a:t>）的文件中。运行该程序，输入可执行文件名：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echo_eof</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该程序的运行情况和前面描述的一样，获取用户从键盘输入的输入。现在，假设你要用该程序处理名为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words</a:t>
            </a:r>
            <a:r>
              <a:rPr lang="zh-CN" altLang="en-US" sz="1800" b="0" i="0" u="none" strike="noStrike" baseline="0" dirty="0">
                <a:latin typeface="宋体" panose="02010600030101010101" pitchFamily="2" charset="-122"/>
                <a:ea typeface="宋体" panose="02010600030101010101" pitchFamily="2" charset="-122"/>
              </a:rPr>
              <a:t>的文本文件。文本文件（</a:t>
            </a:r>
            <a:r>
              <a:rPr lang="en-US" altLang="zh-CN" sz="1800" b="0" i="0" u="none" strike="noStrike" baseline="0" dirty="0">
                <a:latin typeface="TimesNewRomanPSMT"/>
                <a:ea typeface="宋体" panose="02010600030101010101" pitchFamily="2" charset="-122"/>
              </a:rPr>
              <a:t>text file</a:t>
            </a:r>
            <a:r>
              <a:rPr lang="zh-CN" altLang="en-US" sz="1800" b="0" i="0" u="none" strike="noStrike" baseline="0" dirty="0">
                <a:latin typeface="宋体" panose="02010600030101010101" pitchFamily="2" charset="-122"/>
                <a:ea typeface="宋体" panose="02010600030101010101" pitchFamily="2" charset="-122"/>
              </a:rPr>
              <a:t>）是内含文本的文件，其中储存的数据是我们可识别的字符。文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件的内容可以是一篇散文或者</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程序。内含机器语言指令的文件（如储存可执行程序的文件）不是文本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文件。由于该程序的操作对象是字符，所以要使用文本文件。只需用下面的命令代替上面的命令即可：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echo_eof</a:t>
            </a:r>
            <a:r>
              <a:rPr lang="en-US" altLang="zh-CN" sz="1800" b="0" i="0" u="none" strike="noStrike" baseline="0" dirty="0">
                <a:latin typeface="TimesNewRomanPSMT"/>
                <a:ea typeface="宋体" panose="02010600030101010101" pitchFamily="2" charset="-122"/>
              </a:rPr>
              <a:t> &lt; words</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&lt; </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a:t>
            </a:r>
            <a:r>
              <a:rPr lang="zh-CN" altLang="en-US" sz="1800" b="0" i="0" u="none" strike="noStrike" baseline="0" dirty="0">
                <a:latin typeface="宋体" panose="02010600030101010101" pitchFamily="2" charset="-122"/>
                <a:ea typeface="宋体" panose="02010600030101010101" pitchFamily="2" charset="-122"/>
              </a:rPr>
              <a:t>号是</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DOS/Windows</a:t>
            </a:r>
            <a:r>
              <a:rPr lang="zh-CN" altLang="en-US" sz="1800" b="0" i="0" u="none" strike="noStrike" baseline="0" dirty="0">
                <a:latin typeface="宋体" panose="02010600030101010101" pitchFamily="2" charset="-122"/>
                <a:ea typeface="宋体" panose="02010600030101010101" pitchFamily="2" charset="-122"/>
              </a:rPr>
              <a:t>的重定向运算符。该运算符使</a:t>
            </a:r>
            <a:r>
              <a:rPr lang="en-US" altLang="zh-CN" sz="1800" b="0" i="0" u="none" strike="noStrike" baseline="0" dirty="0">
                <a:latin typeface="TimesNewRomanPSMT"/>
                <a:ea typeface="宋体" panose="02010600030101010101" pitchFamily="2" charset="-122"/>
              </a:rPr>
              <a:t>words</a:t>
            </a:r>
            <a:r>
              <a:rPr lang="zh-CN" altLang="en-US" sz="1800" b="0" i="0" u="none" strike="noStrike" baseline="0" dirty="0">
                <a:latin typeface="宋体" panose="02010600030101010101" pitchFamily="2" charset="-122"/>
                <a:ea typeface="宋体" panose="02010600030101010101" pitchFamily="2" charset="-122"/>
              </a:rPr>
              <a:t>文件与</a:t>
            </a:r>
            <a:r>
              <a:rPr lang="en-US" altLang="zh-CN" sz="1800" b="0" i="0" u="none" strike="noStrike" baseline="0" dirty="0">
                <a:latin typeface="TimesNewRomanPSMT"/>
                <a:ea typeface="宋体" panose="02010600030101010101" pitchFamily="2" charset="-122"/>
              </a:rPr>
              <a:t>stdin</a:t>
            </a:r>
            <a:r>
              <a:rPr lang="zh-CN" altLang="en-US" sz="1800" b="0" i="0" u="none" strike="noStrike" baseline="0" dirty="0">
                <a:latin typeface="宋体" panose="02010600030101010101" pitchFamily="2" charset="-122"/>
                <a:ea typeface="宋体" panose="02010600030101010101" pitchFamily="2" charset="-122"/>
              </a:rPr>
              <a:t>流相关联，把文件中的内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容导入</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程序。</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程序本身并不知道（或不关心）输入的内容是来自文件还是键盘，它只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知道这是需要导入的字符流，所以它读取这些内容并把字符逐个打印在屏幕上，直至读到文件结尾。因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把文件和</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设备放在一个层面，所以文件就是现在的</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设备。试试看！</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注意 重定向</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命令提示，</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两侧的空格是可选的。一些系统，如</a:t>
            </a:r>
            <a:r>
              <a:rPr lang="en-US" altLang="zh-CN" sz="1800" b="0" i="0" u="none" strike="noStrike" baseline="0" dirty="0" err="1">
                <a:latin typeface="TimesNewRomanPSMT"/>
                <a:ea typeface="宋体" panose="02010600030101010101" pitchFamily="2" charset="-122"/>
              </a:rPr>
              <a:t>AmigaDOS</a:t>
            </a:r>
            <a:r>
              <a:rPr lang="zh-CN" altLang="en-US" sz="1800" b="0" i="0" u="none" strike="noStrike" baseline="0" dirty="0">
                <a:latin typeface="宋体" panose="02010600030101010101" pitchFamily="2" charset="-122"/>
                <a:ea typeface="宋体" panose="02010600030101010101" pitchFamily="2" charset="-122"/>
              </a:rPr>
              <a:t>（那些喜欢怀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旧的人使用的系统），支持重定向，但是在重定向符号和文件名之间不允许有空格。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下面是一个特殊的</a:t>
            </a:r>
            <a:r>
              <a:rPr lang="en-US" altLang="zh-CN" sz="1800" b="0" i="0" u="none" strike="noStrike" baseline="0" dirty="0">
                <a:latin typeface="TimesNewRomanPSMT"/>
                <a:ea typeface="宋体" panose="02010600030101010101" pitchFamily="2" charset="-122"/>
              </a:rPr>
              <a:t>words</a:t>
            </a:r>
            <a:r>
              <a:rPr lang="zh-CN" altLang="en-US" sz="1800" b="0" i="0" u="none" strike="noStrike" baseline="0" dirty="0">
                <a:latin typeface="宋体" panose="02010600030101010101" pitchFamily="2" charset="-122"/>
                <a:ea typeface="宋体" panose="02010600030101010101" pitchFamily="2" charset="-122"/>
              </a:rPr>
              <a:t>文件的运行示例，</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的标准提示符。在</a:t>
            </a:r>
            <a:r>
              <a:rPr lang="en-US" altLang="zh-CN" sz="1800" b="0" i="0" u="none" strike="noStrike" baseline="0" dirty="0">
                <a:latin typeface="TimesNewRomanPSMT"/>
                <a:ea typeface="宋体" panose="02010600030101010101" pitchFamily="2" charset="-122"/>
              </a:rPr>
              <a:t>Windows/DOS</a:t>
            </a:r>
            <a:r>
              <a:rPr lang="zh-CN" altLang="en-US" sz="1800" b="0" i="0" u="none" strike="noStrike" baseline="0" dirty="0">
                <a:latin typeface="宋体" panose="02010600030101010101" pitchFamily="2" charset="-122"/>
                <a:ea typeface="宋体" panose="02010600030101010101" pitchFamily="2" charset="-122"/>
              </a:rPr>
              <a:t>系统中见到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提示可能是</a:t>
            </a:r>
            <a:r>
              <a:rPr lang="en-US" altLang="zh-CN" sz="1800" b="0" i="0" u="none" strike="noStrike" baseline="0" dirty="0">
                <a:latin typeface="TimesNewRomanPSMT"/>
                <a:ea typeface="宋体" panose="02010600030101010101" pitchFamily="2" charset="-122"/>
              </a:rPr>
              <a:t>A&gt;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C&gt;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Getting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spending,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waste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Little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Nature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given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hearts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away,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sordid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2.</a:t>
            </a:r>
            <a:r>
              <a:rPr lang="zh-CN" altLang="en-US" sz="1800" b="0" i="0" u="none" strike="noStrike" baseline="0" dirty="0">
                <a:latin typeface="宋体" panose="02010600030101010101" pitchFamily="2" charset="-122"/>
                <a:ea typeface="宋体" panose="02010600030101010101" pitchFamily="2" charset="-122"/>
              </a:rPr>
              <a:t>重定向输出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现在假设要用</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把键盘输入的内容发送到名为</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的文件中。然后，输入以下命令并开始输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echo_eof</a:t>
            </a:r>
            <a:r>
              <a:rPr lang="en-US" altLang="zh-CN" sz="1800" b="0" i="0" u="none" strike="noStrike" baseline="0" dirty="0">
                <a:latin typeface="TimesNewRomanPSMT"/>
              </a:rPr>
              <a:t>&gt;</a:t>
            </a:r>
            <a:r>
              <a:rPr lang="en-US" altLang="zh-CN" sz="1800" b="0" i="0" u="none" strike="noStrike" baseline="0" dirty="0" err="1">
                <a:latin typeface="TimesNewRomanPSMT"/>
              </a:rPr>
              <a:t>mywords</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&gt;</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a:t>
            </a:r>
            <a:r>
              <a:rPr lang="zh-CN" altLang="en-US" sz="1800" b="0" i="0" u="none" strike="noStrike" baseline="0" dirty="0">
                <a:latin typeface="宋体" panose="02010600030101010101" pitchFamily="2" charset="-122"/>
                <a:ea typeface="宋体" panose="02010600030101010101" pitchFamily="2" charset="-122"/>
              </a:rPr>
              <a:t>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个重定向运算符。它创建了一个名为</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的新文件，然后把</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的输出（即，你输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入字符的副本）重定向至该文件中。重定向把</a:t>
            </a:r>
            <a:r>
              <a:rPr lang="en-US" altLang="zh-CN" sz="1800" b="0" i="0" u="none" strike="noStrike" baseline="0" dirty="0" err="1">
                <a:latin typeface="TimesNewRomanPSMT"/>
                <a:ea typeface="宋体" panose="02010600030101010101" pitchFamily="2" charset="-122"/>
              </a:rPr>
              <a:t>stdout</a:t>
            </a:r>
            <a:r>
              <a:rPr lang="zh-CN" altLang="en-US" sz="1800" b="0" i="0" u="none" strike="noStrike" baseline="0" dirty="0">
                <a:latin typeface="宋体" panose="02010600030101010101" pitchFamily="2" charset="-122"/>
                <a:ea typeface="宋体" panose="02010600030101010101" pitchFamily="2" charset="-122"/>
              </a:rPr>
              <a:t>从显示设备（即，显示器）赋给</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文件。如果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已经有一个名为</a:t>
            </a:r>
            <a:r>
              <a:rPr lang="en-US" altLang="zh-CN" sz="1800" b="0" i="0" u="none" strike="noStrike" baseline="0" dirty="0" err="1">
                <a:latin typeface="TimesNewRomanPSMT"/>
              </a:rPr>
              <a:t>mywords</a:t>
            </a:r>
            <a:r>
              <a:rPr lang="zh-CN" altLang="en-US" sz="1800" b="0" i="0" u="none" strike="noStrike" baseline="0" dirty="0">
                <a:latin typeface="宋体" panose="02010600030101010101" pitchFamily="2" charset="-122"/>
                <a:ea typeface="宋体" panose="02010600030101010101" pitchFamily="2" charset="-122"/>
              </a:rPr>
              <a:t>的文件，通常会擦除该文件的内容，然后替换新的内容（但是，许多操作系统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有保护现有文件的选项，使其成为只读文件）。所有出现在屏幕的字母都是你刚才输入的，其副本储存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在文件中。在下一行的开始处按下</a:t>
            </a:r>
            <a:r>
              <a:rPr lang="en-US" altLang="zh-CN" sz="1800" b="0" i="0" u="none" strike="noStrike" baseline="0" dirty="0" err="1">
                <a:latin typeface="TimesNewRomanPSMT"/>
              </a:rPr>
              <a:t>Ctrl+D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）即可结束该程序。如果不知道输入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什么内容，可参照下面的示例。这里，我们使用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提示符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。记住在每行的末尾单击</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键，这样才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能把缓冲区的内容发送给程序。</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mywords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no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problem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recalling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which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redirection</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rPr>
              <a:t>operator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does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what.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Just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remember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each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operator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rPr>
              <a:t>points</a:t>
            </a:r>
            <a:endParaRPr lang="en-US" altLang="zh-CN" sz="1800" b="1" i="0" u="none" strike="noStrike" baseline="0" dirty="0">
              <a:latin typeface="TimesNewRomanPS-BoldMT"/>
            </a:endParaRPr>
          </a:p>
          <a:p>
            <a:pPr algn="l"/>
            <a:r>
              <a:rPr lang="en-US" altLang="zh-CN" sz="1800" b="1" i="0" u="none" strike="noStrike" baseline="0" dirty="0">
                <a:latin typeface="TimesNewRomanPS-Bold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direction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information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flows.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as</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funnel.</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rPr>
              <a:t>[</a:t>
            </a:r>
            <a:r>
              <a:rPr lang="en-US" altLang="zh-CN" sz="1800" b="1" i="0" u="none" strike="noStrike" baseline="0" dirty="0" err="1">
                <a:latin typeface="TimesNewRomanPS-BoldMT"/>
              </a:rPr>
              <a:t>Ctrl+D</a:t>
            </a:r>
            <a:r>
              <a:rPr lang="en-US" altLang="zh-CN" sz="1800" b="1" i="0" u="none" strike="noStrike" baseline="0" dirty="0">
                <a:latin typeface="TimesNewRomanPS-BoldMT"/>
              </a:rPr>
              <a:t>]</a:t>
            </a:r>
            <a:endParaRPr lang="en-US" altLang="zh-CN" sz="1800" b="1" i="0" u="none" strike="noStrike" baseline="0" dirty="0">
              <a:latin typeface="TimesNewRomanPS-Bold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按下</a:t>
            </a:r>
            <a:r>
              <a:rPr lang="en-US" altLang="zh-CN" sz="1800" b="0" i="0" u="none" strike="noStrike" baseline="0" dirty="0" err="1">
                <a:latin typeface="TimesNewRomanPSMT"/>
                <a:ea typeface="宋体" panose="02010600030101010101" pitchFamily="2" charset="-122"/>
              </a:rPr>
              <a:t>Ctrl+D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后，程序会结束，你的系统会提示返回。程序是否起作用了？</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ls</a:t>
            </a:r>
            <a:r>
              <a:rPr lang="zh-CN" altLang="en-US" sz="1800" b="0" i="0" u="none" strike="noStrike" baseline="0" dirty="0">
                <a:latin typeface="宋体" panose="02010600030101010101" pitchFamily="2" charset="-122"/>
                <a:ea typeface="宋体" panose="02010600030101010101" pitchFamily="2" charset="-122"/>
              </a:rPr>
              <a:t>命令或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命令行提示模式的</a:t>
            </a:r>
            <a:r>
              <a:rPr lang="en-US" altLang="zh-CN" sz="1800" b="0" i="0" u="none" strike="noStrike" baseline="0" dirty="0" err="1">
                <a:latin typeface="TimesNewRomanPSMT"/>
                <a:ea typeface="宋体" panose="02010600030101010101" pitchFamily="2" charset="-122"/>
              </a:rPr>
              <a:t>dir</a:t>
            </a:r>
            <a:r>
              <a:rPr lang="zh-CN" altLang="en-US" sz="1800" b="0" i="0" u="none" strike="noStrike" baseline="0" dirty="0">
                <a:latin typeface="宋体" panose="02010600030101010101" pitchFamily="2" charset="-122"/>
                <a:ea typeface="宋体" panose="02010600030101010101" pitchFamily="2" charset="-122"/>
              </a:rPr>
              <a:t>命令可以列出文件名，会显示</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文件已存在。可以使用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cat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type</a:t>
            </a:r>
            <a:r>
              <a:rPr lang="zh-CN" altLang="en-US" sz="1800" b="0" i="0" u="none" strike="noStrike" baseline="0" dirty="0">
                <a:latin typeface="宋体" panose="02010600030101010101" pitchFamily="2" charset="-122"/>
                <a:ea typeface="宋体" panose="02010600030101010101" pitchFamily="2" charset="-122"/>
              </a:rPr>
              <a:t>命令检查文件中的内容，或者再次使用</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，这次把文件重定向到程序：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echo_eof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mywords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problem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recalling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redirection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operator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remember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each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direction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information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flows.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funnel.</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ANSI/ISO C</a:t>
            </a:r>
            <a:r>
              <a:rPr lang="zh-CN" altLang="en-US" dirty="0"/>
              <a:t>规定了</a:t>
            </a:r>
            <a:r>
              <a:rPr lang="en-US" altLang="zh-CN" dirty="0"/>
              <a:t>C</a:t>
            </a:r>
            <a:r>
              <a:rPr lang="zh-CN" altLang="en-US" dirty="0"/>
              <a:t>编译器必须提供哪些头文件。有些程序要包含</a:t>
            </a:r>
            <a:r>
              <a:rPr lang="en-US" altLang="zh-CN" dirty="0" err="1"/>
              <a:t>stdio.h</a:t>
            </a:r>
            <a:r>
              <a:rPr lang="zh-CN" altLang="en-US" dirty="0"/>
              <a:t>，而有些不用。特定</a:t>
            </a:r>
            <a:r>
              <a:rPr lang="en-US" altLang="zh-CN" dirty="0"/>
              <a:t>C</a:t>
            </a:r>
            <a:r>
              <a:rPr lang="zh-CN" altLang="en-US" dirty="0"/>
              <a:t>实现的</a:t>
            </a:r>
            <a:endParaRPr lang="en-US" altLang="zh-CN" dirty="0"/>
          </a:p>
          <a:p>
            <a:r>
              <a:rPr lang="zh-CN" altLang="en-US" dirty="0"/>
              <a:t>文档中应该包含对</a:t>
            </a:r>
            <a:r>
              <a:rPr lang="en-US" altLang="zh-CN" dirty="0"/>
              <a:t>C</a:t>
            </a:r>
            <a:r>
              <a:rPr lang="zh-CN" altLang="en-US" dirty="0"/>
              <a:t>库函数的说明。这些说明确定了使用哪些函数需要包含哪些头文件。例如，要使用</a:t>
            </a:r>
            <a:endParaRPr lang="en-US" altLang="zh-CN" dirty="0"/>
          </a:p>
          <a:p>
            <a:r>
              <a:rPr lang="en-US" altLang="zh-CN" dirty="0" err="1"/>
              <a:t>printf</a:t>
            </a:r>
            <a:r>
              <a:rPr lang="en-US" altLang="zh-CN" dirty="0"/>
              <a:t>()</a:t>
            </a:r>
            <a:r>
              <a:rPr lang="zh-CN" altLang="en-US" dirty="0"/>
              <a:t>函数，必须包含</a:t>
            </a:r>
            <a:r>
              <a:rPr lang="en-US" altLang="zh-CN" dirty="0" err="1"/>
              <a:t>stdio.h</a:t>
            </a:r>
            <a:r>
              <a:rPr lang="zh-CN" altLang="en-US" dirty="0"/>
              <a:t>头文件。省略必要的头文件可能不会影响某一特定程序，但是最好不</a:t>
            </a:r>
            <a:endParaRPr lang="en-US" altLang="zh-CN" dirty="0"/>
          </a:p>
          <a:p>
            <a:r>
              <a:rPr lang="zh-CN" altLang="en-US" dirty="0"/>
              <a:t>要这样做。本书每次用到库函数，都会用</a:t>
            </a:r>
            <a:r>
              <a:rPr lang="en-US" altLang="zh-CN" dirty="0"/>
              <a:t>#include</a:t>
            </a:r>
            <a:r>
              <a:rPr lang="zh-CN" altLang="en-US" dirty="0"/>
              <a:t>指令包含</a:t>
            </a:r>
            <a:r>
              <a:rPr lang="en-US" altLang="zh-CN" dirty="0"/>
              <a:t>ANSI/ISO</a:t>
            </a:r>
            <a:r>
              <a:rPr lang="zh-CN" altLang="en-US" dirty="0"/>
              <a:t>标准指定的头文件。</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3.</a:t>
            </a:r>
            <a:r>
              <a:rPr lang="zh-CN" altLang="en-US" sz="1800" b="0" i="0" u="none" strike="noStrike" baseline="0" dirty="0">
                <a:latin typeface="宋体" panose="02010600030101010101" pitchFamily="2" charset="-122"/>
                <a:ea typeface="宋体" panose="02010600030101010101" pitchFamily="2" charset="-122"/>
              </a:rPr>
              <a:t>组合重定向</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现在，假设你希望制作一份</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文件的副本，并命名为</a:t>
            </a:r>
            <a:r>
              <a:rPr lang="en-US" altLang="zh-CN" sz="1800" b="0" i="0" u="none" strike="noStrike" baseline="0" dirty="0" err="1">
                <a:latin typeface="TimesNewRomanPSMT"/>
                <a:ea typeface="宋体" panose="02010600030101010101" pitchFamily="2" charset="-122"/>
              </a:rPr>
              <a:t>savewords</a:t>
            </a:r>
            <a:r>
              <a:rPr lang="zh-CN" altLang="en-US" sz="1800" b="0" i="0" u="none" strike="noStrike" baseline="0" dirty="0">
                <a:latin typeface="宋体" panose="02010600030101010101" pitchFamily="2" charset="-122"/>
                <a:ea typeface="宋体" panose="02010600030101010101" pitchFamily="2" charset="-122"/>
              </a:rPr>
              <a:t>。只需输入以下命令即可：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echo_eof</a:t>
            </a:r>
            <a:r>
              <a:rPr lang="en-US" altLang="zh-CN" sz="1800" b="0" i="0" u="none" strike="noStrike" baseline="0" dirty="0">
                <a:latin typeface="TimesNewRomanPSMT"/>
              </a:rPr>
              <a:t> &lt; </a:t>
            </a:r>
            <a:r>
              <a:rPr lang="en-US" altLang="zh-CN" sz="1800" b="0" i="0" u="none" strike="noStrike" baseline="0" dirty="0" err="1">
                <a:latin typeface="TimesNewRomanPSMT"/>
              </a:rPr>
              <a:t>mywords</a:t>
            </a:r>
            <a:r>
              <a:rPr lang="en-US" altLang="zh-CN" sz="1800" b="0" i="0" u="none" strike="noStrike" baseline="0" dirty="0">
                <a:latin typeface="TimesNewRomanPSMT"/>
              </a:rPr>
              <a:t> &gt; </a:t>
            </a:r>
            <a:r>
              <a:rPr lang="en-US" altLang="zh-CN" sz="1800" b="0" i="0" u="none" strike="noStrike" baseline="0" dirty="0" err="1">
                <a:latin typeface="TimesNewRomanPSMT"/>
              </a:rPr>
              <a:t>savewords</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下面的命令也起作用，因为命令与重定向运算符的顺序无关：</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echo_eof</a:t>
            </a:r>
            <a:r>
              <a:rPr lang="en-US" altLang="zh-CN" sz="1800" b="0" i="0" u="none" strike="noStrike" baseline="0" dirty="0">
                <a:latin typeface="TimesNewRomanPSMT"/>
                <a:ea typeface="宋体" panose="02010600030101010101" pitchFamily="2" charset="-122"/>
              </a:rPr>
              <a:t> &gt; </a:t>
            </a:r>
            <a:r>
              <a:rPr lang="en-US" altLang="zh-CN" sz="1800" b="0" i="0" u="none" strike="noStrike" baseline="0" dirty="0" err="1">
                <a:latin typeface="TimesNewRomanPSMT"/>
                <a:ea typeface="宋体" panose="02010600030101010101" pitchFamily="2" charset="-122"/>
              </a:rPr>
              <a:t>savewords</a:t>
            </a:r>
            <a:r>
              <a:rPr lang="en-US" altLang="zh-CN" sz="1800" b="0" i="0" u="none" strike="noStrike" baseline="0" dirty="0">
                <a:latin typeface="TimesNewRomanPSMT"/>
                <a:ea typeface="宋体" panose="02010600030101010101" pitchFamily="2" charset="-122"/>
              </a:rPr>
              <a:t> &lt; </a:t>
            </a:r>
            <a:r>
              <a:rPr lang="en-US" altLang="zh-CN" sz="1800" b="0" i="0" u="none" strike="noStrike" baseline="0" dirty="0" err="1">
                <a:latin typeface="TimesNewRomanPSMT"/>
                <a:ea typeface="宋体" panose="02010600030101010101" pitchFamily="2" charset="-122"/>
              </a:rPr>
              <a:t>mywords</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注意：在一条命令中，输入文件名和输出文件名不能相同。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echo_eof</a:t>
            </a:r>
            <a:r>
              <a:rPr lang="en-US" altLang="zh-CN" sz="1800" b="0" i="0" u="none" strike="noStrike" baseline="0" dirty="0">
                <a:latin typeface="TimesNewRomanPSMT"/>
              </a:rPr>
              <a:t> &lt; </a:t>
            </a:r>
            <a:r>
              <a:rPr lang="en-US" altLang="zh-CN" sz="1800" b="0" i="0" u="none" strike="noStrike" baseline="0" dirty="0" err="1">
                <a:latin typeface="TimesNewRomanPSMT"/>
              </a:rPr>
              <a:t>mywords</a:t>
            </a:r>
            <a:r>
              <a:rPr lang="en-US" altLang="zh-CN" sz="1800" b="0" i="0" u="none" strike="noStrike" baseline="0" dirty="0">
                <a:latin typeface="TimesNewRomanPSMT"/>
              </a:rPr>
              <a:t> &gt; </a:t>
            </a:r>
            <a:r>
              <a:rPr lang="en-US" altLang="zh-CN" sz="1800" b="0" i="0" u="none" strike="noStrike" baseline="0" dirty="0" err="1">
                <a:latin typeface="TimesNewRomanPSMT"/>
              </a:rPr>
              <a:t>mywords</a:t>
            </a:r>
            <a:r>
              <a:rPr lang="en-US" altLang="zh-CN" sz="1800" b="0" i="0" u="none" strike="noStrike" baseline="0" dirty="0">
                <a:latin typeface="TimesNewRomanPSMT"/>
              </a:rPr>
              <a:t>....&lt;--</a:t>
            </a:r>
            <a:r>
              <a:rPr lang="zh-CN" altLang="en-US" sz="1800" b="0" i="0" u="none" strike="noStrike" baseline="0" dirty="0">
                <a:latin typeface="宋体" panose="02010600030101010101" pitchFamily="2" charset="-122"/>
                <a:ea typeface="宋体" panose="02010600030101010101" pitchFamily="2" charset="-122"/>
              </a:rPr>
              <a:t>错误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原因是</a:t>
            </a:r>
            <a:r>
              <a:rPr lang="en-US" altLang="zh-CN" sz="1800" b="0" i="0" u="none" strike="noStrike" baseline="0" dirty="0">
                <a:latin typeface="TimesNewRomanPSMT"/>
                <a:ea typeface="宋体" panose="02010600030101010101" pitchFamily="2" charset="-122"/>
              </a:rPr>
              <a:t>&gt; </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在输入之前已导致原</a:t>
            </a:r>
            <a:r>
              <a:rPr lang="en-US" altLang="zh-CN" sz="1800" b="0" i="0" u="none" strike="noStrike" baseline="0" dirty="0" err="1">
                <a:latin typeface="TimesNewRomanPSMT"/>
                <a:ea typeface="宋体" panose="02010600030101010101" pitchFamily="2" charset="-122"/>
              </a:rPr>
              <a:t>mywords</a:t>
            </a:r>
            <a:r>
              <a:rPr lang="zh-CN" altLang="en-US" sz="1800" b="0" i="0" u="none" strike="noStrike" baseline="0" dirty="0">
                <a:latin typeface="宋体" panose="02010600030101010101" pitchFamily="2" charset="-122"/>
                <a:ea typeface="宋体" panose="02010600030101010101" pitchFamily="2" charset="-122"/>
              </a:rPr>
              <a:t>的长度被截断为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总之，在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Windows/DOS</a:t>
            </a:r>
            <a:r>
              <a:rPr lang="zh-CN" altLang="en-US" sz="1800" b="0" i="0" u="none" strike="noStrike" baseline="0" dirty="0">
                <a:latin typeface="宋体" panose="02010600030101010101" pitchFamily="2" charset="-122"/>
                <a:ea typeface="宋体" panose="02010600030101010101" pitchFamily="2" charset="-122"/>
              </a:rPr>
              <a:t>系统中使用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两个重定向运算符（</a:t>
            </a:r>
            <a:r>
              <a:rPr lang="en-US" altLang="zh-CN" sz="1800" b="1" i="0" u="none" strike="noStrike" baseline="0" dirty="0">
                <a:solidFill>
                  <a:srgbClr val="FF0000"/>
                </a:solidFill>
                <a:latin typeface="TimesNewRomanPSMT"/>
                <a:ea typeface="宋体" panose="02010600030101010101" pitchFamily="2" charset="-122"/>
              </a:rPr>
              <a:t>&lt; </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1" i="0" u="none" strike="noStrike" baseline="0" dirty="0">
                <a:solidFill>
                  <a:srgbClr val="FF0000"/>
                </a:solidFill>
                <a:latin typeface="TimesNewRomanPSMT"/>
                <a:ea typeface="宋体" panose="02010600030101010101" pitchFamily="2" charset="-122"/>
              </a:rPr>
              <a:t>&gt;</a:t>
            </a:r>
            <a:r>
              <a:rPr lang="zh-CN" altLang="en-US" sz="1800" b="0" i="0" u="none" strike="noStrike" baseline="0" dirty="0">
                <a:solidFill>
                  <a:srgbClr val="FF0000"/>
                </a:solidFill>
                <a:latin typeface="宋体" panose="02010600030101010101" pitchFamily="2" charset="-122"/>
                <a:ea typeface="宋体" panose="02010600030101010101" pitchFamily="2" charset="-122"/>
              </a:rPr>
              <a:t>）时</a:t>
            </a:r>
            <a:r>
              <a:rPr lang="zh-CN" altLang="en-US" sz="1800" b="0" i="0" u="none" strike="noStrike" baseline="0" dirty="0">
                <a:latin typeface="宋体" panose="02010600030101010101" pitchFamily="2" charset="-122"/>
                <a:ea typeface="宋体" panose="02010600030101010101" pitchFamily="2" charset="-122"/>
              </a:rPr>
              <a:t>，要遵循以下原则。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重定向运算符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连接一个可执行程序</a:t>
            </a:r>
            <a:r>
              <a:rPr lang="zh-CN" altLang="en-US" sz="1800" b="0" i="0" u="none" strike="noStrike" baseline="0" dirty="0">
                <a:latin typeface="宋体" panose="02010600030101010101" pitchFamily="2" charset="-122"/>
                <a:ea typeface="宋体" panose="02010600030101010101" pitchFamily="2" charset="-122"/>
              </a:rPr>
              <a:t>（包括标准操作系统命令）和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一个数据文件</a:t>
            </a:r>
            <a:r>
              <a:rPr lang="zh-CN" altLang="en-US" sz="1800" b="0" i="0" u="none" strike="noStrike" baseline="0" dirty="0">
                <a:latin typeface="宋体" panose="02010600030101010101" pitchFamily="2" charset="-122"/>
                <a:ea typeface="宋体" panose="02010600030101010101" pitchFamily="2" charset="-122"/>
              </a:rPr>
              <a:t>，不能用于连接一个数据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文件和另一个数据文件，也不能用于连接一个程序和另一个程序。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使用重定向运算符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不能读取多个文件的输入</a:t>
            </a:r>
            <a:r>
              <a:rPr lang="zh-CN" altLang="en-US" sz="1800" b="0" i="0" u="none" strike="noStrike" baseline="0" dirty="0">
                <a:latin typeface="宋体" panose="02010600030101010101" pitchFamily="2" charset="-122"/>
                <a:ea typeface="宋体" panose="02010600030101010101" pitchFamily="2" charset="-122"/>
              </a:rPr>
              <a:t>，也</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不能把输出定向至多个文件</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通常，文件名和运算符之间的空格不是必须的，除非是偶尔在</a:t>
            </a:r>
            <a:r>
              <a:rPr lang="en-US" altLang="zh-CN" sz="1800" b="0" i="0" u="none" strike="noStrike" baseline="0" dirty="0">
                <a:latin typeface="TimesNewRomanPSMT"/>
                <a:ea typeface="宋体" panose="02010600030101010101" pitchFamily="2" charset="-122"/>
              </a:rPr>
              <a:t>UNIX shell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 shell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命令行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提示模式中使用的有特殊含义的字符。例如，我们用过的</a:t>
            </a:r>
            <a:r>
              <a:rPr lang="en-US" altLang="zh-CN" sz="1800" b="0" i="0" u="none" strike="noStrike" baseline="0" dirty="0" err="1">
                <a:latin typeface="TimesNewRomanPSMT"/>
                <a:ea typeface="宋体" panose="02010600030101010101" pitchFamily="2" charset="-122"/>
              </a:rPr>
              <a:t>echo_eof</a:t>
            </a:r>
            <a:r>
              <a:rPr lang="en-US" altLang="zh-CN" sz="1800" b="0" i="0" u="none" strike="noStrike" baseline="0" dirty="0">
                <a:latin typeface="TimesNewRomanPSMT"/>
                <a:ea typeface="宋体" panose="02010600030101010101" pitchFamily="2" charset="-122"/>
              </a:rPr>
              <a:t>&lt;words</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以上介绍的都是正确的例子，下面来看一下错误的例子，</a:t>
            </a:r>
            <a:r>
              <a:rPr lang="en-US" altLang="zh-CN" sz="1800" b="0" i="0" u="none" strike="noStrike" baseline="0" dirty="0" err="1">
                <a:latin typeface="TimesNewRomanPSMT"/>
                <a:ea typeface="宋体" panose="02010600030101010101" pitchFamily="2" charset="-122"/>
              </a:rPr>
              <a:t>addup</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是两个可执行程序，</a:t>
            </a:r>
            <a:r>
              <a:rPr lang="en-US" altLang="zh-CN" sz="1800" b="0" i="0" u="none" strike="noStrike" baseline="0" dirty="0">
                <a:latin typeface="TimesNewRomanPSMT"/>
                <a:ea typeface="宋体" panose="02010600030101010101" pitchFamily="2" charset="-122"/>
              </a:rPr>
              <a:t>fish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beets</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是两个文本文件：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fish &gt; beets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违反第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条规则</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addup</a:t>
            </a:r>
            <a:r>
              <a:rPr lang="en-US" altLang="zh-CN" sz="1800" b="0" i="0" u="none" strike="noStrike" baseline="0" dirty="0">
                <a:latin typeface="TimesNewRomanPSMT"/>
              </a:rPr>
              <a:t> &lt; 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违反第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条规则</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addup</a:t>
            </a:r>
            <a:r>
              <a:rPr lang="en-US" altLang="zh-CN" sz="1800" b="0" i="0" u="none" strike="noStrike" baseline="0" dirty="0">
                <a:latin typeface="TimesNewRomanPSMT"/>
              </a:rPr>
              <a:t> &lt; fish &lt; beets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违反第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条规则</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count &gt; beets fish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违反第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条规则</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UNIX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Windows/DOS </a:t>
            </a:r>
            <a:r>
              <a:rPr lang="zh-CN" altLang="en-US" sz="1800" b="0" i="0" u="none" strike="noStrike" baseline="0" dirty="0">
                <a:latin typeface="宋体" panose="02010600030101010101" pitchFamily="2" charset="-122"/>
                <a:ea typeface="宋体" panose="02010600030101010101" pitchFamily="2" charset="-122"/>
              </a:rPr>
              <a:t>还有</a:t>
            </a:r>
            <a:r>
              <a:rPr lang="en-US" altLang="zh-CN" sz="1800" b="0" i="0" u="none" strike="noStrike" baseline="0" dirty="0">
                <a:solidFill>
                  <a:srgbClr val="FF0000"/>
                </a:solidFill>
                <a:latin typeface="TimesNewRomanPSMT"/>
                <a:ea typeface="宋体" panose="02010600030101010101" pitchFamily="2" charset="-122"/>
              </a:rPr>
              <a:t>&gt;&gt;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，该运算符可以把数据添加到现有文件的末尾，而</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0" i="0" u="none" strike="noStrike" baseline="0" dirty="0">
                <a:solidFill>
                  <a:srgbClr val="FF0000"/>
                </a:solidFill>
                <a:latin typeface="TimesNewRomanPSMT"/>
                <a:ea typeface="宋体" panose="02010600030101010101" pitchFamily="2" charset="-122"/>
              </a:rPr>
              <a:t>| </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符</a:t>
            </a:r>
            <a:r>
              <a:rPr lang="zh-CN" altLang="en-US" sz="1800" b="0" i="0" u="none" strike="noStrike" baseline="0" dirty="0">
                <a:latin typeface="宋体" panose="02010600030101010101" pitchFamily="2" charset="-122"/>
                <a:ea typeface="宋体" panose="02010600030101010101" pitchFamily="2" charset="-122"/>
              </a:rPr>
              <a:t>能把一个文件的输出连接到另一个文件的输入。欲了解所有相关运算符的内容，请参阅 </a:t>
            </a:r>
            <a:r>
              <a:rPr lang="en-US" altLang="zh-CN" sz="1800" b="0" i="0" u="none" strike="noStrike" baseline="0" dirty="0">
                <a:latin typeface="TimesNewRomanPSMT"/>
                <a:ea typeface="宋体" panose="02010600030101010101" pitchFamily="2" charset="-122"/>
              </a:rPr>
              <a:t>UNIX </a:t>
            </a:r>
            <a:r>
              <a:rPr lang="zh-CN" altLang="en-US" sz="1800" b="0" i="0" u="none" strike="noStrike" baseline="0" dirty="0">
                <a:latin typeface="宋体" panose="02010600030101010101" pitchFamily="2" charset="-122"/>
                <a:ea typeface="宋体" panose="02010600030101010101" pitchFamily="2" charset="-122"/>
              </a:rPr>
              <a:t>的相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关书籍，如</a:t>
            </a:r>
            <a:r>
              <a:rPr lang="en-US" altLang="zh-CN" sz="1800" b="0" i="0" u="none" strike="noStrike" baseline="0" dirty="0">
                <a:latin typeface="TimesNewRomanPSMT"/>
                <a:ea typeface="宋体" panose="02010600030101010101" pitchFamily="2" charset="-122"/>
              </a:rPr>
              <a:t>UNIX </a:t>
            </a:r>
            <a:r>
              <a:rPr lang="en-US" altLang="zh-CN" sz="1800" b="0" i="0" u="none" strike="noStrike" baseline="0" dirty="0">
                <a:latin typeface="TimesNewRomanPSMT"/>
              </a:rPr>
              <a:t>Primer Plus</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Third Edition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Wilson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Pierce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Wessler</a:t>
            </a:r>
            <a:r>
              <a:rPr lang="zh-CN" altLang="en-US" sz="1800" b="0" i="0" u="none" strike="noStrike" baseline="0" dirty="0">
                <a:latin typeface="宋体" panose="02010600030101010101" pitchFamily="2" charset="-122"/>
                <a:ea typeface="宋体" panose="02010600030101010101" pitchFamily="2" charset="-122"/>
              </a:rPr>
              <a:t>合著）。</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1" i="0" u="none" strike="noStrike" baseline="0" dirty="0">
                <a:latin typeface="TimesNewRomanPS-BoldMT"/>
              </a:rPr>
              <a:t>4.</a:t>
            </a:r>
            <a:r>
              <a:rPr lang="zh-CN" altLang="en-US" sz="1800" b="0" i="0" u="none" strike="noStrike" baseline="0" dirty="0">
                <a:latin typeface="宋体" panose="02010600030101010101" pitchFamily="2" charset="-122"/>
                <a:ea typeface="宋体" panose="02010600030101010101" pitchFamily="2" charset="-122"/>
              </a:rPr>
              <a:t>注释</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重定位让你能使用键盘输入程序文件。要完成这一任务，程序要测试文件的末尾。例如，第 </a:t>
            </a:r>
            <a:r>
              <a:rPr lang="en-US" altLang="zh-CN" sz="1800" b="0" i="0" u="none" strike="noStrike" baseline="0" dirty="0">
                <a:latin typeface="TimesNewRomanPSMT"/>
                <a:ea typeface="宋体" panose="02010600030101010101" pitchFamily="2" charset="-122"/>
              </a:rPr>
              <a:t>7 </a:t>
            </a:r>
            <a:r>
              <a:rPr lang="zh-CN" altLang="en-US" sz="1800" b="0" i="0" u="none" strike="noStrike" baseline="0" dirty="0">
                <a:latin typeface="宋体" panose="02010600030101010101" pitchFamily="2" charset="-122"/>
                <a:ea typeface="宋体" panose="02010600030101010101" pitchFamily="2" charset="-122"/>
              </a:rPr>
              <a:t>章演示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的统计单词程序（程序清单</a:t>
            </a:r>
            <a:r>
              <a:rPr lang="en-US" altLang="zh-CN" sz="1800" b="0" i="0" u="none" strike="noStrike" baseline="0" dirty="0">
                <a:latin typeface="TimesNewRomanPSMT"/>
                <a:ea typeface="宋体" panose="02010600030101010101" pitchFamily="2" charset="-122"/>
              </a:rPr>
              <a:t>7.7</a:t>
            </a:r>
            <a:r>
              <a:rPr lang="zh-CN" altLang="en-US" sz="1800" b="0" i="0" u="none" strike="noStrike" baseline="0" dirty="0">
                <a:latin typeface="宋体" panose="02010600030101010101" pitchFamily="2" charset="-122"/>
                <a:ea typeface="宋体" panose="02010600030101010101" pitchFamily="2" charset="-122"/>
              </a:rPr>
              <a:t>），计算单词个数直至遇到第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类型改成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循环测试中的</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替换成</a:t>
            </a:r>
            <a:r>
              <a:rPr lang="en-US" altLang="zh-CN" sz="1800" b="0" i="0" u="none" strike="noStrike" baseline="0" dirty="0">
                <a:solidFill>
                  <a:srgbClr val="FF0000"/>
                </a:solidFill>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，便可用该程序来计算文本文件中的单词量。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重定向是一个命令行概念，因为我们要在命令行输入特殊的符号发出指令。如果不使用命令行环境，也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可以使用重定向。首先，一些集成开发环境提供了菜单选项，让用户指定重定向。其次，对于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系统，可以打开命令提示窗口，并在命令行运行可执行文件。</a:t>
            </a:r>
            <a:r>
              <a:rPr lang="en-US" altLang="zh-CN" sz="1800" b="0" i="0" u="none" strike="noStrike" baseline="0" dirty="0">
                <a:latin typeface="TimesNewRomanPSMT"/>
                <a:ea typeface="宋体" panose="02010600030101010101" pitchFamily="2" charset="-122"/>
              </a:rPr>
              <a:t>Microsoft Visual Studio</a:t>
            </a:r>
            <a:r>
              <a:rPr lang="zh-CN" altLang="en-US" sz="1800" b="0" i="0" u="none" strike="noStrike" baseline="0" dirty="0">
                <a:latin typeface="宋体" panose="02010600030101010101" pitchFamily="2" charset="-122"/>
                <a:ea typeface="宋体" panose="02010600030101010101" pitchFamily="2" charset="-122"/>
              </a:rPr>
              <a:t>的默认设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置是把可执行文件放在项目文件夹的子文件夹，称为</a:t>
            </a:r>
            <a:r>
              <a:rPr lang="en-US" altLang="zh-CN" sz="1800" b="0" i="0" u="none" strike="noStrike" baseline="0" dirty="0">
                <a:latin typeface="TimesNewRomanPSMT"/>
                <a:ea typeface="宋体" panose="02010600030101010101" pitchFamily="2" charset="-122"/>
              </a:rPr>
              <a:t>Debug</a:t>
            </a:r>
            <a:r>
              <a:rPr lang="zh-CN" altLang="en-US" sz="1800" b="0" i="0" u="none" strike="noStrike" baseline="0" dirty="0">
                <a:latin typeface="宋体" panose="02010600030101010101" pitchFamily="2" charset="-122"/>
                <a:ea typeface="宋体" panose="02010600030101010101" pitchFamily="2" charset="-122"/>
              </a:rPr>
              <a:t>。文件名和项目名的基本名相同，文件名的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扩展名为</a:t>
            </a:r>
            <a:r>
              <a:rPr lang="en-US" altLang="zh-CN" sz="1800" b="0" i="0" u="none" strike="noStrike" baseline="0" dirty="0">
                <a:latin typeface="TimesNewRomanPSMT"/>
                <a:ea typeface="宋体" panose="02010600030101010101" pitchFamily="2" charset="-122"/>
              </a:rPr>
              <a:t>.exe</a:t>
            </a:r>
            <a:r>
              <a:rPr lang="zh-CN" altLang="en-US" sz="1800" b="0" i="0" u="none" strike="noStrike" baseline="0" dirty="0">
                <a:latin typeface="宋体" panose="02010600030101010101" pitchFamily="2" charset="-122"/>
                <a:ea typeface="宋体" panose="02010600030101010101" pitchFamily="2" charset="-122"/>
              </a:rPr>
              <a:t>。默认情况下，</a:t>
            </a:r>
            <a:r>
              <a:rPr lang="en-US" altLang="zh-CN" sz="1800" b="0" i="0" u="none" strike="noStrike" baseline="0" dirty="0" err="1">
                <a:latin typeface="TimesNewRomanPSMT"/>
                <a:ea typeface="宋体" panose="02010600030101010101" pitchFamily="2" charset="-122"/>
              </a:rPr>
              <a:t>Xcode</a:t>
            </a:r>
            <a:r>
              <a:rPr lang="zh-CN" altLang="en-US" sz="1800" b="0" i="0" u="none" strike="noStrike" baseline="0" dirty="0">
                <a:latin typeface="宋体" panose="02010600030101010101" pitchFamily="2" charset="-122"/>
                <a:ea typeface="宋体" panose="02010600030101010101" pitchFamily="2" charset="-122"/>
              </a:rPr>
              <a:t>在给项目命名后才能命名可执行文件，并将其放在</a:t>
            </a:r>
            <a:r>
              <a:rPr lang="en-US" altLang="zh-CN" sz="1800" b="0" i="0" u="none" strike="noStrike" baseline="0" dirty="0">
                <a:latin typeface="TimesNewRomanPSMT"/>
                <a:ea typeface="宋体" panose="02010600030101010101" pitchFamily="2" charset="-122"/>
              </a:rPr>
              <a:t>Debug</a:t>
            </a:r>
            <a:r>
              <a:rPr lang="zh-CN" altLang="en-US" sz="1800" b="0" i="0" u="none" strike="noStrike" baseline="0" dirty="0">
                <a:latin typeface="宋体" panose="02010600030101010101" pitchFamily="2" charset="-122"/>
                <a:ea typeface="宋体" panose="02010600030101010101" pitchFamily="2" charset="-122"/>
              </a:rPr>
              <a:t>文件夹中。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系统中，可以通过</a:t>
            </a:r>
            <a:r>
              <a:rPr lang="en-US" altLang="zh-CN" sz="1800" b="0" i="0" u="none" strike="noStrike" baseline="0" dirty="0">
                <a:latin typeface="TimesNewRomanPSMT"/>
                <a:ea typeface="宋体" panose="02010600030101010101" pitchFamily="2" charset="-122"/>
              </a:rPr>
              <a:t>Terminal</a:t>
            </a:r>
            <a:r>
              <a:rPr lang="zh-CN" altLang="en-US" sz="1800" b="0" i="0" u="none" strike="noStrike" baseline="0" dirty="0">
                <a:latin typeface="宋体" panose="02010600030101010101" pitchFamily="2" charset="-122"/>
                <a:ea typeface="宋体" panose="02010600030101010101" pitchFamily="2" charset="-122"/>
              </a:rPr>
              <a:t>工具运行可执行文件。从使用上看，</a:t>
            </a:r>
            <a:r>
              <a:rPr lang="en-US" altLang="zh-CN" sz="1800" b="0" i="0" u="none" strike="noStrike" baseline="0" dirty="0">
                <a:latin typeface="TimesNewRomanPSMT"/>
                <a:ea typeface="宋体" panose="02010600030101010101" pitchFamily="2" charset="-122"/>
              </a:rPr>
              <a:t>Terminal</a:t>
            </a:r>
            <a:r>
              <a:rPr lang="zh-CN" altLang="en-US" sz="1800" b="0" i="0" u="none" strike="noStrike" baseline="0" dirty="0">
                <a:latin typeface="宋体" panose="02010600030101010101" pitchFamily="2" charset="-122"/>
                <a:ea typeface="宋体" panose="02010600030101010101" pitchFamily="2" charset="-122"/>
              </a:rPr>
              <a:t>比命令行编译器（</a:t>
            </a:r>
            <a:r>
              <a:rPr lang="en-US" altLang="zh-CN" sz="1800" b="0" i="0" u="none" strike="noStrike" baseline="0" dirty="0">
                <a:latin typeface="TimesNewRomanPSMT"/>
                <a:ea typeface="宋体" panose="02010600030101010101" pitchFamily="2" charset="-122"/>
              </a:rPr>
              <a:t>GCC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Clang</a:t>
            </a:r>
            <a:r>
              <a:rPr lang="zh-CN" altLang="en-US" sz="1800" b="0" i="0" u="none" strike="noStrike" baseline="0" dirty="0">
                <a:latin typeface="宋体" panose="02010600030101010101" pitchFamily="2" charset="-122"/>
                <a:ea typeface="宋体" panose="02010600030101010101" pitchFamily="2" charset="-122"/>
              </a:rPr>
              <a:t>）简单。</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如果用不了重定向，可以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用程序直接打开文件</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8.3</a:t>
            </a:r>
            <a:r>
              <a:rPr lang="zh-CN" altLang="en-US" sz="1800" b="0" i="0" u="none" strike="noStrike" baseline="0" dirty="0">
                <a:latin typeface="宋体" panose="02010600030101010101" pitchFamily="2" charset="-122"/>
                <a:ea typeface="宋体" panose="02010600030101010101" pitchFamily="2" charset="-122"/>
              </a:rPr>
              <a:t>演示了一个注释较少的示例。我们学到第</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章时再详细讲解。待读取的文件应该与可执行文件位于同一目录。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8.3 </a:t>
            </a:r>
            <a:r>
              <a:rPr lang="en-US" altLang="zh-CN" sz="1800" b="1" i="0" u="none" strike="noStrike" baseline="0" dirty="0" err="1">
                <a:latin typeface="TimesNewRomanPS-BoldMT"/>
                <a:ea typeface="宋体" panose="02010600030101010101" pitchFamily="2" charset="-122"/>
              </a:rPr>
              <a:t>file_eof.c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file_eof.c</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打开一个文件并显示该文件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stdlib.h</a:t>
            </a:r>
            <a:r>
              <a:rPr lang="en-US" altLang="zh-CN" sz="1800" b="0" i="0" u="none" strike="noStrike" baseline="0" dirty="0">
                <a:latin typeface="TimesNewRomanPSMT"/>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为了使用</a:t>
            </a:r>
            <a:r>
              <a:rPr lang="en-US" altLang="zh-CN" sz="1800" b="0" i="0" u="none" strike="noStrike" baseline="0" dirty="0">
                <a:latin typeface="TimesNewRomanPSMT"/>
                <a:ea typeface="宋体" panose="02010600030101010101" pitchFamily="2" charset="-122"/>
              </a:rPr>
              <a:t>exit()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FILE * </a:t>
            </a:r>
            <a:r>
              <a:rPr lang="en-US" altLang="zh-CN" sz="1800" b="0" i="0" u="none" strike="noStrike" baseline="0" dirty="0" err="1">
                <a:latin typeface="TimesNewRomanPSMT"/>
              </a:rPr>
              <a:t>fp</a:t>
            </a:r>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char </a:t>
            </a:r>
            <a:r>
              <a:rPr lang="en-US" altLang="zh-CN" sz="1800" b="0" i="0" u="none" strike="noStrike" baseline="0" dirty="0" err="1">
                <a:latin typeface="TimesNewRomanPSMT"/>
              </a:rPr>
              <a:t>fname</a:t>
            </a:r>
            <a:r>
              <a:rPr lang="en-US" altLang="zh-CN" sz="1800" b="0" i="0" u="none" strike="noStrike" baseline="0" dirty="0">
                <a:latin typeface="TimesNewRomanPSMT"/>
              </a:rPr>
              <a:t>[50];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储存文件名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fname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fp</a:t>
            </a:r>
            <a:r>
              <a:rPr lang="en-US" altLang="zh-CN" sz="1800" b="0" i="0" u="none" strike="noStrike" baseline="0" dirty="0">
                <a:latin typeface="TimesNewRomanPSMT"/>
              </a:rPr>
              <a:t> = </a:t>
            </a:r>
            <a:r>
              <a:rPr lang="en-US" altLang="zh-CN" sz="1800" b="0" i="0" u="none" strike="noStrike" baseline="0" dirty="0" err="1">
                <a:latin typeface="TimesNewRomanPSMT"/>
              </a:rPr>
              <a:t>fopen</a:t>
            </a:r>
            <a:r>
              <a:rPr lang="en-US" altLang="zh-CN" sz="1800" b="0" i="0" u="none" strike="noStrike" baseline="0" dirty="0">
                <a:latin typeface="TimesNewRomanPSMT"/>
              </a:rPr>
              <a:t>(</a:t>
            </a:r>
            <a:r>
              <a:rPr lang="en-US" altLang="zh-CN" sz="1800" b="0" i="0" u="none" strike="noStrike" baseline="0" dirty="0" err="1">
                <a:latin typeface="TimesNewRomanPSMT"/>
              </a:rPr>
              <a:t>fname</a:t>
            </a:r>
            <a:r>
              <a:rPr lang="en-US" altLang="zh-CN" sz="1800" b="0" i="0" u="none" strike="noStrike" baseline="0" dirty="0">
                <a:latin typeface="TimesNewRomanPSMT"/>
              </a:rPr>
              <a:t>, "r");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打开待读取文件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fp</a:t>
            </a:r>
            <a:r>
              <a:rPr lang="en-US" altLang="zh-CN" sz="1800" b="0" i="0" u="none" strike="noStrike" baseline="0" dirty="0">
                <a:latin typeface="TimesNewRomanPSMT"/>
              </a:rPr>
              <a:t> == NULL)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如果失败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("Failed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exit(1);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退出程序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 </a:t>
            </a:r>
            <a:r>
              <a:rPr lang="en-US" altLang="zh-CN" sz="1800" b="0" i="0" u="none" strike="noStrike" baseline="0" dirty="0" err="1">
                <a:latin typeface="TimesNewRomanPSMT"/>
              </a:rPr>
              <a:t>getc</a:t>
            </a:r>
            <a:r>
              <a:rPr lang="en-US" altLang="zh-CN" sz="1800" b="0" i="0" u="none" strike="noStrike" baseline="0" dirty="0">
                <a:latin typeface="TimesNewRomanPSMT"/>
              </a:rPr>
              <a:t>(</a:t>
            </a:r>
            <a:r>
              <a:rPr lang="en-US" altLang="zh-CN" sz="1800" b="0" i="0" u="none" strike="noStrike" baseline="0" dirty="0" err="1">
                <a:latin typeface="TimesNewRomanPSMT"/>
              </a:rPr>
              <a:t>fp</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从打开的文件中获取一个字符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fp</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EOF)</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fclose</a:t>
            </a:r>
            <a:r>
              <a:rPr lang="en-US" altLang="zh-CN" sz="1800" b="0" i="0" u="none" strike="noStrike" baseline="0" dirty="0">
                <a:latin typeface="TimesNewRomanPSMT"/>
              </a:rPr>
              <a:t>(</a:t>
            </a:r>
            <a:r>
              <a:rPr lang="en-US" altLang="zh-CN" sz="1800" b="0" i="0" u="none" strike="noStrike" baseline="0" dirty="0" err="1">
                <a:latin typeface="TimesNewRomanPSMT"/>
              </a:rPr>
              <a:t>fp</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关闭文件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小结：如何重定向输入和输出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绝大部分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系统都可以使用重定向，可以通过操作系统重定向所有程序，或只在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编译器允许的情况下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重定向</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程序。假设</a:t>
            </a:r>
            <a:r>
              <a:rPr lang="en-US" altLang="zh-CN" sz="1800" b="0" i="0" u="none" strike="noStrike" baseline="0" dirty="0">
                <a:latin typeface="TimesNewRomanPSMT"/>
                <a:ea typeface="宋体" panose="02010600030101010101" pitchFamily="2" charset="-122"/>
              </a:rPr>
              <a:t>prog</a:t>
            </a:r>
            <a:r>
              <a:rPr lang="zh-CN" altLang="en-US" sz="1800" b="0" i="0" u="none" strike="noStrike" baseline="0" dirty="0">
                <a:latin typeface="宋体" panose="02010600030101010101" pitchFamily="2" charset="-122"/>
                <a:ea typeface="宋体" panose="02010600030101010101" pitchFamily="2" charset="-122"/>
              </a:rPr>
              <a:t>是可执行程序名，</a:t>
            </a:r>
            <a:r>
              <a:rPr lang="en-US" altLang="zh-CN" sz="1800" b="0" i="0" u="none" strike="noStrike" baseline="0" dirty="0">
                <a:latin typeface="TimesNewRomanPSMT"/>
                <a:ea typeface="宋体" panose="02010600030101010101" pitchFamily="2" charset="-122"/>
              </a:rPr>
              <a:t>file1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file2</a:t>
            </a:r>
            <a:r>
              <a:rPr lang="zh-CN" altLang="en-US" sz="1800" b="0" i="0" u="none" strike="noStrike" baseline="0" dirty="0">
                <a:latin typeface="宋体" panose="02010600030101010101" pitchFamily="2" charset="-122"/>
                <a:ea typeface="宋体" panose="02010600030101010101" pitchFamily="2" charset="-122"/>
              </a:rPr>
              <a:t>是文件名。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把输出重定向至文件：</a:t>
            </a:r>
            <a:r>
              <a:rPr lang="en-US" altLang="zh-CN" sz="1800" b="1" i="0" u="none" strike="noStrike" baseline="0" dirty="0">
                <a:latin typeface="TimesNewRomanPS-BoldMT"/>
                <a:ea typeface="宋体" panose="02010600030101010101" pitchFamily="2" charset="-122"/>
              </a:rPr>
              <a:t>&gt;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prog &gt;file1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把输入重定向至文件：</a:t>
            </a:r>
            <a:r>
              <a:rPr lang="en-US" altLang="zh-CN" sz="1800" b="1" i="0" u="none" strike="noStrike" baseline="0" dirty="0">
                <a:latin typeface="TimesNewRomanPS-BoldMT"/>
                <a:ea typeface="宋体" panose="02010600030101010101" pitchFamily="2" charset="-122"/>
              </a:rPr>
              <a:t>&lt;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prog &lt;file2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注意 为何不内置输入和输出</a:t>
            </a:r>
            <a:endParaRPr lang="en-US" altLang="zh-CN" dirty="0"/>
          </a:p>
          <a:p>
            <a:endParaRPr lang="en-US" altLang="zh-CN" dirty="0"/>
          </a:p>
          <a:p>
            <a:r>
              <a:rPr lang="zh-CN" altLang="en-US" dirty="0"/>
              <a:t>读者一定很好奇，为何不把输入和输出这些基本功能内置在语言中。原因之一是，并非所有的程序都会</a:t>
            </a:r>
            <a:endParaRPr lang="en-US" altLang="zh-CN" dirty="0"/>
          </a:p>
          <a:p>
            <a:r>
              <a:rPr lang="zh-CN" altLang="en-US" dirty="0"/>
              <a:t>用到</a:t>
            </a:r>
            <a:r>
              <a:rPr lang="en-US" altLang="zh-CN" dirty="0"/>
              <a:t>I/O</a:t>
            </a:r>
            <a:r>
              <a:rPr lang="zh-CN" altLang="en-US" dirty="0"/>
              <a:t>（输入</a:t>
            </a:r>
            <a:r>
              <a:rPr lang="en-US" altLang="zh-CN" dirty="0"/>
              <a:t>/</a:t>
            </a:r>
            <a:r>
              <a:rPr lang="zh-CN" altLang="en-US" dirty="0"/>
              <a:t>输出）包。轻装上阵表现了</a:t>
            </a:r>
            <a:r>
              <a:rPr lang="en-US" altLang="zh-CN" dirty="0"/>
              <a:t>C</a:t>
            </a:r>
            <a:r>
              <a:rPr lang="zh-CN" altLang="en-US" dirty="0"/>
              <a:t>语言的哲学。正是这种经济使用资源的原则，使得</a:t>
            </a:r>
            <a:r>
              <a:rPr lang="en-US" altLang="zh-CN" dirty="0"/>
              <a:t>C</a:t>
            </a:r>
            <a:r>
              <a:rPr lang="zh-CN" altLang="en-US" dirty="0"/>
              <a:t>语言成</a:t>
            </a:r>
            <a:endParaRPr lang="en-US" altLang="zh-CN" dirty="0"/>
          </a:p>
          <a:p>
            <a:r>
              <a:rPr lang="zh-CN" altLang="en-US" dirty="0"/>
              <a:t>为流行的嵌入式编程语言（例如，编写控制汽车自动燃油系统或蓝光播放机芯片的代码）。</a:t>
            </a:r>
            <a:r>
              <a:rPr lang="en-US" altLang="zh-CN" dirty="0"/>
              <a:t>#include</a:t>
            </a:r>
            <a:r>
              <a:rPr lang="zh-CN" altLang="en-US" dirty="0"/>
              <a:t>中</a:t>
            </a:r>
            <a:endParaRPr lang="en-US" altLang="zh-CN" dirty="0"/>
          </a:p>
          <a:p>
            <a:r>
              <a:rPr lang="zh-CN" altLang="en-US" dirty="0"/>
              <a:t>的</a:t>
            </a:r>
            <a:r>
              <a:rPr lang="en-US" altLang="zh-CN" dirty="0">
                <a:solidFill>
                  <a:srgbClr val="FF0000"/>
                </a:solidFill>
              </a:rPr>
              <a:t>#</a:t>
            </a:r>
            <a:r>
              <a:rPr lang="zh-CN" altLang="en-US" dirty="0">
                <a:solidFill>
                  <a:srgbClr val="FF0000"/>
                </a:solidFill>
              </a:rPr>
              <a:t>符号</a:t>
            </a:r>
            <a:r>
              <a:rPr lang="zh-CN" altLang="en-US" dirty="0"/>
              <a:t>表明，</a:t>
            </a:r>
            <a:r>
              <a:rPr lang="en-US" altLang="zh-CN" dirty="0"/>
              <a:t>C</a:t>
            </a:r>
            <a:r>
              <a:rPr lang="zh-CN" altLang="en-US" dirty="0"/>
              <a:t>预处理器在编译器接手之前处理这条指令。本书后面章节中会介绍更多预处理器指令的</a:t>
            </a:r>
            <a:endParaRPr lang="en-US" altLang="zh-CN" dirty="0"/>
          </a:p>
          <a:p>
            <a:r>
              <a:rPr lang="zh-CN" altLang="en-US" dirty="0"/>
              <a:t>示例，第</a:t>
            </a:r>
            <a:r>
              <a:rPr lang="en-US" altLang="zh-CN" dirty="0"/>
              <a:t>16</a:t>
            </a:r>
            <a:r>
              <a:rPr lang="zh-CN" altLang="en-US" dirty="0"/>
              <a:t>章将更详细地讨论相关内容。</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组合重定向：</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prog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&lt;file2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&gt;file1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prog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&gt;file1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&lt;file2</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这两种形式都是把</a:t>
            </a:r>
            <a:r>
              <a:rPr lang="en-US" altLang="zh-CN" sz="1800" b="0" i="0" u="none" strike="noStrike" baseline="0" dirty="0">
                <a:latin typeface="TimesNewRomanPSMT"/>
                <a:ea typeface="宋体" panose="02010600030101010101" pitchFamily="2" charset="-122"/>
              </a:rPr>
              <a:t>file2</a:t>
            </a:r>
            <a:r>
              <a:rPr lang="zh-CN" altLang="en-US" sz="1800" b="0" i="0" u="none" strike="noStrike" baseline="0" dirty="0">
                <a:latin typeface="宋体" panose="02010600030101010101" pitchFamily="2" charset="-122"/>
                <a:ea typeface="宋体" panose="02010600030101010101" pitchFamily="2" charset="-122"/>
              </a:rPr>
              <a:t>作为输入、</a:t>
            </a:r>
            <a:r>
              <a:rPr lang="en-US" altLang="zh-CN" sz="1800" b="0" i="0" u="none" strike="noStrike" baseline="0" dirty="0">
                <a:latin typeface="TimesNewRomanPSMT"/>
                <a:ea typeface="宋体" panose="02010600030101010101" pitchFamily="2" charset="-122"/>
              </a:rPr>
              <a:t>file1</a:t>
            </a:r>
            <a:r>
              <a:rPr lang="zh-CN" altLang="en-US" sz="1800" b="0" i="0" u="none" strike="noStrike" baseline="0" dirty="0">
                <a:latin typeface="宋体" panose="02010600030101010101" pitchFamily="2" charset="-122"/>
                <a:ea typeface="宋体" panose="02010600030101010101" pitchFamily="2" charset="-122"/>
              </a:rPr>
              <a:t>作为输出。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8.4.1 </a:t>
            </a:r>
            <a:r>
              <a:rPr lang="en-US" altLang="zh-CN"/>
              <a:t>UNIX</a:t>
            </a:r>
            <a:r>
              <a:rPr lang="zh-CN" altLang="en-US"/>
              <a:t>、</a:t>
            </a:r>
            <a:r>
              <a:rPr lang="en-US" altLang="zh-CN"/>
              <a:t>Linux</a:t>
            </a:r>
            <a:r>
              <a:rPr lang="zh-CN" altLang="en-US"/>
              <a:t>和</a:t>
            </a:r>
            <a:r>
              <a:rPr lang="en-US" altLang="zh-CN" dirty="0"/>
              <a:t>DOS</a:t>
            </a:r>
            <a:r>
              <a:rPr lang="zh-CN" altLang="en-US" dirty="0"/>
              <a:t>重定向</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留白：</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一些系统要求重定向运算符左侧有一个空格，右侧没有空格。而其他系统（如，</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）允许在重定位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运算符两侧有空格或没有空格。</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8.5 </a:t>
            </a:r>
            <a:r>
              <a:rPr lang="zh-CN" altLang="en-US" dirty="0"/>
              <a:t>创建更友好的用户界面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大部分人偶尔会写一些中看不中用的程序。还好，</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提供了大量工具让输入更顺畅，处理过程更顺利。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不过，学习这些工具会导致新的问题。本节的目标是，指导读者解决这些问题并创建更友好的用户界面，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让</a:t>
            </a:r>
            <a:r>
              <a:rPr lang="zh-CN" altLang="en-US" sz="1800" b="0" i="0" u="none" strike="noStrike" baseline="0" dirty="0">
                <a:solidFill>
                  <a:srgbClr val="FF0000"/>
                </a:solidFill>
                <a:latin typeface="宋体" panose="02010600030101010101" pitchFamily="2" charset="-122"/>
                <a:ea typeface="宋体" panose="02010600030101010101" pitchFamily="2" charset="-122"/>
              </a:rPr>
              <a:t>交互数据输入更方便，减少错误输入的影响</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缓冲输入</a:t>
            </a:r>
            <a:r>
              <a:rPr lang="zh-CN" altLang="en-US" sz="1800" b="0" i="0" u="none" strike="noStrike" baseline="0" dirty="0">
                <a:latin typeface="宋体" panose="02010600030101010101" pitchFamily="2" charset="-122"/>
                <a:ea typeface="宋体" panose="02010600030101010101" pitchFamily="2" charset="-122"/>
              </a:rPr>
              <a:t>用起来比较方便，因为在把输入发送给程序之前，用户可以编辑输入。但是，在使用输入的字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符时，它也会给程序员带来麻烦。前面示例中看到的问题是，缓冲输入要求用户按下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键发送输入。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这一动作也传送了换行符，程序必须妥善处理这个麻烦的换行符。我们以一个猜谜程序为例。用户选择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一个数字，程序猜用户选中的数字是多少。该程序使用的方法单调乏味，</a:t>
            </a:r>
            <a:r>
              <a:rPr lang="zh-CN" altLang="en-US" sz="1800" b="0" i="0" u="none" strike="noStrike" baseline="0" dirty="0">
                <a:solidFill>
                  <a:srgbClr val="FF0000"/>
                </a:solidFill>
                <a:latin typeface="宋体" panose="02010600030101010101" pitchFamily="2" charset="-122"/>
                <a:ea typeface="宋体" panose="02010600030101010101" pitchFamily="2" charset="-122"/>
              </a:rPr>
              <a:t>先不要在意算法，我们关注的</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重点在输入和输出</a:t>
            </a:r>
            <a:r>
              <a:rPr lang="zh-CN" altLang="en-US" sz="1800" b="0" i="0" u="none" strike="noStrike" baseline="0" dirty="0">
                <a:latin typeface="宋体" panose="02010600030101010101" pitchFamily="2" charset="-122"/>
                <a:ea typeface="宋体" panose="02010600030101010101" pitchFamily="2" charset="-122"/>
              </a:rPr>
              <a:t>。查看程序清单</a:t>
            </a:r>
            <a:r>
              <a:rPr lang="en-US" altLang="zh-CN" sz="1800" b="0" i="0" u="none" strike="noStrike" baseline="0" dirty="0">
                <a:latin typeface="TimesNewRomanPSMT"/>
                <a:ea typeface="宋体" panose="02010600030101010101" pitchFamily="2" charset="-122"/>
              </a:rPr>
              <a:t>8.4</a:t>
            </a:r>
            <a:r>
              <a:rPr lang="zh-CN" altLang="en-US" sz="1800" b="0" i="0" u="none" strike="noStrike" baseline="0" dirty="0">
                <a:latin typeface="宋体" panose="02010600030101010101" pitchFamily="2" charset="-122"/>
                <a:ea typeface="宋体" panose="02010600030101010101" pitchFamily="2" charset="-122"/>
              </a:rPr>
              <a:t>，这是猜谜程序的最初版本，后面我们会改进。</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8.4 </a:t>
            </a:r>
            <a:r>
              <a:rPr lang="en-US" altLang="zh-CN" sz="1800" b="1" i="0" u="none" strike="noStrike" baseline="0" dirty="0" err="1">
                <a:latin typeface="TimesNewRomanPS-BoldMT"/>
                <a:ea typeface="宋体" panose="02010600030101010101" pitchFamily="2" charset="-122"/>
              </a:rPr>
              <a:t>guess.c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guess.c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一个拖沓且错误的猜数字程序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("Pick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("it.\</a:t>
            </a:r>
            <a:r>
              <a:rPr lang="en-US" altLang="zh-CN" sz="1800" b="0" i="0" u="none" strike="noStrike" baseline="0" dirty="0" err="1">
                <a:latin typeface="TimesNewRomanPSMT"/>
              </a:rPr>
              <a:t>nRespond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with");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wrong.\n");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getchar</a:t>
            </a:r>
            <a:r>
              <a:rPr lang="en-US" altLang="zh-CN" sz="1800" b="0" i="0" u="none" strike="noStrike" baseline="0" dirty="0">
                <a:latin typeface="TimesNewRomanPSMT"/>
              </a:rPr>
              <a:t>() != 'y')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获取响应，与 </a:t>
            </a:r>
            <a:r>
              <a:rPr lang="en-US" altLang="zh-CN" sz="1800" b="0" i="0" u="none" strike="noStrike" baseline="0" dirty="0">
                <a:latin typeface="TimesNewRomanPSMT"/>
                <a:ea typeface="宋体" panose="02010600030101010101" pitchFamily="2" charset="-122"/>
              </a:rPr>
              <a:t>y </a:t>
            </a:r>
            <a:r>
              <a:rPr lang="zh-CN" altLang="en-US" sz="1800" b="0" i="0" u="none" strike="noStrike" baseline="0" dirty="0">
                <a:latin typeface="宋体" panose="02010600030101010101" pitchFamily="2" charset="-122"/>
                <a:ea typeface="宋体" panose="02010600030101010101" pitchFamily="2" charset="-122"/>
              </a:rPr>
              <a:t>做对比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knew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下面是程序的运行示例：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Pick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wrong.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n</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n</a:t>
            </a:r>
            <a:endParaRPr lang="en-US" altLang="zh-CN" sz="1800" b="1" i="0" u="none" strike="noStrike" baseline="0" dirty="0">
              <a:latin typeface="TimesNewRomanPS-BoldMT"/>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y</a:t>
            </a:r>
            <a:endParaRPr lang="en-US" altLang="zh-CN" sz="1800" b="1" i="0" u="none" strike="noStrike" baseline="0" dirty="0">
              <a:latin typeface="TimesNewRomanPS-BoldMT"/>
            </a:endParaRPr>
          </a:p>
          <a:p>
            <a:pPr algn="l"/>
            <a:r>
              <a:rPr lang="en-US" altLang="zh-CN" sz="1800" b="0" i="0" u="none" strike="noStrike" baseline="0" dirty="0">
                <a:latin typeface="TimesNewRomanPSMT"/>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knew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撇开这个程序糟糕的算法不谈，我们先选择一个数字。注意，每次输入</a:t>
            </a:r>
            <a:r>
              <a:rPr lang="en-US" altLang="zh-CN" sz="1800" b="0" i="0" u="none" strike="noStrike" baseline="0" dirty="0">
                <a:latin typeface="TimesNewRomanPSMT"/>
                <a:ea typeface="宋体" panose="02010600030101010101" pitchFamily="2" charset="-122"/>
              </a:rPr>
              <a:t>n </a:t>
            </a:r>
            <a:r>
              <a:rPr lang="zh-CN" altLang="en-US" sz="1800" b="0" i="0" u="none" strike="noStrike" baseline="0" dirty="0">
                <a:latin typeface="宋体" panose="02010600030101010101" pitchFamily="2" charset="-122"/>
                <a:ea typeface="宋体" panose="02010600030101010101" pitchFamily="2" charset="-122"/>
              </a:rPr>
              <a:t>时，程序打印了两条消息。这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是由于程序读取</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作为用户否定了数字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，然后还读取了一个换行符作为用户否定了数字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一种解决方案是，使用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循环丢弃输入行最后剩余的内容，包括换行符。这种方法的优点是，能把</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no way</a:t>
            </a:r>
            <a:r>
              <a:rPr lang="zh-CN" altLang="en-US" sz="1800" b="0" i="0" u="none" strike="noStrike" baseline="0" dirty="0">
                <a:latin typeface="宋体" panose="02010600030101010101" pitchFamily="2" charset="-122"/>
                <a:ea typeface="宋体" panose="02010600030101010101" pitchFamily="2" charset="-122"/>
              </a:rPr>
              <a:t>这样的响应视为简单的</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8.4</a:t>
            </a:r>
            <a:r>
              <a:rPr lang="zh-CN" altLang="en-US" sz="1800" b="0" i="0" u="none" strike="noStrike" baseline="0" dirty="0">
                <a:latin typeface="宋体" panose="02010600030101010101" pitchFamily="2" charset="-122"/>
                <a:ea typeface="宋体" panose="02010600030101010101" pitchFamily="2" charset="-122"/>
              </a:rPr>
              <a:t>的版本会把</a:t>
            </a:r>
            <a:r>
              <a:rPr lang="en-US" altLang="zh-CN" sz="1800" b="0" i="0" u="none" strike="noStrike" baseline="0" dirty="0">
                <a:latin typeface="TimesNewRomanPSMT"/>
                <a:ea typeface="宋体" panose="02010600030101010101" pitchFamily="2" charset="-122"/>
              </a:rPr>
              <a:t>no</a:t>
            </a:r>
            <a:r>
              <a:rPr lang="zh-CN" altLang="en-US" sz="1800" b="0" i="0" u="none" strike="noStrike" baseline="0" dirty="0">
                <a:latin typeface="宋体" panose="02010600030101010101" pitchFamily="2" charset="-122"/>
                <a:ea typeface="宋体" panose="02010600030101010101" pitchFamily="2" charset="-122"/>
              </a:rPr>
              <a:t>当作两个响应。下面用循环修正</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response;</a:t>
            </a:r>
            <a:r>
              <a:rPr lang="zh-CN" altLang="en-US" sz="1800" b="0" i="0" u="none" strike="noStrike" baseline="0" dirty="0">
                <a:latin typeface="宋体" panose="02010600030101010101" pitchFamily="2" charset="-122"/>
                <a:ea typeface="宋体" panose="02010600030101010101" pitchFamily="2" charset="-122"/>
              </a:rPr>
              <a:t>这个问题：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getchar</a:t>
            </a:r>
            <a:r>
              <a:rPr lang="en-US" altLang="zh-CN" sz="1800" b="0" i="0" u="none" strike="noStrike" baseline="0" dirty="0">
                <a:latin typeface="TimesNewRomanPSMT"/>
              </a:rPr>
              <a:t>() != 'y')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获取响应，与 </a:t>
            </a:r>
            <a:r>
              <a:rPr lang="en-US" altLang="zh-CN" sz="1800" b="0" i="0" u="none" strike="noStrike" baseline="0" dirty="0">
                <a:latin typeface="TimesNewRomanPSMT"/>
                <a:ea typeface="宋体" panose="02010600030101010101" pitchFamily="2" charset="-122"/>
              </a:rPr>
              <a:t>y </a:t>
            </a:r>
            <a:r>
              <a:rPr lang="zh-CN" altLang="en-US" sz="1800" b="0" i="0" u="none" strike="noStrike" baseline="0" dirty="0">
                <a:latin typeface="宋体" panose="02010600030101010101" pitchFamily="2" charset="-122"/>
                <a:ea typeface="宋体" panose="02010600030101010101" pitchFamily="2" charset="-122"/>
              </a:rPr>
              <a:t>做对比</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跳过剩余的输入行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使用以上循环后，该程序的输出示例如下：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Pick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wrong.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n</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no</a:t>
            </a:r>
            <a:endParaRPr lang="en-US" altLang="zh-CN" sz="1800" b="1" i="0" u="none" strike="noStrike" baseline="0" dirty="0">
              <a:latin typeface="TimesNewRomanPS-BoldMT"/>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no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sir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forget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y</a:t>
            </a:r>
            <a:endParaRPr lang="en-US" altLang="zh-CN" sz="1800" b="1" i="0" u="none" strike="noStrike" baseline="0" dirty="0">
              <a:latin typeface="TimesNewRomanPS-BoldMT"/>
            </a:endParaRPr>
          </a:p>
          <a:p>
            <a:pPr algn="l"/>
            <a:r>
              <a:rPr lang="en-US" altLang="zh-CN" sz="1800" b="0" i="0" u="none" strike="noStrike" baseline="0" dirty="0">
                <a:latin typeface="TimesNewRomanPSMT"/>
              </a:rPr>
              <a:t>I knew I could do it!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2.main()</a:t>
            </a:r>
            <a:r>
              <a:rPr lang="zh-CN" altLang="en-US" b="1" dirty="0"/>
              <a:t>函数</a:t>
            </a:r>
            <a:endParaRPr lang="en-US" altLang="zh-CN" b="1" dirty="0"/>
          </a:p>
          <a:p>
            <a:endParaRPr lang="en-US" altLang="zh-CN" dirty="0"/>
          </a:p>
          <a:p>
            <a:r>
              <a:rPr lang="en-US" altLang="zh-CN" dirty="0"/>
              <a:t>int main(void);</a:t>
            </a:r>
            <a:endParaRPr lang="en-US" altLang="zh-CN" dirty="0"/>
          </a:p>
          <a:p>
            <a:endParaRPr lang="en-US" altLang="zh-CN" dirty="0"/>
          </a:p>
          <a:p>
            <a:r>
              <a:rPr lang="zh-CN" altLang="en-US" dirty="0"/>
              <a:t>程序清单</a:t>
            </a:r>
            <a:r>
              <a:rPr lang="en-US" altLang="zh-CN" dirty="0"/>
              <a:t>2.1</a:t>
            </a:r>
            <a:r>
              <a:rPr lang="zh-CN" altLang="en-US" dirty="0"/>
              <a:t>中的第</a:t>
            </a:r>
            <a:r>
              <a:rPr lang="en-US" altLang="zh-CN" dirty="0"/>
              <a:t>2</a:t>
            </a:r>
            <a:r>
              <a:rPr lang="zh-CN" altLang="en-US" dirty="0"/>
              <a:t>行表明该函数名为</a:t>
            </a:r>
            <a:r>
              <a:rPr lang="en-US" altLang="zh-CN" dirty="0"/>
              <a:t>main</a:t>
            </a:r>
            <a:r>
              <a:rPr lang="zh-CN" altLang="en-US" dirty="0"/>
              <a:t>。的确，</a:t>
            </a:r>
            <a:r>
              <a:rPr lang="en-US" altLang="zh-CN" dirty="0"/>
              <a:t>main</a:t>
            </a:r>
            <a:r>
              <a:rPr lang="zh-CN" altLang="en-US" dirty="0"/>
              <a:t>是一个极其普通的名称，但是这是唯一的选择。</a:t>
            </a:r>
            <a:endParaRPr lang="en-US" altLang="zh-CN" dirty="0"/>
          </a:p>
          <a:p>
            <a:r>
              <a:rPr lang="en-US" altLang="zh-CN" dirty="0"/>
              <a:t>C</a:t>
            </a:r>
            <a:r>
              <a:rPr lang="zh-CN" altLang="en-US" dirty="0"/>
              <a:t>程序一定从</a:t>
            </a:r>
            <a:r>
              <a:rPr lang="en-US" altLang="zh-CN" dirty="0"/>
              <a:t>main()</a:t>
            </a:r>
            <a:r>
              <a:rPr lang="zh-CN" altLang="en-US" dirty="0"/>
              <a:t>函数开始执行（目前不必考虑例外的情况）。</a:t>
            </a:r>
            <a:r>
              <a:rPr lang="zh-CN" altLang="en-US" dirty="0">
                <a:solidFill>
                  <a:srgbClr val="FF0000"/>
                </a:solidFill>
              </a:rPr>
              <a:t>除了</a:t>
            </a:r>
            <a:r>
              <a:rPr lang="en-US" altLang="zh-CN" dirty="0">
                <a:solidFill>
                  <a:srgbClr val="FF0000"/>
                </a:solidFill>
              </a:rPr>
              <a:t>main()</a:t>
            </a:r>
            <a:r>
              <a:rPr lang="zh-CN" altLang="en-US" dirty="0">
                <a:solidFill>
                  <a:srgbClr val="FF0000"/>
                </a:solidFill>
              </a:rPr>
              <a:t>函数</a:t>
            </a:r>
            <a:r>
              <a:rPr lang="zh-CN" altLang="en-US" dirty="0"/>
              <a:t>，你可以任意命名其</a:t>
            </a:r>
            <a:endParaRPr lang="en-US" altLang="zh-CN" dirty="0"/>
          </a:p>
          <a:p>
            <a:r>
              <a:rPr lang="zh-CN" altLang="en-US" dirty="0"/>
              <a:t>他函数，而且</a:t>
            </a:r>
            <a:r>
              <a:rPr lang="en-US" altLang="zh-CN" dirty="0"/>
              <a:t>main()</a:t>
            </a:r>
            <a:r>
              <a:rPr lang="zh-CN" altLang="en-US" dirty="0"/>
              <a:t>函数必须是开始的函数。圆括号有什么功能？用于识别</a:t>
            </a:r>
            <a:r>
              <a:rPr lang="en-US" altLang="zh-CN" dirty="0"/>
              <a:t>main()</a:t>
            </a:r>
            <a:r>
              <a:rPr lang="zh-CN" altLang="en-US" dirty="0"/>
              <a:t>是一个函数。很快你</a:t>
            </a:r>
            <a:endParaRPr lang="en-US" altLang="zh-CN" dirty="0"/>
          </a:p>
          <a:p>
            <a:r>
              <a:rPr lang="zh-CN" altLang="en-US" dirty="0"/>
              <a:t>将学到更多的函数。就目前而言，只需记住函数是</a:t>
            </a:r>
            <a:r>
              <a:rPr lang="en-US" altLang="zh-CN" dirty="0"/>
              <a:t>C</a:t>
            </a:r>
            <a:r>
              <a:rPr lang="zh-CN" altLang="en-US" dirty="0"/>
              <a:t>程序的基本模块。</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这的确是解决了换行符的问题。但是，该程序还是会把</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被视为</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。我们用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语句筛选其他响应。首先，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添加一个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类型的变量储存响应：</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修改后的循环如下：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((response = </a:t>
            </a:r>
            <a:r>
              <a:rPr lang="en-US" altLang="zh-CN" sz="1800" b="0" i="0" u="none" strike="noStrike" baseline="0" dirty="0" err="1">
                <a:latin typeface="TimesNewRomanPSMT"/>
              </a:rPr>
              <a:t>getchar</a:t>
            </a:r>
            <a:r>
              <a:rPr lang="en-US" altLang="zh-CN" sz="1800" b="0" i="0" u="none" strike="noStrike" baseline="0" dirty="0">
                <a:latin typeface="TimesNewRomanPSMT"/>
              </a:rPr>
              <a:t>()) != 'y') /* </a:t>
            </a:r>
            <a:r>
              <a:rPr lang="zh-CN" altLang="en-US" sz="1800" b="0" i="0" u="none" strike="noStrike" baseline="0" dirty="0">
                <a:latin typeface="宋体" panose="02010600030101010101" pitchFamily="2" charset="-122"/>
                <a:ea typeface="宋体" panose="02010600030101010101" pitchFamily="2" charset="-122"/>
              </a:rPr>
              <a:t>获取响应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("Sorry,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understand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n.\n");</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 /* </a:t>
            </a:r>
            <a:r>
              <a:rPr lang="zh-CN" altLang="en-US" sz="1800" b="0" i="0" u="none" strike="noStrike" baseline="0" dirty="0">
                <a:latin typeface="宋体" panose="02010600030101010101" pitchFamily="2" charset="-122"/>
                <a:ea typeface="宋体" panose="02010600030101010101" pitchFamily="2" charset="-122"/>
              </a:rPr>
              <a:t>跳过剩余的输入行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现在，程序的运行示例如下：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Pick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wrong.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n</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no</a:t>
            </a:r>
            <a:endParaRPr lang="en-US" altLang="zh-CN" sz="1800" b="1" i="0" u="none" strike="noStrike" baseline="0" dirty="0">
              <a:latin typeface="TimesNewRomanPS-BoldMT"/>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no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sir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forget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it</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Sorry,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understand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n</a:t>
            </a:r>
            <a:endParaRPr lang="en-US" altLang="zh-CN" sz="1800" b="1" i="0" u="none" strike="noStrike" baseline="0" dirty="0">
              <a:latin typeface="TimesNewRomanPS-BoldMT"/>
            </a:endParaRPr>
          </a:p>
          <a:p>
            <a:pPr algn="l"/>
            <a:r>
              <a:rPr lang="en-US" altLang="zh-CN" sz="1800" b="0" i="0" u="none" strike="noStrike" baseline="0" dirty="0">
                <a:latin typeface="TimesNewRomanPSMT"/>
              </a:rPr>
              <a:t>Well,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y</a:t>
            </a:r>
            <a:endParaRPr lang="en-US" altLang="zh-CN" sz="1800" b="1" i="0" u="none" strike="noStrike" baseline="0" dirty="0">
              <a:latin typeface="TimesNewRomanPS-BoldMT"/>
            </a:endParaRPr>
          </a:p>
          <a:p>
            <a:pPr algn="l"/>
            <a:r>
              <a:rPr lang="en-US" altLang="zh-CN" sz="1800" b="0" i="0" u="none" strike="noStrike" baseline="0" dirty="0">
                <a:latin typeface="TimesNewRomanPSMT"/>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knew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8.5.1 </a:t>
            </a:r>
            <a:r>
              <a:rPr lang="zh-CN" altLang="en-US" dirty="0"/>
              <a:t>使用缓冲输入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在编写交互式程序时，应该事先预料到用户可能会输入错误，然后设计程序处理用户的错误输入。在用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户出错时通知用户再次输入。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当然，无论你的提示写得多么清楚，总会有人误解，然后抱怨这个程序设计得多么糟糕。</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假设程序要求用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处理字符输入，用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处理数值输入，这两个函数都能很好地完成任务，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但是不能把它们混用。因为 </a:t>
            </a:r>
            <a:r>
              <a:rPr lang="en-US" altLang="zh-CN" sz="1800" b="0" i="0" u="none" strike="noStrike" baseline="0" dirty="0" err="1">
                <a:solidFill>
                  <a:srgbClr val="FF0000"/>
                </a:solidFill>
                <a:latin typeface="TimesNewRomanPSMT"/>
                <a:ea typeface="宋体" panose="02010600030101010101" pitchFamily="2" charset="-122"/>
              </a:rPr>
              <a:t>getchar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读取每个字符，包括空格、制表符和换行符</a:t>
            </a:r>
            <a:r>
              <a:rPr lang="zh-CN" altLang="en-US" sz="1800" b="0" i="0" u="none" strike="noStrike" baseline="0" dirty="0">
                <a:latin typeface="宋体" panose="02010600030101010101" pitchFamily="2" charset="-122"/>
                <a:ea typeface="宋体" panose="02010600030101010101" pitchFamily="2" charset="-122"/>
              </a:rPr>
              <a:t>；而</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在读取数</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字时则会跳过空格、制表符和换行符</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我们通过程序清单</a:t>
            </a:r>
            <a:r>
              <a:rPr lang="en-US" altLang="zh-CN" sz="1800" b="0" i="0" u="none" strike="noStrike" baseline="0" dirty="0">
                <a:latin typeface="TimesNewRomanPSMT"/>
                <a:ea typeface="宋体" panose="02010600030101010101" pitchFamily="2" charset="-122"/>
              </a:rPr>
              <a:t>8.5</a:t>
            </a:r>
            <a:r>
              <a:rPr lang="zh-CN" altLang="en-US" sz="1800" b="0" i="0" u="none" strike="noStrike" baseline="0" dirty="0">
                <a:latin typeface="宋体" panose="02010600030101010101" pitchFamily="2" charset="-122"/>
                <a:ea typeface="宋体" panose="02010600030101010101" pitchFamily="2" charset="-122"/>
              </a:rPr>
              <a:t>来解释这种情况导致的问题。该程序读入一个字符和两个数字，然后根据输入的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两个数字指定的行数和列数打印该字符。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8.5 showchar1.c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showchar1.c -- </a:t>
            </a:r>
            <a:r>
              <a:rPr lang="zh-CN" altLang="en-US" sz="1800" b="0" i="0" u="none" strike="noStrike" baseline="0" dirty="0">
                <a:latin typeface="宋体" panose="02010600030101010101" pitchFamily="2" charset="-122"/>
                <a:ea typeface="宋体" panose="02010600030101010101" pitchFamily="2" charset="-122"/>
              </a:rPr>
              <a:t>有较大 </a:t>
            </a:r>
            <a:r>
              <a:rPr lang="en-US" altLang="zh-CN" sz="1800" b="0" i="0" u="none" strike="noStrike" baseline="0" dirty="0">
                <a:latin typeface="TimesNewRomanPSMT"/>
                <a:ea typeface="宋体" panose="02010600030101010101" pitchFamily="2" charset="-122"/>
              </a:rPr>
              <a:t>I/O </a:t>
            </a:r>
            <a:r>
              <a:rPr lang="zh-CN" altLang="en-US" sz="1800" b="0" i="0" u="none" strike="noStrike" baseline="0" dirty="0">
                <a:latin typeface="宋体" panose="02010600030101010101" pitchFamily="2" charset="-122"/>
                <a:ea typeface="宋体" panose="02010600030101010101" pitchFamily="2" charset="-122"/>
              </a:rPr>
              <a:t>问题的程序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display(char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lines,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待打印字符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rows, 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行数和列数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display(</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newline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en-US" altLang="zh-CN" dirty="0">
                <a:latin typeface="TimesNewRomanPSMT"/>
                <a:sym typeface="+mn-ea"/>
              </a:rPr>
              <a:t>void</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display(char</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cr</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lines,</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width)</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lines;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 </a:t>
            </a:r>
            <a:r>
              <a:rPr lang="zh-CN" altLang="en-US" sz="1800" b="0" i="0" u="none" strike="noStrike" baseline="0" dirty="0">
                <a:latin typeface="宋体" panose="02010600030101010101" pitchFamily="2" charset="-122"/>
                <a:ea typeface="宋体" panose="02010600030101010101" pitchFamily="2" charset="-122"/>
              </a:rPr>
              <a:t>结束一行并开始新的一行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注意，该程序以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类型读取字符（这样做可以检测 </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），但是却以</a:t>
            </a:r>
            <a:r>
              <a:rPr lang="en-US" altLang="zh-CN" sz="1800" b="0" i="0" u="none" strike="noStrike" baseline="0" dirty="0">
                <a:latin typeface="TimesNewRomanPSMT"/>
                <a:ea typeface="宋体" panose="02010600030101010101" pitchFamily="2" charset="-122"/>
              </a:rPr>
              <a:t>char </a:t>
            </a:r>
            <a:r>
              <a:rPr lang="zh-CN" altLang="en-US" sz="1800" b="0" i="0" u="none" strike="noStrike" baseline="0" dirty="0">
                <a:latin typeface="宋体" panose="02010600030101010101" pitchFamily="2" charset="-122"/>
                <a:ea typeface="宋体" panose="02010600030101010101" pitchFamily="2" charset="-122"/>
              </a:rPr>
              <a:t>类型把字符传递给</a:t>
            </a:r>
            <a:r>
              <a:rPr lang="en-US" altLang="zh-CN" sz="1800" b="0" i="0" u="none" strike="noStrike" baseline="0" dirty="0">
                <a:latin typeface="TimesNewRomanPSMT"/>
                <a:ea typeface="宋体" panose="02010600030101010101" pitchFamily="2" charset="-122"/>
              </a:rPr>
              <a:t>display()</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函数。因为</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小，一些编译器会给出类型转换的警告。可以忽略这些警告，或者用下面的强制类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型转换消除警告：</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display(char(</a:t>
            </a:r>
            <a:r>
              <a:rPr lang="en-US" altLang="zh-CN" sz="1800" b="0" i="0" u="none" strike="noStrike" baseline="0" dirty="0" err="1">
                <a:latin typeface="TimesNewRomanPSMT"/>
              </a:rPr>
              <a:t>ch</a:t>
            </a:r>
            <a:r>
              <a:rPr lang="en-US" altLang="zh-CN" sz="1800" b="0" i="0" u="none" strike="noStrike" baseline="0" dirty="0">
                <a:latin typeface="TimesNewRomanPSMT"/>
              </a:rPr>
              <a:t>), rows, cols);</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FF0000"/>
                </a:solidFill>
              </a:rPr>
              <a:t>int</a:t>
            </a:r>
            <a:r>
              <a:rPr lang="zh-CN" altLang="en-US" dirty="0"/>
              <a:t>是</a:t>
            </a:r>
            <a:r>
              <a:rPr lang="en-US" altLang="zh-CN" dirty="0"/>
              <a:t>main()</a:t>
            </a:r>
            <a:r>
              <a:rPr lang="zh-CN" altLang="en-US" dirty="0"/>
              <a:t>函数的</a:t>
            </a:r>
            <a:r>
              <a:rPr lang="zh-CN" altLang="en-US" dirty="0">
                <a:solidFill>
                  <a:srgbClr val="FF0000"/>
                </a:solidFill>
              </a:rPr>
              <a:t>返回类型</a:t>
            </a:r>
            <a:r>
              <a:rPr lang="zh-CN" altLang="en-US" dirty="0"/>
              <a:t>。这表明</a:t>
            </a:r>
            <a:r>
              <a:rPr lang="en-US" altLang="zh-CN" dirty="0"/>
              <a:t>main()</a:t>
            </a:r>
            <a:r>
              <a:rPr lang="zh-CN" altLang="en-US" dirty="0"/>
              <a:t>函数返回的值是整数。返回到哪里？返回给操作系统。我</a:t>
            </a:r>
            <a:endParaRPr lang="en-US" altLang="zh-CN" dirty="0"/>
          </a:p>
          <a:p>
            <a:r>
              <a:rPr lang="zh-CN" altLang="en-US" dirty="0"/>
              <a:t>们将在第</a:t>
            </a:r>
            <a:r>
              <a:rPr lang="en-US" altLang="zh-CN" dirty="0"/>
              <a:t>6</a:t>
            </a:r>
            <a:r>
              <a:rPr lang="zh-CN" altLang="en-US" dirty="0"/>
              <a:t>章中再来探讨这个问题。</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在该程序中，</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负责获取数据，</a:t>
            </a:r>
            <a:r>
              <a:rPr lang="en-US" altLang="zh-CN" sz="1800" b="0" i="0" u="none" strike="noStrike" baseline="0" dirty="0">
                <a:latin typeface="TimesNewRomanPSMT"/>
                <a:ea typeface="宋体" panose="02010600030101010101" pitchFamily="2" charset="-122"/>
              </a:rPr>
              <a:t>display()</a:t>
            </a:r>
            <a:r>
              <a:rPr lang="zh-CN" altLang="en-US" sz="1800" b="0" i="0" u="none" strike="noStrike" baseline="0" dirty="0">
                <a:latin typeface="宋体" panose="02010600030101010101" pitchFamily="2" charset="-122"/>
                <a:ea typeface="宋体" panose="02010600030101010101" pitchFamily="2" charset="-122"/>
              </a:rPr>
              <a:t>函数负责打印数据。下面是该程序的一个运行示例，看看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有什么问题：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3</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ccc</a:t>
            </a:r>
            <a:endParaRPr lang="en-US" altLang="zh-CN" sz="1800" b="0" i="0" u="none" strike="noStrike" baseline="0" dirty="0">
              <a:latin typeface="TimesNewRomanPSMT"/>
            </a:endParaRPr>
          </a:p>
          <a:p>
            <a:pPr algn="l"/>
            <a:r>
              <a:rPr lang="en-US" altLang="zh-CN" sz="1800" b="0" i="0" u="none" strike="noStrike" baseline="0" dirty="0">
                <a:latin typeface="TimesNewRomanPSMT"/>
              </a:rPr>
              <a:t>ccc</a:t>
            </a:r>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newline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Bye.</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该程序开始时运行良好。你输入</a:t>
            </a:r>
            <a:r>
              <a:rPr lang="en-US" altLang="zh-CN" sz="1800" b="0" i="0" u="none" strike="noStrike" baseline="0" dirty="0">
                <a:latin typeface="TimesNewRomanPSMT"/>
                <a:ea typeface="宋体" panose="02010600030101010101" pitchFamily="2" charset="-122"/>
              </a:rPr>
              <a:t>c 2 3</a:t>
            </a:r>
            <a:r>
              <a:rPr lang="zh-CN" altLang="en-US" sz="1800" b="0" i="0" u="none" strike="noStrike" baseline="0" dirty="0">
                <a:latin typeface="宋体" panose="02010600030101010101" pitchFamily="2" charset="-122"/>
                <a:ea typeface="宋体" panose="02010600030101010101" pitchFamily="2" charset="-122"/>
              </a:rPr>
              <a:t>，程序打印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字符</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列。然后，程序提示输入第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组数据，还没等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你输入数据程序就退出了！这是什么情况？又是换行符在捣乱，这次是输入行中紧跟在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后面的换行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函数把这个换行符留在输入队列中。和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不同，</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不会跳过换行符，所以在进入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下一轮迭代时，你还没来得及输入字符，它就读取了换行符，然后将其赋给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是换行符正式终止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循环的条件。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要解决这个问题，程序要跳过一轮输入结束与下一轮输入开始之间的所有换行符或空格。另外，如果该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程序不在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测试时，而在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阶段终止程序会更好。修改后的版本如程序清单</a:t>
            </a:r>
            <a:r>
              <a:rPr lang="en-US" altLang="zh-CN" sz="1800" b="0" i="0" u="none" strike="noStrike" baseline="0" dirty="0">
                <a:latin typeface="TimesNewRomanPSMT"/>
                <a:ea typeface="宋体" panose="02010600030101010101" pitchFamily="2" charset="-122"/>
              </a:rPr>
              <a:t>8.6</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8.6 showchar2.c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showchar2.c -- </a:t>
            </a:r>
            <a:r>
              <a:rPr lang="zh-CN" altLang="en-US" sz="1800" b="0" i="0" u="none" strike="noStrike" baseline="0" dirty="0">
                <a:latin typeface="宋体" panose="02010600030101010101" pitchFamily="2" charset="-122"/>
                <a:ea typeface="宋体" panose="02010600030101010101" pitchFamily="2" charset="-122"/>
              </a:rPr>
              <a:t>按指定的行列打印字符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display(char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lines,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待打印字符</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rows, 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行数和列数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display(</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newline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display(char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lines,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lines;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结束一行并开始新的一行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循环实现了丢弃</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输入后面所有字符（包括换行符）的功能，为循环的下一轮读取做好了准备。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该程序的运行示例如下：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2</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cc</a:t>
            </a:r>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newline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6</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newline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Bye.</a:t>
            </a:r>
            <a:endParaRPr lang="en-US" altLang="zh-CN" sz="1800" b="0" i="0" u="none" strike="noStrike" baseline="0" dirty="0">
              <a:latin typeface="TimesNewRomanPSMT"/>
            </a:endParaRPr>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8.5.2 </a:t>
            </a:r>
            <a:r>
              <a:rPr lang="zh-CN" altLang="en-US" dirty="0"/>
              <a:t>混合数值和字符输入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语句中使用一个</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语句，可以在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的返回值不等于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时终止程序，即如果一个或两个输入值不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是整数或者遇到文件结尾就终止程序。</a:t>
            </a:r>
            <a:endParaRPr lang="en-US" altLang="zh-CN" sz="1800" b="0" i="0" u="none" strike="noStrike" baseline="0" dirty="0">
              <a:latin typeface="TimesNewRomanPSMT"/>
            </a:endParaRPr>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在实际应用中，用户不一定会按照程序的指令行事。用户的输入和程序期望的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输入不匹配</a:t>
            </a:r>
            <a:r>
              <a:rPr lang="zh-CN" altLang="en-US" sz="1800" b="0" i="0" u="none" strike="noStrike" baseline="0" dirty="0">
                <a:latin typeface="宋体" panose="02010600030101010101" pitchFamily="2" charset="-122"/>
                <a:ea typeface="宋体" panose="02010600030101010101" pitchFamily="2" charset="-122"/>
              </a:rPr>
              <a:t>时常发生，这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会导致程序运行失败。作为程序员，除了完成编程的本职工作，还要事先预料一些可能的输入错误，这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样才能编写出能检测并处理这些问题的程序。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例如，假设你编写了一个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处理非负数整数</a:t>
            </a:r>
            <a:r>
              <a:rPr lang="zh-CN" altLang="en-US" sz="1800" b="0" i="0" u="none" strike="noStrike" baseline="0" dirty="0">
                <a:latin typeface="宋体" panose="02010600030101010101" pitchFamily="2" charset="-122"/>
                <a:ea typeface="宋体" panose="02010600030101010101" pitchFamily="2" charset="-122"/>
              </a:rPr>
              <a:t>的循环，但是用户很可能输入一个负数。你可以使用关系表达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式来排除这种情况：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en-US" altLang="zh-CN" sz="1800" b="0" i="0" u="none" strike="noStrike" baseline="0" dirty="0" err="1">
                <a:latin typeface="TimesNewRomanPSMT"/>
              </a:rPr>
              <a:t>ld</a:t>
            </a:r>
            <a:r>
              <a:rPr lang="en-US" altLang="zh-CN" sz="1800" b="0" i="0" u="none" strike="noStrike" baseline="0" dirty="0">
                <a:latin typeface="TimesNewRomanPSMT"/>
              </a:rPr>
              <a:t>", &amp;n);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(n &gt;= 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检测不在范围内的值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处理</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a:t>
            </a:r>
            <a:r>
              <a:rPr lang="en-US" altLang="zh-CN" sz="1800" b="0" i="0" u="none" strike="noStrike" baseline="0" dirty="0" err="1">
                <a:latin typeface="TimesNewRomanPSMT"/>
              </a:rPr>
              <a:t>ld</a:t>
            </a:r>
            <a:r>
              <a:rPr lang="en-US" altLang="zh-CN" sz="1800" b="0" i="0" u="none" strike="noStrike" baseline="0" dirty="0">
                <a:latin typeface="TimesNewRomanPSMT"/>
              </a:rPr>
              <a:t>", &amp;n);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获取下一个值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p:txBody>
      </p:sp>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另一类潜在的陷阱是，用户可能输入</a:t>
            </a:r>
            <a:r>
              <a:rPr lang="zh-CN" altLang="en-US" sz="1800" b="0" i="0" u="none" strike="noStrike" baseline="0" dirty="0">
                <a:solidFill>
                  <a:srgbClr val="FF0000"/>
                </a:solidFill>
                <a:latin typeface="宋体" panose="02010600030101010101" pitchFamily="2" charset="-122"/>
                <a:ea typeface="宋体" panose="02010600030101010101" pitchFamily="2" charset="-122"/>
              </a:rPr>
              <a:t>错误类型的值</a:t>
            </a:r>
            <a:r>
              <a:rPr lang="zh-CN" altLang="en-US" sz="1800" b="0" i="0" u="none" strike="noStrike" baseline="0" dirty="0">
                <a:latin typeface="宋体" panose="02010600030101010101" pitchFamily="2" charset="-122"/>
                <a:ea typeface="宋体" panose="02010600030101010101" pitchFamily="2" charset="-122"/>
              </a:rPr>
              <a:t>，如字符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。排除这种情况的一种方法是，检查</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的返回值。回忆一下，</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返回成功读取项的个数。因此，下面的表达式当且仅当用户输入一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个整数时才为真：</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en-US" altLang="zh-CN" sz="1800" b="0" i="0" u="none" strike="noStrike" baseline="0" dirty="0" err="1">
                <a:latin typeface="TimesNewRomanPSMT"/>
              </a:rPr>
              <a:t>ld</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结合上面的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循环，可改进为：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处理</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通常，函数名后面的圆括号中包含一些传入函数的信息。该例中没有传递任何信息。因此，圆括号内是</a:t>
            </a:r>
            <a:endParaRPr lang="en-US" altLang="zh-CN" dirty="0"/>
          </a:p>
          <a:p>
            <a:r>
              <a:rPr lang="zh-CN" altLang="en-US" dirty="0"/>
              <a:t>单词</a:t>
            </a:r>
            <a:r>
              <a:rPr lang="en-US" altLang="zh-CN" dirty="0"/>
              <a:t>void</a:t>
            </a:r>
            <a:r>
              <a:rPr lang="zh-CN" altLang="en-US" dirty="0"/>
              <a:t>（第</a:t>
            </a:r>
            <a:r>
              <a:rPr lang="en-US" altLang="zh-CN" dirty="0"/>
              <a:t>11</a:t>
            </a:r>
            <a:r>
              <a:rPr lang="zh-CN" altLang="en-US" dirty="0"/>
              <a:t>章将介绍把信息从</a:t>
            </a:r>
            <a:r>
              <a:rPr lang="en-US" altLang="zh-CN" dirty="0"/>
              <a:t>main()</a:t>
            </a:r>
            <a:r>
              <a:rPr lang="zh-CN" altLang="en-US" dirty="0"/>
              <a:t>函数传回操作系统的另一种形式）。</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循环条件可以描述为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当输入是一个整数且该整数为正时</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对于最后的例子，当用户输入错误类型的值时，程序结束。然而，也可以让程序友好些，提示用户再次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输入正确类型的值。在这种情况下，要处理有问题的输入。如果</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没有成功读取，就会将其留在输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入队列中。这里要明确，输入实际上是字符流。可以使用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函数逐字符地读取输入，甚至可以把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这些想法都结合在一个函数中，如下所示：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lnSpcReduction="20000"/>
          </a:bodyPr>
          <a:lstStyle/>
          <a:p>
            <a:pPr algn="l"/>
            <a:r>
              <a:rPr lang="en-US" altLang="zh-CN" dirty="0">
                <a:latin typeface="TimesNewRomanPSMT"/>
                <a:sym typeface="+mn-ea"/>
              </a:rPr>
              <a:t>long</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get_long</a:t>
            </a:r>
            <a:r>
              <a:rPr lang="en-US" altLang="zh-CN" dirty="0">
                <a:latin typeface="TimesNewRomanPSMT"/>
                <a:ea typeface="宋体" panose="02010600030101010101" pitchFamily="2" charset="-122"/>
                <a:sym typeface="+mn-ea"/>
              </a:rPr>
              <a:t>(void)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long</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input;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char</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ch</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while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scanf</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ld</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&amp;input)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1)</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a:t>
            </a:r>
            <a:endParaRPr lang="en-US" altLang="zh-CN" b="0" i="0" u="none" strike="noStrike" baseline="0" dirty="0">
              <a:latin typeface="TimesNewRomanPSMT"/>
            </a:endParaRPr>
          </a:p>
          <a:p>
            <a:pPr algn="l"/>
            <a:r>
              <a:rPr lang="en-US" altLang="zh-CN" dirty="0">
                <a:latin typeface="TimesNewRomanPSMT"/>
                <a:sym typeface="+mn-ea"/>
              </a:rPr>
              <a:t>		while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ch</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getchar</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endParaRPr lang="en-US" altLang="zh-CN" sz="1800" b="0" i="0" u="none" strike="noStrike" baseline="0" dirty="0" err="1">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处理错误的输入</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en-US" altLang="zh-CN" sz="1800" b="0" i="0" u="none" strike="noStrike" baseline="0" dirty="0" err="1">
                <a:latin typeface="TimesNewRomanPSMT"/>
                <a:ea typeface="宋体" panose="02010600030101010101" pitchFamily="2" charset="-122"/>
              </a:rPr>
              <a:t>nPlease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该函数要把一个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类型的值读入变量</a:t>
            </a:r>
            <a:r>
              <a:rPr lang="en-US" altLang="zh-CN" sz="1800" b="0" i="0" u="none" strike="noStrike" baseline="0" dirty="0">
                <a:latin typeface="TimesNewRomanPSMT"/>
                <a:ea typeface="宋体" panose="02010600030101010101" pitchFamily="2" charset="-122"/>
              </a:rPr>
              <a:t>input</a:t>
            </a:r>
            <a:r>
              <a:rPr lang="zh-CN" altLang="en-US" sz="1800" b="0" i="0" u="none" strike="noStrike" baseline="0" dirty="0">
                <a:latin typeface="宋体" panose="02010600030101010101" pitchFamily="2" charset="-122"/>
                <a:ea typeface="宋体" panose="02010600030101010101" pitchFamily="2" charset="-122"/>
              </a:rPr>
              <a:t>中。如果读取失败，函数则进入外层</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循环体。然后内层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循环逐字符地读取错误的输入。注意，该函数丢弃该输入行的所有剩余内容。还有一个方法是，只丢弃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下一个字符或单词，然后该函数提示用户再次输入。外层循环重复运行，直到用户成功输入整数，此时</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在用户输入整数后，程序可以检查该值是否有效。考虑一个例子，要求用户输入一个上限和一个下限来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定义值的范围。在该例中，你可能希望程序检查第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个值是否大于第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个值（通常假设第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个值是较小的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那个值），除此之外还要检查这些值是否在允许的范围内。例如，当前的档案查找一般不会接受 </a:t>
            </a:r>
            <a:r>
              <a:rPr lang="en-US" altLang="zh-CN" sz="1800" b="0" i="0" u="none" strike="noStrike" baseline="0" dirty="0">
                <a:latin typeface="TimesNewRomanPSMT"/>
                <a:ea typeface="宋体" panose="02010600030101010101" pitchFamily="2" charset="-122"/>
              </a:rPr>
              <a:t>1958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年以前和</a:t>
            </a:r>
            <a:r>
              <a:rPr lang="en-US" altLang="zh-CN" sz="1800" b="0" i="0" u="none" strike="noStrike" baseline="0" dirty="0">
                <a:latin typeface="TimesNewRomanPSMT"/>
                <a:ea typeface="宋体" panose="02010600030101010101" pitchFamily="2" charset="-122"/>
              </a:rPr>
              <a:t>2014</a:t>
            </a:r>
            <a:r>
              <a:rPr lang="zh-CN" altLang="en-US" sz="1800" b="0" i="0" u="none" strike="noStrike" baseline="0" dirty="0">
                <a:latin typeface="宋体" panose="02010600030101010101" pitchFamily="2" charset="-122"/>
                <a:ea typeface="宋体" panose="02010600030101010101" pitchFamily="2" charset="-122"/>
              </a:rPr>
              <a:t>年以后的查询任务。这个限制可以在一个函数中实现。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假设程序中包含了</a:t>
            </a:r>
            <a:r>
              <a:rPr lang="en-US" altLang="zh-CN" sz="1800" b="0" i="0" u="none" strike="noStrike" baseline="0" dirty="0" err="1">
                <a:latin typeface="TimesNewRomanPSMT"/>
                <a:ea typeface="宋体" panose="02010600030101010101" pitchFamily="2" charset="-122"/>
              </a:rPr>
              <a:t>stdbool.h</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头文件。如果当前系统不允许使用</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替换成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true </a:t>
            </a:r>
            <a:r>
              <a:rPr lang="zh-CN" altLang="en-US" sz="1800" b="0" i="0" u="none" strike="noStrike" baseline="0" dirty="0">
                <a:latin typeface="宋体" panose="02010600030101010101" pitchFamily="2" charset="-122"/>
                <a:ea typeface="宋体" panose="02010600030101010101" pitchFamily="2" charset="-122"/>
              </a:rPr>
              <a:t>替换成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 </a:t>
            </a:r>
            <a:r>
              <a:rPr lang="en-US" altLang="zh-CN" sz="1800" b="0" i="0" u="none" strike="noStrike" baseline="0" dirty="0">
                <a:latin typeface="TimesNewRomanPSMT"/>
                <a:ea typeface="宋体" panose="02010600030101010101" pitchFamily="2" charset="-122"/>
              </a:rPr>
              <a:t>false </a:t>
            </a:r>
            <a:r>
              <a:rPr lang="zh-CN" altLang="en-US" sz="1800" b="0" i="0" u="none" strike="noStrike" baseline="0" dirty="0">
                <a:latin typeface="宋体" panose="02010600030101010101" pitchFamily="2" charset="-122"/>
                <a:ea typeface="宋体" panose="02010600030101010101" pitchFamily="2" charset="-122"/>
              </a:rPr>
              <a:t>替换成 </a:t>
            </a:r>
            <a:r>
              <a:rPr lang="en-US" altLang="zh-CN" sz="1800" b="0" i="0" u="none" strike="noStrike" baseline="0" dirty="0">
                <a:latin typeface="TimesNewRomanPSMT"/>
                <a:ea typeface="宋体" panose="02010600030101010101" pitchFamily="2" charset="-122"/>
              </a:rPr>
              <a:t>0 </a:t>
            </a:r>
            <a:r>
              <a:rPr lang="zh-CN" altLang="en-US" sz="1800" b="0" i="0" u="none" strike="noStrike" baseline="0" dirty="0">
                <a:latin typeface="宋体" panose="02010600030101010101" pitchFamily="2" charset="-122"/>
                <a:ea typeface="宋体" panose="02010600030101010101" pitchFamily="2" charset="-122"/>
              </a:rPr>
              <a:t>即可。注意，如果输入无效，该函数返回 </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，所以函数名为</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end,long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false;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smaller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greater.\n",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not_good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8.7</a:t>
            </a:r>
            <a:r>
              <a:rPr lang="zh-CN" altLang="en-US" sz="1800" b="0" i="0" u="none" strike="noStrike" baseline="0" dirty="0">
                <a:latin typeface="宋体" panose="02010600030101010101" pitchFamily="2" charset="-122"/>
                <a:ea typeface="宋体" panose="02010600030101010101" pitchFamily="2" charset="-122"/>
              </a:rPr>
              <a:t>使用了上面的两个函数为一个进行算术运算的函数提供整数，该函数计算特定范围内所有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整数的平方和。程序限制了范围的上限是</a:t>
            </a:r>
            <a:r>
              <a:rPr lang="en-US" altLang="zh-CN" sz="1800" b="0" i="0" u="none" strike="noStrike" baseline="0" dirty="0">
                <a:latin typeface="TimesNewRomanPSMT"/>
                <a:ea typeface="宋体" panose="02010600030101010101" pitchFamily="2" charset="-122"/>
              </a:rPr>
              <a:t>10000000</a:t>
            </a:r>
            <a:r>
              <a:rPr lang="zh-CN" altLang="en-US" sz="1800" b="0" i="0" u="none" strike="noStrike" baseline="0" dirty="0">
                <a:latin typeface="宋体" panose="02010600030101010101" pitchFamily="2" charset="-122"/>
                <a:ea typeface="宋体" panose="02010600030101010101" pitchFamily="2" charset="-122"/>
              </a:rPr>
              <a:t>，下限是</a:t>
            </a:r>
            <a:r>
              <a:rPr lang="en-US" altLang="zh-CN" sz="1800" b="0" i="0" u="none" strike="noStrike" baseline="0" dirty="0">
                <a:latin typeface="TimesNewRomanPSMT"/>
                <a:ea typeface="宋体" panose="02010600030101010101" pitchFamily="2" charset="-122"/>
              </a:rPr>
              <a:t>-10000000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8.7 </a:t>
            </a:r>
            <a:r>
              <a:rPr lang="en-US" altLang="zh-CN" sz="1800" b="1" i="0" u="none" strike="noStrike" baseline="0" dirty="0" err="1">
                <a:latin typeface="TimesNewRomanPS-BoldMT"/>
                <a:ea typeface="宋体" panose="02010600030101010101" pitchFamily="2" charset="-122"/>
              </a:rPr>
              <a:t>checking.c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checking.c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输入验证</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stdbool.h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验证输入是一个整数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验证范围的上下限是否有效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计算</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之间的整数平方和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sum_squares</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long MIN = -10000000L;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范围的下限</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const long MAX = +10000000L;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范围的上限</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long 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用户指定的范围最小值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long 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用户指定的范围最大值</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computes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en-US" altLang="zh-CN" sz="1800" b="0" i="0" u="none" strike="noStrike" baseline="0" dirty="0" err="1">
                <a:latin typeface="TimesNewRomanPSMT"/>
                <a:ea typeface="宋体" panose="02010600030101010101" pitchFamily="2" charset="-122"/>
              </a:rPr>
              <a:t>nThe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en-US" altLang="zh-CN" sz="1800" b="0" i="0" u="none" strike="noStrike" baseline="0" dirty="0" err="1">
                <a:latin typeface="TimesNewRomanPSMT"/>
                <a:ea typeface="宋体" panose="02010600030101010101" pitchFamily="2" charset="-122"/>
              </a:rPr>
              <a:t>nthe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+10000000.\</a:t>
            </a:r>
            <a:r>
              <a:rPr lang="en-US" altLang="zh-CN" sz="1800" b="0" i="0" u="none" strike="noStrike" baseline="0" dirty="0" err="1">
                <a:latin typeface="TimesNewRomanPSMT"/>
                <a:ea typeface="宋体" panose="02010600030101010101" pitchFamily="2" charset="-122"/>
              </a:rPr>
              <a:t>nEnter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如果浏览旧式的</a:t>
            </a:r>
            <a:r>
              <a:rPr lang="en-US" altLang="zh-CN" dirty="0"/>
              <a:t>C</a:t>
            </a:r>
            <a:r>
              <a:rPr lang="zh-CN" altLang="en-US" dirty="0"/>
              <a:t>代码，会发现程序以如下形式开始：</a:t>
            </a:r>
            <a:endParaRPr lang="en-US" altLang="zh-CN" dirty="0"/>
          </a:p>
          <a:p>
            <a:endParaRPr lang="en-US" altLang="zh-CN" dirty="0"/>
          </a:p>
          <a:p>
            <a:r>
              <a:rPr lang="en-US" altLang="zh-CN" dirty="0"/>
              <a:t>main()</a:t>
            </a:r>
            <a:endParaRPr lang="en-US" altLang="zh-CN" dirty="0"/>
          </a:p>
          <a:p>
            <a:endParaRPr lang="en-US" altLang="zh-CN" dirty="0"/>
          </a:p>
          <a:p>
            <a:r>
              <a:rPr lang="en-US" altLang="zh-CN" dirty="0"/>
              <a:t>C90</a:t>
            </a:r>
            <a:r>
              <a:rPr lang="zh-CN" altLang="en-US" dirty="0"/>
              <a:t>标准勉强接受这种形式，但是</a:t>
            </a:r>
            <a:r>
              <a:rPr lang="en-US" altLang="zh-CN" dirty="0"/>
              <a:t>C99</a:t>
            </a:r>
            <a:r>
              <a:rPr lang="zh-CN" altLang="en-US" dirty="0"/>
              <a:t>和</a:t>
            </a:r>
            <a:r>
              <a:rPr lang="en-US" altLang="zh-CN" dirty="0"/>
              <a:t>C11</a:t>
            </a:r>
            <a:r>
              <a:rPr lang="zh-CN" altLang="en-US" dirty="0"/>
              <a:t>标准不允许这样写。因此，即使你使用的编译器允许，也不</a:t>
            </a:r>
            <a:endParaRPr lang="en-US" altLang="zh-CN" dirty="0"/>
          </a:p>
          <a:p>
            <a:r>
              <a:rPr lang="zh-CN" altLang="en-US" dirty="0"/>
              <a:t>要这样写。</a:t>
            </a:r>
            <a:endParaRPr lang="zh-CN" altLang="en-US" dirty="0"/>
          </a:p>
          <a:p>
            <a:endParaRPr lang="en-US" altLang="zh-CN" dirty="0"/>
          </a:p>
          <a:p>
            <a:r>
              <a:rPr lang="zh-CN" altLang="en-US" dirty="0"/>
              <a:t>你还会看到下面这种形式：</a:t>
            </a:r>
            <a:endParaRPr lang="zh-CN" altLang="en-US" dirty="0"/>
          </a:p>
          <a:p>
            <a:endParaRPr lang="en-US" altLang="zh-CN" dirty="0"/>
          </a:p>
          <a:p>
            <a:r>
              <a:rPr lang="en-US" altLang="zh-CN" dirty="0"/>
              <a:t>void main()</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sum_squares</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%g\n",</a:t>
            </a:r>
            <a:r>
              <a:rPr lang="en-US" altLang="zh-CN" sz="1800" b="0" i="0" u="none" strike="noStrike" baseline="0" dirty="0">
                <a:latin typeface="TimesNewRomanPSMT"/>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&amp;input)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处理错误输入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en-US" altLang="zh-CN" sz="1800" b="0" i="0" u="none" strike="noStrike" baseline="0" dirty="0" err="1">
                <a:latin typeface="TimesNewRomanPSMT"/>
                <a:ea typeface="宋体" panose="02010600030101010101" pitchFamily="2" charset="-122"/>
              </a:rPr>
              <a:t>nPlease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sum_squares</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total += (double) </a:t>
            </a:r>
            <a:r>
              <a:rPr lang="en-US" altLang="zh-CN" sz="1800" b="0" i="0" u="none" strike="noStrike" baseline="0" dirty="0" err="1">
                <a:latin typeface="TimesNewRomanPSMT"/>
              </a:rPr>
              <a:t>i</a:t>
            </a:r>
            <a:r>
              <a:rPr lang="en-US" altLang="zh-CN" sz="1800" b="0" i="0" u="none" strike="noStrike" baseline="0" dirty="0">
                <a:latin typeface="TimesNewRomanPSMT"/>
              </a:rPr>
              <a:t> * (double) </a:t>
            </a:r>
            <a:r>
              <a:rPr lang="en-US" altLang="zh-CN" sz="1800" b="0" i="0" u="none" strike="noStrike" baseline="0" dirty="0" err="1">
                <a:latin typeface="TimesNewRomanPSMT"/>
              </a:rPr>
              <a:t>i</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 </a:t>
            </a:r>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false;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smaller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greater.\n",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not_good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not_good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computes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should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 </a:t>
            </a:r>
            <a:r>
              <a:rPr lang="zh-CN" altLang="en-US" dirty="0"/>
              <a:t>输入验证</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645</a:t>
            </a:r>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80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smaller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Done.</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8.6.1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err="1">
                <a:latin typeface="TimesNewRomanPSMT"/>
                <a:ea typeface="宋体" panose="02010600030101010101" pitchFamily="2" charset="-122"/>
              </a:rPr>
              <a:t>checking.c</a:t>
            </a:r>
            <a:r>
              <a:rPr lang="zh-CN" altLang="en-US" sz="1800" b="0" i="0" u="none" strike="noStrike" baseline="0" dirty="0">
                <a:latin typeface="宋体" panose="02010600030101010101" pitchFamily="2" charset="-122"/>
                <a:ea typeface="宋体" panose="02010600030101010101" pitchFamily="2" charset="-122"/>
              </a:rPr>
              <a:t>程序的核心计算部分（</a:t>
            </a:r>
            <a:r>
              <a:rPr lang="en-US" altLang="zh-CN" sz="1800" b="0" i="0" u="none" strike="noStrike" baseline="0" dirty="0" err="1">
                <a:latin typeface="TimesNewRomanPSMT"/>
                <a:ea typeface="宋体" panose="02010600030101010101" pitchFamily="2" charset="-122"/>
              </a:rPr>
              <a:t>sum_squares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函数）很短，但是输入验证部分比以往程序示例要复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杂。接下来分析其中的一些要素，先着重讨论程序的整体结构。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程序遵循</a:t>
            </a:r>
            <a:r>
              <a:rPr lang="zh-CN" altLang="en-US" sz="1800" b="0" i="0" u="none" strike="noStrike" baseline="0" dirty="0">
                <a:solidFill>
                  <a:srgbClr val="FF0000"/>
                </a:solidFill>
                <a:latin typeface="宋体" panose="02010600030101010101" pitchFamily="2" charset="-122"/>
                <a:ea typeface="宋体" panose="02010600030101010101" pitchFamily="2" charset="-122"/>
              </a:rPr>
              <a:t>模块化</a:t>
            </a:r>
            <a:r>
              <a:rPr lang="zh-CN" altLang="en-US" sz="1800" b="0" i="0" u="none" strike="noStrike" baseline="0" dirty="0">
                <a:latin typeface="宋体" panose="02010600030101010101" pitchFamily="2" charset="-122"/>
                <a:ea typeface="宋体" panose="02010600030101010101" pitchFamily="2" charset="-122"/>
              </a:rPr>
              <a:t>的编程思想，使用独立函数（模块）来验证输入和管理显示。</a:t>
            </a:r>
            <a:r>
              <a:rPr lang="zh-CN" altLang="en-US" sz="1800" b="0" i="0" u="none" strike="noStrike" baseline="0" dirty="0">
                <a:solidFill>
                  <a:srgbClr val="FF0000"/>
                </a:solidFill>
                <a:latin typeface="宋体" panose="02010600030101010101" pitchFamily="2" charset="-122"/>
                <a:ea typeface="宋体" panose="02010600030101010101" pitchFamily="2" charset="-122"/>
              </a:rPr>
              <a:t>程序越大，使用模块化编</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程就越重要</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8.6.1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main()</a:t>
            </a:r>
            <a:r>
              <a:rPr lang="zh-CN" altLang="en-US" sz="1800" b="0" i="0" u="none" strike="noStrike" baseline="0" dirty="0">
                <a:latin typeface="宋体" panose="02010600030101010101" pitchFamily="2" charset="-122"/>
                <a:ea typeface="宋体" panose="02010600030101010101" pitchFamily="2" charset="-122"/>
              </a:rPr>
              <a:t>函数管理程序流，为其他函数委派任务。它使用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获取值、</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循环处理值、</a:t>
            </a:r>
            <a:r>
              <a:rPr lang="en-US" altLang="zh-CN" sz="1800" b="0" i="0" u="none" strike="noStrike" baseline="0" dirty="0" err="1">
                <a:latin typeface="TimesNewRomanPSMT"/>
                <a:ea typeface="宋体" panose="02010600030101010101" pitchFamily="2" charset="-122"/>
              </a:rPr>
              <a:t>badlimits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函数检查值是否有效、</a:t>
            </a:r>
            <a:r>
              <a:rPr lang="en-US" altLang="zh-CN" sz="1800" b="0" i="0" u="none" strike="noStrike" baseline="0" dirty="0" err="1">
                <a:latin typeface="TimesNewRomanPSMT"/>
                <a:ea typeface="宋体" panose="02010600030101010101" pitchFamily="2" charset="-122"/>
              </a:rPr>
              <a:t>sum_squres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函数处理实际的计算：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bad_limits</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8.6.1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sum_squares</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一些编译器允许这样写，但是所有的标准都未认可这种写法。因此，编译器不必接受这种形式，而且许</a:t>
            </a:r>
            <a:endParaRPr lang="en-US" altLang="zh-CN" dirty="0"/>
          </a:p>
          <a:p>
            <a:r>
              <a:rPr lang="zh-CN" altLang="en-US" dirty="0"/>
              <a:t>多编译器都不能这样写。需要强调的是，只要坚持使用标准形式，把程序从一个编译器移至另一个编译</a:t>
            </a:r>
            <a:endParaRPr lang="en-US" altLang="zh-CN" dirty="0"/>
          </a:p>
          <a:p>
            <a:r>
              <a:rPr lang="zh-CN" altLang="en-US" dirty="0"/>
              <a:t>器时就不会出什么问题。</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8.6.2 </a:t>
            </a:r>
            <a:r>
              <a:rPr lang="zh-CN" altLang="en-US" dirty="0"/>
              <a:t>输入流和数字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在编写处理错误输入的代码时（如程序清单</a:t>
            </a:r>
            <a:r>
              <a:rPr lang="en-US" altLang="zh-CN" sz="1800" b="0" i="0" u="none" strike="noStrike" baseline="0" dirty="0">
                <a:latin typeface="TimesNewRomanPSMT"/>
                <a:ea typeface="宋体" panose="02010600030101010101" pitchFamily="2" charset="-122"/>
              </a:rPr>
              <a:t>8.7</a:t>
            </a:r>
            <a:r>
              <a:rPr lang="zh-CN" altLang="en-US" sz="1800" b="0" i="0" u="none" strike="noStrike" baseline="0" dirty="0">
                <a:latin typeface="宋体" panose="02010600030101010101" pitchFamily="2" charset="-122"/>
                <a:ea typeface="宋体" panose="02010600030101010101" pitchFamily="2" charset="-122"/>
              </a:rPr>
              <a:t>），应该很清楚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是如何处理输入的。考虑下面的输入：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is 28 12.4</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在我们眼中，这就像是一个由字符、整数和浮点数组成的字符串。但是对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程序而言，这是一个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字节流</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个字节是字母</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的字符编码，第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个字节是字母</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的字符编码，第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个字节是空格字符的字符编码，第</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个字节是数字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的字符编码，等等。所以，如果</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函数处理这一行输入，第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个字符是非数字，那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么整行输入都会被丢弃，包括其中的数字，因为这些数字只是该输入行中的其他字符：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处理错误的输入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8.6.2 </a:t>
            </a:r>
            <a:r>
              <a:rPr lang="zh-CN" altLang="en-US" dirty="0"/>
              <a:t>输入流和数字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虽然输入流由字符组成，但是也可以设置</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函数把它们转换成数值。例如，考虑下面的输入：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42</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转换说明，它只会读取字符</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并将其储存在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类型的变量中。如果使用</a:t>
            </a:r>
            <a:r>
              <a:rPr lang="en-US" altLang="zh-CN" sz="1800" b="0" i="0" u="none" strike="noStrike" baseline="0" dirty="0">
                <a:latin typeface="TimesNewRomanPSMT"/>
                <a:ea typeface="宋体" panose="02010600030101010101" pitchFamily="2" charset="-122"/>
              </a:rPr>
              <a:t>%s</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转换说明，它会读取字符</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和字符</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这两个字符，并将其储存在字符数组中。如果使用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同样会读取两个字符，但是随后会计算出它们对应的整数值：</a:t>
            </a:r>
            <a:r>
              <a:rPr lang="en-US" altLang="zh-CN" sz="1800" b="0" i="0" u="none" strike="noStrike" baseline="0" dirty="0">
                <a:latin typeface="TimesNewRomanPSMT"/>
                <a:ea typeface="宋体" panose="02010600030101010101" pitchFamily="2" charset="-122"/>
              </a:rPr>
              <a:t>4×10+2</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，然后将表示该整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数的二进制数储存在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类型的变量中。如果使用</a:t>
            </a:r>
            <a:r>
              <a:rPr lang="en-US" altLang="zh-CN" sz="1800" b="0" i="0" u="none" strike="noStrike" baseline="0" dirty="0">
                <a:latin typeface="TimesNewRomanPSMT"/>
                <a:ea typeface="宋体" panose="02010600030101010101" pitchFamily="2" charset="-122"/>
              </a:rPr>
              <a:t>%f </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也会读取两个字符，计算出它们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对应的数值</a:t>
            </a:r>
            <a:r>
              <a:rPr lang="en-US" altLang="zh-CN" sz="1800" b="0" i="0" u="none" strike="noStrike" baseline="0" dirty="0">
                <a:latin typeface="TimesNewRomanPSMT"/>
                <a:ea typeface="宋体" panose="02010600030101010101" pitchFamily="2" charset="-122"/>
              </a:rPr>
              <a:t>42.0</a:t>
            </a:r>
            <a:r>
              <a:rPr lang="zh-CN" altLang="en-US" sz="1800" b="0" i="0" u="none" strike="noStrike" baseline="0" dirty="0">
                <a:latin typeface="宋体" panose="02010600030101010101" pitchFamily="2" charset="-122"/>
                <a:ea typeface="宋体" panose="02010600030101010101" pitchFamily="2" charset="-122"/>
              </a:rPr>
              <a:t>，用内部的浮点表示法表示该值，并将结果储存在</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类型的变量中。</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8.6.2 </a:t>
            </a:r>
            <a:r>
              <a:rPr lang="zh-CN" altLang="en-US" dirty="0"/>
              <a:t>输入流和数字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简而言之，输入由字符组成，但是</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可以把输入转换成整数值或浮点数值。使用转换说明（如</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）限制了可接受输入的字符类型，而</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接受所有的字符。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 </a:t>
            </a:r>
            <a:r>
              <a:rPr lang="zh-CN" altLang="en-US" dirty="0"/>
              <a:t>菜单浏览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许多计算机程序都把菜单作为用户界面的一部分。菜单给用户提供方便的同时，却给程序员带来了一些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麻烦。我们看看其中涉及了哪些问题。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菜单给用户提供了一份响应程序的选项。假设有下面一个例子：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 </a:t>
            </a:r>
            <a:r>
              <a:rPr lang="zh-CN" altLang="en-US" dirty="0"/>
              <a:t>菜单浏览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理想状态是，用户输入程序所列选项之一，然后程序根据用户所选项完成任务。作为一名程序员，自然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希望这一过程能顺利进行。因此，第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个目标是：当用户遵循指令时程序顺利运行；第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个目标是：当用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户没有遵循指令时，程序也能顺利运行。显而易见，要实现第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个目标难度较大，因为很难预料用户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在使用程序时的所有错误情况。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 </a:t>
            </a:r>
            <a:r>
              <a:rPr lang="zh-CN" altLang="en-US" dirty="0"/>
              <a:t>菜单浏览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现在的应用程序通常使用图形界面，可以点击按钮、查看对话框、触摸图标，而不是我们示例中的命令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行模式。但是，两者的处理过程大致相同：给用户提供选项、检查并执行用户的响应、保护程序不受误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操作的影响。除了界面不同，它们底层的程序结构也几乎相同。但是，使用图形界面更容易通过限制选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项控制输入。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8.7.1 </a:t>
            </a:r>
            <a:r>
              <a:rPr lang="zh-CN" altLang="en-US" dirty="0"/>
              <a:t>任务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我们来更具体地分析一个菜单程序需要执行哪些任务。它要获取用户的响应，根据响应选择要执行的动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作。另外，程序应该提供返回菜单的选项。</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的 </a:t>
            </a:r>
            <a:r>
              <a:rPr lang="en-US" altLang="zh-CN" sz="1800" b="0" i="0" u="none" strike="noStrike" baseline="0" dirty="0">
                <a:latin typeface="TimesNewRomanPSMT"/>
                <a:ea typeface="宋体" panose="02010600030101010101" pitchFamily="2" charset="-122"/>
              </a:rPr>
              <a:t>switch </a:t>
            </a:r>
            <a:r>
              <a:rPr lang="zh-CN" altLang="en-US" sz="1800" b="0" i="0" u="none" strike="noStrike" baseline="0" dirty="0">
                <a:latin typeface="宋体" panose="02010600030101010101" pitchFamily="2" charset="-122"/>
                <a:ea typeface="宋体" panose="02010600030101010101" pitchFamily="2" charset="-122"/>
              </a:rPr>
              <a:t>语句是根据选项决定行为的好工具，用户的每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个选择都可以对应一个特定的</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标签。使用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语句可以实现重复访问菜单的功能。因此，我们写出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以下伪代码：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获取选项</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当选项不是</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时</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转至相应的选项并执行</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获取下一个选项</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当你决定实现这个程序时，就要开始考虑如何让程序顺利运行（顺利运行指的是，处理正确输入和错误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输入时都能顺利运行）。例如，你能做的是让</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获取选项</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部分的代码筛选掉不合适的响应，只把正确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的响应传入</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。这表明需要为输入过程提供一个只返回正确响应的函数。结合</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循环和</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句，其程序结构如下：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switch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("Buy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'b': </a:t>
            </a:r>
            <a:r>
              <a:rPr lang="en-US" altLang="zh-CN" sz="1800" b="0" i="0" u="none" strike="noStrike" baseline="0" dirty="0" err="1">
                <a:latin typeface="TimesNewRomanPSMT"/>
              </a:rPr>
              <a:t>putchar</a:t>
            </a:r>
            <a:r>
              <a:rPr lang="en-US" altLang="zh-CN" sz="1800" b="0" i="0" u="none" strike="noStrike" baseline="0" dirty="0">
                <a:latin typeface="TimesNewRomanPSMT"/>
              </a:rPr>
              <a:t>('\a'); /* ANSI */</a:t>
            </a:r>
            <a:endParaRPr lang="en-US" altLang="zh-CN" sz="1800" b="0" i="0" u="none" strike="noStrike" baseline="0" dirty="0">
              <a:latin typeface="TimesNewRomanPSMT"/>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default: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printf("Program</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error!\n");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定义</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函数只能返回</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的用法和</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相同，两个函数都是获取一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个值，并与终止值（该例中是</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）作比较。我们尽量简化实际的菜单选项，以便读者把注意力集中在程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序结构上。稍后再讨论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a:latin typeface="TimesNewRomanPSMT"/>
                <a:ea typeface="宋体" panose="02010600030101010101" pitchFamily="2" charset="-122"/>
              </a:rPr>
              <a:t>default </a:t>
            </a:r>
            <a:r>
              <a:rPr lang="zh-CN" altLang="en-US" sz="1800" b="0" i="0" u="none" strike="noStrike" baseline="0" dirty="0">
                <a:latin typeface="宋体" panose="02010600030101010101" pitchFamily="2" charset="-122"/>
                <a:ea typeface="宋体" panose="02010600030101010101" pitchFamily="2" charset="-122"/>
              </a:rPr>
              <a:t>语句可以方便调试。如果</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函数没能把返回值限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制为菜单指定的几个选项值，</a:t>
            </a:r>
            <a:r>
              <a:rPr lang="en-US" altLang="zh-CN" sz="1800" b="0" i="0" u="none" strike="noStrike" baseline="0" dirty="0">
                <a:latin typeface="TimesNewRomanPSMT"/>
                <a:ea typeface="宋体" panose="02010600030101010101" pitchFamily="2" charset="-122"/>
              </a:rPr>
              <a:t>default</a:t>
            </a:r>
            <a:r>
              <a:rPr lang="zh-CN" altLang="en-US" sz="1800" b="0" i="0" u="none" strike="noStrike" baseline="0" dirty="0">
                <a:latin typeface="宋体" panose="02010600030101010101" pitchFamily="2" charset="-122"/>
                <a:ea typeface="宋体" panose="02010600030101010101" pitchFamily="2" charset="-122"/>
              </a:rPr>
              <a:t>语句有助于发现问题所在。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3.</a:t>
            </a:r>
            <a:r>
              <a:rPr lang="zh-CN" altLang="en-US" b="1" dirty="0"/>
              <a:t>注释</a:t>
            </a:r>
            <a:endParaRPr lang="zh-CN" altLang="en-US" b="1" dirty="0"/>
          </a:p>
          <a:p>
            <a:endParaRPr lang="en-US" altLang="zh-CN" dirty="0"/>
          </a:p>
          <a:p>
            <a:r>
              <a:rPr lang="en-US" altLang="zh-CN" dirty="0"/>
              <a:t>/*</a:t>
            </a:r>
            <a:r>
              <a:rPr lang="zh-CN" altLang="en-US" dirty="0"/>
              <a:t>一个简单的程序*</a:t>
            </a:r>
            <a:r>
              <a:rPr lang="en-US" altLang="zh-CN" dirty="0"/>
              <a:t>/</a:t>
            </a:r>
            <a:endParaRPr lang="en-US" altLang="zh-CN" dirty="0"/>
          </a:p>
          <a:p>
            <a:endParaRPr lang="en-US" altLang="zh-CN" dirty="0"/>
          </a:p>
          <a:p>
            <a:r>
              <a:rPr lang="zh-CN" altLang="en-US" dirty="0"/>
              <a:t>在程序中，被</a:t>
            </a:r>
            <a:r>
              <a:rPr lang="en-US" altLang="zh-CN" dirty="0"/>
              <a:t>/* */</a:t>
            </a:r>
            <a:r>
              <a:rPr lang="zh-CN" altLang="en-US" dirty="0"/>
              <a:t>两个符号括起来的部分是程序的注释。写注释能让他人（包括自己）更容易明白你</a:t>
            </a:r>
            <a:endParaRPr lang="en-US" altLang="zh-CN" dirty="0"/>
          </a:p>
          <a:p>
            <a:r>
              <a:rPr lang="zh-CN" altLang="en-US" dirty="0"/>
              <a:t>所写的程序。</a:t>
            </a:r>
            <a:r>
              <a:rPr lang="en-US" altLang="zh-CN" dirty="0"/>
              <a:t>C </a:t>
            </a:r>
            <a:r>
              <a:rPr lang="zh-CN" altLang="en-US" dirty="0"/>
              <a:t>语言注释的好处之一是，可将注释放在任意的地方，甚至是与要解释的内容在同一行。</a:t>
            </a:r>
            <a:endParaRPr lang="en-US" altLang="zh-CN" dirty="0"/>
          </a:p>
          <a:p>
            <a:r>
              <a:rPr lang="zh-CN" altLang="en-US" dirty="0"/>
              <a:t>较长的注释可单独放一行或多行。在</a:t>
            </a:r>
            <a:r>
              <a:rPr lang="en-US" altLang="zh-CN" dirty="0"/>
              <a:t>/*</a:t>
            </a:r>
            <a:r>
              <a:rPr lang="zh-CN" altLang="en-US" dirty="0"/>
              <a:t>和*</a:t>
            </a:r>
            <a:r>
              <a:rPr lang="en-US" altLang="zh-CN" dirty="0"/>
              <a:t>/</a:t>
            </a:r>
            <a:r>
              <a:rPr lang="zh-CN" altLang="en-US" dirty="0"/>
              <a:t>之间的内容都会被编译器忽略。下面列出了一些有效和无效</a:t>
            </a:r>
            <a:endParaRPr lang="en-US" altLang="zh-CN" dirty="0"/>
          </a:p>
          <a:p>
            <a:r>
              <a:rPr lang="zh-CN" altLang="en-US" dirty="0"/>
              <a:t>的注释形式：</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get_choice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下面的伪代码是设计这个函数的一种方案：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显示选项</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获取用户的响应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当响应不合适时</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提示用户再次输入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获取用户的响应</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下面是一个简单而笨拙的实现：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缓冲输入依旧带来些麻烦，程序把用户每次按下 </a:t>
            </a:r>
            <a:r>
              <a:rPr lang="en-US" altLang="zh-CN" sz="1800" b="0" i="0" u="none" strike="noStrike" baseline="0" dirty="0">
                <a:latin typeface="TimesNewRomanPSMT"/>
                <a:ea typeface="宋体" panose="02010600030101010101" pitchFamily="2" charset="-122"/>
              </a:rPr>
              <a:t>Return </a:t>
            </a:r>
            <a:r>
              <a:rPr lang="zh-CN" altLang="en-US" sz="1800" b="0" i="0" u="none" strike="noStrike" baseline="0" dirty="0">
                <a:latin typeface="宋体" panose="02010600030101010101" pitchFamily="2" charset="-122"/>
                <a:ea typeface="宋体" panose="02010600030101010101" pitchFamily="2" charset="-122"/>
              </a:rPr>
              <a:t>键产生的换行符视为错误响应。为了让程序的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界面更流畅，该函数应该跳过这些换行符。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这类问题有多种解决方案。一种是用名为</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的新函数替换</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函数，读取一行的第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丢弃剩余的字符。这种方法的优点是，把类似</a:t>
            </a:r>
            <a:r>
              <a:rPr lang="en-US" altLang="zh-CN" sz="1800" b="0" i="0" u="none" strike="noStrike" baseline="0" dirty="0">
                <a:latin typeface="TimesNewRomanPSMT"/>
                <a:ea typeface="宋体" panose="02010600030101010101" pitchFamily="2" charset="-122"/>
              </a:rPr>
              <a:t>act</a:t>
            </a:r>
            <a:r>
              <a:rPr lang="zh-CN" altLang="en-US" sz="1800" b="0" i="0" u="none" strike="noStrike" baseline="0" dirty="0">
                <a:latin typeface="宋体" panose="02010600030101010101" pitchFamily="2" charset="-122"/>
                <a:ea typeface="宋体" panose="02010600030101010101" pitchFamily="2" charset="-122"/>
              </a:rPr>
              <a:t>这样的输入视为简单的</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，而不是继续把</a:t>
            </a:r>
            <a:r>
              <a:rPr lang="en-US" altLang="zh-CN" sz="1800" b="0" i="0" u="none" strike="noStrike" baseline="0" dirty="0">
                <a:latin typeface="TimesNewRomanPSMT"/>
                <a:ea typeface="宋体" panose="02010600030101010101" pitchFamily="2" charset="-122"/>
              </a:rPr>
              <a:t>act</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作为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选项</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的一个有效的响应。我们重写输入函数如下：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8.7.2 </a:t>
            </a:r>
            <a:r>
              <a:rPr lang="zh-CN" altLang="en-US" dirty="0"/>
              <a:t>使执行更顺利</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getfirst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读取下一个字符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 /* </a:t>
            </a:r>
            <a:r>
              <a:rPr lang="zh-CN" altLang="en-US" sz="1800" b="0" i="0" u="none" strike="noStrike" baseline="0" dirty="0">
                <a:latin typeface="宋体" panose="02010600030101010101" pitchFamily="2" charset="-122"/>
                <a:ea typeface="宋体" panose="02010600030101010101" pitchFamily="2" charset="-122"/>
              </a:rPr>
              <a:t>跳过该行剩下的内容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前面分析过混合字符和数值输入会产生一些问题，创建菜单也有这样的问题。例如，假设</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（选择</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）的代码如下：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如果输入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作为响应，</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会读取</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并把换行符留在输入队列中。下次调用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将导致</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返回这个换行符，从而导致我们不希望出现的行为。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重写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，使其返回下一个非空白字符而不仅仅是下一个字符，即可修复这个问题。我们把这个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任务留给读者作为练习。另一种方法是，在</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函数中清理换行符，如下所示：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get_int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该函数借鉴了程序清单</a:t>
            </a:r>
            <a:r>
              <a:rPr lang="en-US" altLang="zh-CN" sz="1800" b="0" i="0" u="none" strike="noStrike" baseline="0" dirty="0">
                <a:latin typeface="TimesNewRomanPSMT"/>
                <a:ea typeface="宋体" panose="02010600030101010101" pitchFamily="2" charset="-122"/>
              </a:rPr>
              <a:t>8.7</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函数，将其改为</a:t>
            </a:r>
            <a:r>
              <a:rPr lang="en-US" altLang="zh-CN" sz="1800" b="0" i="0" u="none" strike="noStrike" baseline="0" dirty="0" err="1">
                <a:latin typeface="TimesNewRomanPSMT"/>
                <a:ea typeface="宋体" panose="02010600030101010101" pitchFamily="2" charset="-122"/>
              </a:rPr>
              <a:t>get_int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获取</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类型的数据而不是</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据。回忆一下，原来的</a:t>
            </a:r>
            <a:r>
              <a:rPr lang="en-US" altLang="zh-CN" sz="1800" b="0" i="0" u="none" strike="noStrike" baseline="0" dirty="0" err="1">
                <a:latin typeface="TimesNewRomanPSMT"/>
                <a:ea typeface="宋体" panose="02010600030101010101" pitchFamily="2" charset="-122"/>
              </a:rPr>
              <a:t>get_long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函数如何检查有效输入和让用户重新输入。程序清单</a:t>
            </a:r>
            <a:r>
              <a:rPr lang="en-US" altLang="zh-CN" sz="1800" b="0" i="0" u="none" strike="noStrike" baseline="0" dirty="0">
                <a:latin typeface="TimesNewRomanPSMT"/>
                <a:ea typeface="宋体" panose="02010600030101010101" pitchFamily="2" charset="-122"/>
              </a:rPr>
              <a:t>8.8</a:t>
            </a:r>
            <a:r>
              <a:rPr lang="zh-CN" altLang="en-US" sz="1800" b="0" i="0" u="none" strike="noStrike" baseline="0" dirty="0">
                <a:latin typeface="宋体" panose="02010600030101010101" pitchFamily="2" charset="-122"/>
                <a:ea typeface="宋体" panose="02010600030101010101" pitchFamily="2" charset="-122"/>
              </a:rPr>
              <a:t>演示了菜单程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序的最终版本。</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8.8 </a:t>
            </a:r>
            <a:r>
              <a:rPr lang="en-US" altLang="zh-CN" sz="1800" b="1" i="0" u="none" strike="noStrike" baseline="0" dirty="0" err="1">
                <a:latin typeface="TimesNewRomanPS-BoldMT"/>
                <a:ea typeface="宋体" panose="02010600030101010101" pitchFamily="2" charset="-122"/>
              </a:rPr>
              <a:t>menuette.c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menuette.c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菜单程序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get_int</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语言</a:t>
            </a:r>
            <a:r>
              <a:rPr lang="zh-CN" altLang="en-US" dirty="0">
                <a:solidFill>
                  <a:srgbClr val="FF0000"/>
                </a:solidFill>
              </a:rPr>
              <a:t>功能强大且灵活</a:t>
            </a:r>
            <a:r>
              <a:rPr lang="zh-CN" altLang="en-US" dirty="0"/>
              <a:t>（计算机领域经常使用这两个词）。例如，功能强大且灵活的</a:t>
            </a:r>
            <a:r>
              <a:rPr lang="en-US" altLang="zh-CN" dirty="0"/>
              <a:t>UNIX</a:t>
            </a:r>
            <a:r>
              <a:rPr lang="zh-CN" altLang="en-US" dirty="0"/>
              <a:t>操作系统，大</a:t>
            </a:r>
            <a:endParaRPr lang="en-US" altLang="zh-CN" dirty="0"/>
          </a:p>
          <a:p>
            <a:r>
              <a:rPr lang="zh-CN" altLang="en-US" dirty="0"/>
              <a:t>部分是用</a:t>
            </a:r>
            <a:r>
              <a:rPr lang="en-US" altLang="zh-CN" dirty="0"/>
              <a:t>C</a:t>
            </a:r>
            <a:r>
              <a:rPr lang="zh-CN" altLang="en-US" dirty="0"/>
              <a:t>语言写的；其他语言（如，</a:t>
            </a:r>
            <a:r>
              <a:rPr lang="en-US" altLang="zh-CN" dirty="0"/>
              <a:t>FORTRAN</a:t>
            </a:r>
            <a:r>
              <a:rPr lang="zh-CN" altLang="en-US" dirty="0"/>
              <a:t>、</a:t>
            </a:r>
            <a:r>
              <a:rPr lang="en-US" altLang="zh-CN" dirty="0"/>
              <a:t>Perl</a:t>
            </a:r>
            <a:r>
              <a:rPr lang="zh-CN" altLang="en-US" dirty="0"/>
              <a:t>、</a:t>
            </a:r>
            <a:r>
              <a:rPr lang="en-US" altLang="zh-CN" dirty="0"/>
              <a:t>Python</a:t>
            </a:r>
            <a:r>
              <a:rPr lang="zh-CN" altLang="en-US" dirty="0"/>
              <a:t>、</a:t>
            </a:r>
            <a:r>
              <a:rPr lang="en-US" altLang="zh-CN" dirty="0"/>
              <a:t>Pascal</a:t>
            </a:r>
            <a:r>
              <a:rPr lang="zh-CN" altLang="en-US" dirty="0"/>
              <a:t>、</a:t>
            </a:r>
            <a:r>
              <a:rPr lang="en-US" altLang="zh-CN" dirty="0"/>
              <a:t>LISP</a:t>
            </a:r>
            <a:r>
              <a:rPr lang="zh-CN" altLang="en-US" dirty="0"/>
              <a:t>、</a:t>
            </a:r>
            <a:r>
              <a:rPr lang="en-US" altLang="zh-CN" dirty="0"/>
              <a:t>Logo</a:t>
            </a:r>
            <a:r>
              <a:rPr lang="zh-CN" altLang="en-US" dirty="0"/>
              <a:t>、</a:t>
            </a:r>
            <a:r>
              <a:rPr lang="en-US" altLang="zh-CN" dirty="0"/>
              <a:t>BASIC</a:t>
            </a:r>
            <a:r>
              <a:rPr lang="zh-CN" altLang="en-US" dirty="0"/>
              <a:t>）的许</a:t>
            </a:r>
            <a:endParaRPr lang="en-US" altLang="zh-CN" dirty="0"/>
          </a:p>
          <a:p>
            <a:r>
              <a:rPr lang="zh-CN" altLang="en-US" dirty="0"/>
              <a:t>多编译器和解释器都是用</a:t>
            </a:r>
            <a:r>
              <a:rPr lang="en-US" altLang="zh-CN" dirty="0"/>
              <a:t>C</a:t>
            </a:r>
            <a:r>
              <a:rPr lang="zh-CN" altLang="en-US" dirty="0"/>
              <a:t>语言编写的。因此，在</a:t>
            </a:r>
            <a:r>
              <a:rPr lang="en-US" altLang="zh-CN" dirty="0"/>
              <a:t>UNIX</a:t>
            </a:r>
            <a:r>
              <a:rPr lang="zh-CN" altLang="en-US" dirty="0"/>
              <a:t>机上使用</a:t>
            </a:r>
            <a:r>
              <a:rPr lang="en-US" altLang="zh-CN" dirty="0"/>
              <a:t>FORTRAN</a:t>
            </a:r>
            <a:r>
              <a:rPr lang="zh-CN" altLang="en-US" dirty="0"/>
              <a:t>时，最终是由</a:t>
            </a:r>
            <a:r>
              <a:rPr lang="en-US" altLang="zh-CN" dirty="0"/>
              <a:t>C</a:t>
            </a:r>
            <a:r>
              <a:rPr lang="zh-CN" altLang="en-US" dirty="0"/>
              <a:t>程序生成最</a:t>
            </a:r>
            <a:endParaRPr lang="en-US" altLang="zh-CN" dirty="0"/>
          </a:p>
          <a:p>
            <a:r>
              <a:rPr lang="zh-CN" altLang="en-US" dirty="0"/>
              <a:t>后的可执行程序。</a:t>
            </a:r>
            <a:r>
              <a:rPr lang="en-US" altLang="zh-CN" dirty="0"/>
              <a:t>C</a:t>
            </a:r>
            <a:r>
              <a:rPr lang="zh-CN" altLang="en-US" dirty="0"/>
              <a:t>程序可以用于解决物理学和工程学的问题，甚至可用于制作电影的动画特效。</a:t>
            </a:r>
            <a:endParaRPr lang="zh-CN" altLang="en-US" dirty="0"/>
          </a:p>
        </p:txBody>
      </p:sp>
      <p:sp>
        <p:nvSpPr>
          <p:cNvPr id="2" name="标题 1"/>
          <p:cNvSpPr>
            <a:spLocks noGrp="1"/>
          </p:cNvSpPr>
          <p:nvPr>
            <p:ph type="title"/>
          </p:nvPr>
        </p:nvSpPr>
        <p:spPr/>
        <p:txBody>
          <a:bodyPr/>
          <a:lstStyle/>
          <a:p>
            <a:r>
              <a:rPr lang="en-US" altLang="zh-CN" dirty="0"/>
              <a:t>1.2.4 </a:t>
            </a:r>
            <a:r>
              <a:rPr lang="zh-CN" altLang="en-US" dirty="0"/>
              <a:t>强大而灵活</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t>/* </a:t>
            </a:r>
            <a:r>
              <a:rPr lang="zh-CN" altLang="en-US" dirty="0"/>
              <a:t>这是一条</a:t>
            </a:r>
            <a:r>
              <a:rPr lang="en-US" altLang="zh-CN" dirty="0"/>
              <a:t>C</a:t>
            </a:r>
            <a:r>
              <a:rPr lang="zh-CN" altLang="en-US" dirty="0"/>
              <a:t>注释。 *</a:t>
            </a:r>
            <a:r>
              <a:rPr lang="en-US" altLang="zh-CN" dirty="0"/>
              <a:t>/</a:t>
            </a:r>
            <a:endParaRPr lang="en-US" altLang="zh-CN" dirty="0"/>
          </a:p>
          <a:p>
            <a:endParaRPr lang="en-US" altLang="zh-CN" dirty="0"/>
          </a:p>
          <a:p>
            <a:endParaRPr lang="en-US" altLang="zh-CN" dirty="0"/>
          </a:p>
          <a:p>
            <a:r>
              <a:rPr lang="en-US" altLang="zh-CN" dirty="0"/>
              <a:t>/* </a:t>
            </a:r>
            <a:r>
              <a:rPr lang="zh-CN" altLang="en-US" dirty="0"/>
              <a:t>这也是一条注释，</a:t>
            </a:r>
            <a:endParaRPr lang="zh-CN" altLang="en-US" dirty="0"/>
          </a:p>
          <a:p>
            <a:r>
              <a:rPr lang="zh-CN" altLang="en-US" dirty="0"/>
              <a:t>被分成两行。*</a:t>
            </a:r>
            <a:r>
              <a:rPr lang="en-US" altLang="zh-CN" dirty="0"/>
              <a:t>/</a:t>
            </a:r>
            <a:endParaRPr lang="en-US" altLang="zh-CN" dirty="0"/>
          </a:p>
          <a:p>
            <a:endParaRPr lang="en-US" altLang="zh-CN" dirty="0"/>
          </a:p>
          <a:p>
            <a:endParaRPr lang="en-US" altLang="zh-CN" dirty="0"/>
          </a:p>
          <a:p>
            <a:r>
              <a:rPr lang="en-US" altLang="zh-CN" dirty="0"/>
              <a:t>/*</a:t>
            </a:r>
            <a:endParaRPr lang="en-US" altLang="zh-CN" dirty="0"/>
          </a:p>
          <a:p>
            <a:r>
              <a:rPr lang="zh-CN" altLang="en-US" dirty="0"/>
              <a:t>也可以这样写注释。</a:t>
            </a:r>
            <a:endParaRPr lang="zh-CN" altLang="en-US" dirty="0"/>
          </a:p>
          <a:p>
            <a:r>
              <a:rPr lang="zh-CN" altLang="en-US" dirty="0"/>
              <a:t>*</a:t>
            </a:r>
            <a:r>
              <a:rPr lang="en-US" altLang="zh-CN" dirty="0"/>
              <a:t>/</a:t>
            </a:r>
            <a:endParaRPr lang="en-US" altLang="zh-CN" dirty="0"/>
          </a:p>
          <a:p>
            <a:endParaRPr lang="en-US" altLang="zh-CN" dirty="0"/>
          </a:p>
          <a:p>
            <a:endParaRPr lang="en-US" altLang="zh-CN" dirty="0"/>
          </a:p>
          <a:p>
            <a:r>
              <a:rPr lang="en-US" altLang="zh-CN" dirty="0"/>
              <a:t>/* </a:t>
            </a:r>
            <a:r>
              <a:rPr lang="zh-CN" altLang="en-US" dirty="0"/>
              <a:t>这条注释无效，因为缺少了结束标记。</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switch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("Buy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case 'b':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ANSI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default: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printf("Program</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error!\n");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break;</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count(void)</a:t>
            </a:r>
            <a:endParaRPr lang="pt-BR" altLang="zh-CN"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get_int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get_choice</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continue;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get_int</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&amp;input)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处理错误输出</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en-US" altLang="zh-CN" sz="1800" b="0" i="0" u="none" strike="noStrike" baseline="0" dirty="0" err="1">
                <a:latin typeface="TimesNewRomanPSMT"/>
                <a:ea typeface="宋体" panose="02010600030101010101" pitchFamily="2" charset="-122"/>
              </a:rPr>
              <a:t>nPlease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下面是该程序的一个运行示例：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Buy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high.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count</a:t>
            </a:r>
            <a:endParaRPr lang="en-US" altLang="zh-CN" sz="1800" b="1" i="0" u="none" strike="noStrike" baseline="0" dirty="0">
              <a:latin typeface="TimesNewRomanPS-BoldMT"/>
            </a:endParaRPr>
          </a:p>
          <a:p>
            <a:pPr algn="l"/>
            <a:r>
              <a:rPr lang="en-US" altLang="zh-CN" sz="1800" b="0" i="0" u="none" strike="noStrike" baseline="0" dirty="0">
                <a:latin typeface="TimesNewRomanPSMT"/>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two</a:t>
            </a:r>
            <a:endParaRPr lang="en-US" altLang="zh-CN" sz="1800" b="1" i="0" u="none" strike="noStrike" baseline="0" dirty="0">
              <a:latin typeface="TimesNewRomanPS-BoldMT"/>
            </a:endParaRPr>
          </a:p>
          <a:p>
            <a:pPr algn="l"/>
            <a:r>
              <a:rPr lang="en-US" altLang="zh-CN" sz="1800" b="0" i="0" u="none" strike="noStrike" baseline="0" dirty="0">
                <a:latin typeface="TimesNewRomanPSMT"/>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endParaRPr lang="en-US" altLang="zh-CN" sz="1800" b="0" i="0" u="none" strike="noStrike" baseline="0" dirty="0">
              <a:latin typeface="TimesNewRomanPSMT"/>
            </a:endParaRPr>
          </a:p>
          <a:p>
            <a:pPr algn="l"/>
            <a:r>
              <a:rPr lang="en-US" altLang="zh-CN" sz="1800" b="0" i="0" u="none" strike="noStrike" baseline="0" dirty="0">
                <a:latin typeface="TimesNewRomanPSMT"/>
              </a:rPr>
              <a:t>2</a:t>
            </a:r>
            <a:endParaRPr lang="en-US" altLang="zh-CN" sz="1800" b="0" i="0" u="none" strike="noStrike" baseline="0" dirty="0">
              <a:latin typeface="TimesNewRomanPSMT"/>
            </a:endParaRPr>
          </a:p>
          <a:p>
            <a:pPr algn="l"/>
            <a:r>
              <a:rPr lang="en-US" altLang="zh-CN" sz="1800" b="0" i="0" u="none" strike="noStrike" baseline="0" dirty="0">
                <a:latin typeface="TimesNewRomanPSMT"/>
              </a:rPr>
              <a:t>3</a:t>
            </a:r>
            <a:endParaRPr lang="en-US" altLang="zh-CN" sz="1800" b="0" i="0" u="none" strike="noStrike" baseline="0" dirty="0">
              <a:latin typeface="TimesNewRomanPSMT"/>
            </a:endParaRPr>
          </a:p>
          <a:p>
            <a:pPr algn="l"/>
            <a:r>
              <a:rPr lang="en-US" altLang="zh-CN" sz="1800" b="0" i="0" u="none" strike="noStrike" baseline="0" dirty="0">
                <a:latin typeface="TimesNewRomanPSMT"/>
              </a:rPr>
              <a:t>4</a:t>
            </a:r>
            <a:endParaRPr lang="en-US" altLang="zh-CN" sz="1800" b="0" i="0" u="none" strike="noStrike" baseline="0" dirty="0">
              <a:latin typeface="TimesNewRomanPSMT"/>
            </a:endParaRPr>
          </a:p>
          <a:p>
            <a:pPr algn="l"/>
            <a:r>
              <a:rPr lang="en-US" altLang="zh-CN" sz="1800" b="0" i="0" u="none" strike="noStrike" baseline="0" dirty="0">
                <a:latin typeface="TimesNewRomanPSMT"/>
              </a:rPr>
              <a:t>5</a:t>
            </a:r>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advice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bell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d</a:t>
            </a:r>
            <a:endParaRPr lang="en-US" altLang="zh-CN" sz="1800" b="1" i="0" u="none" strike="noStrike" baseline="0" dirty="0">
              <a:latin typeface="TimesNewRomanPS-BoldMT"/>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8.7.3 </a:t>
            </a:r>
            <a:r>
              <a:rPr lang="zh-CN" altLang="en-US" dirty="0"/>
              <a:t>混合字符和数值输入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要写出一个自己十分满意的菜单界面并不容易。但是，在开发了一种可行的方案后，可以在其他情况下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复用这个菜单界面。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学完以上程序示例后，还要注意在处理较复杂的任务时，如何让函数把任务委派给另一个函数。这样让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程序更</a:t>
            </a:r>
            <a:r>
              <a:rPr lang="zh-CN" altLang="en-US" sz="1800" b="0" i="0" u="none" strike="noStrike" baseline="0" dirty="0">
                <a:solidFill>
                  <a:srgbClr val="FF0000"/>
                </a:solidFill>
                <a:latin typeface="宋体" panose="02010600030101010101" pitchFamily="2" charset="-122"/>
                <a:ea typeface="宋体" panose="02010600030101010101" pitchFamily="2" charset="-122"/>
              </a:rPr>
              <a:t>模块化</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C99</a:t>
            </a:r>
            <a:r>
              <a:rPr lang="zh-CN" altLang="en-US" dirty="0"/>
              <a:t>新增了另一种风格的注释，普遍用于</a:t>
            </a:r>
            <a:r>
              <a:rPr lang="en-US" altLang="zh-CN" dirty="0"/>
              <a:t>C++</a:t>
            </a:r>
            <a:r>
              <a:rPr lang="zh-CN" altLang="en-US" dirty="0"/>
              <a:t>和</a:t>
            </a:r>
            <a:r>
              <a:rPr lang="en-US" altLang="zh-CN" dirty="0"/>
              <a:t>Java</a:t>
            </a:r>
            <a:r>
              <a:rPr lang="zh-CN" altLang="en-US" dirty="0"/>
              <a:t>。这种新风格使用</a:t>
            </a:r>
            <a:r>
              <a:rPr lang="en-US" altLang="zh-CN" dirty="0"/>
              <a:t>//</a:t>
            </a:r>
            <a:r>
              <a:rPr lang="zh-CN" altLang="en-US" dirty="0"/>
              <a:t>符号创建注释，仅限于单行。</a:t>
            </a:r>
            <a:endParaRPr lang="en-US" altLang="zh-CN" dirty="0"/>
          </a:p>
          <a:p>
            <a:endParaRPr lang="en-US" altLang="zh-CN" dirty="0"/>
          </a:p>
          <a:p>
            <a:r>
              <a:rPr lang="en-US" altLang="zh-CN" dirty="0"/>
              <a:t>// </a:t>
            </a:r>
            <a:r>
              <a:rPr lang="zh-CN" altLang="en-US" dirty="0"/>
              <a:t>这种注释只能写成一行。</a:t>
            </a:r>
            <a:endParaRPr lang="zh-CN" altLang="en-US" dirty="0"/>
          </a:p>
          <a:p>
            <a:endParaRPr lang="en-US" altLang="zh-CN" dirty="0"/>
          </a:p>
          <a:p>
            <a:r>
              <a:rPr lang="en-US" altLang="zh-CN" dirty="0"/>
              <a:t>int </a:t>
            </a:r>
            <a:r>
              <a:rPr lang="en-US" altLang="zh-CN" dirty="0" err="1"/>
              <a:t>rigue</a:t>
            </a:r>
            <a:r>
              <a:rPr lang="en-US" altLang="zh-CN" dirty="0"/>
              <a:t>; // </a:t>
            </a:r>
            <a:r>
              <a:rPr lang="zh-CN" altLang="en-US" dirty="0"/>
              <a:t>这种注释也可置于此。</a:t>
            </a:r>
            <a:endParaRPr lang="zh-CN" altLang="en-US" dirty="0"/>
          </a:p>
          <a:p>
            <a:endParaRPr lang="en-US" altLang="zh-CN" dirty="0"/>
          </a:p>
          <a:p>
            <a:r>
              <a:rPr lang="zh-CN" altLang="en-US" dirty="0"/>
              <a:t>因为一行末尾就标志着注释的结束，所以这种风格的注释只需在注释开始处标明</a:t>
            </a:r>
            <a:r>
              <a:rPr lang="en-US" altLang="zh-CN" dirty="0"/>
              <a:t>//</a:t>
            </a:r>
            <a:r>
              <a:rPr lang="zh-CN" altLang="en-US" dirty="0"/>
              <a:t>符号即可。</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8.8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程序把输入作为传入的字节流。</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函数把每个字符解释成一个字符编码。</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函数以同样的方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式看待输入，但是根据转换说明，它可以把字符输入转换成数值。许多操作系统都提供重定向，允许用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文件代替键盘输入，用文件代替显示器输出。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程序通常接受特殊形式的输入。可以在设计程序时考虑用户在输入时可能犯的错误，在输入验证部分处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理这些错误情况，让程序更强健更友好。</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对于一个小型程序，输入验证可能是代码中最复杂的部分。处理这类问题有多种方案。例如，如果用户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输入错误类型的信息，可以终止程序，也可以给用户提供有限次或无限次机会重新输入。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许多程序使用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逐字符读取输入。通常，系统使用行缓冲输入，即当用户按下 </a:t>
            </a:r>
            <a:r>
              <a:rPr lang="en-US" altLang="zh-CN" sz="1800" b="0" i="0" u="none" strike="noStrike" baseline="0" dirty="0">
                <a:latin typeface="TimesNewRomanPSMT"/>
                <a:ea typeface="宋体" panose="02010600030101010101" pitchFamily="2" charset="-122"/>
              </a:rPr>
              <a:t>Enter </a:t>
            </a:r>
            <a:r>
              <a:rPr lang="zh-CN" altLang="en-US" sz="1800" b="0" i="0" u="none" strike="noStrike" baseline="0" dirty="0">
                <a:latin typeface="宋体" panose="02010600030101010101" pitchFamily="2" charset="-122"/>
                <a:ea typeface="宋体" panose="02010600030101010101" pitchFamily="2" charset="-122"/>
              </a:rPr>
              <a:t>键后输入才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被传送给程序。按下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键也传送了一个换行符，编程时要注意处理这个换行符。</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把缓冲输入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作为标准。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通过标准</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包中的一系列函数，以统一的方式处理不同系统中的不同文件形式，是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语言的特性之一。</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函数也属于这一系列。当检测到文件结尾时，这两个函数都返回 </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（被定义在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头文件中）。在不同系统中模拟文件结尾条件的方式稍有不同。在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系统中，在一行开始处按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a:t>
            </a:r>
            <a:r>
              <a:rPr lang="en-US" altLang="zh-CN" sz="1800" b="0" i="0" u="none" strike="noStrike" baseline="0" dirty="0" err="1">
                <a:latin typeface="TimesNewRomanPSMT"/>
                <a:ea typeface="宋体" panose="02010600030101010101" pitchFamily="2" charset="-122"/>
              </a:rPr>
              <a:t>Ctrl+D</a:t>
            </a:r>
            <a:r>
              <a:rPr lang="zh-CN" altLang="en-US" sz="1800" b="0" i="0" u="none" strike="noStrike" baseline="0" dirty="0">
                <a:latin typeface="宋体" panose="02010600030101010101" pitchFamily="2" charset="-122"/>
                <a:ea typeface="宋体" panose="02010600030101010101" pitchFamily="2" charset="-122"/>
              </a:rPr>
              <a:t>可以模拟文件结尾条件；而在</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系统中则使用</a:t>
            </a:r>
            <a:r>
              <a:rPr lang="en-US" altLang="zh-CN" sz="1800" b="0" i="0" u="none" strike="noStrike" baseline="0" dirty="0" err="1">
                <a:latin typeface="TimesNewRomanPSMT"/>
                <a:ea typeface="宋体" panose="02010600030101010101" pitchFamily="2" charset="-122"/>
              </a:rPr>
              <a:t>Ctrl+Z</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许多操作系统（包括</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）都有重定向的特性，因此可以用文件代替键盘和屏幕进行输入和输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出。读到</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即停止读取的程序可用于键盘输入和模拟文件结尾信号，或者用于重定向文件。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混合使用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时，如果在调用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之前，</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在输入行留下一个换行符，会导致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一些问题。不过，意识到这个问题就可以在程序中妥善处理。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编写程序时，要认真设计用户界面。事先预料一些用户可能会犯的错误，然后设计程序妥善处理这些错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误情况。</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1.putchar(</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是一个有效表达式，它实现什么功能？</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en-US" altLang="zh-CN" sz="1800" b="0" i="0" u="none" strike="noStrike" baseline="0" dirty="0" err="1">
                <a:latin typeface="TimesNewRomanPSMT"/>
              </a:rPr>
              <a:t>putchar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是否也是有效表达式？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下面的语句分别完成什么任务？</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a.putchar</a:t>
            </a:r>
            <a:r>
              <a:rPr lang="en-US" altLang="zh-CN" sz="1800" b="0" i="0" u="none" strike="noStrike" baseline="0" dirty="0">
                <a:latin typeface="TimesNewRomanPSMT"/>
              </a:rPr>
              <a:t>('H');</a:t>
            </a:r>
            <a:endParaRPr lang="en-US" altLang="zh-CN" sz="1800" b="0" i="0" u="none" strike="noStrike" baseline="0" dirty="0">
              <a:latin typeface="TimesNewRomanPSMT"/>
            </a:endParaRPr>
          </a:p>
          <a:p>
            <a:pPr algn="l"/>
            <a:r>
              <a:rPr lang="en-US" altLang="zh-CN" sz="1800" b="0" i="0" u="none" strike="noStrike" baseline="0" dirty="0" err="1">
                <a:latin typeface="TimesNewRomanPSMT"/>
              </a:rPr>
              <a:t>b.putchar</a:t>
            </a:r>
            <a:r>
              <a:rPr lang="en-US" altLang="zh-CN" sz="1800" b="0" i="0" u="none" strike="noStrike" baseline="0" dirty="0">
                <a:latin typeface="TimesNewRomanPSMT"/>
              </a:rPr>
              <a:t>('\007');</a:t>
            </a:r>
            <a:endParaRPr lang="en-US" altLang="zh-CN" sz="1800" b="0" i="0" u="none" strike="noStrike" baseline="0" dirty="0">
              <a:latin typeface="TimesNewRomanPSMT"/>
            </a:endParaRPr>
          </a:p>
          <a:p>
            <a:pPr algn="l"/>
            <a:r>
              <a:rPr lang="en-US" altLang="zh-CN" sz="1800" b="0" i="0" u="none" strike="noStrike" baseline="0" dirty="0" err="1">
                <a:latin typeface="TimesNewRomanPSMT"/>
              </a:rPr>
              <a:t>c.putchar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err="1">
                <a:latin typeface="TimesNewRomanPSMT"/>
              </a:rPr>
              <a:t>d.putchar</a:t>
            </a:r>
            <a:r>
              <a:rPr lang="en-US" altLang="zh-CN" sz="1800" b="0" i="0" u="none" strike="noStrike" baseline="0" dirty="0">
                <a:latin typeface="TimesNewRomanPSMT"/>
              </a:rPr>
              <a:t>('\b');</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假设有一个名为 </a:t>
            </a:r>
            <a:r>
              <a:rPr lang="en-US" altLang="zh-CN" sz="1800" b="0" i="0" u="none" strike="noStrike" baseline="0" dirty="0">
                <a:latin typeface="TimesNewRomanPSMT"/>
                <a:ea typeface="宋体" panose="02010600030101010101" pitchFamily="2" charset="-122"/>
              </a:rPr>
              <a:t>count </a:t>
            </a:r>
            <a:r>
              <a:rPr lang="zh-CN" altLang="en-US" sz="1800" b="0" i="0" u="none" strike="noStrike" baseline="0" dirty="0">
                <a:latin typeface="宋体" panose="02010600030101010101" pitchFamily="2" charset="-122"/>
                <a:ea typeface="宋体" panose="02010600030101010101" pitchFamily="2" charset="-122"/>
              </a:rPr>
              <a:t>的可执行程序，用于统计输入的字符数。设计一个使用 </a:t>
            </a:r>
            <a:r>
              <a:rPr lang="en-US" altLang="zh-CN" sz="1800" b="0" i="0" u="none" strike="noStrike" baseline="0" dirty="0">
                <a:latin typeface="TimesNewRomanPSMT"/>
                <a:ea typeface="宋体" panose="02010600030101010101" pitchFamily="2" charset="-122"/>
              </a:rPr>
              <a:t>count </a:t>
            </a:r>
            <a:r>
              <a:rPr lang="zh-CN" altLang="en-US" sz="1800" b="0" i="0" u="none" strike="noStrike" baseline="0" dirty="0">
                <a:latin typeface="宋体" panose="02010600030101010101" pitchFamily="2" charset="-122"/>
                <a:ea typeface="宋体" panose="02010600030101010101" pitchFamily="2" charset="-122"/>
              </a:rPr>
              <a:t>程序统计</a:t>
            </a:r>
            <a:r>
              <a:rPr lang="en-US" altLang="zh-CN" sz="1800" b="0" i="0" u="none" strike="noStrike" baseline="0" dirty="0">
                <a:latin typeface="TimesNewRomanPSMT"/>
                <a:ea typeface="宋体" panose="02010600030101010101" pitchFamily="2" charset="-122"/>
              </a:rPr>
              <a:t>essay</a:t>
            </a:r>
            <a:r>
              <a:rPr lang="zh-CN" altLang="en-US" sz="1800" b="0" i="0" u="none" strike="noStrike" baseline="0" dirty="0">
                <a:latin typeface="宋体" panose="02010600030101010101" pitchFamily="2" charset="-122"/>
                <a:ea typeface="宋体" panose="02010600030101010101" pitchFamily="2" charset="-122"/>
              </a:rPr>
              <a:t>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件中字符数的命令行，并把统计结果保存在</a:t>
            </a:r>
            <a:r>
              <a:rPr lang="en-US" altLang="zh-CN" sz="1800" b="0" i="0" u="none" strike="noStrike" baseline="0" dirty="0" err="1">
                <a:latin typeface="TimesNewRomanPSMT"/>
              </a:rPr>
              <a:t>essayct</a:t>
            </a:r>
            <a:r>
              <a:rPr lang="zh-CN" altLang="en-US" sz="1800" b="0" i="0" u="none" strike="noStrike" baseline="0" dirty="0">
                <a:latin typeface="宋体" panose="02010600030101010101" pitchFamily="2" charset="-122"/>
                <a:ea typeface="宋体" panose="02010600030101010101" pitchFamily="2" charset="-122"/>
              </a:rPr>
              <a:t>文件中。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给定复习题</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中的程序和文件，下面哪一条是有效的命令？</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a.essayct</a:t>
            </a:r>
            <a:r>
              <a:rPr lang="en-US" altLang="zh-CN" sz="1800" b="0" i="0" u="none" strike="noStrike" baseline="0" dirty="0">
                <a:latin typeface="TimesNewRomanPSMT"/>
              </a:rPr>
              <a:t> &lt;essay</a:t>
            </a:r>
            <a:endParaRPr lang="en-US" altLang="zh-CN" sz="1800" b="0" i="0" u="none" strike="noStrike" baseline="0" dirty="0">
              <a:latin typeface="TimesNewRomanPSMT"/>
            </a:endParaRPr>
          </a:p>
          <a:p>
            <a:pPr algn="l"/>
            <a:r>
              <a:rPr lang="en-US" altLang="zh-CN" sz="1800" b="0" i="0" u="none" strike="noStrike" baseline="0" dirty="0" err="1">
                <a:latin typeface="TimesNewRomanPSMT"/>
              </a:rPr>
              <a:t>b.count</a:t>
            </a:r>
            <a:r>
              <a:rPr lang="en-US" altLang="zh-CN" sz="1800" b="0" i="0" u="none" strike="noStrike" baseline="0" dirty="0">
                <a:latin typeface="TimesNewRomanPSMT"/>
              </a:rPr>
              <a:t> essay</a:t>
            </a:r>
            <a:endParaRPr lang="en-US" altLang="zh-CN" sz="1800" b="0" i="0" u="none" strike="noStrike" baseline="0" dirty="0">
              <a:latin typeface="TimesNewRomanPSMT"/>
            </a:endParaRPr>
          </a:p>
          <a:p>
            <a:pPr algn="l"/>
            <a:r>
              <a:rPr lang="en-US" altLang="zh-CN" sz="1800" b="0" i="0" u="none" strike="noStrike" baseline="0" dirty="0" err="1">
                <a:latin typeface="TimesNewRomanPSMT"/>
              </a:rPr>
              <a:t>c.essay</a:t>
            </a:r>
            <a:r>
              <a:rPr lang="en-US" altLang="zh-CN" sz="1800" b="0" i="0" u="none" strike="noStrike" baseline="0" dirty="0">
                <a:latin typeface="TimesNewRomanPSMT"/>
              </a:rPr>
              <a:t> &gt;count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5.EOF</a:t>
            </a:r>
            <a:r>
              <a:rPr lang="zh-CN" altLang="en-US" sz="1800" b="0" i="0" u="none" strike="noStrike" baseline="0" dirty="0">
                <a:latin typeface="宋体" panose="02010600030101010101" pitchFamily="2" charset="-122"/>
                <a:ea typeface="宋体" panose="02010600030101010101" pitchFamily="2" charset="-122"/>
              </a:rPr>
              <a:t>是什么？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对于给定的输出（</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类型，而且是缓冲输入），下面各程序段的输出分别是什么？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输入如下：</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you quit, I will.[enter]</a:t>
            </a:r>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程序段如下：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输入如下：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Harhar</a:t>
            </a:r>
            <a:r>
              <a:rPr lang="en-US" altLang="zh-CN" sz="1800" b="0" i="0" u="none" strike="noStrike" baseline="0" dirty="0">
                <a:latin typeface="TimesNewRomanPSMT"/>
              </a:rPr>
              <a:t>[enter]</a:t>
            </a:r>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程序段如下：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7.C</a:t>
            </a:r>
            <a:r>
              <a:rPr lang="zh-CN" altLang="en-US" sz="1800" b="0" i="0" u="none" strike="noStrike" baseline="0" dirty="0">
                <a:latin typeface="宋体" panose="02010600030101010101" pitchFamily="2" charset="-122"/>
                <a:ea typeface="宋体" panose="02010600030101010101" pitchFamily="2" charset="-122"/>
              </a:rPr>
              <a:t>如何处理不同计算机系统中的不同文件和换行约定？</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在使用缓冲输入的系统中，把数值和字符混合输入会遇到什么潜在的问题？</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这种新形式的注释是为了解决旧形式注释存在的潜在问题。假设有下面的代码：</a:t>
            </a:r>
            <a:endParaRPr lang="en-US" altLang="zh-CN" dirty="0"/>
          </a:p>
          <a:p>
            <a:endParaRPr lang="en-US" altLang="zh-CN" dirty="0"/>
          </a:p>
          <a:p>
            <a:r>
              <a:rPr lang="en-US" altLang="zh-CN" dirty="0"/>
              <a:t>/*</a:t>
            </a:r>
            <a:endParaRPr lang="en-US" altLang="zh-CN" dirty="0"/>
          </a:p>
          <a:p>
            <a:r>
              <a:rPr lang="zh-CN" altLang="en-US" dirty="0"/>
              <a:t>希望能运行。</a:t>
            </a:r>
            <a:endParaRPr lang="zh-CN" altLang="en-US" dirty="0"/>
          </a:p>
          <a:p>
            <a:r>
              <a:rPr lang="zh-CN" altLang="en-US" dirty="0"/>
              <a:t>*</a:t>
            </a:r>
            <a:r>
              <a:rPr lang="en-US" altLang="zh-CN" dirty="0"/>
              <a:t>/</a:t>
            </a:r>
            <a:endParaRPr lang="en-US" altLang="zh-CN" dirty="0"/>
          </a:p>
          <a:p>
            <a:r>
              <a:rPr lang="en-US" altLang="zh-CN" dirty="0"/>
              <a:t>x</a:t>
            </a:r>
            <a:r>
              <a:rPr lang="zh-CN" altLang="en-US" dirty="0"/>
              <a:t>　</a:t>
            </a:r>
            <a:r>
              <a:rPr lang="en-US" altLang="zh-CN" dirty="0"/>
              <a:t>=</a:t>
            </a:r>
            <a:r>
              <a:rPr lang="zh-CN" altLang="en-US" dirty="0"/>
              <a:t>　</a:t>
            </a:r>
            <a:r>
              <a:rPr lang="en-US" altLang="zh-CN" dirty="0"/>
              <a:t>100;</a:t>
            </a:r>
            <a:endParaRPr lang="en-US" altLang="zh-CN" dirty="0"/>
          </a:p>
          <a:p>
            <a:r>
              <a:rPr lang="en-US" altLang="zh-CN" dirty="0"/>
              <a:t>y</a:t>
            </a:r>
            <a:r>
              <a:rPr lang="zh-CN" altLang="en-US" dirty="0"/>
              <a:t>　</a:t>
            </a:r>
            <a:r>
              <a:rPr lang="en-US" altLang="zh-CN" dirty="0"/>
              <a:t>=</a:t>
            </a:r>
            <a:r>
              <a:rPr lang="zh-CN" altLang="en-US" dirty="0"/>
              <a:t>　</a:t>
            </a:r>
            <a:r>
              <a:rPr lang="en-US" altLang="zh-CN" dirty="0"/>
              <a:t>200;</a:t>
            </a:r>
            <a:endParaRPr lang="en-US" altLang="zh-CN" dirty="0"/>
          </a:p>
          <a:p>
            <a:r>
              <a:rPr lang="en-US" altLang="zh-CN" dirty="0"/>
              <a:t>/* </a:t>
            </a:r>
            <a:r>
              <a:rPr lang="zh-CN" altLang="en-US" dirty="0"/>
              <a:t>其他内容已省略。 *</a:t>
            </a:r>
            <a:r>
              <a:rPr lang="en-US" altLang="zh-CN" dirty="0"/>
              <a:t>/</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下面的一些程序要求输入以</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终止。如果你的操作系统很难或根本无法使用重定向，请使用一些其他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的测试来终止输入，如读到</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字符时停止。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设计一个程序，统计在读到文件结尾之前读取的字符数。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编写一个程序，在遇到 </a:t>
            </a:r>
            <a:r>
              <a:rPr lang="en-US" altLang="zh-CN" sz="1800" b="0" i="0" u="none" strike="noStrike" baseline="0" dirty="0">
                <a:latin typeface="TimesNewRomanPSMT"/>
                <a:ea typeface="宋体" panose="02010600030101010101" pitchFamily="2" charset="-122"/>
              </a:rPr>
              <a:t>EOF </a:t>
            </a:r>
            <a:r>
              <a:rPr lang="zh-CN" altLang="en-US" sz="1800" b="0" i="0" u="none" strike="noStrike" baseline="0" dirty="0">
                <a:latin typeface="宋体" panose="02010600030101010101" pitchFamily="2" charset="-122"/>
                <a:ea typeface="宋体" panose="02010600030101010101" pitchFamily="2" charset="-122"/>
              </a:rPr>
              <a:t>之前，把输入作为字符流读取。程序要打印每个输入的字符及其相应的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十进制值。注意，在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序列中，空格字符前面的字符都是非打印字符，要特殊处理这些字符。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如果非打印字符是换行符或制表符，则分别打印</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。否则，使用控制字符表示法。例如，</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err="1">
                <a:latin typeface="TimesNewRomanPSMT"/>
                <a:ea typeface="宋体" panose="02010600030101010101" pitchFamily="2" charset="-122"/>
              </a:rPr>
              <a:t>Ctrl+A</a:t>
            </a:r>
            <a:r>
              <a:rPr lang="zh-CN" altLang="en-US" sz="1800" b="0" i="0" u="none" strike="noStrike" baseline="0" dirty="0">
                <a:latin typeface="宋体" panose="02010600030101010101" pitchFamily="2" charset="-122"/>
                <a:ea typeface="宋体" panose="02010600030101010101" pitchFamily="2" charset="-122"/>
              </a:rPr>
              <a:t>，可显示为</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值是</a:t>
            </a:r>
            <a:r>
              <a:rPr lang="en-US" altLang="zh-CN" sz="1800" b="0" i="0" u="none" strike="noStrike" baseline="0" dirty="0" err="1">
                <a:latin typeface="TimesNewRomanPSMT"/>
                <a:ea typeface="宋体" panose="02010600030101010101" pitchFamily="2" charset="-122"/>
              </a:rPr>
              <a:t>Ctrl+A</a:t>
            </a:r>
            <a:r>
              <a:rPr lang="zh-CN" altLang="en-US" sz="1800" b="0" i="0" u="none" strike="noStrike" baseline="0" dirty="0">
                <a:latin typeface="宋体" panose="02010600030101010101" pitchFamily="2" charset="-122"/>
                <a:ea typeface="宋体" panose="02010600030101010101" pitchFamily="2" charset="-122"/>
              </a:rPr>
              <a:t>的值加上</a:t>
            </a:r>
            <a:r>
              <a:rPr lang="en-US" altLang="zh-CN" sz="1800" b="0" i="0" u="none" strike="noStrike" baseline="0" dirty="0">
                <a:latin typeface="TimesNewRomanPSMT"/>
              </a:rPr>
              <a:t>64</a:t>
            </a:r>
            <a:r>
              <a:rPr lang="zh-CN" altLang="en-US" sz="1800" b="0" i="0" u="none" strike="noStrike" baseline="0" dirty="0">
                <a:latin typeface="宋体" panose="02010600030101010101" pitchFamily="2" charset="-122"/>
                <a:ea typeface="宋体" panose="02010600030101010101" pitchFamily="2" charset="-122"/>
              </a:rPr>
              <a:t>。其他非打印字符也有类似的关系。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除每次遇到换行符打印新的一行之外，每行打印</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对值。（注意：不同的操作系统其控制字符可能不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编写一个程序，在遇到 </a:t>
            </a:r>
            <a:r>
              <a:rPr lang="en-US" altLang="zh-CN" sz="1800" b="0" i="0" u="none" strike="noStrike" baseline="0" dirty="0">
                <a:latin typeface="TimesNewRomanPSMT"/>
                <a:ea typeface="宋体" panose="02010600030101010101" pitchFamily="2" charset="-122"/>
              </a:rPr>
              <a:t>EOF </a:t>
            </a:r>
            <a:r>
              <a:rPr lang="zh-CN" altLang="en-US" sz="1800" b="0" i="0" u="none" strike="noStrike" baseline="0" dirty="0">
                <a:latin typeface="宋体" panose="02010600030101010101" pitchFamily="2" charset="-122"/>
                <a:ea typeface="宋体" panose="02010600030101010101" pitchFamily="2" charset="-122"/>
              </a:rPr>
              <a:t>之前，把输入作为字符流读取。该程序要报告输入中的大写字母和小写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字母的个数。假设大小写字母数值是连续的。或者使用</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库中合适的分类函数更方便。</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编写一个程序，在遇到</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之前，把输入作为字符流读取。该程序要报告平均每个单词的字母数。不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要把空白统计为单词的字母。实际上，标点符号也不应该统计，但是现在暂时不同考虑这么多（如果你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比较在意这点，考虑使用</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系列中的</a:t>
            </a:r>
            <a:r>
              <a:rPr lang="en-US" altLang="zh-CN" sz="1800" b="0" i="0" u="none" strike="noStrike" baseline="0" dirty="0" err="1">
                <a:latin typeface="TimesNewRomanPSMT"/>
                <a:ea typeface="宋体" panose="02010600030101010101" pitchFamily="2" charset="-122"/>
              </a:rPr>
              <a:t>ispunct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修改程序清单</a:t>
            </a:r>
            <a:r>
              <a:rPr lang="en-US" altLang="zh-CN" sz="1800" b="0" i="0" u="none" strike="noStrike" baseline="0" dirty="0">
                <a:latin typeface="TimesNewRomanPSMT"/>
                <a:ea typeface="宋体" panose="02010600030101010101" pitchFamily="2" charset="-122"/>
              </a:rPr>
              <a:t>8.4</a:t>
            </a:r>
            <a:r>
              <a:rPr lang="zh-CN" altLang="en-US" sz="1800" b="0" i="0" u="none" strike="noStrike" baseline="0" dirty="0">
                <a:latin typeface="宋体" panose="02010600030101010101" pitchFamily="2" charset="-122"/>
                <a:ea typeface="宋体" panose="02010600030101010101" pitchFamily="2" charset="-122"/>
              </a:rPr>
              <a:t>的猜数字程序，使用更智能的猜测策略。例如，程序最初猜</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，询问用户是猜大了、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猜小了还是猜对了。如果猜小了，那么下一次猜测的值应是</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中值，也就是</a:t>
            </a:r>
            <a:r>
              <a:rPr lang="en-US" altLang="zh-CN" sz="1800" b="0" i="0" u="none" strike="noStrike" baseline="0" dirty="0">
                <a:latin typeface="TimesNewRomanPSMT"/>
                <a:ea typeface="宋体" panose="02010600030101010101" pitchFamily="2" charset="-122"/>
              </a:rPr>
              <a:t>75</a:t>
            </a:r>
            <a:r>
              <a:rPr lang="zh-CN" altLang="en-US" sz="1800" b="0" i="0" u="none" strike="noStrike" baseline="0" dirty="0">
                <a:latin typeface="宋体" panose="02010600030101010101" pitchFamily="2" charset="-122"/>
                <a:ea typeface="宋体" panose="02010600030101010101" pitchFamily="2" charset="-122"/>
              </a:rPr>
              <a:t>。如果这次猜大了，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那么下一次猜测的值应是</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75</a:t>
            </a:r>
            <a:r>
              <a:rPr lang="zh-CN" altLang="en-US" sz="1800" b="0" i="0" u="none" strike="noStrike" baseline="0" dirty="0">
                <a:latin typeface="宋体" panose="02010600030101010101" pitchFamily="2" charset="-122"/>
                <a:ea typeface="宋体" panose="02010600030101010101" pitchFamily="2" charset="-122"/>
              </a:rPr>
              <a:t>的中值，等等。使用二分查找（</a:t>
            </a:r>
            <a:r>
              <a:rPr lang="en-US" altLang="zh-CN" sz="1800" b="0" i="0" u="none" strike="noStrike" baseline="0" dirty="0">
                <a:latin typeface="TimesNewRomanPSMT"/>
                <a:ea typeface="宋体" panose="02010600030101010101" pitchFamily="2" charset="-122"/>
              </a:rPr>
              <a:t>binary search</a:t>
            </a:r>
            <a:r>
              <a:rPr lang="zh-CN" altLang="en-US" sz="1800" b="0" i="0" u="none" strike="noStrike" baseline="0" dirty="0">
                <a:latin typeface="宋体" panose="02010600030101010101" pitchFamily="2" charset="-122"/>
                <a:ea typeface="宋体" panose="02010600030101010101" pitchFamily="2" charset="-122"/>
              </a:rPr>
              <a:t>）策略，如果用户没有欺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骗程序，那么程序很快就会猜到正确的答案。</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修改程序清单</a:t>
            </a:r>
            <a:r>
              <a:rPr lang="en-US" altLang="zh-CN" sz="1800" b="0" i="0" u="none" strike="noStrike" baseline="0" dirty="0">
                <a:latin typeface="TimesNewRomanPSMT"/>
                <a:ea typeface="宋体" panose="02010600030101010101" pitchFamily="2" charset="-122"/>
              </a:rPr>
              <a:t>8.8</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get_first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函数，让该函数返回读取的第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个非空白字符，并在一个简单的程序中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测试。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修改第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章的编程练习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，用字符代替数字标记菜单的选项。用</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作为结束输入的标记。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编写一个程序，显示一个提供加法、减法、乘法、除法的菜单。获得用户选择的选项后，程序提示用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户输入两个数字，然后执行用户刚才选择的操作。该程序只接受菜单提供的选项。程序使用</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变量储存用户输入的数字，如果用户输入失败，则允许再次输入。进行除法运算时，如果用户输入</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个数（除数），程序应提示用户重新输入一个新值。该程序的一个运行示例如下：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subtract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multiply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a</a:t>
            </a:r>
            <a:endParaRPr lang="en-US" altLang="zh-CN" sz="1800" b="1" i="0" u="none" strike="noStrike" baseline="0" dirty="0">
              <a:latin typeface="TimesNewRomanPS-Bold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-1.78E8,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22.4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subtract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multiply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d</a:t>
            </a:r>
            <a:endParaRPr lang="en-US" altLang="zh-CN" sz="1800" b="1" i="0" u="none" strike="noStrike" baseline="0" dirty="0">
              <a:latin typeface="TimesNewRomanPS-Bold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other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18.4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92</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8.11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subtract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multiply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sz="1800" b="1" i="0" u="none" strike="noStrike" baseline="0" dirty="0">
              <a:latin typeface="TimesNewRomanPS-BoldMT"/>
            </a:endParaRPr>
          </a:p>
          <a:p>
            <a:pPr algn="l"/>
            <a:r>
              <a:rPr lang="en-US" altLang="zh-CN" sz="1800" b="0" i="0" u="none" strike="noStrike" baseline="0" dirty="0">
                <a:latin typeface="TimesNewRomanPSMT"/>
              </a:rPr>
              <a:t>Bye.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zh-CN" altLang="en-US"/>
              <a:t>第</a:t>
            </a:r>
            <a:r>
              <a:rPr lang="en-US" altLang="zh-CN" dirty="0"/>
              <a:t>9</a:t>
            </a:r>
            <a:r>
              <a:rPr lang="zh-CN" altLang="en-US" dirty="0"/>
              <a:t>章 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return</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（一元）、</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（一元）</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及其定义方式</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参数</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返回值</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如何把</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指针变量</a:t>
            </a:r>
            <a:r>
              <a:rPr lang="zh-CN" altLang="en-US" sz="1800" b="0" i="0" u="none" strike="noStrike" baseline="0" dirty="0">
                <a:latin typeface="宋体" panose="02010600030101010101" pitchFamily="2" charset="-122"/>
                <a:ea typeface="宋体" panose="02010600030101010101" pitchFamily="2" charset="-122"/>
              </a:rPr>
              <a:t>用作函数参数</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函数类型</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原型</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递归</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接下来，假设你决定删除第</a:t>
            </a:r>
            <a:r>
              <a:rPr lang="en-US" altLang="zh-CN" dirty="0"/>
              <a:t>4</a:t>
            </a:r>
            <a:r>
              <a:rPr lang="zh-CN" altLang="en-US" dirty="0"/>
              <a:t>行，但不小心删掉了第</a:t>
            </a:r>
            <a:r>
              <a:rPr lang="en-US" altLang="zh-CN" dirty="0"/>
              <a:t>3</a:t>
            </a:r>
            <a:r>
              <a:rPr lang="zh-CN" altLang="en-US" dirty="0"/>
              <a:t>行（*</a:t>
            </a:r>
            <a:r>
              <a:rPr lang="en-US" altLang="zh-CN" dirty="0"/>
              <a:t>/</a:t>
            </a:r>
            <a:r>
              <a:rPr lang="zh-CN" altLang="en-US" dirty="0"/>
              <a:t>）。代码如下所示：</a:t>
            </a:r>
            <a:endParaRPr lang="zh-CN" altLang="en-US" dirty="0"/>
          </a:p>
          <a:p>
            <a:endParaRPr lang="en-US" altLang="zh-CN" dirty="0"/>
          </a:p>
          <a:p>
            <a:r>
              <a:rPr lang="en-US" altLang="zh-CN" dirty="0"/>
              <a:t>/*</a:t>
            </a:r>
            <a:endParaRPr lang="en-US" altLang="zh-CN" dirty="0"/>
          </a:p>
          <a:p>
            <a:r>
              <a:rPr lang="zh-CN" altLang="en-US" dirty="0"/>
              <a:t>希望能运行。</a:t>
            </a:r>
            <a:endParaRPr lang="zh-CN" altLang="en-US" dirty="0"/>
          </a:p>
          <a:p>
            <a:r>
              <a:rPr lang="en-US" altLang="zh-CN" dirty="0"/>
              <a:t>y</a:t>
            </a:r>
            <a:r>
              <a:rPr lang="zh-CN" altLang="en-US" dirty="0"/>
              <a:t>　</a:t>
            </a:r>
            <a:r>
              <a:rPr lang="en-US" altLang="zh-CN" dirty="0"/>
              <a:t>=</a:t>
            </a:r>
            <a:r>
              <a:rPr lang="zh-CN" altLang="en-US" dirty="0"/>
              <a:t>　</a:t>
            </a:r>
            <a:r>
              <a:rPr lang="en-US" altLang="zh-CN" dirty="0"/>
              <a:t>200;</a:t>
            </a:r>
            <a:endParaRPr lang="en-US" altLang="zh-CN" dirty="0"/>
          </a:p>
          <a:p>
            <a:r>
              <a:rPr lang="en-US" altLang="zh-CN" dirty="0"/>
              <a:t>/*</a:t>
            </a:r>
            <a:r>
              <a:rPr lang="zh-CN" altLang="en-US" dirty="0"/>
              <a:t>其他内容已省略。 *</a:t>
            </a:r>
            <a:r>
              <a:rPr lang="en-US" altLang="zh-CN" dirty="0"/>
              <a:t>/</a:t>
            </a:r>
            <a:endParaRPr lang="en-US" altLang="zh-CN" dirty="0"/>
          </a:p>
          <a:p>
            <a:endParaRPr lang="en-US" altLang="zh-CN" dirty="0"/>
          </a:p>
          <a:p>
            <a:r>
              <a:rPr lang="zh-CN" altLang="en-US" dirty="0"/>
              <a:t>现在，编译器把第</a:t>
            </a:r>
            <a:r>
              <a:rPr lang="en-US" altLang="zh-CN" dirty="0"/>
              <a:t>1</a:t>
            </a:r>
            <a:r>
              <a:rPr lang="zh-CN" altLang="en-US" dirty="0"/>
              <a:t>行的</a:t>
            </a:r>
            <a:r>
              <a:rPr lang="en-US" altLang="zh-CN" dirty="0"/>
              <a:t>/*</a:t>
            </a:r>
            <a:r>
              <a:rPr lang="zh-CN" altLang="en-US" dirty="0"/>
              <a:t>和第</a:t>
            </a:r>
            <a:r>
              <a:rPr lang="en-US" altLang="zh-CN" dirty="0"/>
              <a:t>4</a:t>
            </a:r>
            <a:r>
              <a:rPr lang="zh-CN" altLang="en-US" dirty="0"/>
              <a:t>行的*</a:t>
            </a:r>
            <a:r>
              <a:rPr lang="en-US" altLang="zh-CN" dirty="0"/>
              <a:t>/</a:t>
            </a:r>
            <a:r>
              <a:rPr lang="zh-CN" altLang="en-US" dirty="0"/>
              <a:t>配对，导致</a:t>
            </a:r>
            <a:r>
              <a:rPr lang="en-US" altLang="zh-CN" dirty="0"/>
              <a:t>4</a:t>
            </a:r>
            <a:r>
              <a:rPr lang="zh-CN" altLang="en-US" dirty="0"/>
              <a:t>行代码全都成了注释（包括应作为代码的那一行）。</a:t>
            </a:r>
            <a:endParaRPr lang="en-US" altLang="zh-CN" dirty="0"/>
          </a:p>
          <a:p>
            <a:r>
              <a:rPr lang="zh-CN" altLang="en-US" dirty="0"/>
              <a:t>而</a:t>
            </a:r>
            <a:r>
              <a:rPr lang="en-US" altLang="zh-CN" dirty="0"/>
              <a:t>//</a:t>
            </a:r>
            <a:r>
              <a:rPr lang="zh-CN" altLang="en-US" dirty="0"/>
              <a:t>形式的注释只对单行有效，不会导致这种“消失代码”的问题。</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zh-CN" altLang="en-US"/>
              <a:t>第</a:t>
            </a:r>
            <a:r>
              <a:rPr lang="en-US" altLang="zh-CN" dirty="0"/>
              <a:t>9</a:t>
            </a:r>
            <a:r>
              <a:rPr lang="zh-CN" altLang="en-US" dirty="0"/>
              <a:t>章 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如何组织程序？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的设计思想是，把函数用作构件块。我们已经用过</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标准库的函数，如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。现在要进一步学习如何创建自己的函数。前面章节中已大致介绍了相关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过程，本章将巩固以前学过的知识并做</a:t>
            </a:r>
            <a:r>
              <a:rPr lang="zh-CN" altLang="en-US" sz="1800" b="0" i="0" u="none" strike="noStrike" baseline="0" dirty="0">
                <a:solidFill>
                  <a:srgbClr val="FF0000"/>
                </a:solidFill>
                <a:latin typeface="宋体" panose="02010600030101010101" pitchFamily="2" charset="-122"/>
                <a:ea typeface="宋体" panose="02010600030101010101" pitchFamily="2" charset="-122"/>
              </a:rPr>
              <a:t>进一步的拓展</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首先，什么是函数？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en-US" altLang="zh-CN" sz="1800" b="0" i="0" u="none" strike="noStrike" baseline="0" dirty="0">
                <a:solidFill>
                  <a:srgbClr val="FF0000"/>
                </a:solidFill>
                <a:latin typeface="TimesNewRomanPSMT"/>
                <a:ea typeface="宋体" panose="02010600030101010101" pitchFamily="2" charset="-122"/>
              </a:rPr>
              <a:t>function</a:t>
            </a:r>
            <a:r>
              <a:rPr lang="zh-CN" altLang="en-US" sz="1800" b="0" i="0" u="none" strike="noStrike" baseline="0" dirty="0">
                <a:solidFill>
                  <a:srgbClr val="FF0000"/>
                </a:solidFill>
                <a:latin typeface="宋体" panose="02010600030101010101" pitchFamily="2" charset="-122"/>
                <a:ea typeface="宋体" panose="02010600030101010101" pitchFamily="2" charset="-122"/>
              </a:rPr>
              <a:t>）是完成特定任务的独立程序代码单元</a:t>
            </a:r>
            <a:r>
              <a:rPr lang="zh-CN" altLang="en-US" sz="1800" b="0" i="0" u="none" strike="noStrike" baseline="0" dirty="0">
                <a:latin typeface="宋体" panose="02010600030101010101" pitchFamily="2" charset="-122"/>
                <a:ea typeface="宋体" panose="02010600030101010101" pitchFamily="2" charset="-122"/>
              </a:rPr>
              <a:t>。语法规则定义了函数的结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构和使用方式。虽然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中的函数和其他语言中的函数、子程序、过程作用相同，但是细节上略有不同。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一些函数执行某些动作，如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把数据打印到屏幕上；一些函数找出一个值供程序使用，如</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指定字符串的长度返回给程序。一般而言，函数可以同时具备以上两种功能。</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为什么要使用函数？首先，使用函数可以省去编写</a:t>
            </a:r>
            <a:r>
              <a:rPr lang="zh-CN" altLang="en-US" sz="1800" b="0" i="0" u="none" strike="noStrike" baseline="0" dirty="0">
                <a:solidFill>
                  <a:srgbClr val="FF0000"/>
                </a:solidFill>
                <a:latin typeface="宋体" panose="02010600030101010101" pitchFamily="2" charset="-122"/>
                <a:ea typeface="宋体" panose="02010600030101010101" pitchFamily="2" charset="-122"/>
              </a:rPr>
              <a:t>重复代码</a:t>
            </a:r>
            <a:r>
              <a:rPr lang="zh-CN" altLang="en-US" sz="1800" b="0" i="0" u="none" strike="noStrike" baseline="0" dirty="0">
                <a:latin typeface="宋体" panose="02010600030101010101" pitchFamily="2" charset="-122"/>
                <a:ea typeface="宋体" panose="02010600030101010101" pitchFamily="2" charset="-122"/>
              </a:rPr>
              <a:t>的苦差。如果程序要多次完成某项任务，那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么只需编写一个合适的函数，就可以在需要时使用这个函数，或者在不同的程序中使用该函数，就像许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多程序中使用</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一样。其次，即使程序只完成某项任务一次，也值得使用函数。因为函数让程序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更加</a:t>
            </a:r>
            <a:r>
              <a:rPr lang="zh-CN" altLang="en-US" sz="1800" b="0" i="0" u="none" strike="noStrike" baseline="0" dirty="0">
                <a:solidFill>
                  <a:srgbClr val="FF0000"/>
                </a:solidFill>
                <a:latin typeface="宋体" panose="02010600030101010101" pitchFamily="2" charset="-122"/>
                <a:ea typeface="宋体" panose="02010600030101010101" pitchFamily="2" charset="-122"/>
              </a:rPr>
              <a:t>模块化</a:t>
            </a:r>
            <a:r>
              <a:rPr lang="zh-CN" altLang="en-US" sz="1800" b="0" i="0" u="none" strike="noStrike" baseline="0" dirty="0">
                <a:latin typeface="宋体" panose="02010600030101010101" pitchFamily="2" charset="-122"/>
                <a:ea typeface="宋体" panose="02010600030101010101" pitchFamily="2" charset="-122"/>
              </a:rPr>
              <a:t>，从而提高了程序代码的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可读性</a:t>
            </a:r>
            <a:r>
              <a:rPr lang="zh-CN" altLang="en-US" sz="1800" b="0" i="0" u="none" strike="noStrike" baseline="0" dirty="0">
                <a:latin typeface="宋体" panose="02010600030101010101" pitchFamily="2" charset="-122"/>
                <a:ea typeface="宋体" panose="02010600030101010101" pitchFamily="2" charset="-122"/>
              </a:rPr>
              <a:t>，更方便后期修改、完善。例如，假设要编写一个程序完成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以下任务：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读入一系列数字；</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分类这些数字；</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找出这些数字的平均值；</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打印一份柱状图。</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可以使用下面的程序：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list[SIZE];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readlist</a:t>
            </a:r>
            <a:r>
              <a:rPr lang="en-US" altLang="zh-CN" sz="1800" b="0" i="0" u="none" strike="noStrike" baseline="0" dirty="0">
                <a:latin typeface="TimesNewRomanPSMT"/>
              </a:rPr>
              <a:t>(list,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sort(list,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average(list,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bargraph</a:t>
            </a:r>
            <a:r>
              <a:rPr lang="en-US" altLang="zh-CN" sz="1800" b="0" i="0" u="none" strike="noStrike" baseline="0" dirty="0">
                <a:latin typeface="TimesNewRomanPSMT"/>
              </a:rPr>
              <a:t>(list,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当然，还要编写</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个函数</a:t>
            </a:r>
            <a:r>
              <a:rPr lang="en-US" altLang="zh-CN" sz="1800" b="0" i="0" u="none" strike="noStrike" baseline="0" dirty="0" err="1">
                <a:latin typeface="TimesNewRomanPSMT"/>
                <a:ea typeface="宋体" panose="02010600030101010101" pitchFamily="2" charset="-122"/>
              </a:rPr>
              <a:t>readlist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bargraph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的实现细节。描述性的函数名能清楚地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表达函数的用途和组织结构。然后，单独设计和测试每个函数，直到函数都能正常完成任务。如果这些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函数够通用，还可以用于其他程序。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许多程序员喜欢把函数看作是根据</a:t>
            </a:r>
            <a:r>
              <a:rPr lang="zh-CN" altLang="en-US" sz="1800" b="0" i="0" u="none" strike="noStrike" baseline="0" dirty="0">
                <a:solidFill>
                  <a:srgbClr val="FF0000"/>
                </a:solidFill>
                <a:latin typeface="宋体" panose="02010600030101010101" pitchFamily="2" charset="-122"/>
                <a:ea typeface="宋体" panose="02010600030101010101" pitchFamily="2" charset="-122"/>
              </a:rPr>
              <a:t>传入信息</a:t>
            </a:r>
            <a:r>
              <a:rPr lang="zh-CN" altLang="en-US" sz="1800" b="0" i="0" u="none" strike="noStrike" baseline="0" dirty="0">
                <a:latin typeface="宋体" panose="02010600030101010101" pitchFamily="2" charset="-122"/>
                <a:ea typeface="宋体" panose="02010600030101010101" pitchFamily="2" charset="-122"/>
              </a:rPr>
              <a:t>（输入）及其</a:t>
            </a:r>
            <a:r>
              <a:rPr lang="zh-CN" altLang="en-US" sz="1800" b="0" i="0" u="none" strike="noStrike" baseline="0" dirty="0">
                <a:solidFill>
                  <a:srgbClr val="FF0000"/>
                </a:solidFill>
                <a:latin typeface="宋体" panose="02010600030101010101" pitchFamily="2" charset="-122"/>
                <a:ea typeface="宋体" panose="02010600030101010101" pitchFamily="2" charset="-122"/>
              </a:rPr>
              <a:t>生成的值</a:t>
            </a:r>
            <a:r>
              <a:rPr lang="zh-CN" altLang="en-US" sz="1800" b="0" i="0" u="none" strike="noStrike" baseline="0" dirty="0">
                <a:latin typeface="宋体" panose="02010600030101010101" pitchFamily="2" charset="-122"/>
                <a:ea typeface="宋体" panose="02010600030101010101" pitchFamily="2" charset="-122"/>
              </a:rPr>
              <a:t>或响应的动作（输出）来定义的</a:t>
            </a:r>
            <a:r>
              <a:rPr lang="zh-CN" altLang="en-US"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黑</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盒</a:t>
            </a:r>
            <a:r>
              <a:rPr lang="zh-CN" altLang="en-US"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。如果不是自己编写函数，根本不用关心黑盒的内部行为。例如，使用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时，只需知道给该函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数传入格式字符串或一些参数以及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生成的输出，无需了解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的内部代码。以这种方式看待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函数有助于把注意力集中在程序的整体设计，而不是函数的实现细节上。因此，在动手编写代码之前，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仔细考虑一下函数应该完成什么任务，以及函数和程序整体的关系。</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 </a:t>
            </a:r>
            <a:r>
              <a:rPr lang="zh-CN" altLang="en-US" dirty="0"/>
              <a:t>复习函数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如何了解函数？首先要知道如何正确地定义函数、如何调用函数和如何建立函数间的通信。我们从一个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简单的程序示例开始，帮助读者理清这些内容，然后再详细讲解。</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创建并使用简单函数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个目标是创建一个在一行</a:t>
            </a:r>
            <a:r>
              <a:rPr lang="zh-CN" altLang="en-US" sz="1800" b="0" i="0" u="none" strike="noStrike" baseline="0" dirty="0">
                <a:solidFill>
                  <a:srgbClr val="FF0000"/>
                </a:solidFill>
                <a:latin typeface="宋体" panose="02010600030101010101" pitchFamily="2" charset="-122"/>
                <a:ea typeface="宋体" panose="02010600030101010101" pitchFamily="2" charset="-122"/>
              </a:rPr>
              <a:t>打印</a:t>
            </a:r>
            <a:r>
              <a:rPr lang="en-US" altLang="zh-CN" sz="1800" b="0" i="0" u="none" strike="noStrike" baseline="0" dirty="0">
                <a:solidFill>
                  <a:srgbClr val="FF0000"/>
                </a:solidFill>
                <a:latin typeface="TimesNewRomanPSMT"/>
                <a:ea typeface="宋体" panose="02010600030101010101" pitchFamily="2" charset="-122"/>
              </a:rPr>
              <a:t>40</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个星号</a:t>
            </a:r>
            <a:r>
              <a:rPr lang="zh-CN" altLang="en-US" sz="1800" b="0" i="0" u="none" strike="noStrike" baseline="0" dirty="0">
                <a:latin typeface="宋体" panose="02010600030101010101" pitchFamily="2" charset="-122"/>
                <a:ea typeface="宋体" panose="02010600030101010101" pitchFamily="2" charset="-122"/>
              </a:rPr>
              <a:t>的函数，并在一个打印表头的程序中使用该函数。如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9.1</a:t>
            </a:r>
            <a:r>
              <a:rPr lang="zh-CN" altLang="en-US" sz="1800" b="0" i="0" u="none" strike="noStrike" baseline="0" dirty="0">
                <a:latin typeface="宋体" panose="02010600030101010101" pitchFamily="2" charset="-122"/>
                <a:ea typeface="宋体" panose="02010600030101010101" pitchFamily="2" charset="-122"/>
              </a:rPr>
              <a:t>所示，该程序由</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组成。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 lethead1.c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lethead1.c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"GIGATHINK,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Megabuck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"Megapolis,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94904"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starbar</a:t>
            </a:r>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创建并使用简单函数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starbar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NAME);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ADDRESS);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starbar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starbar</a:t>
            </a:r>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定义函数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创建并使用简单函数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一些编译器可能不支持这一特性。还有一些编译器需要更改设置，才能支持</a:t>
            </a:r>
            <a:r>
              <a:rPr lang="en-US" altLang="zh-CN" dirty="0"/>
              <a:t>C99</a:t>
            </a:r>
            <a:r>
              <a:rPr lang="zh-CN" altLang="en-US" dirty="0"/>
              <a:t>或</a:t>
            </a:r>
            <a:r>
              <a:rPr lang="en-US" altLang="zh-CN" dirty="0"/>
              <a:t>C11</a:t>
            </a:r>
            <a:r>
              <a:rPr lang="zh-CN" altLang="en-US" dirty="0"/>
              <a:t>的特性。</a:t>
            </a:r>
            <a:endParaRPr lang="en-US" altLang="zh-CN" dirty="0"/>
          </a:p>
          <a:p>
            <a:endParaRPr lang="en-US" altLang="zh-CN" dirty="0"/>
          </a:p>
          <a:p>
            <a:r>
              <a:rPr lang="zh-CN" altLang="en-US" dirty="0"/>
              <a:t>考虑到只用一种注释风格过于死板乏味，本书在示例中采用两种风格的注释。</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创建并使用简单函数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zh-CN" altLang="en-US"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GIGATHINK,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Megabuck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Megapolis,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94904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该程序要注意以下几点。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处使用了</a:t>
            </a:r>
            <a:r>
              <a:rPr lang="en-US" altLang="zh-CN" sz="1800" b="0" i="0" u="none" strike="noStrike" baseline="0" dirty="0" err="1">
                <a:latin typeface="TimesNewRomanPSMT"/>
                <a:ea typeface="宋体" panose="02010600030101010101" pitchFamily="2" charset="-122"/>
              </a:rPr>
              <a:t>starbar</a:t>
            </a:r>
            <a:r>
              <a:rPr lang="zh-CN" altLang="en-US" sz="1800" b="0" i="0" u="none" strike="noStrike" baseline="0" dirty="0">
                <a:latin typeface="宋体" panose="02010600030101010101" pitchFamily="2" charset="-122"/>
                <a:ea typeface="宋体" panose="02010600030101010101" pitchFamily="2" charset="-122"/>
              </a:rPr>
              <a:t>标识符：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函数原型</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function prototype</a:t>
            </a:r>
            <a:r>
              <a:rPr lang="zh-CN" altLang="en-US" sz="1800" b="0" i="0" u="none" strike="noStrike" baseline="0" dirty="0">
                <a:latin typeface="宋体" panose="02010600030101010101" pitchFamily="2" charset="-122"/>
                <a:ea typeface="宋体" panose="02010600030101010101" pitchFamily="2" charset="-122"/>
              </a:rPr>
              <a:t>）告诉编译器函数</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函数调</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用</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function call</a:t>
            </a:r>
            <a:r>
              <a:rPr lang="zh-CN" altLang="en-US" sz="1800" b="0" i="0" u="none" strike="noStrike" baseline="0" dirty="0">
                <a:latin typeface="宋体" panose="02010600030101010101" pitchFamily="2" charset="-122"/>
                <a:ea typeface="宋体" panose="02010600030101010101" pitchFamily="2" charset="-122"/>
              </a:rPr>
              <a:t>）表明在此处执行函数；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函数定义</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function definition</a:t>
            </a:r>
            <a:r>
              <a:rPr lang="zh-CN" altLang="en-US" sz="1800" b="0" i="0" u="none" strike="noStrike" baseline="0" dirty="0">
                <a:latin typeface="宋体" panose="02010600030101010101" pitchFamily="2" charset="-122"/>
                <a:ea typeface="宋体" panose="02010600030101010101" pitchFamily="2" charset="-122"/>
              </a:rPr>
              <a:t>）明确地指定了函数要做什么。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函数和变量一样，有多种类型。任何程序在使用函数之前都要声明该函数的类型。因此，在</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定义的前面出现了下面的</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风格的函数原型：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(void);</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圆括号表明</a:t>
            </a:r>
            <a:r>
              <a:rPr lang="en-US" altLang="zh-CN" sz="1800" b="0" i="0" u="none" strike="noStrike" baseline="0" dirty="0" err="1">
                <a:latin typeface="TimesNewRomanPSMT"/>
                <a:ea typeface="宋体" panose="02010600030101010101" pitchFamily="2" charset="-122"/>
              </a:rPr>
              <a:t>starbar</a:t>
            </a:r>
            <a:r>
              <a:rPr lang="zh-CN" altLang="en-US" sz="1800" b="0" i="0" u="none" strike="noStrike" baseline="0" dirty="0">
                <a:latin typeface="宋体" panose="02010600030101010101" pitchFamily="2" charset="-122"/>
                <a:ea typeface="宋体" panose="02010600030101010101" pitchFamily="2" charset="-122"/>
              </a:rPr>
              <a:t>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函数名</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函数类型</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类型表明函数没有返回值。第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圆括号中）表明该函数不带参数。分号表明这是在声明函数，不是定义函数。也就是说，这行声明了程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序将使用一个名为</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、没有返回值、没有参数的函数，并告诉编译器在别处查找该函数的定义。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对于不识别</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风格原型的编译器，只需声明函数的类型，如下所示：</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starbar</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注意，一些老版本的编译器甚至连</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都识别不了。如果使用这种编译器，就要把没有返回值的函数声明为</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类型。当然，最好还是换一个新的编译器。</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函数原型</a:t>
            </a:r>
            <a:r>
              <a:rPr lang="zh-CN" altLang="en-US" sz="1800" b="0" i="0" u="none" strike="noStrike" baseline="0" dirty="0">
                <a:latin typeface="宋体" panose="02010600030101010101" pitchFamily="2" charset="-122"/>
                <a:ea typeface="宋体" panose="02010600030101010101" pitchFamily="2" charset="-122"/>
              </a:rPr>
              <a:t>指明了函数的返回值类型和函数接受的参数类型。这些信息称为该函数的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签名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signature</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函数而言，其签名是该函数没有返回值，没有参数。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程序把 </a:t>
            </a:r>
            <a:r>
              <a:rPr lang="en-US" altLang="zh-CN" sz="1800" b="0" i="0" u="none" strike="noStrike" baseline="0" dirty="0" err="1">
                <a:solidFill>
                  <a:srgbClr val="FF0000"/>
                </a:solidFill>
                <a:latin typeface="TimesNewRomanPSMT"/>
                <a:ea typeface="宋体" panose="02010600030101010101" pitchFamily="2" charset="-122"/>
              </a:rPr>
              <a:t>starbar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原型置于 </a:t>
            </a:r>
            <a:r>
              <a:rPr lang="en-US" altLang="zh-CN" sz="1800" b="0" i="0" u="none" strike="noStrike" baseline="0" dirty="0">
                <a:solidFill>
                  <a:srgbClr val="FF0000"/>
                </a:solidFill>
                <a:latin typeface="TimesNewRomanPSMT"/>
                <a:ea typeface="宋体" panose="02010600030101010101" pitchFamily="2" charset="-122"/>
              </a:rPr>
              <a:t>main()</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的前面</a:t>
            </a:r>
            <a:r>
              <a:rPr lang="zh-CN" altLang="en-US" sz="1800" b="0" i="0" u="none" strike="noStrike" baseline="0" dirty="0">
                <a:latin typeface="宋体" panose="02010600030101010101" pitchFamily="2" charset="-122"/>
                <a:ea typeface="宋体" panose="02010600030101010101" pitchFamily="2" charset="-122"/>
              </a:rPr>
              <a:t>。当然，</a:t>
            </a:r>
            <a:r>
              <a:rPr lang="zh-CN" altLang="en-US" sz="1800" b="0" i="0" u="none" strike="noStrike" baseline="0" dirty="0">
                <a:solidFill>
                  <a:srgbClr val="FF0000"/>
                </a:solidFill>
                <a:latin typeface="宋体" panose="02010600030101010101" pitchFamily="2" charset="-122"/>
                <a:ea typeface="宋体" panose="02010600030101010101" pitchFamily="2" charset="-122"/>
              </a:rPr>
              <a:t>也可以放在 </a:t>
            </a:r>
            <a:r>
              <a:rPr lang="en-US" altLang="zh-CN" sz="1800" b="0" i="0" u="none" strike="noStrike" baseline="0" dirty="0">
                <a:solidFill>
                  <a:srgbClr val="FF0000"/>
                </a:solidFill>
                <a:latin typeface="TimesNewRomanPSMT"/>
                <a:ea typeface="宋体" panose="02010600030101010101" pitchFamily="2" charset="-122"/>
              </a:rPr>
              <a:t>main()</a:t>
            </a:r>
            <a:r>
              <a:rPr lang="zh-CN" altLang="en-US" sz="1800" b="0" i="0" u="none" strike="noStrike" baseline="0" dirty="0">
                <a:solidFill>
                  <a:srgbClr val="FF0000"/>
                </a:solidFill>
                <a:latin typeface="宋体" panose="02010600030101010101" pitchFamily="2" charset="-122"/>
                <a:ea typeface="宋体" panose="02010600030101010101" pitchFamily="2" charset="-122"/>
              </a:rPr>
              <a:t>里面的声明变量处</a:t>
            </a:r>
            <a:r>
              <a:rPr lang="zh-CN" altLang="en-US" sz="1800" b="0" i="0" u="none" strike="noStrike" baseline="0" dirty="0">
                <a:latin typeface="宋体" panose="02010600030101010101" pitchFamily="2" charset="-122"/>
                <a:ea typeface="宋体" panose="02010600030101010101" pitchFamily="2" charset="-122"/>
              </a:rPr>
              <a:t>。放在哪个位置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都可以。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中，执行到下面的语句时调用了</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这是调用</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类型函数的一种形式。当计算机执行到</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语句时，会找到该函数的定义并执行其中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的内容。执行完</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中的代码后，计算机返回主调函数（</a:t>
            </a:r>
            <a:r>
              <a:rPr lang="en-US" altLang="zh-CN" sz="1800" b="0" i="0" u="none" strike="noStrike" baseline="0" dirty="0">
                <a:latin typeface="TimesNewRomanPSMT"/>
                <a:ea typeface="宋体" panose="02010600030101010101" pitchFamily="2" charset="-122"/>
              </a:rPr>
              <a:t>calling function</a:t>
            </a:r>
            <a:r>
              <a:rPr lang="zh-CN" altLang="en-US" sz="1800" b="0" i="0" u="none" strike="noStrike" baseline="0" dirty="0">
                <a:latin typeface="宋体" panose="02010600030101010101" pitchFamily="2" charset="-122"/>
                <a:ea typeface="宋体" panose="02010600030101010101" pitchFamily="2" charset="-122"/>
              </a:rPr>
              <a:t>）继续执行下一行（本例中，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主调函数是</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9.1</a:t>
            </a:r>
            <a:r>
              <a:rPr lang="zh-CN" altLang="en-US" sz="1800" b="0" i="0" u="none" strike="noStrike" baseline="0" dirty="0">
                <a:latin typeface="宋体" panose="02010600030101010101" pitchFamily="2" charset="-122"/>
                <a:ea typeface="宋体" panose="02010600030101010101" pitchFamily="2" charset="-122"/>
              </a:rPr>
              <a:t>（更确切地说，编译器把</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程序翻译成执行以上操作的机器语言代码）。</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pic>
        <p:nvPicPr>
          <p:cNvPr id="5" name="内容占位符 4"/>
          <p:cNvPicPr>
            <a:picLocks noGrp="1" noChangeAspect="1"/>
          </p:cNvPicPr>
          <p:nvPr>
            <p:ph idx="1"/>
          </p:nvPr>
        </p:nvPicPr>
        <p:blipFill>
          <a:blip r:embed="rId1"/>
          <a:stretch>
            <a:fillRect/>
          </a:stretch>
        </p:blipFill>
        <p:spPr>
          <a:xfrm>
            <a:off x="4115435" y="1302385"/>
            <a:ext cx="3683635" cy="5326380"/>
          </a:xfrm>
        </p:spPr>
      </p:pic>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程序中</a:t>
            </a:r>
            <a:r>
              <a:rPr lang="en-US" altLang="zh-CN" sz="1800" b="0" i="0" u="none" strike="noStrike" baseline="0" dirty="0" err="1">
                <a:latin typeface="TimesNewRomanPSMT"/>
                <a:ea typeface="宋体" panose="02010600030101010101" pitchFamily="2" charset="-122"/>
              </a:rPr>
              <a:t>strarbar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的定义形式相同。首先函数头包括函数类型、函数名和圆括号，接着是左花括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号、变量声明、函数表达式语句，最后以右花括号结束（见图</a:t>
            </a:r>
            <a:r>
              <a:rPr lang="en-US" altLang="zh-CN" sz="1800" b="0" i="0" u="none" strike="noStrike" baseline="0" dirty="0">
                <a:latin typeface="TimesNewRomanPSMT"/>
                <a:ea typeface="宋体" panose="02010600030101010101" pitchFamily="2" charset="-122"/>
              </a:rPr>
              <a:t>9.2</a:t>
            </a:r>
            <a:r>
              <a:rPr lang="zh-CN" altLang="en-US" sz="1800" b="0" i="0" u="none" strike="noStrike" baseline="0" dirty="0">
                <a:latin typeface="宋体" panose="02010600030101010101" pitchFamily="2" charset="-122"/>
                <a:ea typeface="宋体" panose="02010600030101010101" pitchFamily="2" charset="-122"/>
              </a:rPr>
              <a:t>）。注意，函数头中的</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后面没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有分号，告诉编译器这是定义</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，而不是调用函数或声明函数原型。</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pic>
        <p:nvPicPr>
          <p:cNvPr id="5" name="内容占位符 4"/>
          <p:cNvPicPr>
            <a:picLocks noGrp="1" noChangeAspect="1"/>
          </p:cNvPicPr>
          <p:nvPr>
            <p:ph idx="1"/>
          </p:nvPr>
        </p:nvPicPr>
        <p:blipFill>
          <a:blip r:embed="rId1"/>
          <a:stretch>
            <a:fillRect/>
          </a:stretch>
        </p:blipFill>
        <p:spPr>
          <a:xfrm>
            <a:off x="3653253" y="1691415"/>
            <a:ext cx="4885494" cy="4730750"/>
          </a:xfrm>
        </p:spPr>
      </p:pic>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程序把 </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放在一个文件中。当然，也可以把它们</a:t>
            </a:r>
            <a:r>
              <a:rPr lang="zh-CN" altLang="en-US" sz="1800" b="0" i="0" u="none" strike="noStrike" baseline="0" dirty="0">
                <a:solidFill>
                  <a:srgbClr val="FF0000"/>
                </a:solidFill>
                <a:latin typeface="宋体" panose="02010600030101010101" pitchFamily="2" charset="-122"/>
                <a:ea typeface="宋体" panose="02010600030101010101" pitchFamily="2" charset="-122"/>
              </a:rPr>
              <a:t>分别放在两个文件中</a:t>
            </a:r>
            <a:r>
              <a:rPr lang="zh-CN" altLang="en-US" sz="1800" b="0" i="0" u="none" strike="noStrike" baseline="0" dirty="0">
                <a:latin typeface="宋体" panose="02010600030101010101" pitchFamily="2" charset="-122"/>
                <a:ea typeface="宋体" panose="02010600030101010101" pitchFamily="2" charset="-122"/>
              </a:rPr>
              <a:t>。把函数都放在一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个文件中的单文件形式比较容易编译，而使用多个文件方便在不同的程序中使用同一个函数。如果把函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数放在一个单独的文件中，要把</a:t>
            </a:r>
            <a:r>
              <a:rPr lang="en-US" altLang="zh-CN" sz="1800" b="0" i="0" u="none" strike="noStrike" baseline="0" dirty="0">
                <a:latin typeface="TimesNewRomanPSMT"/>
                <a:ea typeface="宋体" panose="02010600030101010101" pitchFamily="2" charset="-122"/>
              </a:rPr>
              <a:t>#define </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#include </a:t>
            </a:r>
            <a:r>
              <a:rPr lang="zh-CN" altLang="en-US" sz="1800" b="0" i="0" u="none" strike="noStrike" baseline="0" dirty="0">
                <a:latin typeface="宋体" panose="02010600030101010101" pitchFamily="2" charset="-122"/>
                <a:ea typeface="宋体" panose="02010600030101010101" pitchFamily="2" charset="-122"/>
              </a:rPr>
              <a:t>指令也放入该文件。我们稍后会讨论</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使用多个文件的</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情况</a:t>
            </a:r>
            <a:r>
              <a:rPr lang="zh-CN" altLang="en-US" sz="1800" b="0" i="0" u="none" strike="noStrike" baseline="0" dirty="0">
                <a:latin typeface="宋体" panose="02010600030101010101" pitchFamily="2" charset="-122"/>
                <a:ea typeface="宋体" panose="02010600030101010101" pitchFamily="2" charset="-122"/>
              </a:rPr>
              <a:t>。现在，先把所有的函数都放在一个文件中。</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的右花括号告诉编译器该函数结束的位置，后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面的</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函数头告诉编译器</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是一个函数。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4.</a:t>
            </a:r>
            <a:r>
              <a:rPr lang="zh-CN" altLang="en-US" b="1" dirty="0"/>
              <a:t>花括号、函数体和块</a:t>
            </a:r>
            <a:endParaRPr lang="zh-CN" altLang="en-US" b="1" dirty="0"/>
          </a:p>
          <a:p>
            <a:endParaRPr lang="en-US" altLang="zh-CN" dirty="0"/>
          </a:p>
          <a:p>
            <a:r>
              <a:rPr lang="en-US" altLang="zh-CN" dirty="0"/>
              <a:t>{</a:t>
            </a:r>
            <a:endParaRPr lang="en-US" altLang="zh-CN" dirty="0"/>
          </a:p>
          <a:p>
            <a:r>
              <a:rPr lang="en-US" altLang="zh-CN" dirty="0"/>
              <a:t>...</a:t>
            </a:r>
            <a:endParaRPr lang="en-US" altLang="zh-CN" dirty="0"/>
          </a:p>
          <a:p>
            <a:r>
              <a:rPr lang="en-US" altLang="zh-CN" dirty="0"/>
              <a:t>}</a:t>
            </a:r>
            <a:endParaRPr lang="en-US" altLang="zh-CN" dirty="0"/>
          </a:p>
          <a:p>
            <a:endParaRPr lang="en-US" altLang="zh-CN" dirty="0"/>
          </a:p>
          <a:p>
            <a:endParaRPr lang="en-US" altLang="zh-CN" dirty="0"/>
          </a:p>
          <a:p>
            <a:r>
              <a:rPr lang="zh-CN" altLang="en-US" dirty="0"/>
              <a:t>程序清单</a:t>
            </a:r>
            <a:r>
              <a:rPr lang="en-US" altLang="zh-CN" dirty="0"/>
              <a:t>2.1</a:t>
            </a:r>
            <a:r>
              <a:rPr lang="zh-CN" altLang="en-US" dirty="0"/>
              <a:t>中，花括号把</a:t>
            </a:r>
            <a:r>
              <a:rPr lang="en-US" altLang="zh-CN" dirty="0"/>
              <a:t>main()</a:t>
            </a:r>
            <a:r>
              <a:rPr lang="zh-CN" altLang="en-US" dirty="0"/>
              <a:t>函数括起来。一般而言，所有的</a:t>
            </a:r>
            <a:r>
              <a:rPr lang="en-US" altLang="zh-CN" dirty="0"/>
              <a:t>C</a:t>
            </a:r>
            <a:r>
              <a:rPr lang="zh-CN" altLang="en-US" dirty="0"/>
              <a:t>函数都使用</a:t>
            </a:r>
            <a:r>
              <a:rPr lang="zh-CN" altLang="en-US" dirty="0">
                <a:solidFill>
                  <a:srgbClr val="FF0000"/>
                </a:solidFill>
              </a:rPr>
              <a:t>花括号</a:t>
            </a:r>
            <a:r>
              <a:rPr lang="zh-CN" altLang="en-US" dirty="0"/>
              <a:t>标记函数体的开始</a:t>
            </a:r>
            <a:endParaRPr lang="en-US" altLang="zh-CN" dirty="0"/>
          </a:p>
          <a:p>
            <a:r>
              <a:rPr lang="zh-CN" altLang="en-US" dirty="0"/>
              <a:t>和结束。这是规定，不能省略。只有花括号（</a:t>
            </a:r>
            <a:r>
              <a:rPr lang="en-US" altLang="zh-CN" dirty="0"/>
              <a:t>{}</a:t>
            </a:r>
            <a:r>
              <a:rPr lang="zh-CN" altLang="en-US" dirty="0"/>
              <a:t>）能起这种作用，圆括号（</a:t>
            </a:r>
            <a:r>
              <a:rPr lang="en-US" altLang="zh-CN" dirty="0"/>
              <a:t>()</a:t>
            </a:r>
            <a:r>
              <a:rPr lang="zh-CN" altLang="en-US" dirty="0"/>
              <a:t>）和方括号（</a:t>
            </a:r>
            <a:r>
              <a:rPr lang="en-US" altLang="zh-CN" dirty="0"/>
              <a:t>[]</a:t>
            </a:r>
            <a:r>
              <a:rPr lang="zh-CN" altLang="en-US" dirty="0"/>
              <a:t>）都不行。</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starbar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函数中的变量</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局部变量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local variable</a:t>
            </a:r>
            <a:r>
              <a:rPr lang="zh-CN" altLang="en-US" sz="1800" b="0" i="0" u="none" strike="noStrike" baseline="0" dirty="0">
                <a:latin typeface="宋体" panose="02010600030101010101" pitchFamily="2" charset="-122"/>
                <a:ea typeface="宋体" panose="02010600030101010101" pitchFamily="2" charset="-122"/>
              </a:rPr>
              <a:t>），意思是该变量只属于</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函数。可以在程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序中的其他地方（包括</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中）使用</a:t>
            </a:r>
            <a:r>
              <a:rPr lang="en-US" altLang="zh-CN" sz="1800" b="0" i="0" u="none" strike="noStrike" baseline="0" dirty="0">
                <a:latin typeface="TimesNewRomanPSMT"/>
              </a:rPr>
              <a:t>count</a:t>
            </a:r>
            <a:r>
              <a:rPr lang="zh-CN" altLang="en-US" sz="1800" b="0" i="0" u="none" strike="noStrike" baseline="0" dirty="0">
                <a:latin typeface="宋体" panose="02010600030101010101" pitchFamily="2" charset="-122"/>
                <a:ea typeface="宋体" panose="02010600030101010101" pitchFamily="2" charset="-122"/>
              </a:rPr>
              <a:t>，这不会引起名称冲突，它们是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同名的不同变量</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9.1.2 </a:t>
            </a:r>
            <a:r>
              <a:rPr lang="zh-CN" altLang="en-US" dirty="0"/>
              <a:t>分析程序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如果把</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看作是一个黑盒，那么它的行为是打印一行星号。不用给该函数提供任何输入，因为调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用它不需要其他信息。而且，它没有返回值，所以也不给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提供（或返回）任何信息。简而言之，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不需要与主调函数通信。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接下来介绍一个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函数间需要通信</a:t>
            </a:r>
            <a:r>
              <a:rPr lang="zh-CN" altLang="en-US" sz="1800" b="0" i="0" u="none" strike="noStrike" baseline="0" dirty="0">
                <a:latin typeface="宋体" panose="02010600030101010101" pitchFamily="2" charset="-122"/>
                <a:ea typeface="宋体" panose="02010600030101010101" pitchFamily="2" charset="-122"/>
              </a:rPr>
              <a:t>的例子。</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9.1</a:t>
            </a:r>
            <a:r>
              <a:rPr lang="zh-CN" altLang="en-US" sz="1800" b="0" i="0" u="none" strike="noStrike" baseline="0" dirty="0">
                <a:latin typeface="宋体" panose="02010600030101010101" pitchFamily="2" charset="-122"/>
                <a:ea typeface="宋体" panose="02010600030101010101" pitchFamily="2" charset="-122"/>
              </a:rPr>
              <a:t>的输出中，如果文字能居中，信头会更加美观。可以通过在打印文字之前打印一定数量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的空格来实现，这和打印一定数量的星号（</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函数）类似，只不过现在要打印的是一定数量的空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格。虽然这是两个任务，但是任务非常相似，与其分别为它们编写一个函数，不如写一个更通用的函数，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可以在两种情况下使用。我们设计一个新的函数</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（显示一个字符</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次）。唯一要改变的是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使用内置的值来显示字符和重复的次数，</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将使用函数参数来传递这些值。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我们来具体分析。假设可用的空间是</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个字符宽。调用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应该正好打印一行</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个星号，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就像</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之前做的那样。第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GIGATHINK, INT.</a:t>
            </a:r>
            <a:r>
              <a:rPr lang="zh-CN" altLang="en-US" sz="1800" b="0" i="0" u="none" strike="noStrike" baseline="0" dirty="0">
                <a:latin typeface="宋体" panose="02010600030101010101" pitchFamily="2" charset="-122"/>
                <a:ea typeface="宋体" panose="02010600030101010101" pitchFamily="2" charset="-122"/>
              </a:rPr>
              <a:t>的空格怎么处理？</a:t>
            </a:r>
            <a:r>
              <a:rPr lang="en-US" altLang="zh-CN" sz="1800" b="0" i="0" u="none" strike="noStrike" baseline="0" dirty="0">
                <a:latin typeface="TimesNewRomanPSMT"/>
                <a:ea typeface="宋体" panose="02010600030101010101" pitchFamily="2" charset="-122"/>
              </a:rPr>
              <a:t>GIGATHINK, INT.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个字符宽，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个版本中，文字后面有</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个空格。为了让文字居中，文字的左侧应该有</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个空格，右侧有</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空格。因此，可以调用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 12)</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show_n_char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err="1">
                <a:latin typeface="TimesNewRomanPSMT"/>
                <a:ea typeface="宋体" panose="02010600030101010101" pitchFamily="2" charset="-122"/>
              </a:rPr>
              <a:t>starbar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很相似，但是</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带有参数。从功能上看，前者不会添加换行符，而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后者会，因为</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要把空格和文本打印成一行。程序清单</a:t>
            </a:r>
            <a:r>
              <a:rPr lang="en-US" altLang="zh-CN" sz="1800" b="0" i="0" u="none" strike="noStrike" baseline="0" dirty="0">
                <a:latin typeface="TimesNewRomanPSMT"/>
                <a:ea typeface="宋体" panose="02010600030101010101" pitchFamily="2" charset="-122"/>
              </a:rPr>
              <a:t>9.2</a:t>
            </a:r>
            <a:r>
              <a:rPr lang="zh-CN" altLang="en-US" sz="1800" b="0" i="0" u="none" strike="noStrike" baseline="0" dirty="0">
                <a:latin typeface="宋体" panose="02010600030101010101" pitchFamily="2" charset="-122"/>
                <a:ea typeface="宋体" panose="02010600030101010101" pitchFamily="2" charset="-122"/>
              </a:rPr>
              <a:t>是修改后的版本。为强调参数的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工作原理，程序使用了不同的参数形式。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9.2 lethead2.c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lethead2.c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string.h</a:t>
            </a:r>
            <a:r>
              <a:rPr lang="en-US" altLang="zh-CN" sz="1800" b="0" i="0" u="none" strike="noStrike" baseline="0" dirty="0">
                <a:latin typeface="TimesNewRomanPSMT"/>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提供原型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"GIGATHINK,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Megabuck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"Megapolis,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94904"</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spaces;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show_n_char</a:t>
            </a:r>
            <a:r>
              <a:rPr lang="en-US" altLang="zh-CN" sz="1800" b="0" i="0" u="none" strike="noStrike" baseline="0" dirty="0">
                <a:latin typeface="TimesNewRomanPSMT"/>
              </a:rPr>
              <a:t>('*', 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用符号常量作为参数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err="1">
                <a:latin typeface="TimesNewRomanPSMT"/>
              </a:rPr>
              <a:t>	show_n_char</a:t>
            </a:r>
            <a:r>
              <a:rPr lang="en-US" altLang="zh-CN" sz="1800" b="0" i="0" u="none" strike="noStrike" baseline="0" dirty="0">
                <a:latin typeface="TimesNewRomanPSMT"/>
              </a:rPr>
              <a:t>(SPACE, 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用符号常量作为参数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NAME);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spaces = (WIDTH - </a:t>
            </a:r>
            <a:r>
              <a:rPr lang="en-US" altLang="zh-CN" sz="1800" b="0" i="0" u="none" strike="noStrike" baseline="0" dirty="0" err="1">
                <a:latin typeface="TimesNewRomanPSMT"/>
              </a:rPr>
              <a:t>strlen</a:t>
            </a:r>
            <a:r>
              <a:rPr lang="en-US" altLang="zh-CN" sz="1800" b="0" i="0" u="none" strike="noStrike" baseline="0" dirty="0">
                <a:latin typeface="TimesNewRomanPSMT"/>
              </a:rPr>
              <a:t>(ADDRESS)) / 2; /* </a:t>
            </a:r>
            <a:r>
              <a:rPr lang="zh-CN" altLang="en-US" sz="1800" b="0" i="0" u="none" strike="noStrike" baseline="0" dirty="0">
                <a:latin typeface="宋体" panose="02010600030101010101" pitchFamily="2" charset="-122"/>
                <a:ea typeface="宋体" panose="02010600030101010101" pitchFamily="2" charset="-122"/>
              </a:rPr>
              <a:t>计算要跳过多少个空格</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show_n_char</a:t>
            </a:r>
            <a:r>
              <a:rPr lang="en-US" altLang="zh-CN" sz="1800" b="0" i="0" u="none" strike="noStrike" baseline="0" dirty="0">
                <a:latin typeface="TimesNewRomanPSMT"/>
              </a:rPr>
              <a:t>(SPACE, spaces);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用一个变量作为参数</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ADDRESS);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show_n_char</a:t>
            </a:r>
            <a:r>
              <a:rPr lang="en-US" altLang="zh-CN" sz="1800" b="0" i="0" u="none" strike="noStrike" baseline="0" dirty="0">
                <a:latin typeface="TimesNewRomanPSMT"/>
              </a:rPr>
              <a:t>(SPACE,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(PLACE))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("%s\n", PLACE);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用一个表达式作为参数　</a:t>
            </a:r>
            <a:r>
              <a:rPr lang="zh-CN" altLang="en-US" sz="1800" b="0" i="0" u="none" strike="noStrike" baseline="0" dirty="0">
                <a:latin typeface="TimesNewRomanPSMT"/>
              </a:rPr>
              <a: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show_n_char</a:t>
            </a:r>
            <a:r>
              <a:rPr lang="en-US" altLang="zh-CN" sz="1800" b="0" i="0" u="none" strike="noStrike" baseline="0" dirty="0">
                <a:latin typeface="TimesNewRomanPSMT"/>
              </a:rPr>
              <a:t>('*', WIDTH);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show_n_char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函数的定义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9.1.3 </a:t>
            </a:r>
            <a:r>
              <a:rPr lang="zh-CN" altLang="en-US" dirty="0"/>
              <a:t>函数参数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该函数的运行结果如下：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zh-CN" altLang="en-US"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GIGATHINK,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101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Megabuck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Megapolis,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94904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下面我们回顾一下如何编写一个带参数的函数，然后介绍这种函数的用法。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9.1.4 </a:t>
            </a:r>
            <a:r>
              <a:rPr lang="zh-CN" altLang="en-US" dirty="0"/>
              <a:t>定义带形式参数的函数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函数定义从下面的</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风格的函数头开始：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(char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int num)</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该行告知编译器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使用两个参数</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类型。这两个变量被称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形式参数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formal argument</a:t>
            </a:r>
            <a:r>
              <a:rPr lang="zh-CN" altLang="en-US" sz="1800" b="0" i="0" u="none" strike="noStrike" baseline="0" dirty="0">
                <a:latin typeface="宋体" panose="02010600030101010101" pitchFamily="2" charset="-122"/>
                <a:ea typeface="宋体" panose="02010600030101010101" pitchFamily="2" charset="-122"/>
              </a:rPr>
              <a:t>，但是最近的标准推荐使用</a:t>
            </a:r>
            <a:r>
              <a:rPr lang="en-US" altLang="zh-CN" sz="1800" b="0" i="0" u="none" strike="noStrike" baseline="0" dirty="0">
                <a:latin typeface="TimesNewRomanPSMT"/>
                <a:ea typeface="宋体" panose="02010600030101010101" pitchFamily="2" charset="-122"/>
              </a:rPr>
              <a:t>formal parameter</a:t>
            </a:r>
            <a:r>
              <a:rPr lang="zh-CN" altLang="en-US" sz="1800" b="0" i="0" u="none" strike="noStrike" baseline="0" dirty="0">
                <a:latin typeface="宋体" panose="02010600030101010101" pitchFamily="2" charset="-122"/>
                <a:ea typeface="宋体" panose="02010600030101010101" pitchFamily="2" charset="-122"/>
              </a:rPr>
              <a:t>），简称</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形参</a:t>
            </a:r>
            <a:r>
              <a:rPr lang="zh-CN" altLang="en-US" sz="1800" b="0" i="0" u="none" strike="noStrike" baseline="0" dirty="0">
                <a:latin typeface="宋体" panose="02010600030101010101" pitchFamily="2" charset="-122"/>
                <a:ea typeface="宋体" panose="02010600030101010101" pitchFamily="2" charset="-122"/>
              </a:rPr>
              <a:t>。和定义在函数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中变量一样，形式参数也是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局部变量</a:t>
            </a:r>
            <a:r>
              <a:rPr lang="zh-CN" altLang="en-US" sz="1800" b="0" i="0" u="none" strike="noStrike" baseline="0" dirty="0">
                <a:latin typeface="宋体" panose="02010600030101010101" pitchFamily="2" charset="-122"/>
                <a:ea typeface="宋体" panose="02010600030101010101" pitchFamily="2" charset="-122"/>
              </a:rPr>
              <a:t>，属该</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函数私有</a:t>
            </a:r>
            <a:r>
              <a:rPr lang="zh-CN" altLang="en-US" sz="1800" b="0" i="0" u="none" strike="noStrike" baseline="0" dirty="0">
                <a:latin typeface="宋体" panose="02010600030101010101" pitchFamily="2" charset="-122"/>
                <a:ea typeface="宋体" panose="02010600030101010101" pitchFamily="2" charset="-122"/>
              </a:rPr>
              <a:t>。这意味着在其他函数中使用同名变量不会引起名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称冲突。每次调用函数，就会给这些变量赋值。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花括号还可用于把函数中的多条语句合并为一个单元或块。</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9.1.4 </a:t>
            </a:r>
            <a:r>
              <a:rPr lang="zh-CN" altLang="en-US" dirty="0"/>
              <a:t>定义带形式参数的函数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要求在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每个变量</a:t>
            </a:r>
            <a:r>
              <a:rPr lang="zh-CN" altLang="en-US" sz="1800" b="0" i="0" u="none" strike="noStrike" baseline="0" dirty="0">
                <a:latin typeface="宋体" panose="02010600030101010101" pitchFamily="2" charset="-122"/>
                <a:ea typeface="宋体" panose="02010600030101010101" pitchFamily="2" charset="-122"/>
              </a:rPr>
              <a:t>前都声明其类型。也就是说，不能像普通变量声明那样使用同一类型的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变量列表：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dibs(int x, y,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无效的函数头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 dubs(int x, int y, int z) /* </a:t>
            </a:r>
            <a:r>
              <a:rPr lang="zh-CN" altLang="en-US" sz="1800" b="0" i="0" u="none" strike="noStrike" baseline="0" dirty="0">
                <a:latin typeface="宋体" panose="02010600030101010101" pitchFamily="2" charset="-122"/>
                <a:ea typeface="宋体" panose="02010600030101010101" pitchFamily="2" charset="-122"/>
              </a:rPr>
              <a:t>有效的函数头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ANSI C</a:t>
            </a:r>
            <a:r>
              <a:rPr lang="zh-CN" altLang="en-US" sz="1800" b="0" i="0" u="none" strike="noStrike" baseline="0" dirty="0">
                <a:latin typeface="宋体" panose="02010600030101010101" pitchFamily="2" charset="-122"/>
                <a:ea typeface="宋体" panose="02010600030101010101" pitchFamily="2" charset="-122"/>
              </a:rPr>
              <a:t>也接受</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之前的形式，但是将其视为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废弃不用</a:t>
            </a:r>
            <a:r>
              <a:rPr lang="zh-CN" altLang="en-US" sz="1800" b="0" i="0" u="none" strike="noStrike" baseline="0" dirty="0">
                <a:latin typeface="宋体" panose="02010600030101010101" pitchFamily="2" charset="-122"/>
                <a:ea typeface="宋体" panose="02010600030101010101" pitchFamily="2" charset="-122"/>
              </a:rPr>
              <a:t>的形式：</a:t>
            </a:r>
            <a:endParaRPr lang="zh-CN" altLang="en-US" sz="1800" b="0" i="0" u="none" strike="noStrike" baseline="0"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void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show_n_char(ch,</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num)</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9.1.4 </a:t>
            </a:r>
            <a:r>
              <a:rPr lang="zh-CN" altLang="en-US" dirty="0"/>
              <a:t>定义带形式参数的函数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这里，圆括号中只有参数名列表，而参数的类型在后面声明。注意，普通的局部变量在左花括号之后声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明，而上面的变量在函数左花括号之前声明。如果变量是同一类型，这种形式可以用逗号分隔变量名列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dibs(x,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x, y,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9.1.4 </a:t>
            </a:r>
            <a:r>
              <a:rPr lang="zh-CN" altLang="en-US" dirty="0"/>
              <a:t>定义带形式参数的函数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当前的标准正</a:t>
            </a:r>
            <a:r>
              <a:rPr lang="zh-CN" altLang="en-US" sz="1800" b="0" i="0" u="none" strike="noStrike" baseline="0" dirty="0">
                <a:solidFill>
                  <a:srgbClr val="FF0000"/>
                </a:solidFill>
                <a:latin typeface="宋体" panose="02010600030101010101" pitchFamily="2" charset="-122"/>
                <a:ea typeface="宋体" panose="02010600030101010101" pitchFamily="2" charset="-122"/>
              </a:rPr>
              <a:t>逐渐淘汰 </a:t>
            </a:r>
            <a:r>
              <a:rPr lang="en-US" altLang="zh-CN" sz="1800" b="0" i="0" u="none" strike="noStrike" baseline="0" dirty="0">
                <a:solidFill>
                  <a:srgbClr val="FF0000"/>
                </a:solidFill>
                <a:latin typeface="TimesNewRomanPSMT"/>
                <a:ea typeface="宋体" panose="02010600030101010101" pitchFamily="2" charset="-122"/>
              </a:rPr>
              <a:t>ANSI </a:t>
            </a:r>
            <a:r>
              <a:rPr lang="zh-CN" altLang="en-US" sz="1800" b="0" i="0" u="none" strike="noStrike" baseline="0" dirty="0">
                <a:solidFill>
                  <a:srgbClr val="FF0000"/>
                </a:solidFill>
                <a:latin typeface="宋体" panose="02010600030101010101" pitchFamily="2" charset="-122"/>
                <a:ea typeface="宋体" panose="02010600030101010101" pitchFamily="2" charset="-122"/>
              </a:rPr>
              <a:t>之前的形式</a:t>
            </a:r>
            <a:r>
              <a:rPr lang="zh-CN" altLang="en-US" sz="1800" b="0" i="0" u="none" strike="noStrike" baseline="0" dirty="0">
                <a:latin typeface="宋体" panose="02010600030101010101" pitchFamily="2" charset="-122"/>
                <a:ea typeface="宋体" panose="02010600030101010101" pitchFamily="2" charset="-122"/>
              </a:rPr>
              <a:t>。读者应对此有所了解，以便能看懂以前编写的程序，但是自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己编写程序时应使用现在的标准形式（</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标准继续警告这些</a:t>
            </a:r>
            <a:r>
              <a:rPr lang="zh-CN" altLang="en-US" sz="1800" b="0" i="0" u="none" strike="noStrike" baseline="0" dirty="0">
                <a:solidFill>
                  <a:srgbClr val="FF0000"/>
                </a:solidFill>
                <a:latin typeface="宋体" panose="02010600030101010101" pitchFamily="2" charset="-122"/>
                <a:ea typeface="宋体" panose="02010600030101010101" pitchFamily="2" charset="-122"/>
              </a:rPr>
              <a:t>过时的用法即将被淘汰</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接受来自</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的值，但是它没有返回值。因此，</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的类型是</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下面，我们来学习如何使用函数。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9.1.5 </a:t>
            </a:r>
            <a:r>
              <a:rPr lang="zh-CN" altLang="en-US" dirty="0"/>
              <a:t>声明带形式参数函数的原型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在使用函数之前，要用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形式声明函数原型：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(char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int num);</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当函数接受参数时，函数原型用逗号分隔的列表指明参数的数量和类型。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根据个人喜好，你也可以省略</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变量名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(char, int);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9.1.5 </a:t>
            </a:r>
            <a:r>
              <a:rPr lang="zh-CN" altLang="en-US" dirty="0"/>
              <a:t>声明带形式参数函数的原型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在原型中使用变量名并没有实际创建变量，</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仅代表了一个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类型的变量，以此类推。再次提醒读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者注意，</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也接受过去的声明函数形式，即圆括号内没有参数列表：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show_n_char</a:t>
            </a:r>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9.1.5 </a:t>
            </a:r>
            <a:r>
              <a:rPr lang="zh-CN" altLang="en-US" dirty="0"/>
              <a:t>声明带形式参数函数的原型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这种形式最终会从标准中剔除。即使没有被剔除，现在函数原型的设计也更有优势（稍后会介绍）。了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解这种形式的写法是为了以后读得懂以前写的代码。</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9.1.6 </a:t>
            </a:r>
            <a:r>
              <a:rPr lang="zh-CN" altLang="en-US" dirty="0"/>
              <a:t>调用带实际参数的函数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在函数调用中，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实际参数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actual argument</a:t>
            </a:r>
            <a:r>
              <a:rPr lang="zh-CN" altLang="en-US" sz="1800" b="0" i="0" u="none" strike="noStrike" baseline="0" dirty="0">
                <a:latin typeface="宋体" panose="02010600030101010101" pitchFamily="2" charset="-122"/>
                <a:ea typeface="宋体" panose="02010600030101010101" pitchFamily="2" charset="-122"/>
              </a:rPr>
              <a:t>，简称</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实参</a:t>
            </a:r>
            <a:r>
              <a:rPr lang="zh-CN" altLang="en-US" sz="1800" b="0" i="0" u="none" strike="noStrike" baseline="0" dirty="0">
                <a:latin typeface="宋体" panose="02010600030101010101" pitchFamily="2" charset="-122"/>
                <a:ea typeface="宋体" panose="02010600030101010101" pitchFamily="2" charset="-122"/>
              </a:rPr>
              <a:t>）提供了</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的值。考虑程序清单</a:t>
            </a:r>
            <a:r>
              <a:rPr lang="en-US" altLang="zh-CN" sz="1800" b="0" i="0" u="none" strike="noStrike" baseline="0" dirty="0">
                <a:latin typeface="TimesNewRomanPSMT"/>
                <a:ea typeface="宋体" panose="02010600030101010101" pitchFamily="2" charset="-122"/>
              </a:rPr>
              <a:t>9.2</a:t>
            </a:r>
            <a:r>
              <a:rPr lang="zh-CN" altLang="en-US" sz="1800" b="0" i="0" u="none" strike="noStrike" baseline="0" dirty="0">
                <a:latin typeface="宋体" panose="02010600030101010101" pitchFamily="2" charset="-122"/>
                <a:ea typeface="宋体" panose="02010600030101010101" pitchFamily="2" charset="-122"/>
              </a:rPr>
              <a:t>中第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调用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show_n_char</a:t>
            </a:r>
            <a:r>
              <a:rPr lang="en-US" altLang="zh-CN" sz="1800" b="0" i="0" u="none" strike="noStrike" baseline="0" dirty="0">
                <a:latin typeface="TimesNewRomanPSMT"/>
              </a:rPr>
              <a:t>(SPACE, 12);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9.1.6 </a:t>
            </a:r>
            <a:r>
              <a:rPr lang="zh-CN" altLang="en-US" dirty="0"/>
              <a:t>调用带实际参数的函数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实际参数是空格字符和</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。这两个值被赋给</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中相应的形式参数：变量</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。简而言之，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形式参数是被调函数（</a:t>
            </a:r>
            <a:r>
              <a:rPr lang="en-US" altLang="zh-CN" sz="1800" b="0" i="0" u="none" strike="noStrike" baseline="0" dirty="0">
                <a:latin typeface="TimesNewRomanPSMT"/>
                <a:ea typeface="宋体" panose="02010600030101010101" pitchFamily="2" charset="-122"/>
              </a:rPr>
              <a:t>called function</a:t>
            </a:r>
            <a:r>
              <a:rPr lang="zh-CN" altLang="en-US" sz="1800" b="0" i="0" u="none" strike="noStrike" baseline="0" dirty="0">
                <a:latin typeface="宋体" panose="02010600030101010101" pitchFamily="2" charset="-122"/>
                <a:ea typeface="宋体" panose="02010600030101010101" pitchFamily="2" charset="-122"/>
              </a:rPr>
              <a:t>）中的变量，实际参数是主调函数（</a:t>
            </a:r>
            <a:r>
              <a:rPr lang="en-US" altLang="zh-CN" sz="1800" b="0" i="0" u="none" strike="noStrike" baseline="0" dirty="0">
                <a:latin typeface="TimesNewRomanPSMT"/>
                <a:ea typeface="宋体" panose="02010600030101010101" pitchFamily="2" charset="-122"/>
              </a:rPr>
              <a:t>calling function</a:t>
            </a:r>
            <a:r>
              <a:rPr lang="zh-CN" altLang="en-US" sz="1800" b="0" i="0" u="none" strike="noStrike" baseline="0" dirty="0">
                <a:latin typeface="宋体" panose="02010600030101010101" pitchFamily="2" charset="-122"/>
                <a:ea typeface="宋体" panose="02010600030101010101" pitchFamily="2" charset="-122"/>
              </a:rPr>
              <a:t>）赋给被调函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数的具体值。如上例所示，实际参数可以是常量、变量，或甚至是更复杂的表达式。无论实际参数是何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种形式都要被求值，然后该值被拷贝给被调函数相应的形式参数。以程序清单 </a:t>
            </a:r>
            <a:r>
              <a:rPr lang="en-US" altLang="zh-CN" sz="1800" b="0" i="0" u="none" strike="noStrike" baseline="0" dirty="0">
                <a:latin typeface="TimesNewRomanPSMT"/>
                <a:ea typeface="宋体" panose="02010600030101010101" pitchFamily="2" charset="-122"/>
              </a:rPr>
              <a:t>9.2 </a:t>
            </a:r>
            <a:r>
              <a:rPr lang="zh-CN" altLang="en-US" sz="1800" b="0" i="0" u="none" strike="noStrike" baseline="0" dirty="0">
                <a:latin typeface="宋体" panose="02010600030101010101" pitchFamily="2" charset="-122"/>
                <a:ea typeface="宋体" panose="02010600030101010101" pitchFamily="2" charset="-122"/>
              </a:rPr>
              <a:t>中最后一次调用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show_n_char</a:t>
            </a:r>
            <a:r>
              <a:rPr lang="en-US" altLang="zh-CN" sz="1800" b="0" i="0" u="none" strike="noStrike" baseline="0" dirty="0">
                <a:latin typeface="TimesNewRomanPSMT"/>
              </a:rPr>
              <a:t>(SPACE, (WIDTH - </a:t>
            </a:r>
            <a:r>
              <a:rPr lang="en-US" altLang="zh-CN" sz="1800" b="0" i="0" u="none" strike="noStrike" baseline="0" dirty="0" err="1">
                <a:latin typeface="TimesNewRomanPSMT"/>
              </a:rPr>
              <a:t>strlen</a:t>
            </a:r>
            <a:r>
              <a:rPr lang="en-US" altLang="zh-CN" sz="1800" b="0" i="0" u="none" strike="noStrike" baseline="0" dirty="0">
                <a:latin typeface="TimesNewRomanPSMT"/>
              </a:rPr>
              <a:t>(PLACE)) / 2);</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9.1.6 </a:t>
            </a:r>
            <a:r>
              <a:rPr lang="zh-CN" altLang="en-US" dirty="0"/>
              <a:t>调用带实际参数的函数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构成该函数第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个实际参数的是一个很长的表达式，对该表达式求值为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。然后，</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被赋给变量</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被调函数不知道也不关心传入的数值是来自常量、变量还是一般表达式。再次强调，实际参数是具体的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值，该值要被赋给作为形式参数的变量（见图 </a:t>
            </a:r>
            <a:r>
              <a:rPr lang="en-US" altLang="zh-CN" sz="1800" b="0" i="0" u="none" strike="noStrike" baseline="0" dirty="0">
                <a:latin typeface="TimesNewRomanPS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）。因为被调函数使用的值是从主调函数中拷贝而来，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所以无论被调函数对拷贝数据进行什么操作，都不会影响主调函数中的原始数据。</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9.1.6 </a:t>
            </a:r>
            <a:r>
              <a:rPr lang="zh-CN" altLang="en-US" dirty="0"/>
              <a:t>调用带实际参数的函数</a:t>
            </a:r>
            <a:endParaRPr lang="zh-CN" altLang="en-US" dirty="0"/>
          </a:p>
        </p:txBody>
      </p:sp>
      <p:pic>
        <p:nvPicPr>
          <p:cNvPr id="5" name="内容占位符 4"/>
          <p:cNvPicPr>
            <a:picLocks noGrp="1" noChangeAspect="1"/>
          </p:cNvPicPr>
          <p:nvPr>
            <p:ph idx="1"/>
          </p:nvPr>
        </p:nvPicPr>
        <p:blipFill>
          <a:blip r:embed="rId1"/>
          <a:stretch>
            <a:fillRect/>
          </a:stretch>
        </p:blipFill>
        <p:spPr>
          <a:xfrm>
            <a:off x="3024505" y="1393190"/>
            <a:ext cx="5892165" cy="5133975"/>
          </a:xfr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5.</a:t>
            </a:r>
            <a:r>
              <a:rPr lang="zh-CN" altLang="en-US" b="1" dirty="0"/>
              <a:t>声明</a:t>
            </a:r>
            <a:endParaRPr lang="zh-CN" altLang="en-US" b="1" dirty="0"/>
          </a:p>
          <a:p>
            <a:endParaRPr lang="en-US" altLang="zh-CN" dirty="0"/>
          </a:p>
          <a:p>
            <a:r>
              <a:rPr lang="en-US" altLang="zh-CN" dirty="0"/>
              <a:t>int num;</a:t>
            </a:r>
            <a:endParaRPr lang="en-US" altLang="zh-CN" dirty="0"/>
          </a:p>
          <a:p>
            <a:endParaRPr lang="en-US" altLang="zh-CN" dirty="0"/>
          </a:p>
          <a:p>
            <a:r>
              <a:rPr lang="zh-CN" altLang="en-US" dirty="0"/>
              <a:t>程序清单</a:t>
            </a:r>
            <a:r>
              <a:rPr lang="en-US" altLang="zh-CN" dirty="0"/>
              <a:t>2.1</a:t>
            </a:r>
            <a:r>
              <a:rPr lang="zh-CN" altLang="en-US" dirty="0"/>
              <a:t>中，这行代码叫作</a:t>
            </a:r>
            <a:r>
              <a:rPr lang="zh-CN" altLang="en-US" dirty="0">
                <a:solidFill>
                  <a:srgbClr val="FF0000"/>
                </a:solidFill>
              </a:rPr>
              <a:t>声明</a:t>
            </a:r>
            <a:r>
              <a:rPr lang="zh-CN" altLang="en-US" dirty="0"/>
              <a:t>（</a:t>
            </a:r>
            <a:r>
              <a:rPr lang="en-US" altLang="zh-CN" dirty="0"/>
              <a:t>declaration</a:t>
            </a:r>
            <a:r>
              <a:rPr lang="zh-CN" altLang="en-US" dirty="0"/>
              <a:t>）。声明是</a:t>
            </a:r>
            <a:r>
              <a:rPr lang="en-US" altLang="zh-CN" dirty="0"/>
              <a:t>C</a:t>
            </a:r>
            <a:r>
              <a:rPr lang="zh-CN" altLang="en-US" dirty="0"/>
              <a:t>语言最重要的特性之一。在该例中，声</a:t>
            </a:r>
            <a:endParaRPr lang="en-US" altLang="zh-CN" dirty="0"/>
          </a:p>
          <a:p>
            <a:r>
              <a:rPr lang="zh-CN" altLang="en-US" dirty="0"/>
              <a:t>明完成了两件事。其一，在函数中有一个名为</a:t>
            </a:r>
            <a:r>
              <a:rPr lang="en-US" altLang="zh-CN" dirty="0"/>
              <a:t>num</a:t>
            </a:r>
            <a:r>
              <a:rPr lang="zh-CN" altLang="en-US" dirty="0"/>
              <a:t>的</a:t>
            </a:r>
            <a:r>
              <a:rPr lang="zh-CN" altLang="en-US" dirty="0">
                <a:solidFill>
                  <a:srgbClr val="FF0000"/>
                </a:solidFill>
              </a:rPr>
              <a:t>变量</a:t>
            </a:r>
            <a:r>
              <a:rPr lang="zh-CN" altLang="en-US" dirty="0"/>
              <a:t>（</a:t>
            </a:r>
            <a:r>
              <a:rPr lang="en-US" altLang="zh-CN" dirty="0"/>
              <a:t>variable</a:t>
            </a:r>
            <a:r>
              <a:rPr lang="zh-CN" altLang="en-US" dirty="0"/>
              <a:t>）。其二，</a:t>
            </a:r>
            <a:r>
              <a:rPr lang="en-US" altLang="zh-CN" dirty="0"/>
              <a:t>int</a:t>
            </a:r>
            <a:r>
              <a:rPr lang="zh-CN" altLang="en-US" dirty="0"/>
              <a:t>表明</a:t>
            </a:r>
            <a:r>
              <a:rPr lang="en-US" altLang="zh-CN" dirty="0"/>
              <a:t>num</a:t>
            </a:r>
            <a:r>
              <a:rPr lang="zh-CN" altLang="en-US" dirty="0"/>
              <a:t>是一个整数</a:t>
            </a:r>
            <a:endParaRPr lang="en-US" altLang="zh-CN" dirty="0"/>
          </a:p>
          <a:p>
            <a:r>
              <a:rPr lang="zh-CN" altLang="en-US" dirty="0"/>
              <a:t>（即，没有小数点或小数部分的数）。</a:t>
            </a:r>
            <a:r>
              <a:rPr lang="en-US" altLang="zh-CN" dirty="0"/>
              <a:t>int</a:t>
            </a:r>
            <a:r>
              <a:rPr lang="zh-CN" altLang="en-US" dirty="0"/>
              <a:t>是一种数据类型。编译器使用这些信息为</a:t>
            </a:r>
            <a:r>
              <a:rPr lang="en-US" altLang="zh-CN" dirty="0"/>
              <a:t>num</a:t>
            </a:r>
            <a:r>
              <a:rPr lang="zh-CN" altLang="en-US" dirty="0"/>
              <a:t>变量</a:t>
            </a:r>
            <a:r>
              <a:rPr lang="zh-CN" altLang="en-US" dirty="0">
                <a:solidFill>
                  <a:srgbClr val="FF0000"/>
                </a:solidFill>
              </a:rPr>
              <a:t>在内存中分</a:t>
            </a:r>
            <a:endParaRPr lang="en-US" altLang="zh-CN" dirty="0">
              <a:solidFill>
                <a:srgbClr val="FF0000"/>
              </a:solidFill>
            </a:endParaRPr>
          </a:p>
          <a:p>
            <a:r>
              <a:rPr lang="zh-CN" altLang="en-US" dirty="0">
                <a:solidFill>
                  <a:srgbClr val="FF0000"/>
                </a:solidFill>
              </a:rPr>
              <a:t>配存储空间</a:t>
            </a:r>
            <a:r>
              <a:rPr lang="zh-CN" altLang="en-US" dirty="0"/>
              <a:t>。</a:t>
            </a:r>
            <a:r>
              <a:rPr lang="zh-CN" altLang="en-US" dirty="0">
                <a:solidFill>
                  <a:srgbClr val="FF0000"/>
                </a:solidFill>
              </a:rPr>
              <a:t>分号</a:t>
            </a:r>
            <a:r>
              <a:rPr lang="zh-CN" altLang="en-US" dirty="0"/>
              <a:t>在</a:t>
            </a:r>
            <a:r>
              <a:rPr lang="en-US" altLang="zh-CN" dirty="0"/>
              <a:t>C</a:t>
            </a:r>
            <a:r>
              <a:rPr lang="zh-CN" altLang="en-US" dirty="0"/>
              <a:t>语言中是大部分语句和声明的一部分。</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9.1.6 </a:t>
            </a:r>
            <a:r>
              <a:rPr lang="zh-CN" altLang="en-US" dirty="0"/>
              <a:t>调用带实际参数的函数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注意 实际参数和形式参数</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实际参数是出现在函数调用圆括号中的表达式。形式参数是函数定义的函数头中声明的变量。调用函数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时，创建了声明为形式参数的变量并初始化为实际参数的求值结果。程序清单 </a:t>
            </a:r>
            <a:r>
              <a:rPr lang="en-US" altLang="zh-CN" sz="1800" b="0" i="0" u="none" strike="noStrike" baseline="0" dirty="0">
                <a:latin typeface="TimesNewRomanPSMT"/>
                <a:ea typeface="宋体" panose="02010600030101010101" pitchFamily="2" charset="-122"/>
              </a:rPr>
              <a:t>9.2 </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都是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次调用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时的实际参数，而</a:t>
            </a:r>
            <a:r>
              <a:rPr lang="en-US" altLang="zh-CN" sz="1800" b="0" i="0" u="none" strike="noStrike" baseline="0" dirty="0">
                <a:latin typeface="TimesNewRomanPSMT"/>
                <a:ea typeface="宋体" panose="02010600030101010101" pitchFamily="2" charset="-122"/>
              </a:rPr>
              <a:t>SPACE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次调用</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时的实际参数。在函数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定义中，</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都是该函数的形式参数。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9.1.7 </a:t>
            </a:r>
            <a:r>
              <a:rPr lang="zh-CN" altLang="en-US" dirty="0"/>
              <a:t>黑盒视角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a:t>
            </a:r>
            <a:r>
              <a:rPr lang="zh-CN" altLang="en-US" sz="1800" b="0" i="0" u="none" strike="noStrike" baseline="0" dirty="0">
                <a:solidFill>
                  <a:srgbClr val="FF0000"/>
                </a:solidFill>
                <a:latin typeface="宋体" panose="02010600030101010101" pitchFamily="2" charset="-122"/>
                <a:ea typeface="宋体" panose="02010600030101010101" pitchFamily="2" charset="-122"/>
              </a:rPr>
              <a:t>黑盒的视角</a:t>
            </a:r>
            <a:r>
              <a:rPr lang="zh-CN" altLang="en-US" sz="1800" b="0" i="0" u="none" strike="noStrike" baseline="0" dirty="0">
                <a:latin typeface="宋体" panose="02010600030101010101" pitchFamily="2" charset="-122"/>
                <a:ea typeface="宋体" panose="02010600030101010101" pitchFamily="2" charset="-122"/>
              </a:rPr>
              <a:t>看 </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，待显示的字符和显示的次数是输入。执行后的结果是打印指定数量的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字符。输入以参数的形式被传递给函数。这些信息清楚地表明了如何在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中使用该函数。而且，这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也可以作为编写该函数的设计说明。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9.1.7 </a:t>
            </a:r>
            <a:r>
              <a:rPr lang="zh-CN" altLang="en-US" dirty="0"/>
              <a:t>黑盒视角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黑盒方法的核心部分是：</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都是</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私有的局部变量。如果在</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中使用同名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变量，那么它们相互独立，互不影响。也就是说，如果</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有一个</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变量，那么改变它的值不会改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a:t>
            </a:r>
            <a:r>
              <a:rPr lang="en-US" altLang="zh-CN" sz="1800" b="0" i="0" u="none" strike="noStrike" baseline="0" dirty="0" err="1">
                <a:latin typeface="TimesNewRomanPSMT"/>
                <a:ea typeface="宋体" panose="02010600030101010101" pitchFamily="2" charset="-122"/>
              </a:rPr>
              <a:t>show_n_char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，反之亦然。黑盒里发生了什么对主调函数是不可见的。</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前面介绍了如何把信息从主调函数传递给被调函数。反过来，函数的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返回值</a:t>
            </a:r>
            <a:r>
              <a:rPr lang="zh-CN" altLang="en-US" sz="1800" b="0" i="0" u="none" strike="noStrike" baseline="0" dirty="0">
                <a:latin typeface="宋体" panose="02010600030101010101" pitchFamily="2" charset="-122"/>
                <a:ea typeface="宋体" panose="02010600030101010101" pitchFamily="2" charset="-122"/>
              </a:rPr>
              <a:t>可以把信息从被调函数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传回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主调函数。为进一步说明，我们将创建一个返回两个参数中较小值的函数。由于函数被设计用来处理</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类型的值，所以被命名为</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。另外，还要创建一个简单的</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，用于检查</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是否正常工作。这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种被设计用于测试函数的程序有时被称为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驱动程序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driver</a:t>
            </a:r>
            <a:r>
              <a:rPr lang="zh-CN" altLang="en-US" sz="1800" b="0" i="0" u="none" strike="noStrike" baseline="0" dirty="0">
                <a:latin typeface="宋体" panose="02010600030101010101" pitchFamily="2" charset="-122"/>
                <a:ea typeface="宋体" panose="02010600030101010101" pitchFamily="2" charset="-122"/>
              </a:rPr>
              <a:t>），该驱动程序调用一个函数。如果函数成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功通过了测试，就可以安装在一个更重要的程序中使用。程序清单</a:t>
            </a:r>
            <a:r>
              <a:rPr lang="en-US" altLang="zh-CN" sz="1800" b="0" i="0" u="none" strike="noStrike" baseline="0" dirty="0">
                <a:latin typeface="TimesNewRomanPS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演示了这个驱动程序和返回最小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值的函数。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9.3 </a:t>
            </a:r>
            <a:r>
              <a:rPr lang="en-US" altLang="zh-CN" sz="1800" b="1" i="0" u="none" strike="noStrike" baseline="0" dirty="0" err="1">
                <a:latin typeface="TimesNewRomanPS-BoldMT"/>
                <a:ea typeface="宋体" panose="02010600030101010101" pitchFamily="2" charset="-122"/>
              </a:rPr>
              <a:t>lesser.c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lesser.c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找出两个整数中较小的一个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&amp;evil2)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imin</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min;</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if</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t>
            </a:r>
            <a:endParaRPr lang="en-US" altLang="zh-CN" sz="1800" b="0" i="0" u="none" strike="noStrike" baseline="0" dirty="0">
              <a:latin typeface="TimesNewRomanPSMT"/>
            </a:endParaRPr>
          </a:p>
          <a:p>
            <a:pPr algn="l"/>
            <a:r>
              <a:rPr lang="en-US" altLang="zh-CN" sz="1800" b="0" i="0" u="none" strike="noStrike" baseline="0" dirty="0">
                <a:latin typeface="TimesNewRomanPSMT"/>
              </a:rPr>
              <a:t>		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回忆一下，</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返回成功读数据的个数，所以如果输入不是两个整数会导致循环终止。下面是一个运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509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333</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-9393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6</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-9393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-9393.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sz="1800" b="1" i="0" u="none" strike="noStrike" baseline="0" dirty="0">
              <a:latin typeface="TimesNewRomanPS-BoldMT"/>
            </a:endParaRPr>
          </a:p>
          <a:p>
            <a:pPr algn="l"/>
            <a:r>
              <a:rPr lang="en-US" altLang="zh-CN" sz="1800" b="0" i="0" u="none" strike="noStrike" baseline="0" dirty="0">
                <a:latin typeface="TimesNewRomanPSMT"/>
              </a:rPr>
              <a:t>Bye.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后面的表达式的值就是函数的返回值。在该例中，该函数返回的值就是变量</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的值。因为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类型的变量，所以</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函数的类型也是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属于</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函数私有，但是</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语句把</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的值传回了主调函数。下面这条语句的作用是把</a:t>
            </a:r>
            <a:r>
              <a:rPr lang="en-US" altLang="zh-CN" sz="1800" b="0" i="0" u="none" strike="noStrike" baseline="0" dirty="0">
                <a:latin typeface="TimesNewRomanPSMT"/>
                <a:ea typeface="宋体" panose="02010600030101010101" pitchFamily="2" charset="-122"/>
              </a:rPr>
              <a:t>min</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的值赋给</a:t>
            </a:r>
            <a:r>
              <a:rPr lang="en-US" altLang="zh-CN" sz="1800" b="0" i="0" u="none" strike="noStrike" baseline="0" dirty="0">
                <a:latin typeface="TimesNewRomanPSMT"/>
                <a:ea typeface="宋体" panose="02010600030101010101" pitchFamily="2" charset="-122"/>
              </a:rPr>
              <a:t>lesser:</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lesser = </a:t>
            </a:r>
            <a:r>
              <a:rPr lang="en-US" altLang="zh-CN" sz="1800" b="0" i="0" u="none" strike="noStrike" baseline="0" dirty="0" err="1">
                <a:latin typeface="TimesNewRomanPSMT"/>
              </a:rPr>
              <a:t>imin</a:t>
            </a:r>
            <a:r>
              <a:rPr lang="en-US" altLang="zh-CN" sz="1800" b="0" i="0" u="none" strike="noStrike" baseline="0" dirty="0">
                <a:latin typeface="TimesNewRomanPSMT"/>
              </a:rPr>
              <a:t>(</a:t>
            </a:r>
            <a:r>
              <a:rPr lang="en-US" altLang="zh-CN" sz="1800" b="0" i="0" u="none" strike="noStrike" baseline="0" dirty="0" err="1">
                <a:latin typeface="TimesNewRomanPSMT"/>
              </a:rPr>
              <a:t>n,m</a:t>
            </a:r>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是否能像写成下面这样：</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n,m</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lesser = min;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不能。因为主调函数甚至不知道</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的存在。记住，</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中的变量是</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的局部变量。函数调用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(evil1, evil2)</a:t>
            </a:r>
            <a:r>
              <a:rPr lang="zh-CN" altLang="en-US" sz="1800" b="0" i="0" u="none" strike="noStrike" baseline="0" dirty="0">
                <a:latin typeface="宋体" panose="02010600030101010101" pitchFamily="2" charset="-122"/>
                <a:ea typeface="宋体" panose="02010600030101010101" pitchFamily="2" charset="-122"/>
              </a:rPr>
              <a:t>只是把两个变量的值拷贝了一份。</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FF0000"/>
                </a:solidFill>
              </a:rPr>
              <a:t>int</a:t>
            </a:r>
            <a:r>
              <a:rPr lang="zh-CN" altLang="en-US" dirty="0"/>
              <a:t>是</a:t>
            </a:r>
            <a:r>
              <a:rPr lang="en-US" altLang="zh-CN" dirty="0"/>
              <a:t>C</a:t>
            </a:r>
            <a:r>
              <a:rPr lang="zh-CN" altLang="en-US" dirty="0"/>
              <a:t>语言的一个</a:t>
            </a:r>
            <a:r>
              <a:rPr lang="zh-CN" altLang="en-US" dirty="0">
                <a:solidFill>
                  <a:srgbClr val="FF0000"/>
                </a:solidFill>
              </a:rPr>
              <a:t>关键字（</a:t>
            </a:r>
            <a:r>
              <a:rPr lang="en-US" altLang="zh-CN" dirty="0">
                <a:solidFill>
                  <a:srgbClr val="FF0000"/>
                </a:solidFill>
              </a:rPr>
              <a:t>keyword</a:t>
            </a:r>
            <a:r>
              <a:rPr lang="zh-CN" altLang="en-US" dirty="0">
                <a:solidFill>
                  <a:srgbClr val="FF0000"/>
                </a:solidFill>
              </a:rPr>
              <a:t>）</a:t>
            </a:r>
            <a:r>
              <a:rPr lang="zh-CN" altLang="en-US" dirty="0"/>
              <a:t>，表示一种基本的</a:t>
            </a:r>
            <a:r>
              <a:rPr lang="en-US" altLang="zh-CN" dirty="0"/>
              <a:t>C</a:t>
            </a:r>
            <a:r>
              <a:rPr lang="zh-CN" altLang="en-US" dirty="0"/>
              <a:t>语言数据类型。</a:t>
            </a:r>
            <a:r>
              <a:rPr lang="zh-CN" altLang="en-US" dirty="0">
                <a:solidFill>
                  <a:srgbClr val="FF0000"/>
                </a:solidFill>
              </a:rPr>
              <a:t>关键字是语言定义的单词，不</a:t>
            </a:r>
            <a:endParaRPr lang="en-US" altLang="zh-CN" dirty="0">
              <a:solidFill>
                <a:srgbClr val="FF0000"/>
              </a:solidFill>
            </a:endParaRPr>
          </a:p>
          <a:p>
            <a:r>
              <a:rPr lang="zh-CN" altLang="en-US" dirty="0">
                <a:solidFill>
                  <a:srgbClr val="FF0000"/>
                </a:solidFill>
              </a:rPr>
              <a:t>能做其他用途</a:t>
            </a:r>
            <a:r>
              <a:rPr lang="zh-CN" altLang="en-US" dirty="0"/>
              <a:t>。例如，不能用</a:t>
            </a:r>
            <a:r>
              <a:rPr lang="en-US" altLang="zh-CN" dirty="0"/>
              <a:t>int</a:t>
            </a:r>
            <a:r>
              <a:rPr lang="zh-CN" altLang="en-US" dirty="0"/>
              <a:t>作为函数名和变量名。但是，这些关键字在该语言以外不起作用，所</a:t>
            </a:r>
            <a:endParaRPr lang="en-US" altLang="zh-CN" dirty="0"/>
          </a:p>
          <a:p>
            <a:r>
              <a:rPr lang="zh-CN" altLang="en-US" dirty="0"/>
              <a:t>以把一只猫或一个可爱的小孩叫</a:t>
            </a:r>
            <a:r>
              <a:rPr lang="en-US" altLang="zh-CN" dirty="0"/>
              <a:t>int</a:t>
            </a:r>
            <a:r>
              <a:rPr lang="zh-CN" altLang="en-US" dirty="0"/>
              <a:t>是可以的（尽管某些地方的当地习俗或法律可能不允许）。</a:t>
            </a:r>
            <a:endParaRPr lang="en-US" altLang="zh-CN" dirty="0"/>
          </a:p>
          <a:p>
            <a:endParaRPr lang="en-US" altLang="zh-CN" dirty="0"/>
          </a:p>
          <a:p>
            <a:endParaRPr lang="en-US" altLang="zh-CN" dirty="0"/>
          </a:p>
          <a:p>
            <a:r>
              <a:rPr lang="zh-CN" altLang="en-US" dirty="0"/>
              <a:t>示例中的</a:t>
            </a:r>
            <a:r>
              <a:rPr lang="en-US" altLang="zh-CN" dirty="0"/>
              <a:t>num</a:t>
            </a:r>
            <a:r>
              <a:rPr lang="zh-CN" altLang="en-US" dirty="0"/>
              <a:t>是一个</a:t>
            </a:r>
            <a:r>
              <a:rPr lang="zh-CN" altLang="en-US" dirty="0">
                <a:solidFill>
                  <a:srgbClr val="FF0000"/>
                </a:solidFill>
              </a:rPr>
              <a:t>标识符（</a:t>
            </a:r>
            <a:r>
              <a:rPr lang="en-US" altLang="zh-CN" dirty="0">
                <a:solidFill>
                  <a:srgbClr val="FF0000"/>
                </a:solidFill>
              </a:rPr>
              <a:t>identifier</a:t>
            </a:r>
            <a:r>
              <a:rPr lang="zh-CN" altLang="en-US" dirty="0">
                <a:solidFill>
                  <a:srgbClr val="FF0000"/>
                </a:solidFill>
              </a:rPr>
              <a:t>）</a:t>
            </a:r>
            <a:r>
              <a:rPr lang="zh-CN" altLang="en-US" dirty="0"/>
              <a:t>，也就一个变量、函数或其他实体的名称。因此，声明把特</a:t>
            </a:r>
            <a:endParaRPr lang="en-US" altLang="zh-CN" dirty="0"/>
          </a:p>
          <a:p>
            <a:r>
              <a:rPr lang="zh-CN" altLang="en-US" dirty="0"/>
              <a:t>定标识符与计算机内存中的特定位置起来，同时也确定了储存在</a:t>
            </a:r>
            <a:r>
              <a:rPr lang="zh-CN" altLang="en-US" dirty="0">
                <a:sym typeface="+mn-ea"/>
              </a:rPr>
              <a:t>联系</a:t>
            </a:r>
            <a:r>
              <a:rPr lang="zh-CN" altLang="en-US" dirty="0"/>
              <a:t>某位置的信息类型或数据类型。</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返回值不仅可以赋给变量，也可以被用作表达式的一部分。例如，可以这样：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de-DE" altLang="zh-CN" sz="1800" b="0" i="0" u="none" strike="noStrike" baseline="0" dirty="0">
                <a:latin typeface="TimesNewRomanPSMT"/>
              </a:rPr>
              <a:t>answer = 2 * imin(z, zstar) + 25;</a:t>
            </a:r>
            <a:endParaRPr lang="de-DE"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 </a:t>
            </a:r>
            <a:r>
              <a:rPr lang="en-US" altLang="zh-CN" sz="1800" b="0" i="0" u="none" strike="noStrike" baseline="0" dirty="0" err="1">
                <a:latin typeface="TimesNewRomanPSMT"/>
              </a:rPr>
              <a:t>imin</a:t>
            </a:r>
            <a:r>
              <a:rPr lang="en-US" altLang="zh-CN" sz="1800" b="0" i="0" u="none" strike="noStrike" baseline="0" dirty="0">
                <a:latin typeface="TimesNewRomanPSMT"/>
              </a:rPr>
              <a:t>(-32 + answer, LIMIT));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返回值不一定是变量的值，也可以是任意表达式的值。例如，可以用以下的代码简化程序示例：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返回最小值的函数，第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个版本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sv-SE" altLang="zh-CN" sz="1800" b="0" i="0" u="none" strike="noStrike" baseline="0" dirty="0">
                <a:latin typeface="TimesNewRomanPSMT"/>
              </a:rPr>
              <a:t>imin(int n,int m)</a:t>
            </a:r>
            <a:endParaRPr lang="sv-SE"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条件表达式的值是</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中的较小者，该值要被返回给主调函数。虽然这里不要求用圆括号把返回值括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起来，但是如果想让程序条理更清楚或统一风格，可以把返回值放在圆括号内。</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如果函数返回值的类型与函数声明的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类型不匹配</a:t>
            </a:r>
            <a:r>
              <a:rPr lang="zh-CN" altLang="en-US" sz="1800" b="0" i="0" u="none" strike="noStrike" baseline="0" dirty="0">
                <a:latin typeface="宋体" panose="02010600030101010101" pitchFamily="2" charset="-122"/>
                <a:ea typeface="宋体" panose="02010600030101010101" pitchFamily="2" charset="-122"/>
              </a:rPr>
              <a:t>会怎样？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what_if</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fr-FR" sz="1800" b="0" i="0" u="none" strike="noStrike" baseline="0" dirty="0">
                <a:latin typeface="TimesNewRomanPSMT"/>
              </a:rPr>
              <a:t>	</a:t>
            </a:r>
            <a:r>
              <a:rPr lang="fr-FR" altLang="zh-CN" sz="1800" b="0" i="0" u="none" strike="noStrike" baseline="0" dirty="0">
                <a:latin typeface="TimesNewRomanPSMT"/>
              </a:rPr>
              <a:t>double</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z</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100.0</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(double)</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n;</a:t>
            </a:r>
            <a:endParaRPr lang="fr-F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 z; // </a:t>
            </a:r>
            <a:r>
              <a:rPr lang="zh-CN" altLang="en-US" sz="1800" b="0" i="0" u="none" strike="noStrike" baseline="0" dirty="0">
                <a:latin typeface="宋体" panose="02010600030101010101" pitchFamily="2" charset="-122"/>
                <a:ea typeface="宋体" panose="02010600030101010101" pitchFamily="2" charset="-122"/>
              </a:rPr>
              <a:t>会发生什么？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实际得到的返回值相当于把函数中指定的返回值赋给与函数类型相同的变量所得到的值。因此在本例中，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相当于把</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的值赋给</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类型的变量，然后返回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类型变量的值。例如，假设有下面的函数调用：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result = </a:t>
            </a:r>
            <a:r>
              <a:rPr lang="en-US" altLang="zh-CN" sz="1800" b="0" i="0" u="none" strike="noStrike" baseline="0" dirty="0" err="1">
                <a:latin typeface="TimesNewRomanPSMT"/>
              </a:rPr>
              <a:t>what_if</a:t>
            </a:r>
            <a:r>
              <a:rPr lang="en-US" altLang="zh-CN" sz="1800" b="0" i="0" u="none" strike="noStrike" baseline="0" dirty="0">
                <a:latin typeface="TimesNewRomanPSMT"/>
              </a:rPr>
              <a:t>(64);</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虽然在</a:t>
            </a:r>
            <a:r>
              <a:rPr lang="en-US" altLang="zh-CN" sz="1800" b="0" i="0" u="none" strike="noStrike" baseline="0" dirty="0" err="1">
                <a:latin typeface="TimesNewRomanPSMT"/>
                <a:ea typeface="宋体" panose="02010600030101010101" pitchFamily="2" charset="-122"/>
              </a:rPr>
              <a:t>what_if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函数中赋给</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1.5625</a:t>
            </a:r>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语句返回确实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0" i="0" u="none" strike="noStrike" baseline="0" dirty="0">
                <a:solidFill>
                  <a:srgbClr val="FF0000"/>
                </a:solidFill>
                <a:latin typeface="TimesNewRomanPSMT"/>
                <a:ea typeface="宋体" panose="02010600030101010101" pitchFamily="2" charset="-122"/>
              </a:rPr>
              <a:t>return </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语句的另一个作用</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终止函数并把控制返回给主调函数的下一条语句</a:t>
            </a:r>
            <a:r>
              <a:rPr lang="zh-CN" altLang="en-US" sz="1800" b="0" i="0" u="none" strike="noStrike" baseline="0" dirty="0">
                <a:latin typeface="宋体" panose="02010600030101010101" pitchFamily="2" charset="-122"/>
                <a:ea typeface="宋体" panose="02010600030101010101" pitchFamily="2" charset="-122"/>
              </a:rPr>
              <a:t>。因此，可以这样编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写</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返回最小值的函数，第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个版本</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sv-SE" altLang="zh-CN" sz="1800" b="0" i="0" u="none" strike="noStrike" baseline="0" dirty="0">
                <a:latin typeface="TimesNewRomanPSMT"/>
              </a:rPr>
              <a:t>imin(int</a:t>
            </a:r>
            <a:r>
              <a:rPr lang="zh-CN" altLang="sv-SE" sz="1800" b="0" i="0" u="none" strike="noStrike" baseline="0" dirty="0">
                <a:latin typeface="宋体" panose="02010600030101010101" pitchFamily="2" charset="-122"/>
                <a:ea typeface="宋体" panose="02010600030101010101" pitchFamily="2" charset="-122"/>
              </a:rPr>
              <a:t>　</a:t>
            </a:r>
            <a:r>
              <a:rPr lang="sv-SE" altLang="zh-CN" sz="1800" b="0" i="0" u="none" strike="noStrike" baseline="0" dirty="0">
                <a:latin typeface="TimesNewRomanPSMT"/>
                <a:ea typeface="宋体" panose="02010600030101010101" pitchFamily="2" charset="-122"/>
              </a:rPr>
              <a:t>n,int</a:t>
            </a:r>
            <a:r>
              <a:rPr lang="zh-CN" altLang="sv-SE" sz="1800" b="0" i="0" u="none" strike="noStrike" baseline="0" dirty="0">
                <a:latin typeface="宋体" panose="02010600030101010101" pitchFamily="2" charset="-122"/>
                <a:ea typeface="宋体" panose="02010600030101010101" pitchFamily="2" charset="-122"/>
              </a:rPr>
              <a:t>　</a:t>
            </a:r>
            <a:r>
              <a:rPr lang="sv-SE" altLang="zh-CN" sz="1800" b="0" i="0" u="none" strike="noStrike" baseline="0" dirty="0">
                <a:latin typeface="TimesNewRomanPSMT"/>
                <a:ea typeface="宋体" panose="02010600030101010101" pitchFamily="2" charset="-122"/>
              </a:rPr>
              <a:t>m)</a:t>
            </a:r>
            <a:endParaRPr lang="sv-SE"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许多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程序员都认为只在函数末尾使用一次</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语句比较好，因为这样做更方便浏览程序的人理解函数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的控制流。但是，在函数中使用多个</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语句也没有错。无论如何，对用户而言，这</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个版本的函数用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起来都一样，因为所有的输入和输出都完全相同，不同的是函数内部的实现细节。下面的版本也没问题：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返回最小值的函数，第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个版本</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imin</a:t>
            </a:r>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("Professor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Fleppard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fopdoodle</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a:t>9.1.8 </a:t>
            </a:r>
            <a:r>
              <a:rPr lang="zh-CN" altLang="en-US"/>
              <a:t>使用</a:t>
            </a:r>
            <a:r>
              <a:rPr lang="en-US" altLang="zh-CN" dirty="0"/>
              <a:t>return</a:t>
            </a:r>
            <a:r>
              <a:rPr lang="zh-CN" altLang="en-US" dirty="0"/>
              <a:t>从函数中返回值</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语句导致</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语句永远不会被执行。如果</a:t>
            </a:r>
            <a:r>
              <a:rPr lang="en-US" altLang="zh-CN" sz="1800" b="0" i="0" u="none" strike="noStrike" baseline="0" dirty="0" err="1">
                <a:latin typeface="TimesNewRomanPSMT"/>
                <a:ea typeface="宋体" panose="02010600030101010101" pitchFamily="2" charset="-122"/>
              </a:rPr>
              <a:t>Fleppard</a:t>
            </a:r>
            <a:r>
              <a:rPr lang="zh-CN" altLang="en-US" sz="1800" b="0" i="0" u="none" strike="noStrike" baseline="0" dirty="0">
                <a:latin typeface="宋体" panose="02010600030101010101" pitchFamily="2" charset="-122"/>
                <a:ea typeface="宋体" panose="02010600030101010101" pitchFamily="2" charset="-122"/>
              </a:rPr>
              <a:t>教授在自己的程序中使用这个版本的函数，可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能永远不知道编写这个函数的学生对他的看法。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另外，还可以这样使用</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return;</a:t>
            </a:r>
            <a:endParaRPr lang="en-US" altLang="zh-CN" sz="1800" b="0" i="0" u="none" strike="noStrike" baseline="0" dirty="0">
              <a:solidFill>
                <a:srgbClr val="FF0000"/>
              </a:solidFill>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这条语句会导致终止函数，并把控制返回给主调函数。因为 </a:t>
            </a:r>
            <a:r>
              <a:rPr lang="en-US" altLang="zh-CN" sz="1800" b="0" i="0" u="none" strike="noStrike" baseline="0" dirty="0">
                <a:latin typeface="TimesNewRomanPSMT"/>
                <a:ea typeface="宋体" panose="02010600030101010101" pitchFamily="2" charset="-122"/>
              </a:rPr>
              <a:t>return </a:t>
            </a:r>
            <a:r>
              <a:rPr lang="zh-CN" altLang="en-US" sz="1800" b="0" i="0" u="none" strike="noStrike" baseline="0" dirty="0">
                <a:latin typeface="宋体" panose="02010600030101010101" pitchFamily="2" charset="-122"/>
                <a:ea typeface="宋体" panose="02010600030101010101" pitchFamily="2" charset="-122"/>
              </a:rPr>
              <a:t>后面没有任何表达式，所以没有返回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只有在</a:t>
            </a:r>
            <a:r>
              <a:rPr lang="en-US" altLang="zh-CN" sz="1800" b="0" i="0" u="none" strike="noStrike" baseline="0" dirty="0">
                <a:solidFill>
                  <a:srgbClr val="FF0000"/>
                </a:solidFill>
                <a:latin typeface="TimesNewRomanPSMT"/>
                <a:ea typeface="宋体" panose="02010600030101010101" pitchFamily="2" charset="-122"/>
              </a:rPr>
              <a:t>void</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函数中才会用到这种形式</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声明函数时必须声明函数的类型。带返回值的函数类型应该与其返回值类型相同，而没有返回值的函数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应声明为</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类型。如果没有声明函数的类型，旧版本的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编译器会假定函数的类型是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。这一惯例源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的早期，那时的函数绝大多数都是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类型。然而，</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标准不再支持</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类型函数的这种假定设置。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类型声明是函数定义的一部分。要记住，</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函数类型指的是返回值的类型</a:t>
            </a:r>
            <a:r>
              <a:rPr lang="zh-CN" altLang="en-US" sz="1800" b="0" i="0" u="none" strike="noStrike" baseline="0" dirty="0">
                <a:latin typeface="宋体" panose="02010600030101010101" pitchFamily="2" charset="-122"/>
                <a:ea typeface="宋体" panose="02010600030101010101" pitchFamily="2" charset="-122"/>
              </a:rPr>
              <a:t>，不是函数参数的类型。例如，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下面的函数头定义了一个带两个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类型参数的函数，但是其返回值是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a:t>
            </a:r>
            <a:r>
              <a:rPr lang="en-US" altLang="zh-CN" sz="1800" b="0" i="0" u="none" strike="noStrike" baseline="0" dirty="0" err="1">
                <a:latin typeface="TimesNewRomanPSMT"/>
                <a:ea typeface="宋体" panose="02010600030101010101" pitchFamily="2" charset="-122"/>
              </a:rPr>
              <a:t>klink</a:t>
            </a:r>
            <a:r>
              <a:rPr lang="en-US" altLang="zh-CN" sz="1800" b="0" i="0" u="none" strike="noStrike" baseline="0" dirty="0">
                <a:latin typeface="TimesNewRomanPSMT"/>
                <a:ea typeface="宋体" panose="02010600030101010101" pitchFamily="2" charset="-122"/>
              </a:rPr>
              <a:t>(int a, int b)</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要正确地使用函数，程序在第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次使用函数之前必须知道函数的类型。方法之一是，把完整的函数定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义放在第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次调用函数的前面。然而，这种方法增加了程序的阅读难度。而且，要使用的函数可能在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或其他文件中。因此，通常的做法是提前声明函数，把函数的信息告知编译器。例如，程序清单 </a:t>
            </a:r>
            <a:r>
              <a:rPr lang="en-US" altLang="zh-CN" sz="1800" b="0" i="0" u="none" strike="noStrike" baseline="0" dirty="0">
                <a:latin typeface="TimesNewRomanPSMT"/>
                <a:ea typeface="宋体" panose="02010600030101010101" pitchFamily="2" charset="-122"/>
              </a:rPr>
              <a:t>9.3 </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函数包含以下几行代码：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lesser;</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行代码说明</a:t>
            </a:r>
            <a:r>
              <a:rPr lang="en-US" altLang="zh-CN" sz="1800" b="0" i="0" u="none" strike="noStrike" baseline="0" dirty="0" err="1">
                <a:latin typeface="TimesNewRomanPSMT"/>
                <a:ea typeface="宋体" panose="02010600030101010101" pitchFamily="2" charset="-122"/>
              </a:rPr>
              <a:t>imin</a:t>
            </a:r>
            <a:r>
              <a:rPr lang="zh-CN" altLang="en-US" sz="1800" b="0" i="0" u="none" strike="noStrike" baseline="0" dirty="0">
                <a:latin typeface="宋体" panose="02010600030101010101" pitchFamily="2" charset="-122"/>
                <a:ea typeface="宋体" panose="02010600030101010101" pitchFamily="2" charset="-122"/>
              </a:rPr>
              <a:t>是一个函数名，有两个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类型的形参，且返回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类型的值。现在，编译器在程序中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调用</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函数时就知道应该如何处理。</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在</a:t>
            </a:r>
            <a:r>
              <a:rPr lang="en-US" altLang="zh-CN" dirty="0">
                <a:solidFill>
                  <a:srgbClr val="FF0000"/>
                </a:solidFill>
              </a:rPr>
              <a:t>C</a:t>
            </a:r>
            <a:r>
              <a:rPr lang="zh-CN" altLang="en-US" dirty="0">
                <a:solidFill>
                  <a:srgbClr val="FF0000"/>
                </a:solidFill>
              </a:rPr>
              <a:t>语言中，所有变量都必须先声明才能使用</a:t>
            </a:r>
            <a:r>
              <a:rPr lang="zh-CN" altLang="en-US" dirty="0"/>
              <a:t>。这意味着必须列出程序中用到的所有变量名及其类型。</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中，我们把函数的前置声明放在主调函数外面。当然，也可以放在主调函数里面。例如，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重写</a:t>
            </a:r>
            <a:r>
              <a:rPr lang="en-US" altLang="zh-CN" sz="1800" b="0" i="0" u="none" strike="noStrike" baseline="0" dirty="0" err="1">
                <a:latin typeface="TimesNewRomanPSMT"/>
                <a:ea typeface="宋体" panose="02010600030101010101" pitchFamily="2" charset="-122"/>
              </a:rPr>
              <a:t>lesser.c</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）的开头部分：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imin</a:t>
            </a:r>
            <a:r>
              <a:rPr lang="en-US" altLang="zh-CN" sz="1800" b="0" i="0" u="none" strike="noStrike" baseline="0" dirty="0">
                <a:latin typeface="TimesNewRomanPSMT"/>
              </a:rPr>
              <a:t>(int, int); /* </a:t>
            </a:r>
            <a:r>
              <a:rPr lang="zh-CN" altLang="en-US" sz="1800" b="0" i="0" u="none" strike="noStrike" baseline="0" dirty="0">
                <a:latin typeface="宋体" panose="02010600030101010101" pitchFamily="2" charset="-122"/>
                <a:ea typeface="宋体" panose="02010600030101010101" pitchFamily="2" charset="-122"/>
              </a:rPr>
              <a:t>声明</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函数的原型</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evil2,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lesser;</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注意在这两种情况中，函数原型都声明在使用函数之前。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9.1.9 </a:t>
            </a:r>
            <a:r>
              <a:rPr lang="zh-CN" altLang="en-US" dirty="0"/>
              <a:t>函数类型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ANSI C</a:t>
            </a:r>
            <a:r>
              <a:rPr lang="zh-CN" altLang="en-US" sz="1800" b="0" i="0" u="none" strike="noStrike" baseline="0" dirty="0">
                <a:latin typeface="宋体" panose="02010600030101010101" pitchFamily="2" charset="-122"/>
                <a:ea typeface="宋体" panose="02010600030101010101" pitchFamily="2" charset="-122"/>
              </a:rPr>
              <a:t>标准库中，函数被分成多个系列，每一系列都有各自的头文件。这些头文件中除了其他内容，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还包含了本系列所有函数的声明。例如，</a:t>
            </a:r>
            <a:r>
              <a:rPr lang="en-US" altLang="zh-CN" sz="1800" b="0" i="0" u="none" strike="noStrike" baseline="0" dirty="0" err="1">
                <a:latin typeface="TimesNewRomanPSMT"/>
              </a:rPr>
              <a:t>stdio.h</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头文件包含了标准 </a:t>
            </a:r>
            <a:r>
              <a:rPr lang="en-US" altLang="zh-CN" sz="1800" b="0" i="0" u="none" strike="noStrike" baseline="0" dirty="0">
                <a:latin typeface="TimesNewRomanPSMT"/>
                <a:ea typeface="宋体" panose="02010600030101010101" pitchFamily="2" charset="-122"/>
              </a:rPr>
              <a:t>I/O </a:t>
            </a:r>
            <a:r>
              <a:rPr lang="zh-CN" altLang="en-US" sz="1800" b="0" i="0" u="none" strike="noStrike" baseline="0" dirty="0">
                <a:latin typeface="宋体" panose="02010600030101010101" pitchFamily="2" charset="-122"/>
                <a:ea typeface="宋体" panose="02010600030101010101" pitchFamily="2" charset="-122"/>
              </a:rPr>
              <a:t>库函数（如，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的声明。</a:t>
            </a:r>
            <a:r>
              <a:rPr lang="en-US" altLang="zh-CN" sz="1800" b="0" i="0" u="none" strike="noStrike" baseline="0" dirty="0" err="1">
                <a:latin typeface="TimesNewRomanPSMT"/>
                <a:ea typeface="宋体" panose="02010600030101010101" pitchFamily="2" charset="-122"/>
              </a:rPr>
              <a:t>math.h</a:t>
            </a:r>
            <a:r>
              <a:rPr lang="zh-CN" altLang="en-US" sz="1800" b="0" i="0" u="none" strike="noStrike" baseline="0" dirty="0">
                <a:latin typeface="宋体" panose="02010600030101010101" pitchFamily="2" charset="-122"/>
                <a:ea typeface="宋体" panose="02010600030101010101" pitchFamily="2" charset="-122"/>
              </a:rPr>
              <a:t>头文件包含了各种数学函数的声明。例如，下面的声明：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sqrt(double);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告知编译器</a:t>
            </a:r>
            <a:r>
              <a:rPr lang="en-US" altLang="zh-CN" sz="1800" b="0" i="0" u="none" strike="noStrike" baseline="0" dirty="0">
                <a:latin typeface="TimesNewRomanPSMT"/>
                <a:ea typeface="宋体" panose="02010600030101010101" pitchFamily="2" charset="-122"/>
              </a:rPr>
              <a:t>sqrt()</a:t>
            </a:r>
            <a:r>
              <a:rPr lang="zh-CN" altLang="en-US" sz="1800" b="0" i="0" u="none" strike="noStrike" baseline="0" dirty="0">
                <a:latin typeface="宋体" panose="02010600030101010101" pitchFamily="2" charset="-122"/>
                <a:ea typeface="宋体" panose="02010600030101010101" pitchFamily="2" charset="-122"/>
              </a:rPr>
              <a:t>函数有一个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类型的形参，而且返回</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类型的值。不要混淆函数的声明和定义。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函数声明告知编译器函数的类型，而函数定义则提供实际的代码。在程序中包含 </a:t>
            </a:r>
            <a:r>
              <a:rPr lang="en-US" altLang="zh-CN" sz="1800" b="0" i="0" u="none" strike="noStrike" baseline="0" dirty="0" err="1">
                <a:latin typeface="TimesNewRomanPSMT"/>
                <a:ea typeface="宋体" panose="02010600030101010101" pitchFamily="2" charset="-122"/>
              </a:rPr>
              <a:t>math.h</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头文件告知编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译器：</a:t>
            </a:r>
            <a:r>
              <a:rPr lang="en-US" altLang="zh-CN" sz="1800" b="0" i="0" u="none" strike="noStrike" baseline="0" dirty="0">
                <a:latin typeface="TimesNewRomanPSMT"/>
                <a:ea typeface="宋体" panose="02010600030101010101" pitchFamily="2" charset="-122"/>
              </a:rPr>
              <a:t>sqrt()</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类型，但是</a:t>
            </a:r>
            <a:r>
              <a:rPr lang="en-US" altLang="zh-CN" sz="1800" b="0" i="0" u="none" strike="noStrike" baseline="0" dirty="0">
                <a:latin typeface="TimesNewRomanPSMT"/>
                <a:ea typeface="宋体" panose="02010600030101010101" pitchFamily="2" charset="-122"/>
              </a:rPr>
              <a:t>sqrt()</a:t>
            </a:r>
            <a:r>
              <a:rPr lang="zh-CN" altLang="en-US" sz="1800" b="0" i="0" u="none" strike="noStrike" baseline="0" dirty="0">
                <a:latin typeface="宋体" panose="02010600030101010101" pitchFamily="2" charset="-122"/>
                <a:ea typeface="宋体" panose="02010600030101010101" pitchFamily="2" charset="-122"/>
              </a:rPr>
              <a:t>函数的代码在另一个库函数的文件中。</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 ANSI C</a:t>
            </a:r>
            <a:r>
              <a:rPr lang="zh-CN" altLang="en-US" dirty="0"/>
              <a:t>函数原型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标准</a:t>
            </a:r>
            <a:r>
              <a:rPr lang="zh-CN" altLang="en-US" sz="1800" b="0" i="0" u="none" strike="noStrike" baseline="0" dirty="0">
                <a:solidFill>
                  <a:srgbClr val="FF0000"/>
                </a:solidFill>
                <a:latin typeface="宋体" panose="02010600030101010101" pitchFamily="2" charset="-122"/>
                <a:ea typeface="宋体" panose="02010600030101010101" pitchFamily="2" charset="-122"/>
              </a:rPr>
              <a:t>之前</a:t>
            </a:r>
            <a:r>
              <a:rPr lang="zh-CN" altLang="en-US" sz="1800" b="0" i="0" u="none" strike="noStrike" baseline="0" dirty="0">
                <a:latin typeface="宋体" panose="02010600030101010101" pitchFamily="2" charset="-122"/>
                <a:ea typeface="宋体" panose="02010600030101010101" pitchFamily="2" charset="-122"/>
              </a:rPr>
              <a:t>，声明函数的方案有缺陷，因为只需要声明函数的类型，不用声明任何参数。下面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我们看一下使用旧式的函数声明会导致什么问题。</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 ANSI C</a:t>
            </a:r>
            <a:r>
              <a:rPr lang="zh-CN" altLang="en-US" dirty="0"/>
              <a:t>函数原型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a:t>
            </a:r>
            <a:r>
              <a:rPr lang="en-US" altLang="zh-CN" sz="1800" b="0" i="0" u="none" strike="noStrike" baseline="0" dirty="0">
                <a:latin typeface="TimesNewRomanPSMT"/>
                <a:ea typeface="宋体" panose="02010600030101010101" pitchFamily="2" charset="-122"/>
              </a:rPr>
              <a:t>ANSI</a:t>
            </a:r>
            <a:r>
              <a:rPr lang="zh-CN" altLang="en-US" sz="1800" b="0" i="0" u="none" strike="noStrike" baseline="0" dirty="0">
                <a:latin typeface="宋体" panose="02010600030101010101" pitchFamily="2" charset="-122"/>
                <a:ea typeface="宋体" panose="02010600030101010101" pitchFamily="2" charset="-122"/>
              </a:rPr>
              <a:t>之前的函数声明，告知编译器</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然而，以上函数声明并</a:t>
            </a:r>
            <a:r>
              <a:rPr lang="zh-CN" altLang="en-US" sz="1800" b="0" i="0" u="none" strike="noStrike" baseline="0" dirty="0">
                <a:solidFill>
                  <a:srgbClr val="FF0000"/>
                </a:solidFill>
                <a:latin typeface="宋体" panose="02010600030101010101" pitchFamily="2" charset="-122"/>
                <a:ea typeface="宋体" panose="02010600030101010101" pitchFamily="2" charset="-122"/>
              </a:rPr>
              <a:t>未给出</a:t>
            </a:r>
            <a:r>
              <a:rPr lang="en-US" altLang="zh-CN" sz="1800" b="0" i="0" u="none" strike="noStrike" baseline="0" dirty="0" err="1">
                <a:solidFill>
                  <a:srgbClr val="FF0000"/>
                </a:solidFill>
                <a:latin typeface="TimesNewRomanPSMT"/>
                <a:ea typeface="宋体" panose="02010600030101010101" pitchFamily="2" charset="-122"/>
              </a:rPr>
              <a:t>imin</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函数的参数个数和类型</a:t>
            </a:r>
            <a:r>
              <a:rPr lang="zh-CN" altLang="en-US" sz="1800" b="0" i="0" u="none" strike="noStrike" baseline="0" dirty="0">
                <a:latin typeface="宋体" panose="02010600030101010101" pitchFamily="2" charset="-122"/>
                <a:ea typeface="宋体" panose="02010600030101010101" pitchFamily="2" charset="-122"/>
              </a:rPr>
              <a:t>。因此，如果调用</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时使用的参数个数不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对或类型不匹配，编译器根本不会察觉出来。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我们看看与</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函数相关的一些示例，该函数与</a:t>
            </a:r>
            <a:r>
              <a:rPr lang="en-US" altLang="zh-CN" sz="1800" b="0" i="0" u="none" strike="noStrike" baseline="0" dirty="0" err="1">
                <a:latin typeface="TimesNewRomanPSMT"/>
                <a:ea typeface="宋体" panose="02010600030101010101" pitchFamily="2" charset="-122"/>
              </a:rPr>
              <a:t>imin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函数关系密切。程序清单</a:t>
            </a:r>
            <a:r>
              <a:rPr lang="en-US" altLang="zh-CN" sz="1800" b="0" i="0" u="none" strike="noStrike" baseline="0" dirty="0">
                <a:latin typeface="TimesNewRomanPSMT"/>
                <a:ea typeface="宋体" panose="02010600030101010101" pitchFamily="2" charset="-122"/>
              </a:rPr>
              <a:t>9.4</a:t>
            </a:r>
            <a:r>
              <a:rPr lang="zh-CN" altLang="en-US" sz="1800" b="0" i="0" u="none" strike="noStrike" baseline="0" dirty="0">
                <a:latin typeface="宋体" panose="02010600030101010101" pitchFamily="2" charset="-122"/>
                <a:ea typeface="宋体" panose="02010600030101010101" pitchFamily="2" charset="-122"/>
              </a:rPr>
              <a:t>演示了一个程序，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用过去声明函数的方式声明了</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函数，然后错误地使用该函数。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9.4 </a:t>
            </a:r>
            <a:r>
              <a:rPr lang="en-US" altLang="zh-CN" sz="1800" b="1" i="0" u="none" strike="noStrike" baseline="0" dirty="0" err="1">
                <a:latin typeface="TimesNewRomanPS-BoldMT"/>
                <a:ea typeface="宋体" panose="02010600030101010101" pitchFamily="2" charset="-122"/>
              </a:rPr>
              <a:t>misuse.c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misuse.c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错误地使用函数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imax</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旧式函数声明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imax</a:t>
            </a:r>
            <a:r>
              <a:rPr lang="en-US" altLang="zh-CN" sz="1800" b="0" i="0" u="none" strike="noStrike" baseline="0" dirty="0">
                <a:latin typeface="TimesNewRomanPSMT"/>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次调用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时省略了</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的一个参数，第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次调用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时用两个浮点参数而不是整数参数。尽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管有些问题，但程序可以编译和运行。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err="1">
                <a:solidFill>
                  <a:srgbClr val="FF0000"/>
                </a:solidFill>
                <a:latin typeface="TimesNewRomanPSMT"/>
                <a:ea typeface="宋体" panose="02010600030101010101" pitchFamily="2" charset="-122"/>
              </a:rPr>
              <a:t>Xcode</a:t>
            </a:r>
            <a:r>
              <a:rPr lang="en-US" altLang="zh-CN" sz="1800" b="0" i="0" u="none" strike="noStrike" baseline="0" dirty="0">
                <a:solidFill>
                  <a:srgbClr val="FF0000"/>
                </a:solidFill>
                <a:latin typeface="TimesNewRomanPSMT"/>
                <a:ea typeface="宋体" panose="02010600030101010101" pitchFamily="2" charset="-122"/>
              </a:rPr>
              <a:t> 4.6</a:t>
            </a:r>
            <a:r>
              <a:rPr lang="zh-CN" altLang="en-US" sz="1800" b="0" i="0" u="none" strike="noStrike" baseline="0" dirty="0">
                <a:latin typeface="宋体" panose="02010600030101010101" pitchFamily="2" charset="-122"/>
                <a:ea typeface="宋体" panose="02010600030101010101" pitchFamily="2" charset="-122"/>
              </a:rPr>
              <a:t>运行的输出示例：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1606416656.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3886.</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err="1">
                <a:solidFill>
                  <a:srgbClr val="FF0000"/>
                </a:solidFill>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运行该程序，输出的值是</a:t>
            </a:r>
            <a:r>
              <a:rPr lang="en-US" altLang="zh-CN" sz="1800" b="0" i="0" u="none" strike="noStrike" baseline="0" dirty="0">
                <a:latin typeface="TimesNewRomanPSMT"/>
                <a:ea typeface="宋体" panose="02010600030101010101" pitchFamily="2" charset="-122"/>
              </a:rPr>
              <a:t>1359379472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1359377160</a:t>
            </a:r>
            <a:r>
              <a:rPr lang="zh-CN" altLang="en-US" sz="1800" b="0" i="0" u="none" strike="noStrike" baseline="0" dirty="0">
                <a:latin typeface="宋体" panose="02010600030101010101" pitchFamily="2" charset="-122"/>
                <a:ea typeface="宋体" panose="02010600030101010101" pitchFamily="2" charset="-122"/>
              </a:rPr>
              <a:t>。这两个编译器都运行正常，之所以输出错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误的结果，是因为它们运行的程序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没有使用函数原型</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到底是哪里出了问题？由于不同系统的内部机制不同，所以出现问题的具体情况也不同。下面介绍的是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P 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 X</a:t>
            </a:r>
            <a:r>
              <a:rPr lang="zh-CN" altLang="en-US" sz="1800" b="0" i="0" u="none" strike="noStrike" baseline="0" dirty="0">
                <a:latin typeface="宋体" panose="02010600030101010101" pitchFamily="2" charset="-122"/>
                <a:ea typeface="宋体" panose="02010600030101010101" pitchFamily="2" charset="-122"/>
              </a:rPr>
              <a:t>的情况。主调函数把它的参数储存在被称为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栈</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stack</a:t>
            </a:r>
            <a:r>
              <a:rPr lang="zh-CN" altLang="en-US" sz="1800" b="0" i="0" u="none" strike="noStrike" baseline="0" dirty="0">
                <a:latin typeface="宋体" panose="02010600030101010101" pitchFamily="2" charset="-122"/>
                <a:ea typeface="宋体" panose="02010600030101010101" pitchFamily="2" charset="-122"/>
              </a:rPr>
              <a:t>）的临时存储区，被调函数从栈中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读取这些参数。对于该例，这两个过程并未相互协调。主调函数根据函数调用中的实际参数决定传递的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类型，而被调函数根据它的形式参数读取值。因此，函数调用</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把一个整数放在栈中。当</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数开始执行时，它从栈中读取两个整数。而实际上栈中只存放了一个待读取的整数，所以读取的第 </a:t>
            </a:r>
            <a:r>
              <a:rPr lang="en-US" altLang="zh-CN" sz="1800" b="0" i="0" u="none" strike="noStrike" baseline="0" dirty="0">
                <a:latin typeface="TimesNewRomanPSMT"/>
                <a:ea typeface="宋体" panose="02010600030101010101" pitchFamily="2" charset="-122"/>
              </a:rPr>
              <a:t>2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个值是当时恰好在栈中的其他值。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 </a:t>
            </a:r>
            <a:r>
              <a:rPr lang="zh-CN" altLang="en-US" dirty="0"/>
              <a:t>语言是为了满足程序员的需求而设计的，程序员利用</a:t>
            </a:r>
            <a:r>
              <a:rPr lang="en-US" altLang="zh-CN" dirty="0">
                <a:solidFill>
                  <a:srgbClr val="FF0000"/>
                </a:solidFill>
              </a:rPr>
              <a:t>C</a:t>
            </a:r>
            <a:r>
              <a:rPr lang="zh-CN" altLang="en-US" dirty="0">
                <a:solidFill>
                  <a:srgbClr val="FF0000"/>
                </a:solidFill>
              </a:rPr>
              <a:t>可以访问硬件、操控内存中的位</a:t>
            </a:r>
            <a:r>
              <a:rPr lang="zh-CN" altLang="en-US" dirty="0"/>
              <a:t>。</a:t>
            </a:r>
            <a:r>
              <a:rPr lang="en-US" altLang="zh-CN" dirty="0"/>
              <a:t>C </a:t>
            </a:r>
            <a:r>
              <a:rPr lang="zh-CN" altLang="en-US" dirty="0"/>
              <a:t>语言有</a:t>
            </a:r>
            <a:endParaRPr lang="en-US" altLang="zh-CN" dirty="0"/>
          </a:p>
          <a:p>
            <a:r>
              <a:rPr lang="zh-CN" altLang="en-US" dirty="0"/>
              <a:t>丰富的运算符，能让程序员简洁地表达自己的意图。</a:t>
            </a:r>
            <a:r>
              <a:rPr lang="en-US" altLang="zh-CN" dirty="0"/>
              <a:t>C</a:t>
            </a:r>
            <a:r>
              <a:rPr lang="zh-CN" altLang="en-US" dirty="0"/>
              <a:t>没有</a:t>
            </a:r>
            <a:r>
              <a:rPr lang="en-US" altLang="zh-CN" dirty="0"/>
              <a:t>Pascal</a:t>
            </a:r>
            <a:r>
              <a:rPr lang="zh-CN" altLang="en-US" dirty="0"/>
              <a:t>严谨，但是却比</a:t>
            </a:r>
            <a:r>
              <a:rPr lang="en-US" altLang="zh-CN" dirty="0"/>
              <a:t>C++</a:t>
            </a:r>
            <a:r>
              <a:rPr lang="zh-CN" altLang="en-US" dirty="0"/>
              <a:t>的限制多。这样的</a:t>
            </a:r>
            <a:endParaRPr lang="en-US" altLang="zh-CN" dirty="0"/>
          </a:p>
          <a:p>
            <a:r>
              <a:rPr lang="zh-CN" altLang="en-US" dirty="0"/>
              <a:t>灵活性既是优点也是缺点。优点是，许多任务用</a:t>
            </a:r>
            <a:r>
              <a:rPr lang="en-US" altLang="zh-CN" dirty="0"/>
              <a:t>C</a:t>
            </a:r>
            <a:r>
              <a:rPr lang="zh-CN" altLang="en-US" dirty="0"/>
              <a:t>来处理都非常简洁（如，转换数据的格式）；缺点是，</a:t>
            </a:r>
            <a:endParaRPr lang="en-US" altLang="zh-CN" dirty="0"/>
          </a:p>
          <a:p>
            <a:r>
              <a:rPr lang="zh-CN" altLang="en-US" dirty="0"/>
              <a:t>你可能会犯一些莫名其妙的错误，这些错误不可能在其他语言中出现。</a:t>
            </a:r>
            <a:r>
              <a:rPr lang="en-US" altLang="zh-CN" dirty="0"/>
              <a:t>C </a:t>
            </a:r>
            <a:r>
              <a:rPr lang="zh-CN" altLang="en-US" dirty="0"/>
              <a:t>语言在提供更多自由的同时，</a:t>
            </a:r>
            <a:endParaRPr lang="en-US" altLang="zh-CN" dirty="0"/>
          </a:p>
          <a:p>
            <a:r>
              <a:rPr lang="zh-CN" altLang="en-US" dirty="0"/>
              <a:t>也让使用者承担了更大的责任。</a:t>
            </a:r>
            <a:endParaRPr lang="en-US" altLang="zh-CN" dirty="0"/>
          </a:p>
          <a:p>
            <a:endParaRPr lang="en-US" altLang="zh-CN" dirty="0"/>
          </a:p>
          <a:p>
            <a:endParaRPr lang="en-US" altLang="zh-CN" dirty="0"/>
          </a:p>
          <a:p>
            <a:r>
              <a:rPr lang="zh-CN" altLang="en-US" dirty="0"/>
              <a:t>另外，大多数</a:t>
            </a:r>
            <a:r>
              <a:rPr lang="en-US" altLang="zh-CN" dirty="0"/>
              <a:t>C</a:t>
            </a:r>
            <a:r>
              <a:rPr lang="zh-CN" altLang="en-US" dirty="0"/>
              <a:t>实现都有一个大型的库，包含众多有用的</a:t>
            </a:r>
            <a:r>
              <a:rPr lang="en-US" altLang="zh-CN" dirty="0"/>
              <a:t>C</a:t>
            </a:r>
            <a:r>
              <a:rPr lang="zh-CN" altLang="en-US" dirty="0"/>
              <a:t>函数。这些函数用于处理程序员经常需要解</a:t>
            </a:r>
            <a:endParaRPr lang="en-US" altLang="zh-CN" dirty="0"/>
          </a:p>
          <a:p>
            <a:r>
              <a:rPr lang="zh-CN" altLang="en-US" dirty="0"/>
              <a:t>决的问题。</a:t>
            </a:r>
            <a:endParaRPr lang="zh-CN" altLang="en-US" dirty="0"/>
          </a:p>
        </p:txBody>
      </p:sp>
      <p:sp>
        <p:nvSpPr>
          <p:cNvPr id="2" name="标题 1"/>
          <p:cNvSpPr>
            <a:spLocks noGrp="1"/>
          </p:cNvSpPr>
          <p:nvPr>
            <p:ph type="title"/>
          </p:nvPr>
        </p:nvSpPr>
        <p:spPr/>
        <p:txBody>
          <a:bodyPr/>
          <a:lstStyle/>
          <a:p>
            <a:r>
              <a:rPr lang="en-US" altLang="zh-CN" dirty="0"/>
              <a:t>1.2.5 </a:t>
            </a:r>
            <a:r>
              <a:rPr lang="zh-CN" altLang="en-US" dirty="0"/>
              <a:t>面向程序员</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以前的</a:t>
            </a:r>
            <a:r>
              <a:rPr lang="en-US" altLang="zh-CN" dirty="0"/>
              <a:t>C</a:t>
            </a:r>
            <a:r>
              <a:rPr lang="zh-CN" altLang="en-US" dirty="0"/>
              <a:t>语言，还要求把变量声明在块的顶部，其他语句不能在任何声明的前面。也就是说，</a:t>
            </a:r>
            <a:r>
              <a:rPr lang="en-US" altLang="zh-CN" dirty="0"/>
              <a:t>main()</a:t>
            </a:r>
            <a:r>
              <a:rPr lang="zh-CN" altLang="en-US" dirty="0"/>
              <a:t>函</a:t>
            </a:r>
            <a:endParaRPr lang="en-US" altLang="zh-CN" dirty="0"/>
          </a:p>
          <a:p>
            <a:r>
              <a:rPr lang="zh-CN" altLang="en-US" dirty="0"/>
              <a:t>数体如下所示：</a:t>
            </a:r>
            <a:endParaRPr lang="en-US" altLang="zh-CN" dirty="0"/>
          </a:p>
          <a:p>
            <a:endParaRPr lang="zh-CN" altLang="en-US" dirty="0"/>
          </a:p>
          <a:p>
            <a:r>
              <a:rPr lang="en-US" altLang="zh-CN" dirty="0"/>
              <a:t>int main() //</a:t>
            </a:r>
            <a:r>
              <a:rPr lang="zh-CN" altLang="en-US" dirty="0"/>
              <a:t>旧规则</a:t>
            </a:r>
            <a:endParaRPr lang="zh-CN" altLang="en-US" dirty="0"/>
          </a:p>
          <a:p>
            <a:r>
              <a:rPr lang="en-US" altLang="zh-CN" dirty="0"/>
              <a:t>{</a:t>
            </a:r>
            <a:endParaRPr lang="en-US" altLang="zh-CN" dirty="0"/>
          </a:p>
          <a:p>
            <a:r>
              <a:rPr lang="en-US" altLang="zh-CN" dirty="0"/>
              <a:t>int</a:t>
            </a:r>
            <a:r>
              <a:rPr lang="zh-CN" altLang="en-US" dirty="0"/>
              <a:t>　</a:t>
            </a:r>
            <a:r>
              <a:rPr lang="en-US" altLang="zh-CN" dirty="0"/>
              <a:t>doors;</a:t>
            </a:r>
            <a:endParaRPr lang="en-US" altLang="zh-CN" dirty="0"/>
          </a:p>
          <a:p>
            <a:r>
              <a:rPr lang="en-US" altLang="zh-CN" dirty="0"/>
              <a:t>int</a:t>
            </a:r>
            <a:r>
              <a:rPr lang="zh-CN" altLang="en-US" dirty="0"/>
              <a:t>　</a:t>
            </a:r>
            <a:r>
              <a:rPr lang="en-US" altLang="zh-CN" dirty="0"/>
              <a:t>dogs;</a:t>
            </a:r>
            <a:endParaRPr lang="en-US" altLang="zh-CN" dirty="0"/>
          </a:p>
          <a:p>
            <a:r>
              <a:rPr lang="en-US" altLang="zh-CN" dirty="0"/>
              <a:t>doors</a:t>
            </a:r>
            <a:r>
              <a:rPr lang="zh-CN" altLang="en-US" dirty="0"/>
              <a:t>　</a:t>
            </a:r>
            <a:r>
              <a:rPr lang="en-US" altLang="zh-CN" dirty="0"/>
              <a:t>=</a:t>
            </a:r>
            <a:r>
              <a:rPr lang="zh-CN" altLang="en-US" dirty="0"/>
              <a:t>　</a:t>
            </a:r>
            <a:r>
              <a:rPr lang="en-US" altLang="zh-CN" dirty="0"/>
              <a:t>5;</a:t>
            </a:r>
            <a:endParaRPr lang="en-US" altLang="zh-CN" dirty="0"/>
          </a:p>
          <a:p>
            <a:r>
              <a:rPr lang="en-US" altLang="zh-CN" dirty="0"/>
              <a:t>dogs</a:t>
            </a:r>
            <a:r>
              <a:rPr lang="zh-CN" altLang="en-US" dirty="0"/>
              <a:t>　</a:t>
            </a:r>
            <a:r>
              <a:rPr lang="en-US" altLang="zh-CN" dirty="0"/>
              <a:t>=</a:t>
            </a:r>
            <a:r>
              <a:rPr lang="zh-CN" altLang="en-US" dirty="0"/>
              <a:t>　</a:t>
            </a:r>
            <a:r>
              <a:rPr lang="en-US" altLang="zh-CN" dirty="0"/>
              <a:t>3;</a:t>
            </a:r>
            <a:endParaRPr lang="en-US" altLang="zh-CN" dirty="0"/>
          </a:p>
          <a:p>
            <a:r>
              <a:rPr lang="en-US" altLang="zh-CN" dirty="0"/>
              <a:t>// </a:t>
            </a:r>
            <a:r>
              <a:rPr lang="zh-CN" altLang="en-US" dirty="0"/>
              <a:t>其他语句</a:t>
            </a:r>
            <a:endParaRPr lang="zh-CN" altLang="en-US" dirty="0"/>
          </a:p>
          <a:p>
            <a:r>
              <a:rPr lang="en-US" altLang="zh-CN"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9.2.1 </a:t>
            </a:r>
            <a:r>
              <a:rPr lang="zh-CN" altLang="en-US" dirty="0"/>
              <a:t>问题所在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次使用</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函数时，它传递的是</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类型的值。这次把两个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类型的值放在栈中（回忆一下，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类型被作为参数传递时会被升级为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类型）。在我们的系统中，两个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类型的值就是两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位的值，所以</a:t>
            </a:r>
            <a:r>
              <a:rPr lang="en-US" altLang="zh-CN" sz="1800" b="0" i="0" u="none" strike="noStrike" baseline="0" dirty="0">
                <a:latin typeface="TimesNewRomanPSMT"/>
                <a:ea typeface="宋体" panose="02010600030101010101" pitchFamily="2" charset="-122"/>
              </a:rPr>
              <a:t>128</a:t>
            </a:r>
            <a:r>
              <a:rPr lang="zh-CN" altLang="en-US" sz="1800" b="0" i="0" u="none" strike="noStrike" baseline="0" dirty="0">
                <a:latin typeface="宋体" panose="02010600030101010101" pitchFamily="2" charset="-122"/>
                <a:ea typeface="宋体" panose="02010600030101010101" pitchFamily="2" charset="-122"/>
              </a:rPr>
              <a:t>位的数据被放在栈中。当</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从栈中读取两个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类型的值时，它从栈中读取前</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位。在我们的系统中，每个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类型的变量占用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位。这些数据对应两个整数，其中较大的是</a:t>
            </a:r>
            <a:r>
              <a:rPr lang="en-US" altLang="zh-CN" sz="1800" b="0" i="0" u="none" strike="noStrike" baseline="0" dirty="0">
                <a:latin typeface="TimesNewRomanPSMT"/>
                <a:ea typeface="宋体" panose="02010600030101010101" pitchFamily="2" charset="-122"/>
              </a:rPr>
              <a:t>3886</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针对参数不匹配的问题，</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标准要求在函数声明时还要声明变量的类型，即使用函数原型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function prototype</a:t>
            </a:r>
            <a:r>
              <a:rPr lang="zh-CN" altLang="en-US" sz="1800" b="0" i="0" u="none" strike="noStrike" baseline="0" dirty="0">
                <a:latin typeface="宋体" panose="02010600030101010101" pitchFamily="2" charset="-122"/>
                <a:ea typeface="宋体" panose="02010600030101010101" pitchFamily="2" charset="-122"/>
              </a:rPr>
              <a:t>）来声明函数的返回类型、参数的数量和每个参数的类型。未标明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函数有两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类型的参数，可以使用下面两种函数原型来声明：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imax</a:t>
            </a:r>
            <a:r>
              <a:rPr lang="en-US" altLang="zh-CN" sz="1800" b="0" i="0" u="none" strike="noStrike" baseline="0" dirty="0">
                <a:latin typeface="TimesNewRomanPSMT"/>
              </a:rPr>
              <a:t>(int, int);</a:t>
            </a:r>
            <a:endParaRPr lang="en-US" altLang="zh-CN" sz="1800" b="0" i="0" u="none" strike="noStrike" baseline="0" dirty="0">
              <a:latin typeface="TimesNewRomanPSMT"/>
            </a:endParaRPr>
          </a:p>
          <a:p>
            <a:pPr algn="l"/>
            <a:r>
              <a:rPr lang="fr-FR" altLang="zh-CN" sz="1800" b="0" i="0" u="none" strike="noStrike" baseline="0" dirty="0">
                <a:latin typeface="TimesNewRomanPSMT"/>
              </a:rPr>
              <a:t>int imax(int a, int b);</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种形式使用以逗号分隔的类型列表，第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种形式在类型后面添加了变量名。注意，这里的变量名是假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名，不必与函数定义的形式参数名一致。</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fontScale="92500"/>
          </a:bodyPr>
          <a:lstStyle/>
          <a:p>
            <a:pPr algn="l"/>
            <a:r>
              <a:rPr lang="zh-CN" altLang="en-US" sz="1800" b="0" i="0" u="none" strike="noStrike" baseline="0" dirty="0">
                <a:latin typeface="宋体" panose="02010600030101010101" pitchFamily="2" charset="-122"/>
                <a:ea typeface="宋体" panose="02010600030101010101" pitchFamily="2" charset="-122"/>
              </a:rPr>
              <a:t>有了这些信息，编译器可以检查函数调用是否与函数原型匹配。参数的数量是否正确？参数的类型是否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匹配？以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为例，如果两个参数都是数字，但是类型不匹配，编译器会把实际参数的类型转换成形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式参数的类型。例如，</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(3.0, 5.0)</a:t>
            </a:r>
            <a:r>
              <a:rPr lang="zh-CN" altLang="en-US" sz="1800" b="0" i="0" u="none" strike="noStrike" baseline="0" dirty="0">
                <a:latin typeface="宋体" panose="02010600030101010101" pitchFamily="2" charset="-122"/>
                <a:ea typeface="宋体" panose="02010600030101010101" pitchFamily="2" charset="-122"/>
              </a:rPr>
              <a:t>会被转换成</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(3, 5)</a:t>
            </a:r>
            <a:r>
              <a:rPr lang="zh-CN" altLang="en-US" sz="1800" b="0" i="0" u="none" strike="noStrike" baseline="0" dirty="0">
                <a:latin typeface="宋体" panose="02010600030101010101" pitchFamily="2" charset="-122"/>
                <a:ea typeface="宋体" panose="02010600030101010101" pitchFamily="2" charset="-122"/>
              </a:rPr>
              <a:t>。我们用函数原型替换程序清单</a:t>
            </a:r>
            <a:r>
              <a:rPr lang="en-US" altLang="zh-CN" sz="1800" b="0" i="0" u="none" strike="noStrike" baseline="0" dirty="0">
                <a:latin typeface="TimesNewRomanPSMT"/>
                <a:ea typeface="宋体" panose="02010600030101010101" pitchFamily="2" charset="-122"/>
              </a:rPr>
              <a:t>9.4</a:t>
            </a:r>
            <a:r>
              <a:rPr lang="zh-CN" altLang="en-US" sz="1800" b="0" i="0" u="none" strike="noStrike" baseline="0" dirty="0">
                <a:latin typeface="宋体" panose="02010600030101010101" pitchFamily="2" charset="-122"/>
                <a:ea typeface="宋体" panose="02010600030101010101" pitchFamily="2" charset="-122"/>
              </a:rPr>
              <a:t>中的函数声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明，如程序清单</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9.5 </a:t>
            </a:r>
            <a:r>
              <a:rPr lang="en-US" altLang="zh-CN" sz="1800" b="1" i="0" u="none" strike="noStrike" baseline="0" dirty="0" err="1">
                <a:latin typeface="TimesNewRomanPS-BoldMT"/>
                <a:ea typeface="宋体" panose="02010600030101010101" pitchFamily="2" charset="-122"/>
              </a:rPr>
              <a:t>proto.c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proto.c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使用函数原型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imax</a:t>
            </a:r>
            <a:r>
              <a:rPr lang="en-US" altLang="zh-CN" sz="1800" b="0" i="0" u="none" strike="noStrike" baseline="0" dirty="0">
                <a:latin typeface="TimesNewRomanPSMT"/>
              </a:rPr>
              <a:t>(int,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maximum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编译程序清单</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时，我们的编译器给出调用的</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函数参数太少的错误消息。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如果是类型不匹配会怎样？为探索这个问题，我们用</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(3, 5)</a:t>
            </a:r>
            <a:r>
              <a:rPr lang="zh-CN" altLang="en-US" sz="1800" b="0" i="0" u="none" strike="noStrike" baseline="0" dirty="0">
                <a:latin typeface="宋体" panose="02010600030101010101" pitchFamily="2" charset="-122"/>
                <a:ea typeface="宋体" panose="02010600030101010101" pitchFamily="2" charset="-122"/>
              </a:rPr>
              <a:t>替换</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，然后再次编译该程序。这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次编译器没有给出任何错误信息，程序的输出如下：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The maximum of 3 and 5 is 5.</a:t>
            </a:r>
            <a:endParaRPr lang="en-US" altLang="zh-CN" sz="1800" b="0" i="0" u="none" strike="noStrike" baseline="0" dirty="0">
              <a:latin typeface="TimesNewRomanPSMT"/>
            </a:endParaRPr>
          </a:p>
          <a:p>
            <a:pPr algn="l"/>
            <a:r>
              <a:rPr lang="en-US" altLang="zh-CN" sz="1800" b="0" i="0" u="none" strike="noStrike" baseline="0" dirty="0">
                <a:latin typeface="TimesNewRomanPSMT"/>
              </a:rPr>
              <a:t>The maximum of 3 and 5 is 5.</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如上文所述，第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次调用中的</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被转换成</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，以便函数能正确地处理输入。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虽然没有错误消息，但是我们的编译器还是给出了警告：</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可能会导致丢失数据。例如，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下面的函数调用：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imax</a:t>
            </a:r>
            <a:r>
              <a:rPr lang="en-US" altLang="zh-CN" sz="1800" b="0" i="0" u="none" strike="noStrike" baseline="0" dirty="0">
                <a:latin typeface="TimesNewRomanPSMT"/>
              </a:rPr>
              <a:t>(3.9, 5.4)</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相当于</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(3, 5)</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9.2.2 ANSI</a:t>
            </a:r>
            <a:r>
              <a:rPr lang="zh-CN" altLang="en-US" dirty="0"/>
              <a:t>的解决方案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错误和警告的区别</a:t>
            </a:r>
            <a:r>
              <a:rPr lang="zh-CN" altLang="en-US" sz="1800" b="0" i="0" u="none" strike="noStrike" baseline="0" dirty="0">
                <a:latin typeface="宋体" panose="02010600030101010101" pitchFamily="2" charset="-122"/>
                <a:ea typeface="宋体" panose="02010600030101010101" pitchFamily="2" charset="-122"/>
              </a:rPr>
              <a:t>是：错误导致无法编译，而警告仍然允许编译。一些编译器在进行类似的类型转换时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不会通知用户，因为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标准中对此未作要求。不过，许多编译器都允许用户选择警告级别来控制编译器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在描述警告时的详细程度。</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9.2.3 </a:t>
            </a:r>
            <a:r>
              <a:rPr lang="zh-CN" altLang="en-US" dirty="0"/>
              <a:t>无参数和未指定参数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假设有下面的函数原型：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print_name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一个支持</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的编译器会假定用户没有用函数原型来声明函数，它</a:t>
            </a:r>
            <a:r>
              <a:rPr lang="zh-CN" altLang="en-US" sz="1800" b="0" i="0" u="none" strike="noStrike" baseline="0" dirty="0">
                <a:solidFill>
                  <a:srgbClr val="FF0000"/>
                </a:solidFill>
                <a:latin typeface="宋体" panose="02010600030101010101" pitchFamily="2" charset="-122"/>
                <a:ea typeface="宋体" panose="02010600030101010101" pitchFamily="2" charset="-122"/>
              </a:rPr>
              <a:t>将不会检查参数</a:t>
            </a:r>
            <a:r>
              <a:rPr lang="zh-CN" altLang="en-US" sz="1800" b="0" i="0" u="none" strike="noStrike" baseline="0" dirty="0">
                <a:latin typeface="宋体" panose="02010600030101010101" pitchFamily="2" charset="-122"/>
                <a:ea typeface="宋体" panose="02010600030101010101" pitchFamily="2" charset="-122"/>
              </a:rPr>
              <a:t>。为了表明函数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确实没有参数，应该在圆括号中使用</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关键字：</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print_name</a:t>
            </a:r>
            <a:r>
              <a:rPr lang="en-US" altLang="zh-CN" sz="1800" b="0" i="0" u="none" strike="noStrike" baseline="0" dirty="0">
                <a:latin typeface="TimesNewRomanPSMT"/>
                <a:ea typeface="宋体" panose="02010600030101010101" pitchFamily="2" charset="-122"/>
              </a:rPr>
              <a:t>(void);</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9.2.3 </a:t>
            </a:r>
            <a:r>
              <a:rPr lang="zh-CN" altLang="en-US" dirty="0"/>
              <a:t>无参数和未指定参数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支持</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的编译器解释为</a:t>
            </a:r>
            <a:r>
              <a:rPr lang="en-US" altLang="zh-CN" sz="1800" b="0" i="0" u="none" strike="noStrike" baseline="0" dirty="0" err="1">
                <a:latin typeface="TimesNewRomanPSMT"/>
                <a:ea typeface="宋体" panose="02010600030101010101" pitchFamily="2" charset="-122"/>
              </a:rPr>
              <a:t>print_name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不接受任何参数。然后在调用该函数时，编译器会检查以确保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没有使用参数。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9.2.3 </a:t>
            </a:r>
            <a:r>
              <a:rPr lang="zh-CN" altLang="en-US" dirty="0"/>
              <a:t>无参数和未指定参数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一些函数接受（如，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）许多参数。例如对于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个参数是字符串，但是其余参数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的类型和数量都不固定。对于这种情况，</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允许使用部分原型。例如，对于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可以使用下面的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原型：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printf</a:t>
            </a:r>
            <a:r>
              <a:rPr lang="en-US" altLang="zh-CN" sz="1800" b="0" i="0" u="none" strike="noStrike" baseline="0" dirty="0">
                <a:latin typeface="TimesNewRomanPSMT"/>
              </a:rPr>
              <a:t>(const char *, ...);</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这种原型表明，第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个参数是一个字符串（第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章中将详细介绍），可能还有其他未指定的参数。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a:t>C99</a:t>
            </a:r>
            <a:r>
              <a:rPr lang="zh-CN" altLang="en-US" dirty="0"/>
              <a:t>和</a:t>
            </a:r>
            <a:r>
              <a:rPr lang="en-US" altLang="zh-CN" dirty="0"/>
              <a:t>C11</a:t>
            </a:r>
            <a:r>
              <a:rPr lang="zh-CN" altLang="en-US" dirty="0"/>
              <a:t>遵循</a:t>
            </a:r>
            <a:r>
              <a:rPr lang="en-US" altLang="zh-CN" dirty="0"/>
              <a:t>C++</a:t>
            </a:r>
            <a:r>
              <a:rPr lang="zh-CN" altLang="en-US" dirty="0"/>
              <a:t>的惯例，可以把声明放在块中的任何位置。尽管如此，首次使用变量之前一定要先声</a:t>
            </a:r>
            <a:endParaRPr lang="en-US" altLang="zh-CN" dirty="0"/>
          </a:p>
          <a:p>
            <a:r>
              <a:rPr lang="zh-CN" altLang="en-US" dirty="0"/>
              <a:t>明它。因此，如果编译器支持这一新特性，可以这样编写上面的代码：</a:t>
            </a:r>
            <a:endParaRPr lang="en-US" altLang="zh-CN" dirty="0"/>
          </a:p>
          <a:p>
            <a:endParaRPr lang="en-US" altLang="zh-CN" dirty="0"/>
          </a:p>
          <a:p>
            <a:r>
              <a:rPr lang="en-US" altLang="zh-CN" dirty="0"/>
              <a:t>int main()</a:t>
            </a:r>
            <a:r>
              <a:rPr lang="zh-CN" altLang="en-US" dirty="0"/>
              <a:t>　　　　　　</a:t>
            </a:r>
            <a:r>
              <a:rPr lang="en-US" altLang="zh-CN" dirty="0"/>
              <a:t>// </a:t>
            </a:r>
            <a:r>
              <a:rPr lang="zh-CN" altLang="en-US" dirty="0"/>
              <a:t>目前的</a:t>
            </a:r>
            <a:r>
              <a:rPr lang="en-US" altLang="zh-CN" dirty="0"/>
              <a:t>C</a:t>
            </a:r>
            <a:r>
              <a:rPr lang="zh-CN" altLang="en-US" dirty="0"/>
              <a:t>规则</a:t>
            </a:r>
            <a:endParaRPr lang="zh-CN" altLang="en-US" dirty="0"/>
          </a:p>
          <a:p>
            <a:r>
              <a:rPr lang="en-US" altLang="zh-CN" dirty="0"/>
              <a:t>{</a:t>
            </a:r>
            <a:endParaRPr lang="en-US" altLang="zh-CN" dirty="0"/>
          </a:p>
          <a:p>
            <a:r>
              <a:rPr lang="en-US" altLang="zh-CN" dirty="0"/>
              <a:t>// </a:t>
            </a:r>
            <a:r>
              <a:rPr lang="zh-CN" altLang="en-US" dirty="0"/>
              <a:t>一些语句</a:t>
            </a:r>
            <a:endParaRPr lang="zh-CN" altLang="en-US" dirty="0"/>
          </a:p>
          <a:p>
            <a:r>
              <a:rPr lang="en-US" altLang="zh-CN" dirty="0"/>
              <a:t>int</a:t>
            </a:r>
            <a:r>
              <a:rPr lang="zh-CN" altLang="en-US" dirty="0"/>
              <a:t>　</a:t>
            </a:r>
            <a:r>
              <a:rPr lang="en-US" altLang="zh-CN" dirty="0"/>
              <a:t>doors;</a:t>
            </a:r>
            <a:endParaRPr lang="en-US" altLang="zh-CN" dirty="0"/>
          </a:p>
          <a:p>
            <a:r>
              <a:rPr lang="nl-NL" altLang="zh-CN" dirty="0"/>
              <a:t>doors = 5; // </a:t>
            </a:r>
            <a:r>
              <a:rPr lang="zh-CN" altLang="nl-NL" dirty="0"/>
              <a:t>第</a:t>
            </a:r>
            <a:r>
              <a:rPr lang="nl-NL" altLang="zh-CN" dirty="0"/>
              <a:t>1</a:t>
            </a:r>
            <a:r>
              <a:rPr lang="zh-CN" altLang="nl-NL" dirty="0"/>
              <a:t>次使用</a:t>
            </a:r>
            <a:r>
              <a:rPr lang="nl-NL" altLang="zh-CN" dirty="0"/>
              <a:t>doors</a:t>
            </a:r>
            <a:endParaRPr lang="nl-NL" altLang="zh-CN" dirty="0"/>
          </a:p>
          <a:p>
            <a:r>
              <a:rPr lang="en-US" altLang="zh-CN" dirty="0"/>
              <a:t>// </a:t>
            </a:r>
            <a:r>
              <a:rPr lang="zh-CN" altLang="en-US" dirty="0"/>
              <a:t>其他语句</a:t>
            </a:r>
            <a:endParaRPr lang="zh-CN" altLang="en-US" dirty="0"/>
          </a:p>
          <a:p>
            <a:r>
              <a:rPr lang="en-US" altLang="zh-CN" dirty="0"/>
              <a:t>int</a:t>
            </a:r>
            <a:r>
              <a:rPr lang="zh-CN" altLang="en-US" dirty="0"/>
              <a:t>　</a:t>
            </a:r>
            <a:r>
              <a:rPr lang="en-US" altLang="zh-CN" dirty="0"/>
              <a:t>dogs;</a:t>
            </a:r>
            <a:endParaRPr lang="en-US" altLang="zh-CN" dirty="0"/>
          </a:p>
          <a:p>
            <a:r>
              <a:rPr lang="en-US" altLang="zh-CN" dirty="0"/>
              <a:t>dogs = 3; // </a:t>
            </a:r>
            <a:r>
              <a:rPr lang="zh-CN" altLang="en-US" dirty="0"/>
              <a:t>第</a:t>
            </a:r>
            <a:r>
              <a:rPr lang="en-US" altLang="zh-CN" dirty="0"/>
              <a:t>1</a:t>
            </a:r>
            <a:r>
              <a:rPr lang="zh-CN" altLang="en-US" dirty="0"/>
              <a:t>次使用</a:t>
            </a:r>
            <a:r>
              <a:rPr lang="en-US" altLang="zh-CN" dirty="0"/>
              <a:t>dogs</a:t>
            </a:r>
            <a:endParaRPr lang="en-US" altLang="zh-CN" dirty="0"/>
          </a:p>
          <a:p>
            <a:r>
              <a:rPr lang="en-US" altLang="zh-CN" dirty="0"/>
              <a:t>// </a:t>
            </a:r>
            <a:r>
              <a:rPr lang="zh-CN" altLang="en-US" dirty="0"/>
              <a:t>其他语句</a:t>
            </a:r>
            <a:endParaRPr lang="zh-CN" altLang="en-US" dirty="0"/>
          </a:p>
          <a:p>
            <a:r>
              <a:rPr lang="en-US" altLang="zh-CN"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9.2.3 </a:t>
            </a:r>
            <a:r>
              <a:rPr lang="zh-CN" altLang="en-US" dirty="0"/>
              <a:t>无参数和未指定参数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库通过</a:t>
            </a:r>
            <a:r>
              <a:rPr lang="en-US" altLang="zh-CN" sz="1800" b="0" i="0" u="none" strike="noStrike" baseline="0" dirty="0" err="1">
                <a:latin typeface="TimesNewRomanPSMT"/>
                <a:ea typeface="宋体" panose="02010600030101010101" pitchFamily="2" charset="-122"/>
              </a:rPr>
              <a:t>stdarg.h</a:t>
            </a:r>
            <a:r>
              <a:rPr lang="zh-CN" altLang="en-US" sz="1800" b="0" i="0" u="none" strike="noStrike" baseline="0" dirty="0">
                <a:latin typeface="宋体" panose="02010600030101010101" pitchFamily="2" charset="-122"/>
                <a:ea typeface="宋体" panose="02010600030101010101" pitchFamily="2" charset="-122"/>
              </a:rPr>
              <a:t>头文件提供了一个定义这类（形参数量不固定的）函数的标准方法。第</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章中详细介绍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相关内容。</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9.2.4 </a:t>
            </a:r>
            <a:r>
              <a:rPr lang="zh-CN" altLang="en-US" dirty="0"/>
              <a:t>函数原型的优点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函数原型是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语言的一个强有力的工具，它让编译器捕获在使用函数时可能出现的许多错误或疏漏。如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果编译器没有发现这些问题，就很难觉察出来。是否必须使用函数原型？不一定。你也可以使用旧式的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函数声明（即不用声明任何形参），但是这样做的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弊大于利</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9.2.4 </a:t>
            </a:r>
            <a:r>
              <a:rPr lang="zh-CN" altLang="en-US" dirty="0"/>
              <a:t>函数原型的优点</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有一种方法可以省略函数原型却保留函数原型的优点。首先要明白，之所以使用函数原型，是为了让编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译器在第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次执行到该函数之前就知道如何使用它。因此，</a:t>
            </a:r>
            <a:r>
              <a:rPr lang="zh-CN" altLang="en-US" sz="1800" b="0" i="0" u="none" strike="noStrike" baseline="0" dirty="0">
                <a:solidFill>
                  <a:srgbClr val="FF0000"/>
                </a:solidFill>
                <a:latin typeface="宋体" panose="02010600030101010101" pitchFamily="2" charset="-122"/>
                <a:ea typeface="宋体" panose="02010600030101010101" pitchFamily="2" charset="-122"/>
              </a:rPr>
              <a:t>把整个函数定义放在第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次调用该函数之前，</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也有相同的效果</a:t>
            </a:r>
            <a:r>
              <a:rPr lang="zh-CN" altLang="en-US" sz="1800" b="0" i="0" u="none" strike="noStrike" baseline="0" dirty="0">
                <a:latin typeface="宋体" panose="02010600030101010101" pitchFamily="2" charset="-122"/>
                <a:ea typeface="宋体" panose="02010600030101010101" pitchFamily="2" charset="-122"/>
              </a:rPr>
              <a:t>。此时，函数定义也相当于函数原型。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对于较小的函数，这种用法很普遍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下面这行代码既是函数定义，也是函数原型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	...</a:t>
            </a:r>
            <a:endParaRPr lang="en-US" altLang="zh-CN" sz="1800" b="1"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imax</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	...</a:t>
            </a:r>
            <a:endParaRPr lang="en-US" altLang="zh-CN" sz="1800" b="1" i="0" u="none" strike="noStrike" baseline="0" dirty="0">
              <a:latin typeface="TimesNewRomanPS-Bold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 </a:t>
            </a:r>
            <a:r>
              <a:rPr lang="zh-CN" altLang="en-US" dirty="0"/>
              <a:t>递归</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允许</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函数调用它自己</a:t>
            </a:r>
            <a:r>
              <a:rPr lang="zh-CN" altLang="en-US" sz="1800" b="0" i="0" u="none" strike="noStrike" baseline="0" dirty="0">
                <a:latin typeface="宋体" panose="02010600030101010101" pitchFamily="2" charset="-122"/>
                <a:ea typeface="宋体" panose="02010600030101010101" pitchFamily="2" charset="-122"/>
              </a:rPr>
              <a:t>，这种调用过程称为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递归</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recursion</a:t>
            </a:r>
            <a:r>
              <a:rPr lang="zh-CN" altLang="en-US" sz="1800" b="0" i="0" u="none" strike="noStrike" baseline="0" dirty="0">
                <a:latin typeface="宋体" panose="02010600030101010101" pitchFamily="2" charset="-122"/>
                <a:ea typeface="宋体" panose="02010600030101010101" pitchFamily="2" charset="-122"/>
              </a:rPr>
              <a:t>）。递归有时难以捉摸，有时却很方便实用。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结束递归是使用递归的难点，因为如果递归代码中没有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终止递归的条件测试</a:t>
            </a:r>
            <a:r>
              <a:rPr lang="zh-CN" altLang="en-US" sz="1800" b="0" i="0" u="none" strike="noStrike" baseline="0" dirty="0">
                <a:latin typeface="宋体" panose="02010600030101010101" pitchFamily="2" charset="-122"/>
                <a:ea typeface="宋体" panose="02010600030101010101" pitchFamily="2" charset="-122"/>
              </a:rPr>
              <a:t>部分，一个调用自己的函数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会无限递归。</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可以使用循环的地方通常都可以使用递归。有时用循环解决问题比较好，但有时用递归更好。</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递归方案</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更简洁，但效率却没有循环高</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我们通过一个程序示例，来学习什么是递归。程序清单 </a:t>
            </a:r>
            <a:r>
              <a:rPr lang="en-US" altLang="zh-CN" sz="1800" b="0" i="0" u="none" strike="noStrike" baseline="0" dirty="0">
                <a:latin typeface="TimesNewRomanPSMT"/>
                <a:ea typeface="宋体" panose="02010600030101010101" pitchFamily="2" charset="-122"/>
              </a:rPr>
              <a:t>9.6 </a:t>
            </a:r>
            <a:r>
              <a:rPr lang="zh-CN" altLang="en-US" sz="1800" b="0" i="0" u="none" strike="noStrike" baseline="0" dirty="0">
                <a:latin typeface="宋体" panose="02010600030101010101" pitchFamily="2" charset="-122"/>
                <a:ea typeface="宋体" panose="02010600030101010101" pitchFamily="2" charset="-122"/>
              </a:rPr>
              <a:t>中的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函数调用 </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这次调用称为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级递归</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。然后</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调用自己，这次调用称为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级递归</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。接着第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递归调用第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级递归，以此类推。该程序示例共有</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级递归。为了进一步深入研究递归时发生了什么，程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序不仅显示了变量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的值，还显示了储存</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的内存地址</a:t>
            </a:r>
            <a:r>
              <a:rPr lang="en-US" altLang="zh-CN" sz="1800" b="0" i="0" u="none" strike="noStrike" baseline="0" dirty="0">
                <a:latin typeface="TimesNewRomanPSMT"/>
                <a:ea typeface="宋体" panose="02010600030101010101" pitchFamily="2" charset="-122"/>
              </a:rPr>
              <a:t>&amp;n</a:t>
            </a:r>
            <a:r>
              <a:rPr lang="zh-CN" altLang="en-US" sz="1800" b="0" i="0" u="none" strike="noStrike" baseline="0" dirty="0">
                <a:latin typeface="宋体" panose="02010600030101010101" pitchFamily="2" charset="-122"/>
                <a:ea typeface="宋体" panose="02010600030101010101" pitchFamily="2" charset="-122"/>
              </a:rPr>
              <a:t>（。本章稍后会详细讨论</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转换说明打印地址，如果你的系统不支持这种格式，请使用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9.6 </a:t>
            </a:r>
            <a:r>
              <a:rPr lang="en-US" altLang="zh-CN" sz="1800" b="1" i="0" u="none" strike="noStrike" baseline="0" dirty="0" err="1">
                <a:latin typeface="TimesNewRomanPS-BoldMT"/>
                <a:ea typeface="宋体" panose="02010600030101010101" pitchFamily="2" charset="-122"/>
              </a:rPr>
              <a:t>recur.c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recur.c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递归演示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up_and_down</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en-US" altLang="zh-CN" dirty="0">
                <a:latin typeface="TimesNewRomanPSMT"/>
                <a:sym typeface="+mn-ea"/>
              </a:rPr>
              <a:t>void</a:t>
            </a:r>
            <a:r>
              <a:rPr lang="zh-CN" altLang="en-US" dirty="0">
                <a:latin typeface="宋体" panose="02010600030101010101" pitchFamily="2" charset="-122"/>
                <a:ea typeface="宋体" panose="02010600030101010101" pitchFamily="2" charset="-122"/>
                <a:sym typeface="+mn-ea"/>
              </a:rPr>
              <a:t>　</a:t>
            </a:r>
            <a:r>
              <a:rPr lang="en-US" altLang="zh-CN" dirty="0" err="1">
                <a:latin typeface="TimesNewRomanPSMT"/>
                <a:ea typeface="宋体" panose="02010600030101010101" pitchFamily="2" charset="-122"/>
                <a:sym typeface="+mn-ea"/>
              </a:rPr>
              <a:t>up_and_down</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sz="1800" b="0" i="0" u="none" strike="noStrike" baseline="0" dirty="0" err="1">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up_and_down</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下面是在我们系统中的输出：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0x0012ff48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0x0012ff24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0x0012ff24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LEVEL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0x0012ff48</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我们来仔细分析程序中的递归是如何工作的。首先，</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调用了带参数</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函数，执行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结果是</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中的形式参数</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，所以打印语句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Level 1</a:t>
            </a:r>
            <a:r>
              <a:rPr lang="zh-CN" altLang="en-US" sz="1800" b="0" i="0" u="none" strike="noStrike" baseline="0" dirty="0">
                <a:latin typeface="宋体" panose="02010600030101010101" pitchFamily="2" charset="-122"/>
                <a:ea typeface="宋体" panose="02010600030101010101" pitchFamily="2" charset="-122"/>
              </a:rPr>
              <a:t>。然后，由于</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级）调用实际参数为</a:t>
            </a:r>
            <a:r>
              <a:rPr lang="en-US" altLang="zh-CN" sz="1800" b="0" i="0" u="none" strike="noStrike" baseline="0" dirty="0">
                <a:latin typeface="TimesNewRomanPSMT"/>
                <a:ea typeface="宋体" panose="02010600030101010101" pitchFamily="2" charset="-122"/>
              </a:rPr>
              <a:t>n + 1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级）。于是第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级调用中的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，打印语句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Level 2</a:t>
            </a:r>
            <a:r>
              <a:rPr lang="zh-CN" altLang="en-US" sz="1800" b="0" i="0" u="none" strike="noStrike" baseline="0" dirty="0">
                <a:latin typeface="宋体" panose="02010600030101010101" pitchFamily="2" charset="-122"/>
                <a:ea typeface="宋体" panose="02010600030101010101" pitchFamily="2" charset="-122"/>
              </a:rPr>
              <a:t>。与此类似，下面两次调用打印的分别是</a:t>
            </a:r>
            <a:r>
              <a:rPr lang="en-US" altLang="zh-CN" sz="1800" b="0" i="0" u="none" strike="noStrike" baseline="0" dirty="0">
                <a:latin typeface="TimesNewRomanPSMT"/>
                <a:ea typeface="宋体" panose="02010600030101010101" pitchFamily="2" charset="-122"/>
              </a:rPr>
              <a:t>Level 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Level 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当执行到第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级时，</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测试条件为假。</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函数不再调用自己。第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级调用接着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执行打印语句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，即打印</a:t>
            </a:r>
            <a:r>
              <a:rPr lang="en-US" altLang="zh-CN" sz="1800" b="0" i="0" u="none" strike="noStrike" baseline="0" dirty="0">
                <a:latin typeface="TimesNewRomanPSMT"/>
                <a:ea typeface="宋体" panose="02010600030101010101" pitchFamily="2" charset="-122"/>
              </a:rPr>
              <a:t>LEVEL 4</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。此时，第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级调用结束，控制被传回它的主调函数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（即第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级调用）。在第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级调用中，执行的最后一条语句是调用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语句中的第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级调用。被调函数（第</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级调用）把控制返回在这个位置，因此，第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级调用继续执行后面的代码，打印语句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LEVEL 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级调用结束，控制被传回第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级调用，接着打印</a:t>
            </a:r>
            <a:r>
              <a:rPr lang="en-US" altLang="zh-CN" sz="1800" b="0" i="0" u="none" strike="noStrike" baseline="0" dirty="0">
                <a:latin typeface="TimesNewRomanPSMT"/>
                <a:ea typeface="宋体" panose="02010600030101010101" pitchFamily="2" charset="-122"/>
              </a:rPr>
              <a:t>LEVEL 2</a:t>
            </a:r>
            <a:r>
              <a:rPr lang="zh-CN" altLang="en-US" sz="1800" b="0" i="0" u="none" strike="noStrike" baseline="0" dirty="0">
                <a:latin typeface="宋体" panose="02010600030101010101" pitchFamily="2" charset="-122"/>
                <a:ea typeface="宋体" panose="02010600030101010101" pitchFamily="2" charset="-122"/>
              </a:rPr>
              <a:t>，以此类推。</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为了与旧系统更好地兼容，本书沿用最初的规则（即，把变量声明都写在块的顶部）。</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9.3.1 </a:t>
            </a:r>
            <a:r>
              <a:rPr lang="zh-CN" altLang="en-US" dirty="0"/>
              <a:t>演示递归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每级递归的变量 </a:t>
            </a:r>
            <a:r>
              <a:rPr lang="en-US" altLang="zh-CN" sz="1800" b="0" i="0" u="none" strike="noStrike" baseline="0" dirty="0">
                <a:solidFill>
                  <a:srgbClr val="FF0000"/>
                </a:solidFill>
                <a:latin typeface="TimesNewRomanPSMT"/>
                <a:ea typeface="宋体" panose="02010600030101010101" pitchFamily="2" charset="-122"/>
              </a:rPr>
              <a:t>n </a:t>
            </a:r>
            <a:r>
              <a:rPr lang="zh-CN" altLang="en-US" sz="1800" b="0" i="0" u="none" strike="noStrike" baseline="0" dirty="0">
                <a:solidFill>
                  <a:srgbClr val="FF0000"/>
                </a:solidFill>
                <a:latin typeface="宋体" panose="02010600030101010101" pitchFamily="2" charset="-122"/>
                <a:ea typeface="宋体" panose="02010600030101010101" pitchFamily="2" charset="-122"/>
              </a:rPr>
              <a:t>都属于本级递归私有</a:t>
            </a:r>
            <a:r>
              <a:rPr lang="zh-CN" altLang="en-US" sz="1800" b="0" i="0" u="none" strike="noStrike" baseline="0" dirty="0">
                <a:latin typeface="宋体" panose="02010600030101010101" pitchFamily="2" charset="-122"/>
                <a:ea typeface="宋体" panose="02010600030101010101" pitchFamily="2" charset="-122"/>
              </a:rPr>
              <a:t>。这从程序输出的地址值可以看出（当然，不同的系统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表示的地址格式不同，这里关键要注意，</a:t>
            </a:r>
            <a:r>
              <a:rPr lang="en-US" altLang="zh-CN" sz="1800" b="0" i="0" u="none" strike="noStrike" baseline="0" dirty="0">
                <a:latin typeface="TimesNewRomanPSMT"/>
                <a:ea typeface="宋体" panose="02010600030101010101" pitchFamily="2" charset="-122"/>
              </a:rPr>
              <a:t>Level 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LEVEL 1</a:t>
            </a:r>
            <a:r>
              <a:rPr lang="zh-CN" altLang="en-US" sz="1800" b="0" i="0" u="none" strike="noStrike" baseline="0" dirty="0">
                <a:latin typeface="宋体" panose="02010600030101010101" pitchFamily="2" charset="-122"/>
                <a:ea typeface="宋体" panose="02010600030101010101" pitchFamily="2" charset="-122"/>
              </a:rPr>
              <a:t>的地址相同，</a:t>
            </a:r>
            <a:r>
              <a:rPr lang="en-US" altLang="zh-CN" sz="1800" b="0" i="0" u="none" strike="noStrike" baseline="0" dirty="0">
                <a:latin typeface="TimesNewRomanPSMT"/>
                <a:ea typeface="宋体" panose="02010600030101010101" pitchFamily="2" charset="-122"/>
              </a:rPr>
              <a:t>Level 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LEVEL 2</a:t>
            </a:r>
            <a:r>
              <a:rPr lang="zh-CN" altLang="en-US" sz="1800" b="0" i="0" u="none" strike="noStrike" baseline="0" dirty="0">
                <a:latin typeface="宋体" panose="02010600030101010101" pitchFamily="2" charset="-122"/>
                <a:ea typeface="宋体" panose="02010600030101010101" pitchFamily="2" charset="-122"/>
              </a:rPr>
              <a:t>的地址相同，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等等）。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如果觉得不好理解，可以假设有一条函数调用链</a:t>
            </a:r>
            <a:r>
              <a:rPr lang="en-US" altLang="zh-CN" sz="1800" b="0" i="0" u="none" strike="noStrike" baseline="0" dirty="0">
                <a:latin typeface="TimesNewRomanPSMT"/>
                <a:ea typeface="宋体" panose="02010600030101010101" pitchFamily="2" charset="-122"/>
              </a:rPr>
              <a:t>——fun1()</a:t>
            </a:r>
            <a:r>
              <a:rPr lang="zh-CN" altLang="en-US" sz="1800" b="0" i="0" u="none" strike="noStrike" baseline="0" dirty="0">
                <a:latin typeface="宋体" panose="02010600030101010101" pitchFamily="2" charset="-122"/>
                <a:ea typeface="宋体" panose="02010600030101010101" pitchFamily="2" charset="-122"/>
              </a:rPr>
              <a:t>调用</a:t>
            </a:r>
            <a:r>
              <a:rPr lang="en-US" altLang="zh-CN" sz="1800" b="0" i="0" u="none" strike="noStrike" baseline="0" dirty="0">
                <a:latin typeface="TimesNewRomanPSMT"/>
                <a:ea typeface="宋体" panose="02010600030101010101" pitchFamily="2" charset="-122"/>
              </a:rPr>
              <a:t>fun2()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fun2()</a:t>
            </a:r>
            <a:r>
              <a:rPr lang="zh-CN" altLang="en-US" sz="1800" b="0" i="0" u="none" strike="noStrike" baseline="0" dirty="0">
                <a:latin typeface="宋体" panose="02010600030101010101" pitchFamily="2" charset="-122"/>
                <a:ea typeface="宋体" panose="02010600030101010101" pitchFamily="2" charset="-122"/>
              </a:rPr>
              <a:t>调用 </a:t>
            </a:r>
            <a:r>
              <a:rPr lang="en-US" altLang="zh-CN" sz="1800" b="0" i="0" u="none" strike="noStrike" baseline="0" dirty="0">
                <a:latin typeface="TimesNewRomanPSMT"/>
                <a:ea typeface="宋体" panose="02010600030101010101" pitchFamily="2" charset="-122"/>
              </a:rPr>
              <a:t>fun3()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fun3()</a:t>
            </a:r>
            <a:r>
              <a:rPr lang="zh-CN" altLang="en-US" sz="1800" b="0" i="0" u="none" strike="noStrike" baseline="0" dirty="0">
                <a:latin typeface="宋体" panose="02010600030101010101" pitchFamily="2" charset="-122"/>
                <a:ea typeface="宋体" panose="02010600030101010101" pitchFamily="2" charset="-122"/>
              </a:rPr>
              <a:t>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fun4()</a:t>
            </a:r>
            <a:r>
              <a:rPr lang="zh-CN" altLang="en-US" sz="1800" b="0" i="0" u="none" strike="noStrike" baseline="0" dirty="0">
                <a:latin typeface="宋体" panose="02010600030101010101" pitchFamily="2" charset="-122"/>
                <a:ea typeface="宋体" panose="02010600030101010101" pitchFamily="2" charset="-122"/>
              </a:rPr>
              <a:t>。当 </a:t>
            </a:r>
            <a:r>
              <a:rPr lang="en-US" altLang="zh-CN" sz="1800" b="0" i="0" u="none" strike="noStrike" baseline="0" dirty="0">
                <a:latin typeface="TimesNewRomanPSMT"/>
                <a:ea typeface="宋体" panose="02010600030101010101" pitchFamily="2" charset="-122"/>
              </a:rPr>
              <a:t>fun4()</a:t>
            </a:r>
            <a:r>
              <a:rPr lang="zh-CN" altLang="en-US" sz="1800" b="0" i="0" u="none" strike="noStrike" baseline="0" dirty="0">
                <a:latin typeface="宋体" panose="02010600030101010101" pitchFamily="2" charset="-122"/>
                <a:ea typeface="宋体" panose="02010600030101010101" pitchFamily="2" charset="-122"/>
              </a:rPr>
              <a:t>结束时，控制传回</a:t>
            </a:r>
            <a:r>
              <a:rPr lang="en-US" altLang="zh-CN" sz="1800" b="0" i="0" u="none" strike="noStrike" baseline="0" dirty="0">
                <a:latin typeface="TimesNewRomanPSMT"/>
                <a:ea typeface="宋体" panose="02010600030101010101" pitchFamily="2" charset="-122"/>
              </a:rPr>
              <a:t>fun3()</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fun3()</a:t>
            </a:r>
            <a:r>
              <a:rPr lang="zh-CN" altLang="en-US" sz="1800" b="0" i="0" u="none" strike="noStrike" baseline="0" dirty="0">
                <a:latin typeface="宋体" panose="02010600030101010101" pitchFamily="2" charset="-122"/>
                <a:ea typeface="宋体" panose="02010600030101010101" pitchFamily="2" charset="-122"/>
              </a:rPr>
              <a:t>结束时，控制传回 </a:t>
            </a:r>
            <a:r>
              <a:rPr lang="en-US" altLang="zh-CN" sz="1800" b="0" i="0" u="none" strike="noStrike" baseline="0" dirty="0">
                <a:latin typeface="TimesNewRomanPSMT"/>
                <a:ea typeface="宋体" panose="02010600030101010101" pitchFamily="2" charset="-122"/>
              </a:rPr>
              <a:t>fun2()</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fun2()</a:t>
            </a:r>
            <a:r>
              <a:rPr lang="zh-CN" altLang="en-US" sz="1800" b="0" i="0" u="none" strike="noStrike" baseline="0" dirty="0">
                <a:latin typeface="宋体" panose="02010600030101010101" pitchFamily="2" charset="-122"/>
                <a:ea typeface="宋体" panose="02010600030101010101" pitchFamily="2" charset="-122"/>
              </a:rPr>
              <a:t>结束时，控制传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回</a:t>
            </a:r>
            <a:r>
              <a:rPr lang="en-US" altLang="zh-CN" sz="1800" b="0" i="0" u="none" strike="noStrike" baseline="0" dirty="0">
                <a:latin typeface="TimesNewRomanPSMT"/>
                <a:ea typeface="宋体" panose="02010600030101010101" pitchFamily="2" charset="-122"/>
              </a:rPr>
              <a:t>fun1()</a:t>
            </a:r>
            <a:r>
              <a:rPr lang="zh-CN" altLang="en-US" sz="1800" b="0" i="0" u="none" strike="noStrike" baseline="0" dirty="0">
                <a:latin typeface="宋体" panose="02010600030101010101" pitchFamily="2" charset="-122"/>
                <a:ea typeface="宋体" panose="02010600030101010101" pitchFamily="2" charset="-122"/>
              </a:rPr>
              <a:t>。递归的情况与此类似，只不过</a:t>
            </a:r>
            <a:r>
              <a:rPr lang="en-US" altLang="zh-CN" sz="1800" b="0" i="0" u="none" strike="noStrike" baseline="0" dirty="0">
                <a:latin typeface="TimesNewRomanPSMT"/>
                <a:ea typeface="宋体" panose="02010600030101010101" pitchFamily="2" charset="-122"/>
              </a:rPr>
              <a:t>fun1()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fun3()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fun4()</a:t>
            </a:r>
            <a:r>
              <a:rPr lang="zh-CN" altLang="en-US" sz="1800" b="0" i="0" u="none" strike="noStrike" baseline="0" dirty="0">
                <a:latin typeface="宋体" panose="02010600030101010101" pitchFamily="2" charset="-122"/>
                <a:ea typeface="宋体" panose="02010600030101010101" pitchFamily="2" charset="-122"/>
              </a:rPr>
              <a:t>都是相同的函数。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9.3.2 </a:t>
            </a:r>
            <a:r>
              <a:rPr lang="zh-CN" altLang="en-US" dirty="0"/>
              <a:t>递归的基本原理</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初次接触递归会觉得较难理解。为了帮助读者理解递归过程，下面以程序清单</a:t>
            </a:r>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为例讲解几个要点。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，每级函数调用都有自己的变量。也就是说，第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级的</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级的</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不同，所以程序创建了</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个单独的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变量，每个变量名都是</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，但是它们的值各不相同。当程序最终返回 </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级调用时，最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初的</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仍然是它的初值</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9.4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9.3.2 </a:t>
            </a:r>
            <a:r>
              <a:rPr lang="zh-CN" altLang="en-US" dirty="0"/>
              <a:t>递归的基本原理</a:t>
            </a:r>
            <a:endParaRPr lang="zh-CN" altLang="en-US" dirty="0"/>
          </a:p>
        </p:txBody>
      </p:sp>
      <p:pic>
        <p:nvPicPr>
          <p:cNvPr id="5" name="内容占位符 4"/>
          <p:cNvPicPr>
            <a:picLocks noGrp="1" noChangeAspect="1"/>
          </p:cNvPicPr>
          <p:nvPr>
            <p:ph idx="1"/>
          </p:nvPr>
        </p:nvPicPr>
        <p:blipFill>
          <a:blip r:embed="rId1"/>
          <a:stretch>
            <a:fillRect/>
          </a:stretch>
        </p:blipFill>
        <p:spPr>
          <a:xfrm>
            <a:off x="2800762" y="1722729"/>
            <a:ext cx="6590476" cy="4666667"/>
          </a:xfrm>
        </p:spPr>
      </p:pic>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9.3.2 </a:t>
            </a:r>
            <a:r>
              <a:rPr lang="zh-CN" altLang="en-US" dirty="0"/>
              <a:t>递归的基本原理</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，每次函数调用都会返回一次。当函数执行完毕后，控制权将被传回上一级递归。程序必须按顺序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逐级返回递归，从某级</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返回上一级的</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，不能跳级回到</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，递归函数中位于递归调用之前的语句，均按被调函数的顺序执行。例如，程序清单</a:t>
            </a:r>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中的打印语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位于递归调用之前，它按照递归的顺序：第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级和第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级，被执行了</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，递归函数中位于递归调用之后的语句，均按被调函数相反的顺序执行。例如，打印语句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位于递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归调用之后，其执行的顺序是第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级、第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级。递归调用的这种特性在解决涉及相反顺序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的编程问题时很有用。稍后将介绍一个这样的例子。</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9.3.2 </a:t>
            </a:r>
            <a:r>
              <a:rPr lang="zh-CN" altLang="en-US" dirty="0"/>
              <a:t>递归的基本原理</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，虽然每级递归都有自己的变量，但是并没有拷贝函数的代码。程序按顺序执行函数中的代码，而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递归调用就相当于又从头开始执行函数的代码。除了为每次递归调用创建变量外，递归调用非常类似于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一个循环语句。实际上，递归有时可用循环来代替，循环有时也能用递归来代替。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最后，</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递归函数必须包含能让递归调用停止的语句</a:t>
            </a:r>
            <a:r>
              <a:rPr lang="zh-CN" altLang="en-US" sz="1800" b="0" i="0" u="none" strike="noStrike" baseline="0" dirty="0">
                <a:latin typeface="宋体" panose="02010600030101010101" pitchFamily="2" charset="-122"/>
                <a:ea typeface="宋体" panose="02010600030101010101" pitchFamily="2" charset="-122"/>
              </a:rPr>
              <a:t>。通常，递归函数都使用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或其他等价的测试条件在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函数形参等于某特定值时终止递归。为此，每次递归调用的形参都要使用不同的值。例如，程序清单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调用</a:t>
            </a:r>
            <a:r>
              <a:rPr lang="en-US" altLang="zh-CN" sz="1800" b="0" i="0" u="none" strike="noStrike" baseline="0" dirty="0" err="1">
                <a:latin typeface="TimesNewRomanPSMT"/>
                <a:ea typeface="宋体" panose="02010600030101010101" pitchFamily="2" charset="-122"/>
              </a:rPr>
              <a:t>up_and_down</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。最终，实际参数等于</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时，</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的测试条件</a:t>
            </a:r>
            <a:r>
              <a:rPr lang="en-US" altLang="zh-CN" sz="1800" b="0" i="0" u="none" strike="noStrike" baseline="0" dirty="0">
                <a:latin typeface="TimesNewRomanPSMT"/>
                <a:ea typeface="宋体" panose="02010600030101010101" pitchFamily="2" charset="-122"/>
              </a:rPr>
              <a:t>(n &lt; 4)</a:t>
            </a:r>
            <a:r>
              <a:rPr lang="zh-CN" altLang="en-US" sz="1800" b="0" i="0" u="none" strike="noStrike" baseline="0" dirty="0">
                <a:latin typeface="宋体" panose="02010600030101010101" pitchFamily="2" charset="-122"/>
                <a:ea typeface="宋体" panose="02010600030101010101" pitchFamily="2" charset="-122"/>
              </a:rPr>
              <a:t>为假。</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最简单的递归形式是把递归调用置于函数的末尾，即正好在 </a:t>
            </a:r>
            <a:r>
              <a:rPr lang="en-US" altLang="zh-CN" sz="1800" b="0" i="0" u="none" strike="noStrike" baseline="0" dirty="0">
                <a:latin typeface="TimesNewRomanPSMT"/>
                <a:ea typeface="宋体" panose="02010600030101010101" pitchFamily="2" charset="-122"/>
              </a:rPr>
              <a:t>return </a:t>
            </a:r>
            <a:r>
              <a:rPr lang="zh-CN" altLang="en-US" sz="1800" b="0" i="0" u="none" strike="noStrike" baseline="0" dirty="0">
                <a:latin typeface="宋体" panose="02010600030101010101" pitchFamily="2" charset="-122"/>
                <a:ea typeface="宋体" panose="02010600030101010101" pitchFamily="2" charset="-122"/>
              </a:rPr>
              <a:t>语句之前。这种形式的递归被称为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尾</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递归</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tail recursion</a:t>
            </a:r>
            <a:r>
              <a:rPr lang="zh-CN" altLang="en-US" sz="1800" b="0" i="0" u="none" strike="noStrike" baseline="0" dirty="0">
                <a:latin typeface="宋体" panose="02010600030101010101" pitchFamily="2" charset="-122"/>
                <a:ea typeface="宋体" panose="02010600030101010101" pitchFamily="2" charset="-122"/>
              </a:rPr>
              <a:t>），因为递归调用在函数的末尾。</a:t>
            </a:r>
            <a:r>
              <a:rPr lang="zh-CN" altLang="en-US" sz="1800" b="0" i="0" u="none" strike="noStrike" baseline="0" dirty="0">
                <a:solidFill>
                  <a:srgbClr val="FF0000"/>
                </a:solidFill>
                <a:latin typeface="宋体" panose="02010600030101010101" pitchFamily="2" charset="-122"/>
                <a:ea typeface="宋体" panose="02010600030101010101" pitchFamily="2" charset="-122"/>
              </a:rPr>
              <a:t>尾递归是最简单的递归形式</a:t>
            </a:r>
            <a:r>
              <a:rPr lang="zh-CN" altLang="en-US" sz="1800" b="0" i="0" u="none" strike="noStrike" baseline="0" dirty="0">
                <a:latin typeface="宋体" panose="02010600030101010101" pitchFamily="2" charset="-122"/>
                <a:ea typeface="宋体" panose="02010600030101010101" pitchFamily="2" charset="-122"/>
              </a:rPr>
              <a:t>，因为它相当于循环。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a:xfrm>
            <a:off x="838200" y="1704023"/>
            <a:ext cx="10515600" cy="4731477"/>
          </a:xfrm>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下面要介绍的程序示例中，分别用循环和尾递归计算</a:t>
            </a:r>
            <a:r>
              <a:rPr lang="zh-CN" altLang="en-US" sz="1800" b="0" i="0" u="none" strike="noStrike" baseline="0" dirty="0">
                <a:solidFill>
                  <a:srgbClr val="FF0000"/>
                </a:solidFill>
                <a:latin typeface="宋体" panose="02010600030101010101" pitchFamily="2" charset="-122"/>
                <a:ea typeface="宋体" panose="02010600030101010101" pitchFamily="2" charset="-122"/>
              </a:rPr>
              <a:t>阶乘</a:t>
            </a:r>
            <a:r>
              <a:rPr lang="zh-CN" altLang="en-US" sz="1800" b="0" i="0" u="none" strike="noStrike" baseline="0" dirty="0">
                <a:latin typeface="宋体" panose="02010600030101010101" pitchFamily="2" charset="-122"/>
                <a:ea typeface="宋体" panose="02010600030101010101" pitchFamily="2" charset="-122"/>
              </a:rPr>
              <a:t>。一个正整数的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阶乘（</a:t>
            </a:r>
            <a:r>
              <a:rPr lang="en-US" altLang="zh-CN" sz="1800" b="0" i="0" u="none" strike="noStrike" baseline="0" dirty="0">
                <a:solidFill>
                  <a:srgbClr val="FF0000"/>
                </a:solidFill>
                <a:latin typeface="TimesNewRomanPSMT"/>
                <a:ea typeface="宋体" panose="02010600030101010101" pitchFamily="2" charset="-122"/>
              </a:rPr>
              <a:t>factorial</a:t>
            </a:r>
            <a:r>
              <a:rPr lang="zh-CN" altLang="en-US" sz="1800" b="0" i="0" u="none" strike="noStrike" baseline="0" dirty="0">
                <a:solidFill>
                  <a:srgbClr val="FF0000"/>
                </a:solidFill>
                <a:latin typeface="宋体" panose="02010600030101010101" pitchFamily="2" charset="-122"/>
                <a:ea typeface="宋体" panose="02010600030101010101" pitchFamily="2" charset="-122"/>
              </a:rPr>
              <a:t>）是从</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到该整</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数的所有整数的乘积</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的阶乘（写作</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1×2×3</a:t>
            </a:r>
            <a:r>
              <a:rPr lang="zh-CN" altLang="en-US" sz="1800" b="0" i="0" u="none" strike="noStrike" baseline="0" dirty="0">
                <a:latin typeface="宋体" panose="02010600030101010101" pitchFamily="2" charset="-122"/>
                <a:ea typeface="宋体" panose="02010600030101010101" pitchFamily="2" charset="-122"/>
              </a:rPr>
              <a:t>。另外，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，负数没有阶乘。程序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清单</a:t>
            </a:r>
            <a:r>
              <a:rPr lang="en-US" altLang="zh-CN" sz="1800" b="0" i="0" u="none" strike="noStrike" baseline="0" dirty="0">
                <a:latin typeface="TimesNewRomanPSMT"/>
                <a:ea typeface="宋体" panose="02010600030101010101" pitchFamily="2" charset="-122"/>
              </a:rPr>
              <a:t>9.7</a:t>
            </a:r>
            <a:r>
              <a:rPr lang="zh-CN" altLang="en-US" sz="1800" b="0" i="0" u="none" strike="noStrike" baseline="0" dirty="0">
                <a:latin typeface="宋体" panose="02010600030101010101" pitchFamily="2" charset="-122"/>
                <a:ea typeface="宋体" panose="02010600030101010101" pitchFamily="2" charset="-122"/>
              </a:rPr>
              <a:t>中，第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个函数使用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循环计算阶乘，第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个函数使用递归计算阶乘。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9.7 </a:t>
            </a:r>
            <a:r>
              <a:rPr lang="en-US" altLang="zh-CN" sz="1800" b="1" i="0" u="none" strike="noStrike" baseline="0" dirty="0" err="1">
                <a:latin typeface="TimesNewRomanPS-BoldMT"/>
                <a:ea typeface="宋体" panose="02010600030101010101" pitchFamily="2" charset="-122"/>
              </a:rPr>
              <a:t>factor.c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factor.c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使用循环和递归计算阶乘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calculates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factorials.\n");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negative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please.\n");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("Keep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under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("loop: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\n", </a:t>
            </a:r>
            <a:r>
              <a:rPr lang="en-US" altLang="zh-CN" sz="1800" b="0" i="0" u="none" strike="noStrike" baseline="0" dirty="0">
                <a:latin typeface="TimesNewRomanPSMT"/>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fact(num));</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printf("recursion: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factorial</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%ld\n",</a:t>
            </a:r>
            <a:r>
              <a:rPr lang="en-US" altLang="zh-CN" sz="1800" b="0" i="0" u="none" strike="noStrike" baseline="0" dirty="0">
                <a:latin typeface="TimesNewRomanPSMT"/>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long fact(int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使用循环的函数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ans</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long </a:t>
            </a:r>
            <a:r>
              <a:rPr lang="en-US" altLang="zh-CN" sz="1800" b="0" i="0" u="none" strike="noStrike" baseline="0" dirty="0" err="1">
                <a:latin typeface="TimesNewRomanPSMT"/>
              </a:rPr>
              <a:t>rfact</a:t>
            </a:r>
            <a:r>
              <a:rPr lang="en-US" altLang="zh-CN" sz="1800" b="0" i="0" u="none" strike="noStrike" baseline="0" dirty="0">
                <a:latin typeface="TimesNewRomanPSMT"/>
              </a:rPr>
              <a:t>(int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使用递归的函数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ans = n * rfact(n - 1);</a:t>
            </a:r>
            <a:endParaRPr lang="pt-BR" altLang="zh-CN" sz="1800" b="0" i="0" u="none" strike="noStrike" baseline="0" dirty="0">
              <a:latin typeface="TimesNewRomanPSMT"/>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ans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现在，读者可能有</a:t>
            </a:r>
            <a:r>
              <a:rPr lang="en-US" altLang="zh-CN" dirty="0"/>
              <a:t>3</a:t>
            </a:r>
            <a:r>
              <a:rPr lang="zh-CN" altLang="en-US" dirty="0"/>
              <a:t>个问题：什么是数据类型？如何命名？为何要声明变量？请往下看。</a:t>
            </a:r>
            <a:endParaRPr lang="en-US" altLang="zh-CN" dirty="0"/>
          </a:p>
          <a:p>
            <a:endParaRPr lang="en-US" altLang="zh-CN" dirty="0"/>
          </a:p>
          <a:p>
            <a:r>
              <a:rPr lang="zh-CN" altLang="en-US" b="1" dirty="0"/>
              <a:t>数据类型</a:t>
            </a:r>
            <a:endParaRPr lang="zh-CN" altLang="en-US" b="1" dirty="0"/>
          </a:p>
          <a:p>
            <a:endParaRPr lang="en-US" altLang="zh-CN" dirty="0"/>
          </a:p>
          <a:p>
            <a:r>
              <a:rPr lang="en-US" altLang="zh-CN" dirty="0"/>
              <a:t>C </a:t>
            </a:r>
            <a:r>
              <a:rPr lang="zh-CN" altLang="en-US" dirty="0"/>
              <a:t>语言可以处理多种类型的数据，如整数、字符和浮点数。把变量声明为整型或字符类型，计算机才能</a:t>
            </a:r>
            <a:endParaRPr lang="en-US" altLang="zh-CN" dirty="0"/>
          </a:p>
          <a:p>
            <a:r>
              <a:rPr lang="zh-CN" altLang="en-US" dirty="0"/>
              <a:t>正确地储存、读取和解释数据。下一章将详细介绍</a:t>
            </a:r>
            <a:r>
              <a:rPr lang="en-US" altLang="zh-CN" dirty="0"/>
              <a:t>C</a:t>
            </a:r>
            <a:r>
              <a:rPr lang="zh-CN" altLang="en-US" dirty="0"/>
              <a:t>语言中的各种数据类型。</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测试驱动程序把输入限制在</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已快接近</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亿，</a:t>
            </a:r>
            <a:r>
              <a:rPr lang="zh-CN" altLang="en-US" sz="1800" b="0" i="0" u="none" strike="noStrike" baseline="0" dirty="0">
                <a:solidFill>
                  <a:srgbClr val="FF0000"/>
                </a:solidFill>
                <a:latin typeface="宋体" panose="02010600030101010101" pitchFamily="2" charset="-122"/>
                <a:ea typeface="宋体" panose="02010600030101010101" pitchFamily="2" charset="-122"/>
              </a:rPr>
              <a:t>而</a:t>
            </a:r>
            <a:r>
              <a:rPr lang="en-US" altLang="zh-CN" sz="1800" b="0" i="0" u="none" strike="noStrike" baseline="0" dirty="0">
                <a:solidFill>
                  <a:srgbClr val="FF0000"/>
                </a:solidFill>
                <a:latin typeface="TimesNewRomanPSMT"/>
                <a:ea typeface="宋体" panose="02010600030101010101" pitchFamily="2" charset="-122"/>
              </a:rPr>
              <a:t>13!</a:t>
            </a:r>
            <a:r>
              <a:rPr lang="zh-CN" altLang="en-US" sz="1800" b="0" i="0" u="none" strike="noStrike" baseline="0" dirty="0">
                <a:solidFill>
                  <a:srgbClr val="FF0000"/>
                </a:solidFill>
                <a:latin typeface="宋体" panose="02010600030101010101" pitchFamily="2" charset="-122"/>
                <a:ea typeface="宋体" panose="02010600030101010101" pitchFamily="2" charset="-122"/>
              </a:rPr>
              <a:t>比</a:t>
            </a:r>
            <a:r>
              <a:rPr lang="en-US" altLang="zh-CN" sz="1800" b="0" i="0" u="none" strike="noStrike" baseline="0" dirty="0">
                <a:solidFill>
                  <a:srgbClr val="FF0000"/>
                </a:solidFill>
                <a:latin typeface="TimesNewRomanPSMT"/>
                <a:ea typeface="宋体" panose="02010600030101010101" pitchFamily="2" charset="-122"/>
              </a:rPr>
              <a:t>62</a:t>
            </a:r>
            <a:r>
              <a:rPr lang="zh-CN" altLang="en-US" sz="1800" b="0" i="0" u="none" strike="noStrike" baseline="0" dirty="0">
                <a:solidFill>
                  <a:srgbClr val="FF0000"/>
                </a:solidFill>
                <a:latin typeface="宋体" panose="02010600030101010101" pitchFamily="2" charset="-122"/>
                <a:ea typeface="宋体" panose="02010600030101010101" pitchFamily="2" charset="-122"/>
              </a:rPr>
              <a:t>亿还大，已超过我们系统中</a:t>
            </a:r>
            <a:r>
              <a:rPr lang="en-US" altLang="zh-CN" sz="1800" b="0" i="0" u="none" strike="noStrike" baseline="0" dirty="0">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能表示的范围</a:t>
            </a:r>
            <a:r>
              <a:rPr lang="zh-CN" altLang="en-US" sz="1800" b="0" i="0" u="none" strike="noStrike" baseline="0" dirty="0">
                <a:latin typeface="宋体" panose="02010600030101010101" pitchFamily="2" charset="-122"/>
                <a:ea typeface="宋体" panose="02010600030101010101" pitchFamily="2" charset="-122"/>
              </a:rPr>
              <a:t>。要计算超过</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的阶乘，必须使用能表示更大范围的类型，如</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下面是该程序的运行示例：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calculates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5</a:t>
            </a:r>
            <a:endParaRPr lang="en-US" altLang="zh-CN" sz="1800" b="1" i="0" u="none" strike="noStrike" baseline="0" dirty="0">
              <a:latin typeface="TimesNewRomanPS-BoldMT"/>
            </a:endParaRPr>
          </a:p>
          <a:p>
            <a:pPr algn="l"/>
            <a:r>
              <a:rPr lang="en-US" altLang="zh-CN" sz="1800" b="0" i="0" u="none" strike="noStrike" baseline="0" dirty="0">
                <a:latin typeface="TimesNewRomanPSMT"/>
              </a:rPr>
              <a:t>loop: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recursion: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10</a:t>
            </a:r>
            <a:endParaRPr lang="en-US" altLang="zh-CN" sz="1800" b="1" i="0" u="none" strike="noStrike" baseline="0" dirty="0">
              <a:latin typeface="TimesNewRomanPS-BoldMT"/>
            </a:endParaRPr>
          </a:p>
          <a:p>
            <a:pPr algn="l"/>
            <a:r>
              <a:rPr lang="en-US" altLang="zh-CN" sz="1800" b="0" i="0" u="none" strike="noStrike" baseline="0" dirty="0">
                <a:latin typeface="TimesNewRomanPSMT"/>
              </a:rPr>
              <a:t>loop: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3628800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recursion: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3628800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sz="1800" b="1" i="0" u="none" strike="noStrike" baseline="0" dirty="0">
              <a:latin typeface="TimesNewRomanPS-BoldMT"/>
            </a:endParaRPr>
          </a:p>
          <a:p>
            <a:pPr algn="l"/>
            <a:r>
              <a:rPr lang="en-US" altLang="zh-CN" sz="1800" b="0" i="0" u="none" strike="noStrike" baseline="0" dirty="0">
                <a:latin typeface="TimesNewRomanPSMT"/>
              </a:rPr>
              <a:t>Bye.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使用循环的函数把</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，然后把</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与从</a:t>
            </a:r>
            <a:r>
              <a:rPr lang="en-US" altLang="zh-CN" sz="1800" b="0" i="0" u="none" strike="noStrike" baseline="0" dirty="0">
                <a:latin typeface="TimesNewRomanPSMT"/>
                <a:ea typeface="宋体" panose="02010600030101010101" pitchFamily="2" charset="-122"/>
              </a:rPr>
              <a:t>n~2</a:t>
            </a:r>
            <a:r>
              <a:rPr lang="zh-CN" altLang="en-US" sz="1800" b="0" i="0" u="none" strike="noStrike" baseline="0" dirty="0">
                <a:latin typeface="宋体" panose="02010600030101010101" pitchFamily="2" charset="-122"/>
                <a:ea typeface="宋体" panose="02010600030101010101" pitchFamily="2" charset="-122"/>
              </a:rPr>
              <a:t>的所有递减整数相乘。根据阶乘的公式，还应该乘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，但是这并不会改变结果。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现在考虑使用递归的函数。该函数的关键是</a:t>
            </a:r>
            <a:r>
              <a:rPr lang="en-US" altLang="zh-CN" sz="1800" b="0" i="0" u="none" strike="noStrike" baseline="0" dirty="0">
                <a:latin typeface="TimesNewRomanPSMT"/>
                <a:ea typeface="宋体" panose="02010600030101010101" pitchFamily="2" charset="-122"/>
              </a:rPr>
              <a:t>n! = n×(n-1)!</a:t>
            </a:r>
            <a:r>
              <a:rPr lang="zh-CN" altLang="en-US" sz="1800" b="0" i="0" u="none" strike="noStrike" baseline="0" dirty="0">
                <a:latin typeface="宋体" panose="02010600030101010101" pitchFamily="2" charset="-122"/>
                <a:ea typeface="宋体" panose="02010600030101010101" pitchFamily="2" charset="-122"/>
              </a:rPr>
              <a:t>。可以这样做是因为</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n-1~1</a:t>
            </a:r>
            <a:r>
              <a:rPr lang="zh-CN" altLang="en-US" sz="1800" b="0" i="0" u="none" strike="noStrike" baseline="0" dirty="0">
                <a:latin typeface="宋体" panose="02010600030101010101" pitchFamily="2" charset="-122"/>
                <a:ea typeface="宋体" panose="02010600030101010101" pitchFamily="2" charset="-122"/>
              </a:rPr>
              <a:t>的所有正整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数的乘积。因此，</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就得到</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的阶乘。阶乘的这一特性很适合使用递归。如果调用函数</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是 </a:t>
            </a:r>
            <a:r>
              <a:rPr lang="en-US" altLang="zh-CN" sz="1800" b="0" i="0" u="none" strike="noStrike" baseline="0" dirty="0">
                <a:latin typeface="TimesNewRomanPSMT"/>
                <a:ea typeface="宋体" panose="02010600030101010101" pitchFamily="2" charset="-122"/>
              </a:rPr>
              <a:t>n*</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。因此，通过调用 </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来计算</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，如程序清单</a:t>
            </a:r>
            <a:r>
              <a:rPr lang="en-US" altLang="zh-CN" sz="1800" b="0" i="0" u="none" strike="noStrike" baseline="0" dirty="0">
                <a:latin typeface="TimesNewRomanPSMT"/>
                <a:ea typeface="宋体" panose="02010600030101010101" pitchFamily="2" charset="-122"/>
              </a:rPr>
              <a:t>9.7</a:t>
            </a:r>
            <a:r>
              <a:rPr lang="zh-CN" altLang="en-US" sz="1800" b="0" i="0" u="none" strike="noStrike" baseline="0" dirty="0">
                <a:latin typeface="宋体" panose="02010600030101010101" pitchFamily="2" charset="-122"/>
                <a:ea typeface="宋体" panose="02010600030101010101" pitchFamily="2" charset="-122"/>
              </a:rPr>
              <a:t>中所示。当然，必须要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在满足某条件时结束递归，可以在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时把返回值设为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9.7</a:t>
            </a:r>
            <a:r>
              <a:rPr lang="zh-CN" altLang="en-US" sz="1800" b="0" i="0" u="none" strike="noStrike" baseline="0" dirty="0">
                <a:latin typeface="宋体" panose="02010600030101010101" pitchFamily="2" charset="-122"/>
                <a:ea typeface="宋体" panose="02010600030101010101" pitchFamily="2" charset="-122"/>
              </a:rPr>
              <a:t>中使用递归的输出和使用循环的输出相同。注意，虽然</a:t>
            </a:r>
            <a:r>
              <a:rPr lang="en-US" altLang="zh-CN" sz="1800" b="0" i="0" u="none" strike="noStrike" baseline="0" dirty="0" err="1">
                <a:latin typeface="TimesNewRomanPSMT"/>
                <a:ea typeface="宋体" panose="02010600030101010101" pitchFamily="2" charset="-122"/>
              </a:rPr>
              <a:t>rfact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的递归调用不是函数的最后一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行，但是当</a:t>
            </a:r>
            <a:r>
              <a:rPr lang="en-US" altLang="zh-CN" sz="1800" b="0" i="0" u="none" strike="noStrike" baseline="0" dirty="0">
                <a:latin typeface="TimesNewRomanPSMT"/>
                <a:ea typeface="宋体" panose="02010600030101010101" pitchFamily="2" charset="-122"/>
              </a:rPr>
              <a:t>n&gt;0</a:t>
            </a:r>
            <a:r>
              <a:rPr lang="zh-CN" altLang="en-US" sz="1800" b="0" i="0" u="none" strike="noStrike" baseline="0" dirty="0">
                <a:latin typeface="宋体" panose="02010600030101010101" pitchFamily="2" charset="-122"/>
                <a:ea typeface="宋体" panose="02010600030101010101" pitchFamily="2" charset="-122"/>
              </a:rPr>
              <a:t>时，它是该函数执行的最后一条语句，因此它也是尾递归。</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9.3.3 </a:t>
            </a:r>
            <a:r>
              <a:rPr lang="zh-CN" altLang="en-US" dirty="0"/>
              <a:t>尾递归</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既然用递归和循环来计算都没问题，那么到底应该使用哪一个？一般而言，</a:t>
            </a:r>
            <a:r>
              <a:rPr lang="zh-CN" altLang="en-US" sz="1800" b="0" i="0" u="none" strike="noStrike" baseline="0" dirty="0">
                <a:solidFill>
                  <a:srgbClr val="FF0000"/>
                </a:solidFill>
                <a:latin typeface="宋体" panose="02010600030101010101" pitchFamily="2" charset="-122"/>
                <a:ea typeface="宋体" panose="02010600030101010101" pitchFamily="2" charset="-122"/>
              </a:rPr>
              <a:t>选择循环</a:t>
            </a:r>
            <a:r>
              <a:rPr lang="zh-CN" altLang="en-US" sz="1800" b="0" i="0" u="none" strike="noStrike" baseline="0" dirty="0">
                <a:latin typeface="宋体" panose="02010600030101010101" pitchFamily="2" charset="-122"/>
                <a:ea typeface="宋体" panose="02010600030101010101" pitchFamily="2" charset="-122"/>
              </a:rPr>
              <a:t>比较好。首先，每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次递归都会创建一组变量，所以递归</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使用的内存更多</a:t>
            </a:r>
            <a:r>
              <a:rPr lang="zh-CN" altLang="en-US" sz="1800" b="0" i="0" u="none" strike="noStrike" baseline="0" dirty="0">
                <a:latin typeface="宋体" panose="02010600030101010101" pitchFamily="2" charset="-122"/>
                <a:ea typeface="宋体" panose="02010600030101010101" pitchFamily="2" charset="-122"/>
              </a:rPr>
              <a:t>，而且每次递归调用都会把创建的一组新变量放在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栈中。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递归调用的数量受限于内存空间</a:t>
            </a:r>
            <a:r>
              <a:rPr lang="zh-CN" altLang="en-US" sz="1800" b="0" i="0" u="none" strike="noStrike" baseline="0" dirty="0">
                <a:latin typeface="宋体" panose="02010600030101010101" pitchFamily="2" charset="-122"/>
                <a:ea typeface="宋体" panose="02010600030101010101" pitchFamily="2" charset="-122"/>
              </a:rPr>
              <a:t>。其次，由于每次函数调用要花费一定的时间，所以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递归的执行</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速度较慢</a:t>
            </a:r>
            <a:r>
              <a:rPr lang="zh-CN" altLang="en-US" sz="1800" b="0" i="0" u="none" strike="noStrike" baseline="0" dirty="0">
                <a:latin typeface="宋体" panose="02010600030101010101" pitchFamily="2" charset="-122"/>
                <a:ea typeface="宋体" panose="02010600030101010101" pitchFamily="2" charset="-122"/>
              </a:rPr>
              <a:t>。那么，演示这个程序示例的目的是什么？因为尾递归是递归中最简单的形式，比较容易理解。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在某些情况下，不能用简单的循环代替递归，因此读者还是要好好理解递归。</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递归在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处理倒序</a:t>
            </a:r>
            <a:r>
              <a:rPr lang="zh-CN" altLang="en-US" sz="1800" b="0" i="0" u="none" strike="noStrike" baseline="0" dirty="0">
                <a:latin typeface="宋体" panose="02010600030101010101" pitchFamily="2" charset="-122"/>
                <a:ea typeface="宋体" panose="02010600030101010101" pitchFamily="2" charset="-122"/>
              </a:rPr>
              <a:t>时非常方便（在解决这类问题中，递归比循环简单）。我们要解决的问题是：编写一个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函数，打印一个整数的二进制数。二进制表示法根据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的幂来表示数字。例如，十进制数 </a:t>
            </a:r>
            <a:r>
              <a:rPr lang="en-US" altLang="zh-CN" sz="1800" b="0" i="0" u="none" strike="noStrike" baseline="0" dirty="0">
                <a:latin typeface="TimesNewRomanPSMT"/>
                <a:ea typeface="宋体" panose="02010600030101010101" pitchFamily="2" charset="-122"/>
              </a:rPr>
              <a:t>234 </a:t>
            </a:r>
            <a:r>
              <a:rPr lang="zh-CN" altLang="en-US" sz="1800" b="0" i="0" u="none" strike="noStrike" baseline="0" dirty="0">
                <a:latin typeface="宋体" panose="02010600030101010101" pitchFamily="2" charset="-122"/>
                <a:ea typeface="宋体" panose="02010600030101010101" pitchFamily="2" charset="-122"/>
              </a:rPr>
              <a:t>实际上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2×10</a:t>
            </a:r>
            <a:r>
              <a:rPr lang="en-US" altLang="zh-CN" sz="1800" b="0" i="0" u="none" strike="noStrike" baseline="30000" dirty="0">
                <a:latin typeface="TimesNewRomanPSMT"/>
                <a:ea typeface="宋体" panose="02010600030101010101" pitchFamily="2" charset="-122"/>
              </a:rPr>
              <a:t>2</a:t>
            </a:r>
            <a:r>
              <a:rPr lang="en-US" altLang="zh-CN" sz="1800" b="0" i="0" u="none" strike="noStrike" baseline="0" dirty="0">
                <a:latin typeface="TimesNewRomanPSMT"/>
                <a:ea typeface="宋体" panose="02010600030101010101" pitchFamily="2" charset="-122"/>
              </a:rPr>
              <a:t>+3×10</a:t>
            </a:r>
            <a:r>
              <a:rPr lang="en-US" altLang="zh-CN" sz="1800" b="0" i="0" u="none" strike="noStrike" baseline="30000" dirty="0">
                <a:latin typeface="TimesNewRomanPSMT"/>
                <a:ea typeface="宋体" panose="02010600030101010101" pitchFamily="2" charset="-122"/>
              </a:rPr>
              <a:t>1</a:t>
            </a:r>
            <a:r>
              <a:rPr lang="en-US" altLang="zh-CN" sz="1800" b="0" i="0" u="none" strike="noStrike" baseline="0" dirty="0">
                <a:latin typeface="TimesNewRomanPSMT"/>
                <a:ea typeface="宋体" panose="02010600030101010101" pitchFamily="2" charset="-122"/>
              </a:rPr>
              <a:t>+4×10</a:t>
            </a:r>
            <a:r>
              <a:rPr lang="en-US" altLang="zh-CN" sz="1800" b="0" i="0" u="none" strike="noStrike" baseline="3000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，所以二进制数</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实际上是</a:t>
            </a:r>
            <a:r>
              <a:rPr lang="en-US" altLang="zh-CN" sz="1800" b="0" i="0" u="none" strike="noStrike" baseline="0" dirty="0">
                <a:latin typeface="TimesNewRomanPSMT"/>
                <a:ea typeface="宋体" panose="02010600030101010101" pitchFamily="2" charset="-122"/>
              </a:rPr>
              <a:t>1×2</a:t>
            </a:r>
            <a:r>
              <a:rPr lang="en-US" altLang="zh-CN" sz="1800" b="0" i="0" u="none" strike="noStrike" baseline="30000" dirty="0">
                <a:latin typeface="TimesNewRomanPSMT"/>
                <a:ea typeface="宋体" panose="02010600030101010101" pitchFamily="2" charset="-122"/>
              </a:rPr>
              <a:t>2</a:t>
            </a:r>
            <a:r>
              <a:rPr lang="en-US" altLang="zh-CN" sz="1800" b="0" i="0" u="none" strike="noStrike" baseline="0" dirty="0">
                <a:latin typeface="TimesNewRomanPSMT"/>
                <a:ea typeface="宋体" panose="02010600030101010101" pitchFamily="2" charset="-122"/>
              </a:rPr>
              <a:t>+0×2</a:t>
            </a:r>
            <a:r>
              <a:rPr lang="en-US" altLang="zh-CN" sz="1800" b="0" i="0" u="none" strike="noStrike" baseline="30000" dirty="0">
                <a:latin typeface="TimesNewRomanPSMT"/>
                <a:ea typeface="宋体" panose="02010600030101010101" pitchFamily="2" charset="-122"/>
              </a:rPr>
              <a:t>1</a:t>
            </a:r>
            <a:r>
              <a:rPr lang="en-US" altLang="zh-CN" sz="1800" b="0" i="0" u="none" strike="noStrike" baseline="0" dirty="0">
                <a:latin typeface="TimesNewRomanPSMT"/>
                <a:ea typeface="宋体" panose="02010600030101010101" pitchFamily="2" charset="-122"/>
              </a:rPr>
              <a:t>+1×2</a:t>
            </a:r>
            <a:r>
              <a:rPr lang="en-US" altLang="zh-CN" sz="1800" b="0" i="0" u="none" strike="noStrike" baseline="3000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。二进制数由</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表示。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我们要设计一个以二进制形式表示整数的方法或算法（</a:t>
            </a:r>
            <a:r>
              <a:rPr lang="en-US" altLang="zh-CN" sz="1800" b="0" i="0" u="none" strike="noStrike" baseline="0" dirty="0">
                <a:latin typeface="TimesNewRomanPSMT"/>
                <a:ea typeface="宋体" panose="02010600030101010101" pitchFamily="2" charset="-122"/>
              </a:rPr>
              <a:t>algorithm</a:t>
            </a:r>
            <a:r>
              <a:rPr lang="zh-CN" altLang="en-US" sz="1800" b="0" i="0" u="none" strike="noStrike" baseline="0" dirty="0">
                <a:latin typeface="宋体" panose="02010600030101010101" pitchFamily="2" charset="-122"/>
                <a:ea typeface="宋体" panose="02010600030101010101" pitchFamily="2" charset="-122"/>
              </a:rPr>
              <a:t>）。例如，如何用二进制表示十进制数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？在二进制中，奇数的末尾一定是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，偶数的末尾一定是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，所以通过</a:t>
            </a:r>
            <a:r>
              <a:rPr lang="en-US" altLang="zh-CN" sz="1800" b="0" i="0" u="none" strike="noStrike" baseline="0" dirty="0">
                <a:latin typeface="TimesNewRomanPSMT"/>
                <a:ea typeface="宋体" panose="02010600030101010101" pitchFamily="2" charset="-122"/>
              </a:rPr>
              <a:t>5 % 2</a:t>
            </a:r>
            <a:r>
              <a:rPr lang="zh-CN" altLang="en-US" sz="1800" b="0" i="0" u="none" strike="noStrike" baseline="0" dirty="0">
                <a:latin typeface="宋体" panose="02010600030101010101" pitchFamily="2" charset="-122"/>
                <a:ea typeface="宋体" panose="02010600030101010101" pitchFamily="2" charset="-122"/>
              </a:rPr>
              <a:t>即可确定</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的二进制数的最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后一位是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。一般而言，对于数字</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，其二进制的最后一位是</a:t>
            </a:r>
            <a:r>
              <a:rPr lang="en-US" altLang="zh-CN" sz="1800" b="0" i="0" u="none" strike="noStrike" baseline="0" dirty="0">
                <a:latin typeface="TimesNewRomanPSMT"/>
                <a:ea typeface="宋体" panose="02010600030101010101" pitchFamily="2" charset="-122"/>
              </a:rPr>
              <a:t>n % 2</a:t>
            </a:r>
            <a:r>
              <a:rPr lang="zh-CN" altLang="en-US" sz="1800" b="0" i="0" u="none" strike="noStrike" baseline="0" dirty="0">
                <a:latin typeface="宋体" panose="02010600030101010101" pitchFamily="2" charset="-122"/>
                <a:ea typeface="宋体" panose="02010600030101010101" pitchFamily="2" charset="-122"/>
              </a:rPr>
              <a:t>。因此，计算的第一位数字实际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上是待输出二进制数的最后一位。这一</a:t>
            </a:r>
            <a:r>
              <a:rPr lang="zh-CN" altLang="en-US" sz="1800" b="0" i="0" u="none" strike="noStrike" baseline="0" dirty="0">
                <a:solidFill>
                  <a:srgbClr val="FF0000"/>
                </a:solidFill>
                <a:latin typeface="宋体" panose="02010600030101010101" pitchFamily="2" charset="-122"/>
                <a:ea typeface="宋体" panose="02010600030101010101" pitchFamily="2" charset="-122"/>
              </a:rPr>
              <a:t>规律</a:t>
            </a:r>
            <a:r>
              <a:rPr lang="zh-CN" altLang="en-US" sz="1800" b="0" i="0" u="none" strike="noStrike" baseline="0" dirty="0">
                <a:latin typeface="宋体" panose="02010600030101010101" pitchFamily="2" charset="-122"/>
                <a:ea typeface="宋体" panose="02010600030101010101" pitchFamily="2" charset="-122"/>
              </a:rPr>
              <a:t>提示我们，在递归函数的递归调用之前计算</a:t>
            </a:r>
            <a:r>
              <a:rPr lang="en-US" altLang="zh-CN" sz="1800" b="0" i="0" u="none" strike="noStrike" baseline="0" dirty="0">
                <a:latin typeface="TimesNewRomanPSMT"/>
                <a:ea typeface="宋体" panose="02010600030101010101" pitchFamily="2" charset="-122"/>
              </a:rPr>
              <a:t>n % 2</a:t>
            </a:r>
            <a:r>
              <a:rPr lang="zh-CN" altLang="en-US" sz="1800" b="0" i="0" u="none" strike="noStrike" baseline="0" dirty="0">
                <a:latin typeface="宋体" panose="02010600030101010101" pitchFamily="2" charset="-122"/>
                <a:ea typeface="宋体" panose="02010600030101010101" pitchFamily="2" charset="-122"/>
              </a:rPr>
              <a:t>，在递归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调用之后打印计算结果。这样，计算的第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个值正好是最后一个打印的值。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要获得下一位数字，必须把原数除以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。这种计算方法相当于在十进制下把小数点左移一位，如果计算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结果是偶数，那么二进制的下一位数就是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；如果是奇数，就是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（整数除法），</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是偶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a:t>
            </a:r>
            <a:r>
              <a:rPr lang="en-US" altLang="zh-CN" sz="1800" b="0" i="0" u="none" strike="noStrike" baseline="0" dirty="0">
                <a:latin typeface="TimesNewRomanPSMT"/>
                <a:ea typeface="宋体" panose="02010600030101010101" pitchFamily="2" charset="-122"/>
              </a:rPr>
              <a:t>2%2 </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），所以下一位二进制数是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。到目前为止，我们已经获得 </a:t>
            </a:r>
            <a:r>
              <a:rPr lang="en-US" altLang="zh-CN" sz="1800" b="0" i="0" u="none" strike="noStrike" baseline="0" dirty="0">
                <a:latin typeface="TimesNewRomanPSMT"/>
                <a:ea typeface="宋体" panose="02010600030101010101" pitchFamily="2" charset="-122"/>
              </a:rPr>
              <a:t>01</a:t>
            </a:r>
            <a:r>
              <a:rPr lang="zh-CN" altLang="en-US" sz="1800" b="0" i="0" u="none" strike="noStrike" baseline="0" dirty="0">
                <a:latin typeface="宋体" panose="02010600030101010101" pitchFamily="2" charset="-122"/>
                <a:ea typeface="宋体" panose="02010600030101010101" pitchFamily="2" charset="-122"/>
              </a:rPr>
              <a:t>。继续重复这个过程。</a:t>
            </a:r>
            <a:r>
              <a:rPr lang="en-US" altLang="zh-CN" sz="1800" b="0" i="0" u="none" strike="noStrike" baseline="0" dirty="0">
                <a:latin typeface="TimesNewRomanPSMT"/>
                <a:ea typeface="宋体" panose="02010600030101010101" pitchFamily="2" charset="-122"/>
              </a:rPr>
              <a:t>2/2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，所以下一位二进制数是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。因此，我们得到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的等价二进制数是</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。那么，程序应该何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时停止计算？当与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相除的结果小于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时停止计算，因为只要结果大于或等于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，就说明还有二进制位。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每次除以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就相当于去掉一位二进制，直到计算出最后一位为止（如果不好理解，可以拿十进制数来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做类比：</a:t>
            </a:r>
            <a:r>
              <a:rPr lang="en-US" altLang="zh-CN" sz="1800" b="0" i="0" u="none" strike="noStrike" baseline="0" dirty="0">
                <a:latin typeface="TimesNewRomanPSMT"/>
                <a:ea typeface="宋体" panose="02010600030101010101" pitchFamily="2" charset="-122"/>
              </a:rPr>
              <a:t>628%10</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就是该数最后一位；而</a:t>
            </a:r>
            <a:r>
              <a:rPr lang="en-US" altLang="zh-CN" sz="1800" b="0" i="0" u="none" strike="noStrike" baseline="0" dirty="0">
                <a:latin typeface="TimesNewRomanPSMT"/>
                <a:ea typeface="宋体" panose="02010600030101010101" pitchFamily="2" charset="-122"/>
              </a:rPr>
              <a:t>628/10</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62</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62%10</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，所以该数的下一位是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以此类推）。程序清单</a:t>
            </a:r>
            <a:r>
              <a:rPr lang="en-US" altLang="zh-CN" sz="1800" b="0" i="0" u="none" strike="noStrike" baseline="0" dirty="0">
                <a:latin typeface="TimesNewRomanPSMT"/>
                <a:ea typeface="宋体" panose="02010600030101010101" pitchFamily="2" charset="-122"/>
              </a:rPr>
              <a:t>9.8</a:t>
            </a:r>
            <a:r>
              <a:rPr lang="zh-CN" altLang="en-US" sz="1800" b="0" i="0" u="none" strike="noStrike" baseline="0" dirty="0">
                <a:latin typeface="宋体" panose="02010600030101010101" pitchFamily="2" charset="-122"/>
                <a:ea typeface="宋体" panose="02010600030101010101" pitchFamily="2" charset="-122"/>
              </a:rPr>
              <a:t>演示了上述算法。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9.8 </a:t>
            </a:r>
            <a:r>
              <a:rPr lang="en-US" altLang="zh-CN" sz="1800" b="1" i="0" u="none" strike="noStrike" baseline="0" dirty="0" err="1">
                <a:latin typeface="TimesNewRomanPS-BoldMT"/>
                <a:ea typeface="宋体" panose="02010600030101010101" pitchFamily="2" charset="-122"/>
              </a:rPr>
              <a:t>binary.c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binary.c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以二进制形式打印制整数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to_binary</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("Binary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equivalent: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to_binary</a:t>
            </a:r>
            <a:r>
              <a:rPr lang="en-US" altLang="zh-CN" sz="1800" b="0" i="0" u="none" strike="noStrike" baseline="0" dirty="0">
                <a:latin typeface="TimesNewRomanPSMT"/>
              </a:rPr>
              <a:t>(number);</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命名</a:t>
            </a:r>
            <a:endParaRPr lang="zh-CN" altLang="en-US" b="1" dirty="0"/>
          </a:p>
          <a:p>
            <a:endParaRPr lang="en-US" altLang="zh-CN" dirty="0"/>
          </a:p>
          <a:p>
            <a:r>
              <a:rPr lang="zh-CN" altLang="en-US" dirty="0"/>
              <a:t>给变量命名时要使用有意义的变量名或标识符（如，程序中需要一个变量数羊，该变量名应该是</a:t>
            </a:r>
            <a:endParaRPr lang="en-US" altLang="zh-CN" dirty="0"/>
          </a:p>
          <a:p>
            <a:r>
              <a:rPr lang="en-US" altLang="zh-CN" dirty="0" err="1"/>
              <a:t>sheep_count</a:t>
            </a:r>
            <a:r>
              <a:rPr lang="zh-CN" altLang="en-US" dirty="0"/>
              <a:t>而不是</a:t>
            </a:r>
            <a:r>
              <a:rPr lang="en-US" altLang="zh-CN" dirty="0"/>
              <a:t>x3</a:t>
            </a:r>
            <a:r>
              <a:rPr lang="zh-CN" altLang="en-US" dirty="0"/>
              <a:t>）。如果变量名无法清楚地表达自身的用途，可在注释中进一步说明。这是一种</a:t>
            </a:r>
            <a:endParaRPr lang="en-US" altLang="zh-CN" dirty="0"/>
          </a:p>
          <a:p>
            <a:r>
              <a:rPr lang="zh-CN" altLang="en-US" dirty="0"/>
              <a:t>良好的编程习惯和编程技巧。</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en-US" altLang="zh-CN" dirty="0">
                <a:latin typeface="TimesNewRomanPSMT"/>
                <a:sym typeface="+mn-ea"/>
              </a:rPr>
              <a:t>void </a:t>
            </a:r>
            <a:r>
              <a:rPr lang="en-US" altLang="zh-CN" dirty="0" err="1">
                <a:latin typeface="TimesNewRomanPSMT"/>
                <a:sym typeface="+mn-ea"/>
              </a:rPr>
              <a:t>to_binary</a:t>
            </a:r>
            <a:r>
              <a:rPr lang="en-US" altLang="zh-CN" dirty="0">
                <a:latin typeface="TimesNewRomanPSMT"/>
                <a:sym typeface="+mn-ea"/>
              </a:rPr>
              <a:t>(unsigned long 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 </a:t>
            </a:r>
            <a:r>
              <a:rPr lang="zh-CN" altLang="en-US" dirty="0">
                <a:latin typeface="宋体" panose="02010600030101010101" pitchFamily="2" charset="-122"/>
                <a:ea typeface="宋体" panose="02010600030101010101" pitchFamily="2" charset="-122"/>
                <a:sym typeface="+mn-ea"/>
              </a:rPr>
              <a:t>递归函数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r;</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r</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2;</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to_binary</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在该程序中，如果</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to_binary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函数就显示字符</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to_binary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函数则显示字符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。条件表达式</a:t>
            </a:r>
            <a:r>
              <a:rPr lang="en-US" altLang="zh-CN" sz="1800" b="0" i="0" u="none" strike="noStrike" baseline="0" dirty="0">
                <a:latin typeface="TimesNewRomanPSMT"/>
                <a:ea typeface="宋体" panose="02010600030101010101" pitchFamily="2" charset="-122"/>
              </a:rPr>
              <a:t>r == 0 ? '0' : '1'</a:t>
            </a:r>
            <a:r>
              <a:rPr lang="zh-CN" altLang="en-US" sz="1800" b="0" i="0" u="none" strike="noStrike" baseline="0" dirty="0">
                <a:latin typeface="宋体" panose="02010600030101010101" pitchFamily="2" charset="-122"/>
                <a:ea typeface="宋体" panose="02010600030101010101" pitchFamily="2" charset="-122"/>
              </a:rPr>
              <a:t>用于把数值转换成字符。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下面是该程序的运行示例：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9</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Binary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equivalent: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255</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Binary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equivalent: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11111111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en-US" altLang="zh-CN" sz="1800" b="1" i="0" u="none" strike="noStrike" baseline="0" dirty="0">
                <a:latin typeface="TimesNewRomanPS-BoldMT"/>
              </a:rPr>
              <a:t>1024</a:t>
            </a:r>
            <a:endParaRPr lang="en-US" altLang="zh-CN" sz="1800" b="1" i="0" u="none" strike="noStrike" baseline="0" dirty="0">
              <a:latin typeface="TimesNewRomanPS-BoldMT"/>
            </a:endParaRPr>
          </a:p>
          <a:p>
            <a:pPr algn="l"/>
            <a:r>
              <a:rPr lang="en-US" altLang="zh-CN" sz="1800" b="0" i="0" u="none" strike="noStrike" baseline="0" dirty="0">
                <a:latin typeface="TimesNewRomanPSMT"/>
              </a:rPr>
              <a:t>Binary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equivalent: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sz="1800" b="1" i="0" u="none" strike="noStrike" baseline="0" dirty="0">
              <a:latin typeface="TimesNewRomanPS-BoldMT"/>
            </a:endParaRPr>
          </a:p>
          <a:p>
            <a:pPr algn="l"/>
            <a:r>
              <a:rPr lang="en-US" altLang="zh-CN" sz="1800" b="0" i="0" u="none" strike="noStrike" baseline="0" dirty="0">
                <a:latin typeface="TimesNewRomanPSMT"/>
              </a:rPr>
              <a:t>done.</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9.3.4 </a:t>
            </a:r>
            <a:r>
              <a:rPr lang="zh-CN" altLang="en-US" dirty="0"/>
              <a:t>递归和倒序计算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不用递归，是否能实现这种用二进制形式表示整数的算法？当然可以。但是由于这种算法要首先计算最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后一位二进制数，所以在显示结果之前必须把所有的位数都储存在别处（例如，数组）。第 </a:t>
            </a:r>
            <a:r>
              <a:rPr lang="en-US" altLang="zh-CN" sz="1800" b="0" i="0" u="none" strike="noStrike" baseline="0" dirty="0">
                <a:latin typeface="TimesNewRomanPSMT"/>
                <a:ea typeface="宋体" panose="02010600030101010101" pitchFamily="2" charset="-122"/>
              </a:rPr>
              <a:t>15 </a:t>
            </a:r>
            <a:r>
              <a:rPr lang="zh-CN" altLang="en-US" sz="1800" b="0" i="0" u="none" strike="noStrike" baseline="0" dirty="0">
                <a:latin typeface="宋体" panose="02010600030101010101" pitchFamily="2" charset="-122"/>
                <a:ea typeface="宋体" panose="02010600030101010101" pitchFamily="2" charset="-122"/>
              </a:rPr>
              <a:t>章中会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介绍一个不用递归实现该算法的例子。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9.3.5 </a:t>
            </a:r>
            <a:r>
              <a:rPr lang="zh-CN" altLang="en-US" dirty="0"/>
              <a:t>递归的优缺点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递归既有优点也有缺点。优点是递归为某些编程问题提供了最简单的解决方案。缺点是一些递归算法会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快速消耗计算机的内存资源</a:t>
            </a:r>
            <a:r>
              <a:rPr lang="zh-CN" altLang="en-US" sz="1800" b="0" i="0" u="none" strike="noStrike" baseline="0" dirty="0">
                <a:latin typeface="宋体" panose="02010600030101010101" pitchFamily="2" charset="-122"/>
                <a:ea typeface="宋体" panose="02010600030101010101" pitchFamily="2" charset="-122"/>
              </a:rPr>
              <a:t>。另外，递归不方便阅读和维护。我们用一个例子来说明递归的优缺点。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9.3.5 </a:t>
            </a:r>
            <a:r>
              <a:rPr lang="zh-CN" altLang="en-US" dirty="0"/>
              <a:t>递归的优缺点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斐波那契数列</a:t>
            </a:r>
            <a:r>
              <a:rPr lang="zh-CN" altLang="en-US" sz="1800" b="0" i="0" u="none" strike="noStrike" baseline="0" dirty="0">
                <a:latin typeface="宋体" panose="02010600030101010101" pitchFamily="2" charset="-122"/>
                <a:ea typeface="宋体" panose="02010600030101010101" pitchFamily="2" charset="-122"/>
              </a:rPr>
              <a:t>的定义如下：第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个和第</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个数字都是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，而后续的每个数字都是其前两个数字之和。例如，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该数列的前几个数是：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。斐波那契数列在数学界深受喜爱，甚至有专门研究它的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刊物。不过，这不在本书的讨论范围之内。下面，我们要创建一个函数，接受正整数</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，返回相应的斐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波那契数值。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9.3.5 </a:t>
            </a:r>
            <a:r>
              <a:rPr lang="zh-CN" altLang="en-US" dirty="0"/>
              <a:t>递归的优缺点</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首先，来看递归。递归提供一个简单的定义。如果把函数命名为</a:t>
            </a:r>
            <a:r>
              <a:rPr lang="en-US" altLang="zh-CN" sz="1800" b="0" i="0" u="none" strike="noStrike" baseline="0" dirty="0">
                <a:latin typeface="TimesNewRomanPSMT"/>
                <a:ea typeface="宋体" panose="02010600030101010101" pitchFamily="2" charset="-122"/>
              </a:rPr>
              <a:t>Fibonacci()</a:t>
            </a:r>
            <a:r>
              <a:rPr lang="zh-CN" altLang="en-US" sz="1800" b="0" i="0" u="none" strike="noStrike" baseline="0" dirty="0">
                <a:latin typeface="宋体" panose="02010600030101010101" pitchFamily="2" charset="-122"/>
                <a:ea typeface="宋体" panose="02010600030101010101" pitchFamily="2" charset="-122"/>
              </a:rPr>
              <a:t>，那么如果</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Fibonacci(n)</a:t>
            </a:r>
            <a:r>
              <a:rPr lang="zh-CN" altLang="en-US" sz="1800" b="0" i="0" u="none" strike="noStrike" baseline="0" dirty="0">
                <a:latin typeface="宋体" panose="02010600030101010101" pitchFamily="2" charset="-122"/>
                <a:ea typeface="宋体" panose="02010600030101010101" pitchFamily="2" charset="-122"/>
              </a:rPr>
              <a:t>应返回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；对于其他数值，则应</a:t>
            </a:r>
            <a:r>
              <a:rPr lang="zh-CN" altLang="it-IT" sz="1800" b="0" i="0" u="none" strike="noStrike" baseline="0" dirty="0">
                <a:latin typeface="宋体" panose="02010600030101010101" pitchFamily="2" charset="-122"/>
                <a:ea typeface="宋体" panose="02010600030101010101" pitchFamily="2" charset="-122"/>
              </a:rPr>
              <a:t>返回</a:t>
            </a:r>
            <a:r>
              <a:rPr lang="it-IT" altLang="zh-CN" sz="1800" b="0" i="0" u="none" strike="noStrike" baseline="0" dirty="0">
                <a:latin typeface="TimesNewRomanPSMT"/>
                <a:ea typeface="宋体" panose="02010600030101010101" pitchFamily="2" charset="-122"/>
              </a:rPr>
              <a:t>Fibonacci(n-1)+Fibonacci(n-2)</a:t>
            </a:r>
            <a:r>
              <a:rPr lang="zh-CN" altLang="it-IT"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Fibonacci(unsigned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Fibonacci(n-1)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Fibonacci(n-2);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这个递归函数只是重述了数学定义的递归。该函数使用了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双递归</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 recursion</a:t>
            </a:r>
            <a:r>
              <a:rPr lang="zh-CN" altLang="en-US" sz="1800" b="0" i="0" u="none" strike="noStrike" baseline="0" dirty="0">
                <a:latin typeface="宋体" panose="02010600030101010101" pitchFamily="2" charset="-122"/>
                <a:ea typeface="宋体" panose="02010600030101010101" pitchFamily="2" charset="-122"/>
              </a:rPr>
              <a:t>），即函数每一级递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归都要调用本身两次。这暴露了一个问题。</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9.3.5 </a:t>
            </a:r>
            <a:r>
              <a:rPr lang="zh-CN" altLang="en-US" dirty="0"/>
              <a:t>递归的优缺点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为了说明这个问题，假设调用 </a:t>
            </a:r>
            <a:r>
              <a:rPr lang="en-US" altLang="zh-CN" sz="1800" b="0" i="0" u="none" strike="noStrike" baseline="0" dirty="0">
                <a:latin typeface="TimesNewRomanPSMT"/>
                <a:ea typeface="宋体" panose="02010600030101010101" pitchFamily="2" charset="-122"/>
              </a:rPr>
              <a:t>Fibonacci(40)</a:t>
            </a:r>
            <a:r>
              <a:rPr lang="zh-CN" altLang="en-US" sz="1800" b="0" i="0" u="none" strike="noStrike" baseline="0" dirty="0">
                <a:latin typeface="宋体" panose="02010600030101010101" pitchFamily="2" charset="-122"/>
                <a:ea typeface="宋体" panose="02010600030101010101" pitchFamily="2" charset="-122"/>
              </a:rPr>
              <a:t>。这是第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级递归调用，将创建一个变量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。然后在该函数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中要调用</a:t>
            </a:r>
            <a:r>
              <a:rPr lang="en-US" altLang="zh-CN" sz="1800" b="0" i="0" u="none" strike="noStrike" baseline="0" dirty="0">
                <a:latin typeface="TimesNewRomanPSMT"/>
                <a:ea typeface="宋体" panose="02010600030101010101" pitchFamily="2" charset="-122"/>
              </a:rPr>
              <a:t>Fibonacci()</a:t>
            </a:r>
            <a:r>
              <a:rPr lang="zh-CN" altLang="en-US" sz="1800" b="0" i="0" u="none" strike="noStrike" baseline="0" dirty="0">
                <a:latin typeface="宋体" panose="02010600030101010101" pitchFamily="2" charset="-122"/>
                <a:ea typeface="宋体" panose="02010600030101010101" pitchFamily="2" charset="-122"/>
              </a:rPr>
              <a:t>两次，在第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级递归中要分别创建两个变量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。这两次调用中的每次调用又会进行两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次调用，因而在第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级递归中要创建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个名为</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的变量。此时总共创建了</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个变量。由于每级递归创建的变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量都是上一级递归的两倍，所以变量的数量呈指数增长！在第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章中介绍过一个计算小麦粒数的例子，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按</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指数增长</a:t>
            </a:r>
            <a:r>
              <a:rPr lang="zh-CN" altLang="en-US" sz="1800" b="0" i="0" u="none" strike="noStrike" baseline="0" dirty="0">
                <a:latin typeface="宋体" panose="02010600030101010101" pitchFamily="2" charset="-122"/>
                <a:ea typeface="宋体" panose="02010600030101010101" pitchFamily="2" charset="-122"/>
              </a:rPr>
              <a:t>很快就会产生非常大的值。在本例中，指数增长的变量数量很快就消耗掉计算机的大量内存，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很</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可能导致程序崩溃</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虽然这是个极端的例子，但是该例说明：在程序中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使用递归要特别注意</a:t>
            </a:r>
            <a:r>
              <a:rPr lang="zh-CN" altLang="en-US" sz="1800" b="0" i="0" u="none" strike="noStrike" baseline="0" dirty="0">
                <a:latin typeface="宋体" panose="02010600030101010101" pitchFamily="2" charset="-122"/>
                <a:ea typeface="宋体" panose="02010600030101010101" pitchFamily="2" charset="-122"/>
              </a:rPr>
              <a:t>，尤其是效率优先的程序。</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9.3.5 </a:t>
            </a:r>
            <a:r>
              <a:rPr lang="zh-CN" altLang="en-US" dirty="0"/>
              <a:t>递归的优缺点</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所有的</a:t>
            </a:r>
            <a:r>
              <a:rPr lang="en-US" altLang="zh-CN" sz="1800" b="1" i="0" u="none" strike="noStrike" baseline="0" dirty="0">
                <a:latin typeface="TimesNewRomanPS-BoldMT"/>
                <a:ea typeface="宋体" panose="02010600030101010101" pitchFamily="2" charset="-122"/>
              </a:rPr>
              <a:t>C</a:t>
            </a:r>
            <a:r>
              <a:rPr lang="zh-CN" altLang="en-US" sz="1800" b="1" i="0" u="none" strike="noStrike" baseline="0" dirty="0">
                <a:latin typeface="宋体" panose="02010600030101010101" pitchFamily="2" charset="-122"/>
                <a:ea typeface="宋体" panose="02010600030101010101" pitchFamily="2" charset="-122"/>
              </a:rPr>
              <a:t>函数皆平等</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程序中的每个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函数与其他函数都是平等的。每个函数都可以调用其他函数，或被其他函数调用。这点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Modula-2</a:t>
            </a:r>
            <a:r>
              <a:rPr lang="zh-CN" altLang="en-US" sz="1800" b="0" i="0" u="none" strike="noStrike" baseline="0" dirty="0">
                <a:latin typeface="宋体" panose="02010600030101010101" pitchFamily="2" charset="-122"/>
                <a:ea typeface="宋体" panose="02010600030101010101" pitchFamily="2" charset="-122"/>
              </a:rPr>
              <a:t>中的过程不同，虽然过程可以嵌套在另一个过程中，但是嵌套在不同过程中的过程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之间不能相互调用。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main()</a:t>
            </a:r>
            <a:r>
              <a:rPr lang="zh-CN" altLang="en-US" sz="1800" b="0" i="0" u="none" strike="noStrike" baseline="0" dirty="0">
                <a:latin typeface="宋体" panose="02010600030101010101" pitchFamily="2" charset="-122"/>
                <a:ea typeface="宋体" panose="02010600030101010101" pitchFamily="2" charset="-122"/>
              </a:rPr>
              <a:t>函数是否与其他函数不同？是的，</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的确有点特殊。当</a:t>
            </a:r>
            <a:r>
              <a:rPr lang="en-US" altLang="zh-CN" sz="1800" b="0" i="0" u="none" strike="noStrike" baseline="0" dirty="0">
                <a:latin typeface="TimesNewRomanPSMT"/>
              </a:rPr>
              <a:t>main()</a:t>
            </a:r>
            <a:r>
              <a:rPr lang="zh-CN" altLang="en-US" sz="1800" b="0" i="0" u="none" strike="noStrike" baseline="0" dirty="0">
                <a:latin typeface="宋体" panose="02010600030101010101" pitchFamily="2" charset="-122"/>
                <a:ea typeface="宋体" panose="02010600030101010101" pitchFamily="2" charset="-122"/>
              </a:rPr>
              <a:t>与程序中的其他函数放在一起时，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最开始执行的是</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函数中的第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条语句，但是这也是局限之处。</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也可以被自己或其他函数递归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调用</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尽管很少这样做。</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 </a:t>
            </a:r>
            <a:r>
              <a:rPr lang="zh-CN" altLang="en-US" dirty="0"/>
              <a:t>编译多源代码文件的程序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使用多个函数最简单的方法是把它们都放在同一个文件中，然后像编译只有一个函数的文件那样编译该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文件即可。其他方法因操作系统而异，下面将举例说明。</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C99</a:t>
            </a:r>
            <a:r>
              <a:rPr lang="zh-CN" altLang="en-US" dirty="0"/>
              <a:t>和</a:t>
            </a:r>
            <a:r>
              <a:rPr lang="en-US" altLang="zh-CN" dirty="0"/>
              <a:t>C11</a:t>
            </a:r>
            <a:r>
              <a:rPr lang="zh-CN" altLang="en-US" dirty="0"/>
              <a:t>允许使用更长的标识符名，但是编译器只识别前</a:t>
            </a:r>
            <a:r>
              <a:rPr lang="en-US" altLang="zh-CN" dirty="0"/>
              <a:t>63</a:t>
            </a:r>
            <a:r>
              <a:rPr lang="zh-CN" altLang="en-US" dirty="0"/>
              <a:t>个字符。对于外部标识符（参阅第</a:t>
            </a:r>
            <a:r>
              <a:rPr lang="en-US" altLang="zh-CN" dirty="0"/>
              <a:t>12</a:t>
            </a:r>
            <a:r>
              <a:rPr lang="zh-CN" altLang="en-US" dirty="0"/>
              <a:t>章），</a:t>
            </a:r>
            <a:endParaRPr lang="en-US" altLang="zh-CN" dirty="0"/>
          </a:p>
          <a:p>
            <a:r>
              <a:rPr lang="zh-CN" altLang="en-US" dirty="0"/>
              <a:t>只允许使用</a:t>
            </a:r>
            <a:r>
              <a:rPr lang="en-US" altLang="zh-CN" dirty="0"/>
              <a:t>31</a:t>
            </a:r>
            <a:r>
              <a:rPr lang="zh-CN" altLang="en-US" dirty="0"/>
              <a:t>个字符。</a:t>
            </a:r>
            <a:r>
              <a:rPr lang="en-US" altLang="zh-CN" dirty="0"/>
              <a:t>〔</a:t>
            </a:r>
            <a:r>
              <a:rPr lang="zh-CN" altLang="en-US" dirty="0"/>
              <a:t>以前</a:t>
            </a:r>
            <a:r>
              <a:rPr lang="en-US" altLang="zh-CN" dirty="0"/>
              <a:t>C90</a:t>
            </a:r>
            <a:r>
              <a:rPr lang="zh-CN" altLang="en-US" dirty="0"/>
              <a:t>只允许</a:t>
            </a:r>
            <a:r>
              <a:rPr lang="en-US" altLang="zh-CN" dirty="0"/>
              <a:t>6</a:t>
            </a:r>
            <a:r>
              <a:rPr lang="zh-CN" altLang="en-US" dirty="0"/>
              <a:t>个字符，这是一个很大的进步。旧式编译器通常最多只允许使</a:t>
            </a:r>
            <a:endParaRPr lang="en-US" altLang="zh-CN" dirty="0"/>
          </a:p>
          <a:p>
            <a:r>
              <a:rPr lang="zh-CN" altLang="en-US" dirty="0"/>
              <a:t>用</a:t>
            </a:r>
            <a:r>
              <a:rPr lang="en-US" altLang="zh-CN" dirty="0"/>
              <a:t>8</a:t>
            </a:r>
            <a:r>
              <a:rPr lang="zh-CN" altLang="en-US" dirty="0"/>
              <a:t>个字符。</a:t>
            </a:r>
            <a:r>
              <a:rPr lang="en-US" altLang="zh-CN" dirty="0"/>
              <a:t>〕</a:t>
            </a:r>
            <a:r>
              <a:rPr lang="zh-CN" altLang="en-US" dirty="0"/>
              <a:t>实际上，你可以使用更长的字符，但是编译器会忽略超出的字符。也就是说，如果有两</a:t>
            </a:r>
            <a:endParaRPr lang="en-US" altLang="zh-CN" dirty="0"/>
          </a:p>
          <a:p>
            <a:r>
              <a:rPr lang="zh-CN" altLang="en-US" dirty="0"/>
              <a:t>个标识符名都有</a:t>
            </a:r>
            <a:r>
              <a:rPr lang="en-US" altLang="zh-CN" dirty="0"/>
              <a:t>63</a:t>
            </a:r>
            <a:r>
              <a:rPr lang="zh-CN" altLang="en-US" dirty="0"/>
              <a:t>个字符，只有一个字符不同，那么编译器会识别这是两个不同的名称。如果两个标识</a:t>
            </a:r>
            <a:endParaRPr lang="en-US" altLang="zh-CN" dirty="0"/>
          </a:p>
          <a:p>
            <a:r>
              <a:rPr lang="zh-CN" altLang="en-US" dirty="0"/>
              <a:t>符都是</a:t>
            </a:r>
            <a:r>
              <a:rPr lang="en-US" altLang="zh-CN" dirty="0"/>
              <a:t>64</a:t>
            </a:r>
            <a:r>
              <a:rPr lang="zh-CN" altLang="en-US" dirty="0"/>
              <a:t>个字符，只有最后一个字符不同，那么编译器可能将其视为同一个名称，也可能不会。标准并</a:t>
            </a:r>
            <a:endParaRPr lang="en-US" altLang="zh-CN" dirty="0"/>
          </a:p>
          <a:p>
            <a:r>
              <a:rPr lang="zh-CN" altLang="en-US" dirty="0"/>
              <a:t>未定义在这种情况下会发生什么。</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9.4.1 UNIX</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假定在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系统中安装了</a:t>
            </a:r>
            <a:r>
              <a:rPr lang="en-US" altLang="zh-CN" sz="1800" b="0" i="0" u="none" strike="noStrike" baseline="0" dirty="0">
                <a:latin typeface="TimesNewRomanPSMT"/>
                <a:ea typeface="宋体" panose="02010600030101010101" pitchFamily="2" charset="-122"/>
              </a:rPr>
              <a:t>UNIX C</a:t>
            </a:r>
            <a:r>
              <a:rPr lang="zh-CN" altLang="en-US" sz="1800" b="0" i="0" u="none" strike="noStrike" baseline="0" dirty="0">
                <a:latin typeface="宋体" panose="02010600030101010101" pitchFamily="2" charset="-122"/>
                <a:ea typeface="宋体" panose="02010600030101010101" pitchFamily="2" charset="-122"/>
              </a:rPr>
              <a:t>编译器</a:t>
            </a:r>
            <a:r>
              <a:rPr lang="en-US" altLang="zh-CN" sz="1800" b="0" i="0" u="none" strike="noStrike" baseline="0" dirty="0">
                <a:latin typeface="TimesNewRomanPSMT"/>
                <a:ea typeface="宋体" panose="02010600030101010101" pitchFamily="2" charset="-122"/>
              </a:rPr>
              <a:t>cc</a:t>
            </a:r>
            <a:r>
              <a:rPr lang="zh-CN" altLang="en-US" sz="1800" b="0" i="0" u="none" strike="noStrike" baseline="0" dirty="0">
                <a:latin typeface="宋体" panose="02010600030101010101" pitchFamily="2" charset="-122"/>
                <a:ea typeface="宋体" panose="02010600030101010101" pitchFamily="2" charset="-122"/>
              </a:rPr>
              <a:t>（最初的</a:t>
            </a:r>
            <a:r>
              <a:rPr lang="en-US" altLang="zh-CN" sz="1800" b="0" i="0" u="none" strike="noStrike" baseline="0" dirty="0">
                <a:latin typeface="TimesNewRomanPSMT"/>
                <a:ea typeface="宋体" panose="02010600030101010101" pitchFamily="2" charset="-122"/>
              </a:rPr>
              <a:t>cc</a:t>
            </a:r>
            <a:r>
              <a:rPr lang="zh-CN" altLang="en-US" sz="1800" b="0" i="0" u="none" strike="noStrike" baseline="0" dirty="0">
                <a:latin typeface="宋体" panose="02010600030101010101" pitchFamily="2" charset="-122"/>
                <a:ea typeface="宋体" panose="02010600030101010101" pitchFamily="2" charset="-122"/>
              </a:rPr>
              <a:t>已经停用，但是许多</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系统都给</a:t>
            </a:r>
            <a:r>
              <a:rPr lang="en-US" altLang="zh-CN" sz="1800" b="0" i="0" u="none" strike="noStrike" baseline="0" dirty="0">
                <a:latin typeface="TimesNewRomanPSMT"/>
                <a:ea typeface="宋体" panose="02010600030101010101" pitchFamily="2" charset="-122"/>
              </a:rPr>
              <a:t>cc</a:t>
            </a:r>
            <a:r>
              <a:rPr lang="zh-CN" altLang="en-US" sz="1800" b="0" i="0" u="none" strike="noStrike" baseline="0" dirty="0">
                <a:latin typeface="宋体" panose="02010600030101010101" pitchFamily="2" charset="-122"/>
                <a:ea typeface="宋体" panose="02010600030101010101" pitchFamily="2" charset="-122"/>
              </a:rPr>
              <a:t>命令起了一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个别名用作其他编译器命令，典型的是</a:t>
            </a:r>
            <a:r>
              <a:rPr lang="en-US" altLang="zh-CN" sz="1800" b="0" i="0" u="none" strike="noStrike" baseline="0" dirty="0" err="1">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clang</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file1.c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file2.c</a:t>
            </a:r>
            <a:r>
              <a:rPr lang="zh-CN" altLang="en-US" sz="1800" b="0" i="0" u="none" strike="noStrike" baseline="0" dirty="0">
                <a:latin typeface="宋体" panose="02010600030101010101" pitchFamily="2" charset="-122"/>
                <a:ea typeface="宋体" panose="02010600030101010101" pitchFamily="2" charset="-122"/>
              </a:rPr>
              <a:t>是两个内含</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函数的文件，下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面的命令将编译两个文件并生成一个名为</a:t>
            </a:r>
            <a:r>
              <a:rPr lang="en-US" altLang="zh-CN" sz="1800" b="0" i="0" u="none" strike="noStrike" baseline="0" dirty="0" err="1">
                <a:latin typeface="TimesNewRomanPSMT"/>
                <a:ea typeface="宋体" panose="02010600030101010101" pitchFamily="2" charset="-122"/>
              </a:rPr>
              <a:t>a.out</a:t>
            </a:r>
            <a:r>
              <a:rPr lang="zh-CN" altLang="en-US" sz="1800" b="0" i="0" u="none" strike="noStrike" baseline="0" dirty="0">
                <a:latin typeface="宋体" panose="02010600030101010101" pitchFamily="2" charset="-122"/>
                <a:ea typeface="宋体" panose="02010600030101010101" pitchFamily="2" charset="-122"/>
              </a:rPr>
              <a:t>的可执行文件：</a:t>
            </a:r>
            <a:endParaRPr lang="zh-CN" altLang="en-US" sz="1800" b="0" i="0" u="none" strike="noStrike" baseline="0" dirty="0">
              <a:latin typeface="宋体" panose="02010600030101010101" pitchFamily="2" charset="-122"/>
              <a:ea typeface="宋体" panose="02010600030101010101" pitchFamily="2" charset="-122"/>
            </a:endParaRPr>
          </a:p>
          <a:p>
            <a:pPr algn="l"/>
            <a:endParaRPr lang="fr-FR" altLang="zh-CN" sz="1800" b="0" i="0" u="none" strike="noStrike" baseline="0" dirty="0">
              <a:latin typeface="TimesNewRomanPSMT"/>
              <a:ea typeface="宋体" panose="02010600030101010101" pitchFamily="2" charset="-122"/>
            </a:endParaRPr>
          </a:p>
          <a:p>
            <a:pPr algn="l"/>
            <a:r>
              <a:rPr lang="fr-FR" altLang="zh-CN" sz="1800" b="0" i="0" u="none" strike="noStrike" baseline="0" dirty="0">
                <a:latin typeface="TimesNewRomanPSMT"/>
                <a:ea typeface="宋体" panose="02010600030101010101" pitchFamily="2" charset="-122"/>
              </a:rPr>
              <a:t>cc file1.c file2.c</a:t>
            </a:r>
            <a:endParaRPr lang="fr-FR" altLang="zh-CN" sz="1800" b="0" i="0" u="none" strike="noStrike" baseline="0" dirty="0">
              <a:latin typeface="TimesNewRomanPSMT"/>
              <a:ea typeface="宋体" panose="02010600030101010101" pitchFamily="2" charset="-122"/>
            </a:endParaRPr>
          </a:p>
          <a:p>
            <a:pPr algn="l"/>
            <a:endParaRPr lang="fr-FR" altLang="zh-CN" dirty="0">
              <a:latin typeface="TimesNewRomanPSMT"/>
              <a:ea typeface="宋体" panose="02010600030101010101" pitchFamily="2" charset="-122"/>
            </a:endParaRPr>
          </a:p>
          <a:p>
            <a:pPr algn="l"/>
            <a:endParaRPr lang="fr-F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另外，还生成两个名为</a:t>
            </a:r>
            <a:r>
              <a:rPr lang="en-US" altLang="zh-CN" sz="1800" b="0" i="0" u="none" strike="noStrike" baseline="0" dirty="0">
                <a:latin typeface="TimesNewRomanPSMT"/>
                <a:ea typeface="宋体" panose="02010600030101010101" pitchFamily="2" charset="-122"/>
              </a:rPr>
              <a:t>file1.o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file2.o</a:t>
            </a:r>
            <a:r>
              <a:rPr lang="zh-CN" altLang="en-US" sz="1800" b="0" i="0" u="none" strike="noStrike" baseline="0" dirty="0">
                <a:latin typeface="宋体" panose="02010600030101010101" pitchFamily="2" charset="-122"/>
                <a:ea typeface="宋体" panose="02010600030101010101" pitchFamily="2" charset="-122"/>
              </a:rPr>
              <a:t>的目标文件。如果后来改动了</a:t>
            </a:r>
            <a:r>
              <a:rPr lang="en-US" altLang="zh-CN" sz="1800" b="0" i="0" u="none" strike="noStrike" baseline="0" dirty="0">
                <a:latin typeface="TimesNewRomanPSMT"/>
                <a:ea typeface="宋体" panose="02010600030101010101" pitchFamily="2" charset="-122"/>
              </a:rPr>
              <a:t>file1.c</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file2.c</a:t>
            </a:r>
            <a:r>
              <a:rPr lang="zh-CN" altLang="en-US" sz="1800" b="0" i="0" u="none" strike="noStrike" baseline="0" dirty="0">
                <a:latin typeface="宋体" panose="02010600030101010101" pitchFamily="2" charset="-122"/>
                <a:ea typeface="宋体" panose="02010600030101010101" pitchFamily="2" charset="-122"/>
              </a:rPr>
              <a:t>不变，可以使用以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下命令编译第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个文件，并与第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个文件的目标代码合并：</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cc file1.c file2.o</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9.4.1 UNIX</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UNIX</a:t>
            </a:r>
            <a:r>
              <a:rPr lang="zh-CN" altLang="en-US" sz="1800" b="0" i="0" u="none" strike="noStrike" baseline="0" dirty="0">
                <a:latin typeface="宋体" panose="02010600030101010101" pitchFamily="2" charset="-122"/>
                <a:ea typeface="宋体" panose="02010600030101010101" pitchFamily="2" charset="-122"/>
              </a:rPr>
              <a:t>系统的</a:t>
            </a:r>
            <a:r>
              <a:rPr lang="en-US" altLang="zh-CN" sz="1800" b="0" i="0" u="none" strike="noStrike" baseline="0" dirty="0">
                <a:latin typeface="TimesNewRomanPSMT"/>
                <a:ea typeface="宋体" panose="02010600030101010101" pitchFamily="2" charset="-122"/>
              </a:rPr>
              <a:t>make</a:t>
            </a:r>
            <a:r>
              <a:rPr lang="zh-CN" altLang="en-US" sz="1800" b="0" i="0" u="none" strike="noStrike" baseline="0" dirty="0">
                <a:latin typeface="宋体" panose="02010600030101010101" pitchFamily="2" charset="-122"/>
                <a:ea typeface="宋体" panose="02010600030101010101" pitchFamily="2" charset="-122"/>
              </a:rPr>
              <a:t>命令可自动管理多文件程序，但是这超出了本书的讨论范围。</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OS X</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Terminal</a:t>
            </a:r>
            <a:r>
              <a:rPr lang="zh-CN" altLang="en-US" sz="1800" b="0" i="0" u="none" strike="noStrike" baseline="0" dirty="0">
                <a:latin typeface="宋体" panose="02010600030101010101" pitchFamily="2" charset="-122"/>
                <a:ea typeface="宋体" panose="02010600030101010101" pitchFamily="2" charset="-122"/>
              </a:rPr>
              <a:t>工具可以打开</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命令行环境，但是必须先下载命令行编译器（</a:t>
            </a:r>
            <a:r>
              <a:rPr lang="en-US" altLang="zh-CN" sz="1800" b="0" i="0" u="none" strike="noStrike" baseline="0" dirty="0">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Clang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9.4.2 Linux</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假定</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系统安装了</a:t>
            </a:r>
            <a:r>
              <a:rPr lang="en-US" altLang="zh-CN" sz="1800" b="0" i="0" u="none" strike="noStrike" baseline="0" dirty="0">
                <a:latin typeface="TimesNewRomanPSMT"/>
                <a:ea typeface="宋体" panose="02010600030101010101" pitchFamily="2" charset="-122"/>
              </a:rPr>
              <a:t>GNU C</a:t>
            </a:r>
            <a:r>
              <a:rPr lang="zh-CN" altLang="en-US" sz="1800" b="0" i="0" u="none" strike="noStrike" baseline="0" dirty="0">
                <a:latin typeface="宋体" panose="02010600030101010101" pitchFamily="2" charset="-122"/>
                <a:ea typeface="宋体" panose="02010600030101010101" pitchFamily="2" charset="-122"/>
              </a:rPr>
              <a:t>编译器</a:t>
            </a:r>
            <a:r>
              <a:rPr lang="en-US" altLang="zh-CN" sz="1800" b="0" i="0" u="none" strike="noStrike" baseline="0" dirty="0">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file1.c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file2.c</a:t>
            </a:r>
            <a:r>
              <a:rPr lang="zh-CN" altLang="en-US" sz="1800" b="0" i="0" u="none" strike="noStrike" baseline="0" dirty="0">
                <a:latin typeface="宋体" panose="02010600030101010101" pitchFamily="2" charset="-122"/>
                <a:ea typeface="宋体" panose="02010600030101010101" pitchFamily="2" charset="-122"/>
              </a:rPr>
              <a:t>是两个内含</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函数的文件，下面的命令将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编译两个文件并生成名为</a:t>
            </a:r>
            <a:r>
              <a:rPr lang="en-US" altLang="zh-CN" sz="1800" b="0" i="0" u="none" strike="noStrike" baseline="0" dirty="0" err="1">
                <a:latin typeface="TimesNewRomanPSMT"/>
                <a:ea typeface="宋体" panose="02010600030101010101" pitchFamily="2" charset="-122"/>
              </a:rPr>
              <a:t>a.out</a:t>
            </a:r>
            <a:r>
              <a:rPr lang="zh-CN" altLang="en-US" sz="1800" b="0" i="0" u="none" strike="noStrike" baseline="0" dirty="0">
                <a:latin typeface="宋体" panose="02010600030101010101" pitchFamily="2" charset="-122"/>
                <a:ea typeface="宋体" panose="02010600030101010101" pitchFamily="2" charset="-122"/>
              </a:rPr>
              <a:t>的可执行文件：</a:t>
            </a:r>
            <a:endParaRPr lang="zh-CN" altLang="en-US" sz="1800" b="0" i="0" u="none" strike="noStrike" baseline="0" dirty="0">
              <a:latin typeface="宋体" panose="02010600030101010101" pitchFamily="2" charset="-122"/>
              <a:ea typeface="宋体" panose="02010600030101010101" pitchFamily="2" charset="-122"/>
            </a:endParaRPr>
          </a:p>
          <a:p>
            <a:pPr algn="l"/>
            <a:endParaRPr lang="fr-FR" altLang="zh-CN" sz="1800" b="0" i="0" u="none" strike="noStrike" baseline="0" dirty="0">
              <a:latin typeface="TimesNewRomanPSMT"/>
              <a:ea typeface="宋体" panose="02010600030101010101" pitchFamily="2" charset="-122"/>
            </a:endParaRPr>
          </a:p>
          <a:p>
            <a:pPr algn="l"/>
            <a:r>
              <a:rPr lang="fr-FR" altLang="zh-CN" sz="1800" b="0" i="0" u="none" strike="noStrike" baseline="0" dirty="0">
                <a:latin typeface="TimesNewRomanPSMT"/>
                <a:ea typeface="宋体" panose="02010600030101010101" pitchFamily="2" charset="-122"/>
              </a:rPr>
              <a:t>gcc file1.c file2.c</a:t>
            </a:r>
            <a:endParaRPr lang="fr-FR" altLang="zh-CN" sz="1800" b="0" i="0" u="none" strike="noStrike" baseline="0" dirty="0">
              <a:latin typeface="TimesNewRomanPSMT"/>
              <a:ea typeface="宋体" panose="02010600030101010101" pitchFamily="2" charset="-122"/>
            </a:endParaRPr>
          </a:p>
          <a:p>
            <a:pPr algn="l"/>
            <a:endParaRPr lang="fr-FR" altLang="zh-CN" dirty="0">
              <a:latin typeface="TimesNewRomanPSMT"/>
              <a:ea typeface="宋体" panose="02010600030101010101" pitchFamily="2" charset="-122"/>
            </a:endParaRPr>
          </a:p>
          <a:p>
            <a:pPr algn="l"/>
            <a:endParaRPr lang="fr-FR"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另外，还生成两个名为</a:t>
            </a:r>
            <a:r>
              <a:rPr lang="en-US" altLang="zh-CN" sz="1800" b="0" i="0" u="none" strike="noStrike" baseline="0" dirty="0">
                <a:latin typeface="TimesNewRomanPSMT"/>
                <a:ea typeface="宋体" panose="02010600030101010101" pitchFamily="2" charset="-122"/>
              </a:rPr>
              <a:t>file1.o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file2.o</a:t>
            </a:r>
            <a:r>
              <a:rPr lang="zh-CN" altLang="en-US" sz="1800" b="0" i="0" u="none" strike="noStrike" baseline="0" dirty="0">
                <a:latin typeface="宋体" panose="02010600030101010101" pitchFamily="2" charset="-122"/>
                <a:ea typeface="宋体" panose="02010600030101010101" pitchFamily="2" charset="-122"/>
              </a:rPr>
              <a:t>的目标文件。如果后来改动了</a:t>
            </a:r>
            <a:r>
              <a:rPr lang="en-US" altLang="zh-CN" sz="1800" b="0" i="0" u="none" strike="noStrike" baseline="0" dirty="0">
                <a:latin typeface="TimesNewRomanPSMT"/>
                <a:ea typeface="宋体" panose="02010600030101010101" pitchFamily="2" charset="-122"/>
              </a:rPr>
              <a:t>file1.c</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file2.c</a:t>
            </a:r>
            <a:r>
              <a:rPr lang="zh-CN" altLang="en-US" sz="1800" b="0" i="0" u="none" strike="noStrike" baseline="0" dirty="0">
                <a:latin typeface="宋体" panose="02010600030101010101" pitchFamily="2" charset="-122"/>
                <a:ea typeface="宋体" panose="02010600030101010101" pitchFamily="2" charset="-122"/>
              </a:rPr>
              <a:t>不变，可以使用以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下命令编译第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个文件，并与第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个文件的目标代码合并：</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gcc</a:t>
            </a:r>
            <a:r>
              <a:rPr lang="en-US" altLang="zh-CN" sz="1800" b="0" i="0" u="none" strike="noStrike" baseline="0" dirty="0">
                <a:latin typeface="TimesNewRomanPSMT"/>
                <a:ea typeface="宋体" panose="02010600030101010101" pitchFamily="2" charset="-122"/>
              </a:rPr>
              <a:t> file1.c file2.o</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9.4.3 DOS</a:t>
            </a:r>
            <a:r>
              <a:rPr lang="zh-CN" altLang="en-US" dirty="0"/>
              <a:t>命令行编译器</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绝大多数</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命令行编译器的工作原理和</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cc</a:t>
            </a:r>
            <a:r>
              <a:rPr lang="zh-CN" altLang="en-US" sz="1800" b="0" i="0" u="none" strike="noStrike" baseline="0" dirty="0">
                <a:latin typeface="宋体" panose="02010600030101010101" pitchFamily="2" charset="-122"/>
                <a:ea typeface="宋体" panose="02010600030101010101" pitchFamily="2" charset="-122"/>
              </a:rPr>
              <a:t>命令类似，只不过使用不同的名称而已。其中一个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区别是，对象文件的扩展名是</a:t>
            </a:r>
            <a:r>
              <a:rPr lang="en-US" altLang="zh-CN" sz="1800" b="0" i="0" u="none" strike="noStrike" baseline="0" dirty="0">
                <a:latin typeface="TimesNewRomanPSMT"/>
                <a:ea typeface="宋体" panose="02010600030101010101" pitchFamily="2" charset="-122"/>
              </a:rPr>
              <a:t>.obj</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。一些编译器生成的不是目标代码文件，而是汇编语言或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其他特殊代码的中间文件。</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9.4.4 Windows</a:t>
            </a:r>
            <a:r>
              <a:rPr lang="zh-CN" altLang="en-US" dirty="0"/>
              <a:t>和</a:t>
            </a:r>
            <a:r>
              <a:rPr lang="zh-CN" altLang="en-US"/>
              <a:t>苹果的</a:t>
            </a:r>
            <a:r>
              <a:rPr lang="en-US" altLang="zh-CN" dirty="0"/>
              <a:t>IDE</a:t>
            </a:r>
            <a:r>
              <a:rPr lang="zh-CN" altLang="en-US" dirty="0"/>
              <a:t>编译器</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Windows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Macintosh</a:t>
            </a:r>
            <a:r>
              <a:rPr lang="zh-CN" altLang="en-US" sz="1800" b="0" i="0" u="none" strike="noStrike" baseline="0" dirty="0">
                <a:latin typeface="宋体" panose="02010600030101010101" pitchFamily="2" charset="-122"/>
                <a:ea typeface="宋体" panose="02010600030101010101" pitchFamily="2" charset="-122"/>
              </a:rPr>
              <a:t>系统使用的集成开发环境中的编译器是面向项目的。项目（</a:t>
            </a:r>
            <a:r>
              <a:rPr lang="en-US" altLang="zh-CN" sz="1800" b="0" i="0" u="none" strike="noStrike" baseline="0" dirty="0">
                <a:latin typeface="TimesNewRomanPSMT"/>
                <a:ea typeface="宋体" panose="02010600030101010101" pitchFamily="2" charset="-122"/>
              </a:rPr>
              <a:t>project</a:t>
            </a:r>
            <a:r>
              <a:rPr lang="zh-CN" altLang="en-US" sz="1800" b="0" i="0" u="none" strike="noStrike" baseline="0" dirty="0">
                <a:latin typeface="宋体" panose="02010600030101010101" pitchFamily="2" charset="-122"/>
                <a:ea typeface="宋体" panose="02010600030101010101" pitchFamily="2" charset="-122"/>
              </a:rPr>
              <a:t>）描述的是特定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程序使用的资源。资源包括源代码文件。这种</a:t>
            </a:r>
            <a:r>
              <a:rPr lang="en-US" altLang="zh-CN" sz="1800" b="0" i="0" u="none" strike="noStrike" baseline="0" dirty="0">
                <a:latin typeface="TimesNewRomanPSMT"/>
                <a:ea typeface="宋体" panose="02010600030101010101" pitchFamily="2" charset="-122"/>
              </a:rPr>
              <a:t>IDE</a:t>
            </a:r>
            <a:r>
              <a:rPr lang="zh-CN" altLang="en-US" sz="1800" b="0" i="0" u="none" strike="noStrike" baseline="0" dirty="0">
                <a:latin typeface="宋体" panose="02010600030101010101" pitchFamily="2" charset="-122"/>
                <a:ea typeface="宋体" panose="02010600030101010101" pitchFamily="2" charset="-122"/>
              </a:rPr>
              <a:t>中的编译器要创建项目来运行单文件程序。对于多文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件程序，要使用相应的菜单命令，把源代码文件加入一个项目中。要确保所有的源代码文件都在项目列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表中列出。许多</a:t>
            </a:r>
            <a:r>
              <a:rPr lang="en-US" altLang="zh-CN" sz="1800" b="0" i="0" u="none" strike="noStrike" baseline="0" dirty="0">
                <a:latin typeface="TimesNewRomanPSMT"/>
                <a:ea typeface="宋体" panose="02010600030101010101" pitchFamily="2" charset="-122"/>
              </a:rPr>
              <a:t>IDE</a:t>
            </a:r>
            <a:r>
              <a:rPr lang="zh-CN" altLang="en-US" sz="1800" b="0" i="0" u="none" strike="noStrike" baseline="0" dirty="0">
                <a:latin typeface="宋体" panose="02010600030101010101" pitchFamily="2" charset="-122"/>
                <a:ea typeface="宋体" panose="02010600030101010101" pitchFamily="2" charset="-122"/>
              </a:rPr>
              <a:t>都不用在项目列表中列出头文件（即扩展名为</a:t>
            </a:r>
            <a:r>
              <a:rPr lang="en-US" altLang="zh-CN" sz="1800" b="0" i="0" u="none" strike="noStrike" baseline="0" dirty="0">
                <a:latin typeface="TimesNewRomanPSMT"/>
                <a:ea typeface="宋体" panose="02010600030101010101" pitchFamily="2" charset="-122"/>
              </a:rPr>
              <a:t>.h</a:t>
            </a:r>
            <a:r>
              <a:rPr lang="zh-CN" altLang="en-US" sz="1800" b="0" i="0" u="none" strike="noStrike" baseline="0" dirty="0">
                <a:latin typeface="宋体" panose="02010600030101010101" pitchFamily="2" charset="-122"/>
                <a:ea typeface="宋体" panose="02010600030101010101" pitchFamily="2" charset="-122"/>
              </a:rPr>
              <a:t>的文件），因为项目只管理使用的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源代码文件，源代码文件中的</a:t>
            </a:r>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指令管理该文件中使用的头文件。但是，</a:t>
            </a:r>
            <a:r>
              <a:rPr lang="en-US" altLang="zh-CN" sz="1800" b="0" i="0" u="none" strike="noStrike" baseline="0" dirty="0" err="1">
                <a:latin typeface="TimesNewRomanPSMT"/>
                <a:ea typeface="宋体" panose="02010600030101010101" pitchFamily="2" charset="-122"/>
              </a:rPr>
              <a:t>Xcode</a:t>
            </a:r>
            <a:r>
              <a:rPr lang="zh-CN" altLang="en-US" sz="1800" b="0" i="0" u="none" strike="noStrike" baseline="0" dirty="0">
                <a:latin typeface="宋体" panose="02010600030101010101" pitchFamily="2" charset="-122"/>
                <a:ea typeface="宋体" panose="02010600030101010101" pitchFamily="2" charset="-122"/>
              </a:rPr>
              <a:t>要在项目中添加头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文件。</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如果把</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放在第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个文件中，把函数定义放在第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个文件中，那么第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个文件仍然要使用函数原型。把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函数原型放在头文件中，就不用在每次使用函数文件时都写出函数的原型。</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标准库就是这样做的，例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如，把</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函数原型放在</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中，把数学函数原型放在</a:t>
            </a:r>
            <a:r>
              <a:rPr lang="en-US" altLang="zh-CN" sz="1800" b="0" i="0" u="none" strike="noStrike" baseline="0" dirty="0" err="1">
                <a:latin typeface="TimesNewRomanPSMT"/>
                <a:ea typeface="宋体" panose="02010600030101010101" pitchFamily="2" charset="-122"/>
              </a:rPr>
              <a:t>math.h</a:t>
            </a:r>
            <a:r>
              <a:rPr lang="zh-CN" altLang="en-US" sz="1800" b="0" i="0" u="none" strike="noStrike" baseline="0" dirty="0">
                <a:latin typeface="宋体" panose="02010600030101010101" pitchFamily="2" charset="-122"/>
                <a:ea typeface="宋体" panose="02010600030101010101" pitchFamily="2" charset="-122"/>
              </a:rPr>
              <a:t>中。你也可以这样用自定义的函数文件。</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另外，程序中经常用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预处理器定义符号常量。这种定义只储存了那些包含</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指令的文件。如果把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程序的一个函数放进一个独立的文件中，你也可以使用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指令访问每个文件。最直接的方法是在每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个文件中再次输入指令，但是这个方法既耗时又容易出错。另外，还会有维护的问题：如果修改了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 </a:t>
            </a:r>
            <a:r>
              <a:rPr lang="zh-CN" altLang="en-US" sz="1800" b="0" i="0" u="none" strike="noStrike" baseline="0" dirty="0">
                <a:latin typeface="宋体" panose="02010600030101010101" pitchFamily="2" charset="-122"/>
                <a:ea typeface="宋体" panose="02010600030101010101" pitchFamily="2" charset="-122"/>
              </a:rPr>
              <a:t>定义的值，就必须在每个文件中修改。更好的做法是，把</a:t>
            </a:r>
            <a:r>
              <a:rPr lang="en-US" altLang="zh-CN" sz="1800" b="0" i="0" u="none" strike="noStrike" baseline="0" dirty="0">
                <a:latin typeface="TimesNewRomanPSMT"/>
                <a:ea typeface="宋体" panose="02010600030101010101" pitchFamily="2" charset="-122"/>
              </a:rPr>
              <a:t>#define </a:t>
            </a:r>
            <a:r>
              <a:rPr lang="zh-CN" altLang="en-US" sz="1800" b="0" i="0" u="none" strike="noStrike" baseline="0" dirty="0">
                <a:latin typeface="宋体" panose="02010600030101010101" pitchFamily="2" charset="-122"/>
                <a:ea typeface="宋体" panose="02010600030101010101" pitchFamily="2" charset="-122"/>
              </a:rPr>
              <a:t>指令放进头文件，然后在每个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源文件中使用</a:t>
            </a:r>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指令包含该文件即可。</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总之，</a:t>
            </a:r>
            <a:r>
              <a:rPr lang="zh-CN" altLang="en-US" sz="1800" b="0" i="0" u="none" strike="noStrike" baseline="0" dirty="0">
                <a:solidFill>
                  <a:srgbClr val="FF0000"/>
                </a:solidFill>
                <a:latin typeface="宋体" panose="02010600030101010101" pitchFamily="2" charset="-122"/>
                <a:ea typeface="宋体" panose="02010600030101010101" pitchFamily="2" charset="-122"/>
              </a:rPr>
              <a:t>把函数原型和已定义的字符常量放在头文件中是一个良好的编程习惯</a:t>
            </a:r>
            <a:r>
              <a:rPr lang="zh-CN" altLang="en-US" sz="1800" b="0" i="0" u="none" strike="noStrike" baseline="0" dirty="0">
                <a:latin typeface="宋体" panose="02010600030101010101" pitchFamily="2" charset="-122"/>
                <a:ea typeface="宋体" panose="02010600030101010101" pitchFamily="2" charset="-122"/>
              </a:rPr>
              <a:t>。我们考虑一个例子：假设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要管理 </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家酒店的客房服务，每家酒店的房价不同，但是每家酒店所有房间的房价相同。对于预订住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宿多天的客户，第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天的房费是第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天的</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天是第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天的</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，以此类推（暂不考虑这种策略的经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济效益）。设计一个程序让用户指定酒店和入住天数，然后计算并显示总费用。同时，程序要实现一份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菜单，允许用户反复输入数据，除非用户选择退出。</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9.9</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9.10</a:t>
            </a:r>
            <a:r>
              <a:rPr lang="zh-CN" altLang="en-US" sz="1800" b="0" i="0" u="none" strike="noStrike" baseline="0" dirty="0">
                <a:latin typeface="宋体" panose="02010600030101010101" pitchFamily="2" charset="-122"/>
                <a:ea typeface="宋体" panose="02010600030101010101" pitchFamily="2" charset="-122"/>
              </a:rPr>
              <a:t>和程序清单</a:t>
            </a:r>
            <a:r>
              <a:rPr lang="en-US" altLang="zh-CN" sz="1800" b="0" i="0" u="none" strike="noStrike" baseline="0" dirty="0">
                <a:latin typeface="TimesNewRomanPSMT"/>
                <a:ea typeface="宋体" panose="02010600030101010101" pitchFamily="2" charset="-122"/>
              </a:rPr>
              <a:t>9.11</a:t>
            </a:r>
            <a:r>
              <a:rPr lang="zh-CN" altLang="en-US" sz="1800" b="0" i="0" u="none" strike="noStrike" baseline="0" dirty="0">
                <a:latin typeface="宋体" panose="02010600030101010101" pitchFamily="2" charset="-122"/>
                <a:ea typeface="宋体" panose="02010600030101010101" pitchFamily="2" charset="-122"/>
              </a:rPr>
              <a:t>演示了如何编写这样的程序。第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个程序清单包含</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提供整个程序的组织结构。第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个程序清单包含支持的函数，我们假设这些函数在独立的文件中。最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后，程序清单</a:t>
            </a:r>
            <a:r>
              <a:rPr lang="en-US" altLang="zh-CN" sz="1800" b="0" i="0" u="none" strike="noStrike" baseline="0" dirty="0">
                <a:latin typeface="TimesNewRomanPSMT"/>
                <a:ea typeface="宋体" panose="02010600030101010101" pitchFamily="2" charset="-122"/>
              </a:rPr>
              <a:t>9.11</a:t>
            </a:r>
            <a:r>
              <a:rPr lang="zh-CN" altLang="en-US" sz="1800" b="0" i="0" u="none" strike="noStrike" baseline="0" dirty="0">
                <a:latin typeface="宋体" panose="02010600030101010101" pitchFamily="2" charset="-122"/>
                <a:ea typeface="宋体" panose="02010600030101010101" pitchFamily="2" charset="-122"/>
              </a:rPr>
              <a:t>列出了一个头文件，包含了该程序所有源文件中使用的自定义符号常量和函数原型。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前面介绍过，在</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环境中，</a:t>
            </a:r>
            <a:r>
              <a:rPr lang="en-US" altLang="zh-CN" sz="1800" b="0" i="0" u="none" strike="noStrike" baseline="0" dirty="0">
                <a:latin typeface="TimesNewRomanPSMT"/>
                <a:ea typeface="宋体" panose="02010600030101010101" pitchFamily="2" charset="-122"/>
              </a:rPr>
              <a:t>#include "</a:t>
            </a:r>
            <a:r>
              <a:rPr lang="en-US" altLang="zh-CN" sz="1800" b="0" i="0" u="none" strike="noStrike" baseline="0" dirty="0" err="1">
                <a:latin typeface="TimesNewRomanPSMT"/>
                <a:ea typeface="宋体" panose="02010600030101010101" pitchFamily="2" charset="-122"/>
              </a:rPr>
              <a:t>hotels.h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指令中的双引号表明被包含的文件位于当前目录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中（通常是包含源代码的目录）。如果使用</a:t>
            </a:r>
            <a:r>
              <a:rPr lang="en-US" altLang="zh-CN" sz="1800" b="0" i="0" u="none" strike="noStrike" baseline="0" dirty="0">
                <a:latin typeface="TimesNewRomanPSMT"/>
                <a:ea typeface="宋体" panose="02010600030101010101" pitchFamily="2" charset="-122"/>
              </a:rPr>
              <a:t>IDE</a:t>
            </a:r>
            <a:r>
              <a:rPr lang="zh-CN" altLang="en-US" sz="1800" b="0" i="0" u="none" strike="noStrike" baseline="0" dirty="0">
                <a:latin typeface="宋体" panose="02010600030101010101" pitchFamily="2" charset="-122"/>
                <a:ea typeface="宋体" panose="02010600030101010101" pitchFamily="2" charset="-122"/>
              </a:rPr>
              <a:t>，需要知道如何把头文件合并成一个项目。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9.9 </a:t>
            </a:r>
            <a:r>
              <a:rPr lang="en-US" altLang="zh-CN" sz="1800" b="1" i="0" u="none" strike="noStrike" baseline="0" dirty="0" err="1">
                <a:latin typeface="TimesNewRomanPS-BoldMT"/>
                <a:ea typeface="宋体" panose="02010600030101010101" pitchFamily="2" charset="-122"/>
              </a:rPr>
              <a:t>usehotel.c</a:t>
            </a:r>
            <a:r>
              <a:rPr lang="zh-CN" altLang="en-US" sz="1800" b="0" i="0" u="none" strike="noStrike" baseline="0" dirty="0">
                <a:latin typeface="宋体" panose="02010600030101010101" pitchFamily="2" charset="-122"/>
                <a:ea typeface="宋体" panose="02010600030101010101" pitchFamily="2" charset="-122"/>
              </a:rPr>
              <a:t>控制模块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usehotel.c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房间费率程序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与程序清单</a:t>
            </a:r>
            <a:r>
              <a:rPr lang="en-US" altLang="zh-CN" sz="1800" b="0" i="0" u="none" strike="noStrike" baseline="0" dirty="0">
                <a:latin typeface="TimesNewRomanPSMT"/>
                <a:ea typeface="宋体" panose="02010600030101010101" pitchFamily="2" charset="-122"/>
              </a:rPr>
              <a:t>9.10</a:t>
            </a:r>
            <a:r>
              <a:rPr lang="zh-CN" altLang="en-US" sz="1800" b="0" i="0" u="none" strike="noStrike" baseline="0" dirty="0">
                <a:latin typeface="宋体" panose="02010600030101010101" pitchFamily="2" charset="-122"/>
                <a:ea typeface="宋体" panose="02010600030101010101" pitchFamily="2" charset="-122"/>
              </a:rPr>
              <a:t>一起编译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a:t>
            </a:r>
            <a:r>
              <a:rPr lang="en-US" altLang="zh-CN" sz="1800" b="0" i="0" u="none" strike="noStrike" baseline="0" dirty="0" err="1">
                <a:latin typeface="TimesNewRomanPSMT"/>
                <a:ea typeface="宋体" panose="02010600030101010101" pitchFamily="2" charset="-122"/>
              </a:rPr>
              <a:t>hotel.h</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定义符号常量，声明函数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hotel_rate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可以用</a:t>
            </a:r>
            <a:r>
              <a:rPr lang="zh-CN" altLang="en-US" dirty="0">
                <a:solidFill>
                  <a:srgbClr val="FF0000"/>
                </a:solidFill>
              </a:rPr>
              <a:t>小写字母、大写字母、数字和下划线（</a:t>
            </a:r>
            <a:r>
              <a:rPr lang="en-US" altLang="zh-CN" dirty="0">
                <a:solidFill>
                  <a:srgbClr val="FF0000"/>
                </a:solidFill>
              </a:rPr>
              <a:t>_</a:t>
            </a:r>
            <a:r>
              <a:rPr lang="zh-CN" altLang="en-US" dirty="0">
                <a:solidFill>
                  <a:srgbClr val="FF0000"/>
                </a:solidFill>
              </a:rPr>
              <a:t>）</a:t>
            </a:r>
            <a:r>
              <a:rPr lang="zh-CN" altLang="en-US" dirty="0"/>
              <a:t>来命名。而且，</a:t>
            </a:r>
            <a:r>
              <a:rPr lang="zh-CN" altLang="en-US" dirty="0">
                <a:solidFill>
                  <a:srgbClr val="FF0000"/>
                </a:solidFill>
              </a:rPr>
              <a:t>名称的第</a:t>
            </a:r>
            <a:r>
              <a:rPr lang="en-US" altLang="zh-CN" dirty="0">
                <a:solidFill>
                  <a:srgbClr val="FF0000"/>
                </a:solidFill>
              </a:rPr>
              <a:t>1</a:t>
            </a:r>
            <a:r>
              <a:rPr lang="zh-CN" altLang="en-US" dirty="0">
                <a:solidFill>
                  <a:srgbClr val="FF0000"/>
                </a:solidFill>
              </a:rPr>
              <a:t>个字符必须是字符或下划线</a:t>
            </a:r>
            <a:r>
              <a:rPr lang="zh-CN" altLang="en-US" dirty="0"/>
              <a:t>，</a:t>
            </a:r>
            <a:endParaRPr lang="en-US" altLang="zh-CN" dirty="0"/>
          </a:p>
          <a:p>
            <a:r>
              <a:rPr lang="zh-CN" altLang="en-US" dirty="0"/>
              <a:t>不能是数字。表</a:t>
            </a:r>
            <a:r>
              <a:rPr lang="en-US" altLang="zh-CN" dirty="0"/>
              <a:t>2.1</a:t>
            </a:r>
            <a:r>
              <a:rPr lang="zh-CN" altLang="en-US" dirty="0"/>
              <a:t>给出了一些示例。</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pic>
        <p:nvPicPr>
          <p:cNvPr id="9" name="图片 8"/>
          <p:cNvPicPr>
            <a:picLocks noChangeAspect="1"/>
          </p:cNvPicPr>
          <p:nvPr/>
        </p:nvPicPr>
        <p:blipFill>
          <a:blip r:embed="rId1"/>
          <a:stretch>
            <a:fillRect/>
          </a:stretch>
        </p:blipFill>
        <p:spPr>
          <a:xfrm>
            <a:off x="1285281" y="3044931"/>
            <a:ext cx="9000000" cy="2685714"/>
          </a:xfrm>
          <a:prstGeom prst="rect">
            <a:avLst/>
          </a:prstGeom>
        </p:spPr>
      </p:pic>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switch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hotel_rate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hotel_rate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hotel_rate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case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hotel_rate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default: </a:t>
            </a:r>
            <a:r>
              <a:rPr lang="en-US" altLang="zh-CN" sz="1800" b="0" i="0" u="none" strike="noStrike" baseline="0" dirty="0" err="1">
                <a:latin typeface="TimesNewRomanPSMT"/>
              </a:rPr>
              <a:t>hotel_rate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("Oops!\n");</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break;</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nights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getnights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showprice</a:t>
            </a:r>
            <a:r>
              <a:rPr lang="en-US" altLang="zh-CN" sz="1800" b="0" i="0" u="none" strike="noStrike" baseline="0" dirty="0">
                <a:latin typeface="TimesNewRomanPSMT"/>
              </a:rPr>
              <a:t>(</a:t>
            </a:r>
            <a:r>
              <a:rPr lang="en-US" altLang="zh-CN" sz="1800" b="0" i="0" u="none" strike="noStrike" baseline="0" dirty="0" err="1">
                <a:latin typeface="TimesNewRomanPSMT"/>
              </a:rPr>
              <a:t>hotel_rate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goodbye.\n");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9.10 </a:t>
            </a:r>
            <a:r>
              <a:rPr lang="en-US" altLang="zh-CN" sz="1800" b="1" i="0" u="none" strike="noStrike" baseline="0" dirty="0" err="1">
                <a:latin typeface="TimesNewRomanPS-BoldMT"/>
                <a:ea typeface="宋体" panose="02010600030101010101" pitchFamily="2" charset="-122"/>
              </a:rPr>
              <a:t>hotel.c</a:t>
            </a:r>
            <a:r>
              <a:rPr lang="zh-CN" altLang="en-US" sz="1800" b="0" i="0" u="none" strike="noStrike" baseline="0" dirty="0">
                <a:latin typeface="宋体" panose="02010600030101010101" pitchFamily="2" charset="-122"/>
                <a:ea typeface="宋体" panose="02010600030101010101" pitchFamily="2" charset="-122"/>
              </a:rPr>
              <a:t>函数支持模块</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酒店管理函数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hotel.h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menu(void)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printf("\n%s%s\n",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STARS,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STARS);</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Fairfield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Olympic\n");</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Chertworthy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Stockton\n");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s%s</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处理非整数输入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please.\n");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getnights</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many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needed?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&amp;nights)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处理非整数输入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showprice</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factor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 (n = 1; n &lt;= nights; n++, factor *= DISCOUNT)</a:t>
            </a:r>
            <a:endParaRPr lang="en-US" altLang="zh-CN" sz="1800" b="0" i="0" u="none" strike="noStrike" baseline="0" dirty="0">
              <a:latin typeface="TimesNewRomanPSMT"/>
            </a:endParaRPr>
          </a:p>
          <a:p>
            <a:pPr algn="l"/>
            <a:r>
              <a:rPr lang="en-US" altLang="zh-CN" sz="1800" b="0" i="0" u="none" strike="noStrike" baseline="0" dirty="0">
                <a:latin typeface="TimesNewRomanPSMT"/>
              </a:rPr>
              <a:t>total += rate * factor;</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9.11 </a:t>
            </a:r>
            <a:r>
              <a:rPr lang="en-US" altLang="zh-CN" sz="1800" b="1" i="0" u="none" strike="noStrike" baseline="0" dirty="0" err="1">
                <a:latin typeface="TimesNewRomanPS-BoldMT"/>
                <a:ea typeface="宋体" panose="02010600030101010101" pitchFamily="2" charset="-122"/>
              </a:rPr>
              <a:t>hotel.h</a:t>
            </a:r>
            <a:r>
              <a:rPr lang="zh-CN" altLang="en-US" sz="1800" b="0" i="0" u="none" strike="noStrike" baseline="0" dirty="0">
                <a:latin typeface="宋体" panose="02010600030101010101" pitchFamily="2" charset="-122"/>
                <a:ea typeface="宋体" panose="02010600030101010101" pitchFamily="2" charset="-122"/>
              </a:rPr>
              <a:t>头文件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hotel.h</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符号常量和 </a:t>
            </a:r>
            <a:r>
              <a:rPr lang="en-US" altLang="zh-CN" sz="1800" b="0" i="0" u="none" strike="noStrike" baseline="0" dirty="0" err="1">
                <a:latin typeface="TimesNewRomanPSMT"/>
                <a:ea typeface="宋体" panose="02010600030101010101" pitchFamily="2" charset="-122"/>
              </a:rPr>
              <a:t>hotel.c</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中所有函数的原型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225.00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255.00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355.00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0.95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STARS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显示选择列表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menu(void);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返回预订天数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getnights</a:t>
            </a:r>
            <a:r>
              <a:rPr lang="en-US" altLang="zh-CN" sz="1800" b="0" i="0" u="none" strike="noStrike" baseline="0" dirty="0">
                <a:latin typeface="TimesNewRomanPSMT"/>
                <a:ea typeface="宋体" panose="02010600030101010101" pitchFamily="2" charset="-122"/>
              </a:rPr>
              <a:t>(void);</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根据费率、入住天数计算费用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并显示结果</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showprice</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下面是这个多文件程序的运行示例：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zh-CN" altLang="en-US"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Fairfield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Olympic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Chertworthy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Stockton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endParaRPr lang="zh-CN" altLang="en-US"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many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needed?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$255.00.</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TimesNewRomanPSMT"/>
              </a:rPr>
              <a:t>********************************************************************</a:t>
            </a:r>
            <a:endParaRPr lang="zh-CN" altLang="en-US"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Fairfield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Olympic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Chertworthy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Stockton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1" i="0" u="none" strike="noStrike" baseline="0" dirty="0">
                <a:latin typeface="TimesNewRomanPS-BoldMT"/>
              </a:rPr>
              <a:t>4</a:t>
            </a:r>
            <a:endParaRPr lang="en-US" altLang="zh-CN" sz="1800" b="1" i="0" u="none" strike="noStrike" baseline="0" dirty="0">
              <a:latin typeface="TimesNewRomanPS-BoldMT"/>
            </a:endParaRPr>
          </a:p>
          <a:p>
            <a:pPr algn="l"/>
            <a:r>
              <a:rPr lang="en-US" altLang="zh-CN" sz="1800" b="0" i="0" u="none" strike="noStrike" baseline="0" dirty="0">
                <a:latin typeface="TimesNewRomanPSMT"/>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many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nights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needed?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$1012.64.</a:t>
            </a:r>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操作系统和</a:t>
            </a:r>
            <a:r>
              <a:rPr lang="en-US" altLang="zh-CN" dirty="0"/>
              <a:t>C</a:t>
            </a:r>
            <a:r>
              <a:rPr lang="zh-CN" altLang="en-US" dirty="0"/>
              <a:t>库经常使用以一个或两个下划线字符开始的标识符（如，</a:t>
            </a:r>
            <a:r>
              <a:rPr lang="en-US" altLang="zh-CN" dirty="0"/>
              <a:t>_</a:t>
            </a:r>
            <a:r>
              <a:rPr lang="en-US" altLang="zh-CN" dirty="0" err="1"/>
              <a:t>kcab</a:t>
            </a:r>
            <a:r>
              <a:rPr lang="zh-CN" altLang="en-US" dirty="0"/>
              <a:t>），因此最好避免在自己的</a:t>
            </a:r>
            <a:endParaRPr lang="en-US" altLang="zh-CN" dirty="0"/>
          </a:p>
          <a:p>
            <a:r>
              <a:rPr lang="zh-CN" altLang="en-US" dirty="0"/>
              <a:t>程序中使用这种名称。标准标签都以一个或两个下划线字符开始，如库标识符。这样的标识符都是保留</a:t>
            </a:r>
            <a:endParaRPr lang="en-US" altLang="zh-CN" dirty="0"/>
          </a:p>
          <a:p>
            <a:r>
              <a:rPr lang="zh-CN" altLang="en-US" dirty="0"/>
              <a:t>的。这意味着，虽然使用它们没有语法错误，但是会导致名称冲突。</a:t>
            </a:r>
            <a:endParaRPr lang="en-US" altLang="zh-CN" dirty="0"/>
          </a:p>
          <a:p>
            <a:endParaRPr lang="en-US" altLang="zh-CN" dirty="0"/>
          </a:p>
          <a:p>
            <a:endParaRPr lang="en-US" altLang="zh-CN" dirty="0"/>
          </a:p>
          <a:p>
            <a:r>
              <a:rPr lang="en-US" altLang="zh-CN" dirty="0"/>
              <a:t>C</a:t>
            </a:r>
            <a:r>
              <a:rPr lang="zh-CN" altLang="en-US" dirty="0"/>
              <a:t>语言的名称</a:t>
            </a:r>
            <a:r>
              <a:rPr lang="zh-CN" altLang="en-US" dirty="0">
                <a:solidFill>
                  <a:srgbClr val="FF0000"/>
                </a:solidFill>
              </a:rPr>
              <a:t>区分大小写</a:t>
            </a:r>
            <a:r>
              <a:rPr lang="zh-CN" altLang="en-US" dirty="0"/>
              <a:t>，即把一个字母的大写和小写视为两个不同的字符。因此，</a:t>
            </a:r>
            <a:r>
              <a:rPr lang="en-US" altLang="zh-CN" dirty="0"/>
              <a:t>stars</a:t>
            </a:r>
            <a:r>
              <a:rPr lang="zh-CN" altLang="en-US" dirty="0"/>
              <a:t>和</a:t>
            </a:r>
            <a:r>
              <a:rPr lang="en-US" altLang="zh-CN" dirty="0"/>
              <a:t>Stars</a:t>
            </a:r>
            <a:r>
              <a:rPr lang="zh-CN" altLang="en-US" dirty="0"/>
              <a:t>、</a:t>
            </a:r>
            <a:endParaRPr lang="en-US" altLang="zh-CN" dirty="0"/>
          </a:p>
          <a:p>
            <a:r>
              <a:rPr lang="en-US" altLang="zh-CN" dirty="0"/>
              <a:t>STARS</a:t>
            </a:r>
            <a:r>
              <a:rPr lang="zh-CN" altLang="en-US" dirty="0"/>
              <a:t>都不同。</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TimesNewRomanPSMT"/>
              </a:rPr>
              <a:t>********************************************************************</a:t>
            </a:r>
            <a:endParaRPr lang="zh-CN" altLang="en-US"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Fairfield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Hotel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Olympic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Chertworthy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Plaza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Stockton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rPr>
              <a:t>********************************************************************</a:t>
            </a:r>
            <a:endParaRPr lang="zh-CN" altLang="en-US" sz="1800" b="0" i="0" u="none" strike="noStrike" baseline="0" dirty="0">
              <a:latin typeface="TimesNewRomanPSMT"/>
            </a:endParaRPr>
          </a:p>
          <a:p>
            <a:pPr algn="l"/>
            <a:r>
              <a:rPr lang="en-US" altLang="zh-CN" sz="1800" b="1" i="0" u="none" strike="noStrike" baseline="0" dirty="0">
                <a:latin typeface="TimesNewRomanPS-BoldMT"/>
              </a:rPr>
              <a:t>5</a:t>
            </a:r>
            <a:endParaRPr lang="en-US" altLang="zh-CN" sz="1800" b="1" i="0" u="none" strike="noStrike" baseline="0" dirty="0">
              <a:latin typeface="TimesNewRomanPS-BoldMT"/>
            </a:endParaRPr>
          </a:p>
          <a:p>
            <a:pPr algn="l"/>
            <a:r>
              <a:rPr lang="en-US" altLang="zh-CN" sz="1800" b="0" i="0" u="none" strike="noStrike" baseline="0" dirty="0">
                <a:latin typeface="TimesNewRomanPSMT"/>
              </a:rPr>
              <a:t>Thank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goodbye.</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顺带一提，该程序中有几处编写得很巧妙。尤其是，</a:t>
            </a:r>
            <a:r>
              <a:rPr lang="en-US" altLang="zh-CN" sz="1800" b="0" i="0" u="none" strike="noStrike" baseline="0" dirty="0">
                <a:latin typeface="TimesNewRomanPSMT"/>
                <a:ea typeface="宋体" panose="02010600030101010101" pitchFamily="2" charset="-122"/>
              </a:rPr>
              <a:t>menu()</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getnights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函数通过测试</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跳过非数值数据，而且调用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跳至下一个空白字符。注意，</a:t>
            </a:r>
            <a:r>
              <a:rPr lang="en-US" altLang="zh-CN" sz="1800" b="0" i="0" u="none" strike="noStrike" baseline="0" dirty="0">
                <a:latin typeface="TimesNewRomanPSMT"/>
                <a:ea typeface="宋体" panose="02010600030101010101" pitchFamily="2" charset="-122"/>
              </a:rPr>
              <a:t>menu()</a:t>
            </a:r>
            <a:r>
              <a:rPr lang="zh-CN" altLang="en-US" sz="1800" b="0" i="0" u="none" strike="noStrike" baseline="0" dirty="0">
                <a:latin typeface="宋体" panose="02010600030101010101" pitchFamily="2" charset="-122"/>
                <a:ea typeface="宋体" panose="02010600030101010101" pitchFamily="2" charset="-122"/>
              </a:rPr>
              <a:t>函数中是如何检查非数值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输入和超出范围的数据：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((status = </a:t>
            </a:r>
            <a:r>
              <a:rPr lang="en-US" altLang="zh-CN" sz="1800" b="0" i="0" u="none" strike="noStrike" baseline="0" dirty="0" err="1">
                <a:latin typeface="TimesNewRomanPSMT"/>
              </a:rPr>
              <a:t>scanf</a:t>
            </a:r>
            <a:r>
              <a:rPr lang="en-US" altLang="zh-CN" sz="1800" b="0" i="0" u="none" strike="noStrike" baseline="0" dirty="0">
                <a:latin typeface="TimesNewRomanPSMT"/>
              </a:rPr>
              <a:t>("%d", &amp;code)) != 1 ||(code &lt; 1 || code &gt; 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以上代码段利用了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语言的两个规则：从左往右对逻辑表达式求值；一旦求值结果为假，立即停止求值。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在该例中，只有在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成功读入一个整数值后，才会检查</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9.4.5 </a:t>
            </a:r>
            <a:r>
              <a:rPr lang="zh-CN" altLang="en-US" dirty="0"/>
              <a:t>使用头文件</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用不同的函数处理不同的任务时应检查数据的有效性。当然，首次编写</a:t>
            </a:r>
            <a:r>
              <a:rPr lang="en-US" altLang="zh-CN" sz="1800" b="0" i="0" u="none" strike="noStrike" baseline="0" dirty="0">
                <a:latin typeface="TimesNewRomanPSMT"/>
                <a:ea typeface="宋体" panose="02010600030101010101" pitchFamily="2" charset="-122"/>
              </a:rPr>
              <a:t>menu()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getnights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暂不添加这一功能，只写一个简单的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即可。待基本版本运行正常后，再逐步改善各模块。</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指针（</a:t>
            </a:r>
            <a:r>
              <a:rPr lang="en-US" altLang="zh-CN" sz="1800" b="0" i="0" u="none" strike="noStrike" baseline="0" dirty="0">
                <a:solidFill>
                  <a:srgbClr val="FF0000"/>
                </a:solidFill>
                <a:latin typeface="TimesNewRomanPSMT"/>
                <a:ea typeface="宋体" panose="02010600030101010101" pitchFamily="2" charset="-122"/>
              </a:rPr>
              <a:t>pointer</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语言最重要的（有时也是最复杂的）概念之一，</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用于储存变量的地址</a:t>
            </a:r>
            <a:r>
              <a:rPr lang="zh-CN" altLang="en-US" sz="1800" b="0" i="0" u="none" strike="noStrike" baseline="0" dirty="0">
                <a:latin typeface="宋体" panose="02010600030101010101" pitchFamily="2" charset="-122"/>
                <a:ea typeface="宋体" panose="02010600030101010101" pitchFamily="2" charset="-122"/>
              </a:rPr>
              <a:t>。前面使用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函数中就使用地址作为参数。概括地说，如果主调函数不使用</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返回的值，则必须通过地址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才能修改主调函数中的值。接下来，我们将介绍带地址参数的函数。首先介绍</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一元</a:t>
            </a:r>
            <a:r>
              <a:rPr lang="en-US" altLang="zh-CN" sz="1800" b="0" i="0" u="none" strike="noStrike" baseline="0" dirty="0">
                <a:solidFill>
                  <a:srgbClr val="FF0000"/>
                </a:solidFill>
                <a:latin typeface="TimesNewRomanPSMT"/>
                <a:ea typeface="宋体" panose="02010600030101010101" pitchFamily="2" charset="-122"/>
              </a:rPr>
              <a:t>&amp;</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的用法。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一元</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给出变量的存储地址</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是变量名，那么</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是变量的地址。可以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把地址看作是</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变量在内存中的位置</a:t>
            </a:r>
            <a:r>
              <a:rPr lang="zh-CN" altLang="en-US" sz="1800" b="0" i="0" u="none" strike="noStrike" baseline="0" dirty="0">
                <a:latin typeface="宋体" panose="02010600030101010101" pitchFamily="2" charset="-122"/>
                <a:ea typeface="宋体" panose="02010600030101010101" pitchFamily="2" charset="-122"/>
              </a:rPr>
              <a:t>。假设有下面的语句：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pooh = 24;</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的存储地址是</a:t>
            </a:r>
            <a:r>
              <a:rPr lang="en-US" altLang="zh-CN" sz="1800" b="0" i="0" u="none" strike="noStrike" baseline="0" dirty="0">
                <a:latin typeface="TimesNewRomanPSMT"/>
                <a:ea typeface="宋体" panose="02010600030101010101" pitchFamily="2" charset="-122"/>
              </a:rPr>
              <a:t>0B76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地址通常用十六进制形式表示）。那么，下面的语句：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 %p\n", pooh, &amp;pooh);</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将输出如下内容（</a:t>
            </a:r>
            <a:r>
              <a:rPr lang="en-US" altLang="zh-CN" sz="1800" b="0" i="0" u="none" strike="noStrike" baseline="0" dirty="0">
                <a:solidFill>
                  <a:srgbClr val="FF0000"/>
                </a:solidFill>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是输出地址的转换说明）：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24 0B76</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9.12</a:t>
            </a:r>
            <a:r>
              <a:rPr lang="zh-CN" altLang="en-US" sz="1800" b="0" i="0" u="none" strike="noStrike" baseline="0" dirty="0">
                <a:latin typeface="宋体" panose="02010600030101010101" pitchFamily="2" charset="-122"/>
                <a:ea typeface="宋体" panose="02010600030101010101" pitchFamily="2" charset="-122"/>
              </a:rPr>
              <a:t>中使用了这个运算符查看</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不同函数中的同名变量</a:t>
            </a:r>
            <a:r>
              <a:rPr lang="zh-CN" altLang="en-US" sz="1800" b="0" i="0" u="none" strike="noStrike" baseline="0" dirty="0">
                <a:latin typeface="宋体" panose="02010600030101010101" pitchFamily="2" charset="-122"/>
                <a:ea typeface="宋体" panose="02010600030101010101" pitchFamily="2" charset="-122"/>
              </a:rPr>
              <a:t>分别储存在什么位置。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9.12 </a:t>
            </a:r>
            <a:r>
              <a:rPr lang="en-US" altLang="zh-CN" sz="1800" b="1" i="0" u="none" strike="noStrike" baseline="0" dirty="0" err="1">
                <a:latin typeface="TimesNewRomanPS-BoldMT"/>
                <a:ea typeface="宋体" panose="02010600030101010101" pitchFamily="2" charset="-122"/>
              </a:rPr>
              <a:t>loccheck.c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loccheck.c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查看变量被储存在何处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mikado</a:t>
            </a:r>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pooh = 2, bah = 5; /* main()</a:t>
            </a:r>
            <a:r>
              <a:rPr lang="zh-CN" altLang="en-US" sz="1800" b="0" i="0" u="none" strike="noStrike" baseline="0" dirty="0">
                <a:latin typeface="宋体" panose="02010600030101010101" pitchFamily="2" charset="-122"/>
                <a:ea typeface="宋体" panose="02010600030101010101" pitchFamily="2" charset="-122"/>
              </a:rPr>
              <a:t>的局部变量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&amp;pooh);</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&amp;bah);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mikado</a:t>
            </a:r>
            <a:r>
              <a:rPr lang="en-US" altLang="zh-CN" sz="1800" b="0" i="0" u="none" strike="noStrike" baseline="0" dirty="0">
                <a:latin typeface="TimesNewRomanPSMT"/>
              </a:rPr>
              <a:t>(pooh);</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mikado</a:t>
            </a:r>
            <a:r>
              <a:rPr lang="en-US" altLang="zh-CN" sz="1800" b="0" i="0" u="none" strike="noStrike" baseline="0" dirty="0">
                <a:latin typeface="TimesNewRomanPSMT"/>
              </a:rPr>
              <a:t>(int 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定义函数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pooh = 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的局部变量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&amp;pooh);</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&amp;bah);</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9.12</a:t>
            </a:r>
            <a:r>
              <a:rPr lang="zh-CN" altLang="en-US" sz="1800" b="0" i="0" u="none" strike="noStrike" baseline="0" dirty="0">
                <a:latin typeface="宋体" panose="02010600030101010101" pitchFamily="2" charset="-122"/>
                <a:ea typeface="宋体" panose="02010600030101010101" pitchFamily="2" charset="-122"/>
              </a:rPr>
              <a:t>中使用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solidFill>
                  <a:srgbClr val="FF0000"/>
                </a:solidFill>
                <a:latin typeface="TimesNewRomanPSMT"/>
                <a:ea typeface="宋体" panose="02010600030101010101" pitchFamily="2" charset="-122"/>
              </a:rPr>
              <a:t>%p</a:t>
            </a:r>
            <a:r>
              <a:rPr lang="zh-CN" altLang="en-US" sz="1800" b="0" i="0" u="none" strike="noStrike" baseline="0" dirty="0">
                <a:solidFill>
                  <a:srgbClr val="FF0000"/>
                </a:solidFill>
                <a:latin typeface="宋体" panose="02010600030101010101" pitchFamily="2" charset="-122"/>
                <a:ea typeface="宋体" panose="02010600030101010101" pitchFamily="2" charset="-122"/>
              </a:rPr>
              <a:t>格式打印地址</a:t>
            </a:r>
            <a:r>
              <a:rPr lang="zh-CN" altLang="en-US" sz="1800" b="0" i="0" u="none" strike="noStrike" baseline="0" dirty="0">
                <a:latin typeface="宋体" panose="02010600030101010101" pitchFamily="2" charset="-122"/>
                <a:ea typeface="宋体" panose="02010600030101010101" pitchFamily="2" charset="-122"/>
              </a:rPr>
              <a:t>。我们的系统输出如下：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0x7fff5fbff8b8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&amp;bah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0x7fff5fbff8bc</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实现不同，</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表示地址的方式也不同。然而，许多实现都如本例所示，以十六进制显示地址。顺带一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提，每个十六进制数对应</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位，该例显示</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个十六进制数，对应</a:t>
            </a:r>
            <a:r>
              <a:rPr lang="en-US" altLang="zh-CN" sz="1800" b="0" i="0" u="none" strike="noStrike" baseline="0" dirty="0">
                <a:latin typeface="TimesNewRomanPSMT"/>
                <a:ea typeface="宋体" panose="02010600030101010101" pitchFamily="2" charset="-122"/>
              </a:rPr>
              <a:t>48</a:t>
            </a:r>
            <a:r>
              <a:rPr lang="zh-CN" altLang="en-US" sz="1800" b="0" i="0" u="none" strike="noStrike" baseline="0" dirty="0">
                <a:latin typeface="宋体" panose="02010600030101010101" pitchFamily="2" charset="-122"/>
                <a:ea typeface="宋体" panose="02010600030101010101" pitchFamily="2" charset="-122"/>
              </a:rPr>
              <a:t>位地址。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9.5 </a:t>
            </a:r>
            <a:r>
              <a:rPr lang="zh-CN" altLang="en-US" dirty="0"/>
              <a:t>查找</a:t>
            </a:r>
            <a:r>
              <a:rPr lang="zh-CN" altLang="en-US"/>
              <a:t>地址：</a:t>
            </a:r>
            <a:r>
              <a:rPr lang="en-US" altLang="zh-CN" dirty="0"/>
              <a:t>&amp;</a:t>
            </a:r>
            <a:r>
              <a:rPr lang="zh-CN" altLang="en-US" dirty="0"/>
              <a:t>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该例的输出说明了什么？首先，两个</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的地址不同，两个</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的地址也不同。因此，和前面介绍的一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样，计算机把它们看成</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个独立的变量。其次，函数调用</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把实际参数（</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）传递给形式参数（</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）。注意，这种传递</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只传递了值</a:t>
            </a:r>
            <a:r>
              <a:rPr lang="zh-CN" altLang="en-US" sz="1800" b="0" i="0" u="none" strike="noStrike" baseline="0" dirty="0">
                <a:latin typeface="宋体" panose="02010600030101010101" pitchFamily="2" charset="-122"/>
                <a:ea typeface="宋体" panose="02010600030101010101" pitchFamily="2" charset="-122"/>
              </a:rPr>
              <a:t>。涉及的两个变量（</a:t>
            </a:r>
            <a:r>
              <a:rPr lang="en-US" altLang="zh-CN" sz="1800" b="0" i="0" u="none" strike="noStrike" baseline="0" dirty="0">
                <a:latin typeface="TimesNewRomanPSMT"/>
                <a:ea typeface="宋体" panose="02010600030101010101" pitchFamily="2" charset="-122"/>
              </a:rPr>
              <a:t>main()</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mikado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）并未改变。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我们强调第</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点，是因为这并不是在所有语言中都成立。例如，在</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中，子例程会影响主调例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程的原始变量。子例程的变量名可能与原始变量不同，但是它们的地址相同。但是，在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语言中不是这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样。每个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函数都有自己的变量。这样做更可取，因为这样做可以防止原始变量被被调函数中的副作用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意外修改。然而，正如下节所述，这也带来了一些麻烦。</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为了让</a:t>
            </a:r>
            <a:r>
              <a:rPr lang="en-US" altLang="zh-CN" dirty="0"/>
              <a:t>C</a:t>
            </a:r>
            <a:r>
              <a:rPr lang="zh-CN" altLang="en-US" dirty="0"/>
              <a:t>语言更加国际化，</a:t>
            </a:r>
            <a:r>
              <a:rPr lang="en-US" altLang="zh-CN" dirty="0"/>
              <a:t>C99</a:t>
            </a:r>
            <a:r>
              <a:rPr lang="zh-CN" altLang="en-US" dirty="0"/>
              <a:t>和</a:t>
            </a:r>
            <a:r>
              <a:rPr lang="en-US" altLang="zh-CN" dirty="0"/>
              <a:t>C11</a:t>
            </a:r>
            <a:r>
              <a:rPr lang="zh-CN" altLang="en-US" dirty="0"/>
              <a:t>根据通用字符名（即</a:t>
            </a:r>
            <a:r>
              <a:rPr lang="en-US" altLang="zh-CN" dirty="0"/>
              <a:t>UCN</a:t>
            </a:r>
            <a:r>
              <a:rPr lang="zh-CN" altLang="en-US" dirty="0"/>
              <a:t>）机制添加了扩展字符集。其中包含了除</a:t>
            </a:r>
            <a:endParaRPr lang="en-US" altLang="zh-CN" dirty="0"/>
          </a:p>
          <a:p>
            <a:r>
              <a:rPr lang="zh-CN" altLang="en-US" dirty="0"/>
              <a:t>英文字母以外的部分字符。欲了解详细内容，请参阅附录</a:t>
            </a:r>
            <a:r>
              <a:rPr lang="en-US" altLang="zh-CN" dirty="0"/>
              <a:t>B</a:t>
            </a:r>
            <a:r>
              <a:rPr lang="zh-CN" altLang="en-US" dirty="0"/>
              <a:t>的“参考资料</a:t>
            </a:r>
            <a:r>
              <a:rPr lang="en-US" altLang="zh-CN" dirty="0"/>
              <a:t>VII</a:t>
            </a:r>
            <a:r>
              <a:rPr lang="zh-CN" altLang="en-US" dirty="0"/>
              <a:t>：扩展字符支持”。</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有时需要在一个函数中更改其他函数的变量。例如，普通的排序任务中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交换两个变量的值</a:t>
            </a:r>
            <a:r>
              <a:rPr lang="zh-CN" altLang="en-US" sz="1800" b="0" i="0" u="none" strike="noStrike" baseline="0" dirty="0">
                <a:latin typeface="宋体" panose="02010600030101010101" pitchFamily="2" charset="-122"/>
                <a:ea typeface="宋体" panose="02010600030101010101" pitchFamily="2" charset="-122"/>
              </a:rPr>
              <a:t>。假设要交换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两个变量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的值。简单的思路是：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这完全不起作用，因为执行到第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行时，</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的原始值已经被</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的原始值替换了。因此，要多写一行代码，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储存</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的原始值：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temp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上面这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行代码便可实现交换值的功能，可以编写成一个函数并构造一个驱动程序来测试。在程序清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a:t>
            </a:r>
            <a:r>
              <a:rPr lang="en-US" altLang="zh-CN" sz="1800" b="0" i="0" u="none" strike="noStrike" baseline="0" dirty="0">
                <a:latin typeface="TimesNewRomanPSMT"/>
                <a:ea typeface="宋体" panose="02010600030101010101" pitchFamily="2" charset="-122"/>
              </a:rPr>
              <a:t>9.13</a:t>
            </a:r>
            <a:r>
              <a:rPr lang="zh-CN" altLang="en-US" sz="1800" b="0" i="0" u="none" strike="noStrike" baseline="0" dirty="0">
                <a:latin typeface="宋体" panose="02010600030101010101" pitchFamily="2" charset="-122"/>
                <a:ea typeface="宋体" panose="02010600030101010101" pitchFamily="2" charset="-122"/>
              </a:rPr>
              <a:t>中，为清楚地表明变量属于哪个函数，在</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中使用变量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err="1">
                <a:latin typeface="TimesNewRomanPSMT"/>
                <a:ea typeface="宋体" panose="02010600030101010101" pitchFamily="2" charset="-122"/>
              </a:rPr>
              <a:t>intercharge</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中使用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9.13 swap1.c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swap1.c --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个版本的交换函数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 interchange(int u, int v); /* </a:t>
            </a:r>
            <a:r>
              <a:rPr lang="zh-CN" altLang="en-US" sz="1800" b="0" i="0" u="none" strike="noStrike" baseline="0" dirty="0">
                <a:latin typeface="宋体" panose="02010600030101010101" pitchFamily="2" charset="-122"/>
                <a:ea typeface="宋体" panose="02010600030101010101" pitchFamily="2" charset="-122"/>
              </a:rPr>
              <a:t>声明函数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interchange(x,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interchange(int u, int 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定义函数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temp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两个变量的值并未交换！</a:t>
            </a:r>
            <a:r>
              <a:rPr lang="zh-CN" altLang="en-US" sz="1800" b="0" i="0" u="none" strike="noStrike" baseline="0" dirty="0">
                <a:latin typeface="宋体" panose="02010600030101010101" pitchFamily="2" charset="-122"/>
                <a:ea typeface="宋体" panose="02010600030101010101" pitchFamily="2" charset="-122"/>
              </a:rPr>
              <a:t>我们在</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中添加一些打印语句来检查错误（见程序清单</a:t>
            </a:r>
            <a:r>
              <a:rPr lang="en-US" altLang="zh-CN" sz="1800" b="0" i="0" u="none" strike="noStrike" baseline="0" dirty="0">
                <a:latin typeface="TimesNewRomanPSMT"/>
                <a:ea typeface="宋体" panose="02010600030101010101" pitchFamily="2" charset="-122"/>
              </a:rPr>
              <a:t>9.14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9.14 swap2.c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swap2.c -- </a:t>
            </a:r>
            <a:r>
              <a:rPr lang="zh-CN" altLang="en-US" sz="1800" b="0" i="0" u="none" strike="noStrike" baseline="0" dirty="0">
                <a:latin typeface="宋体" panose="02010600030101010101" pitchFamily="2" charset="-122"/>
                <a:ea typeface="宋体" panose="02010600030101010101" pitchFamily="2" charset="-122"/>
              </a:rPr>
              <a:t>查找</a:t>
            </a:r>
            <a:r>
              <a:rPr lang="en-US" altLang="zh-CN" sz="1800" b="0" i="0" u="none" strike="noStrike" baseline="0" dirty="0">
                <a:latin typeface="TimesNewRomanPSMT"/>
                <a:ea typeface="宋体" panose="02010600030101010101" pitchFamily="2" charset="-122"/>
              </a:rPr>
              <a:t>swap1.c</a:t>
            </a:r>
            <a:r>
              <a:rPr lang="zh-CN" altLang="en-US" sz="1800" b="0" i="0" u="none" strike="noStrike" baseline="0" dirty="0">
                <a:latin typeface="宋体" panose="02010600030101010101" pitchFamily="2" charset="-122"/>
                <a:ea typeface="宋体" panose="02010600030101010101" pitchFamily="2" charset="-122"/>
              </a:rPr>
              <a:t>的问题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interchange(int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interchange(x,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interchange(int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temp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9.6 </a:t>
            </a:r>
            <a:r>
              <a:rPr lang="zh-CN" altLang="en-US" dirty="0"/>
              <a:t>更改主调函数中的变量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看来，</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没有问题，它交换了 </a:t>
            </a:r>
            <a:r>
              <a:rPr lang="en-US" altLang="zh-CN" sz="1800" b="0" i="0" u="none" strike="noStrike" baseline="0" dirty="0">
                <a:latin typeface="TimesNewRomanPSMT"/>
                <a:ea typeface="宋体" panose="02010600030101010101" pitchFamily="2" charset="-122"/>
              </a:rPr>
              <a:t>u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v </a:t>
            </a:r>
            <a:r>
              <a:rPr lang="zh-CN" altLang="en-US" sz="1800" b="0" i="0" u="none" strike="noStrike" baseline="0" dirty="0">
                <a:latin typeface="宋体" panose="02010600030101010101" pitchFamily="2" charset="-122"/>
                <a:ea typeface="宋体" panose="02010600030101010101" pitchFamily="2" charset="-122"/>
              </a:rPr>
              <a:t>的值。问题出在把结果传回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时。</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用的变量并不是</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中的变量。因此，交换</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的值对</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的值没有影响！是否能用</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语句把值传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回</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？当然可以，在</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的末尾加上下面一行语句：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return(u);</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然后修改</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x = interchange(</a:t>
            </a:r>
            <a:r>
              <a:rPr lang="en-US" altLang="zh-CN" sz="1800" b="0" i="0" u="none" strike="noStrike" baseline="0" dirty="0" err="1">
                <a:latin typeface="TimesNewRomanPSMT"/>
              </a:rPr>
              <a:t>x,y</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这只能改变</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的值依旧没变。用</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语句只能把被调函数中的一个值传回主调函数，但是现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在要传回两个值。这没问题！不过，要使用指针。</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 </a:t>
            </a:r>
            <a:r>
              <a:rPr lang="zh-CN" altLang="en-US" dirty="0"/>
              <a:t>指针简介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指针？什么是指针？从根本上看，</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指针（</a:t>
            </a:r>
            <a:r>
              <a:rPr lang="en-US" altLang="zh-CN" sz="1800" b="0" i="0" u="none" strike="noStrike" baseline="0" dirty="0">
                <a:solidFill>
                  <a:srgbClr val="FF0000"/>
                </a:solidFill>
                <a:latin typeface="TimesNewRomanPSMT"/>
                <a:ea typeface="宋体" panose="02010600030101010101" pitchFamily="2" charset="-122"/>
              </a:rPr>
              <a:t>pointer</a:t>
            </a:r>
            <a:r>
              <a:rPr lang="zh-CN" altLang="en-US" sz="1800" b="0" i="0" u="none" strike="noStrike" baseline="0" dirty="0">
                <a:solidFill>
                  <a:srgbClr val="FF0000"/>
                </a:solidFill>
                <a:latin typeface="宋体" panose="02010600030101010101" pitchFamily="2" charset="-122"/>
                <a:ea typeface="宋体" panose="02010600030101010101" pitchFamily="2" charset="-122"/>
              </a:rPr>
              <a:t>）是一个值为内存地址的变量</a:t>
            </a:r>
            <a:r>
              <a:rPr lang="zh-CN" altLang="en-US" sz="1800" b="0" i="0" u="none" strike="noStrike" baseline="0" dirty="0">
                <a:latin typeface="宋体" panose="02010600030101010101" pitchFamily="2" charset="-122"/>
                <a:ea typeface="宋体" panose="02010600030101010101" pitchFamily="2" charset="-122"/>
              </a:rPr>
              <a:t>（或数据对象）。正如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类型变量的值是字符，</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类型变量的值是整数，指针变量的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值是地址</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语言中，指针有许多用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法。本章将介绍如何把指针作为函数参数使用，以及为何要这样用。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 num = 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 p = &amp;num; </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 </a:t>
            </a:r>
            <a:r>
              <a:rPr lang="zh-CN" altLang="en-US" dirty="0"/>
              <a:t>指针简介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假设一个指针变量名是</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，可以编写如下语句：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ptr</a:t>
            </a:r>
            <a:r>
              <a:rPr lang="en-US" altLang="zh-CN" sz="1800" b="0" i="0" u="none" strike="noStrike" baseline="0" dirty="0">
                <a:latin typeface="TimesNewRomanPSMT"/>
              </a:rPr>
              <a:t> = &amp;pooh; //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的地址赋给</a:t>
            </a:r>
            <a:r>
              <a:rPr lang="en-US" altLang="zh-CN" sz="1800" b="0" i="0" u="none" strike="noStrike" baseline="0" dirty="0" err="1">
                <a:latin typeface="TimesNewRomanPSMT"/>
                <a:ea typeface="宋体" panose="02010600030101010101" pitchFamily="2" charset="-122"/>
              </a:rPr>
              <a:t>ptr</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对于这条语句，我们说</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指向</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pooh</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的区别是</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是变量，而</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是常量。或者，</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可修改的左值，而</a:t>
            </a:r>
            <a:r>
              <a:rPr lang="en-US" altLang="zh-CN" sz="1800" b="0" i="0" u="none" strike="noStrike" baseline="0" dirty="0">
                <a:latin typeface="TimesNewRomanPSMT"/>
                <a:ea typeface="宋体" panose="02010600030101010101" pitchFamily="2" charset="-122"/>
              </a:rPr>
              <a:t>&amp;pooh</a:t>
            </a:r>
            <a:r>
              <a:rPr lang="zh-CN" altLang="en-US" sz="1800" b="0" i="0" u="none" strike="noStrike" baseline="0" dirty="0">
                <a:latin typeface="宋体" panose="02010600030101010101" pitchFamily="2" charset="-122"/>
                <a:ea typeface="宋体" panose="02010600030101010101" pitchFamily="2" charset="-122"/>
              </a:rPr>
              <a:t>是右值。还可以把</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指向别处：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ptr</a:t>
            </a:r>
            <a:r>
              <a:rPr lang="en-US" altLang="zh-CN" sz="1800" b="0" i="0" u="none" strike="noStrike" baseline="0" dirty="0">
                <a:latin typeface="TimesNewRomanPSMT"/>
              </a:rPr>
              <a:t> = &amp;bah; //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pooh</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现在</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的地址。</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声明变量的</a:t>
            </a:r>
            <a:r>
              <a:rPr lang="en-US" altLang="zh-CN" dirty="0"/>
              <a:t>4</a:t>
            </a:r>
            <a:r>
              <a:rPr lang="zh-CN" altLang="en-US" dirty="0"/>
              <a:t>个理由</a:t>
            </a:r>
            <a:endParaRPr lang="zh-CN" altLang="en-US" dirty="0"/>
          </a:p>
          <a:p>
            <a:endParaRPr lang="en-US" altLang="zh-CN" dirty="0"/>
          </a:p>
          <a:p>
            <a:r>
              <a:rPr lang="zh-CN" altLang="en-US" dirty="0"/>
              <a:t>一些更老的语言（如，</a:t>
            </a:r>
            <a:r>
              <a:rPr lang="en-US" altLang="zh-CN" dirty="0"/>
              <a:t>FORTRAN </a:t>
            </a:r>
            <a:r>
              <a:rPr lang="zh-CN" altLang="en-US" dirty="0"/>
              <a:t>和 </a:t>
            </a:r>
            <a:r>
              <a:rPr lang="en-US" altLang="zh-CN" dirty="0"/>
              <a:t>BASIC </a:t>
            </a:r>
            <a:r>
              <a:rPr lang="zh-CN" altLang="en-US" dirty="0"/>
              <a:t>的最初形式）都允许直接使用变量，不必先声明。为何 </a:t>
            </a:r>
            <a:r>
              <a:rPr lang="en-US" altLang="zh-CN" dirty="0"/>
              <a:t>C</a:t>
            </a:r>
            <a:endParaRPr lang="en-US" altLang="zh-CN" dirty="0"/>
          </a:p>
          <a:p>
            <a:r>
              <a:rPr lang="zh-CN" altLang="en-US" dirty="0"/>
              <a:t>语言不采用这种简单易行的方法？原因如下。</a:t>
            </a:r>
            <a:endParaRPr lang="en-US" altLang="zh-CN" dirty="0"/>
          </a:p>
          <a:p>
            <a:endParaRPr lang="en-US" altLang="zh-CN" dirty="0"/>
          </a:p>
          <a:p>
            <a:r>
              <a:rPr lang="zh-CN" altLang="en-US" dirty="0"/>
              <a:t>把所有的变量放在一处，方便读者查找和理解程序的用途。如果变量名都是有意义的（如，</a:t>
            </a:r>
            <a:r>
              <a:rPr lang="en-US" altLang="zh-CN" dirty="0" err="1"/>
              <a:t>taxtate</a:t>
            </a:r>
            <a:r>
              <a:rPr lang="zh-CN" altLang="en-US" dirty="0"/>
              <a:t>而</a:t>
            </a:r>
            <a:endParaRPr lang="en-US" altLang="zh-CN" dirty="0"/>
          </a:p>
          <a:p>
            <a:r>
              <a:rPr lang="zh-CN" altLang="en-US" dirty="0"/>
              <a:t>不是 </a:t>
            </a:r>
            <a:r>
              <a:rPr lang="en-US" altLang="zh-CN" dirty="0"/>
              <a:t>r</a:t>
            </a:r>
            <a:r>
              <a:rPr lang="zh-CN" altLang="en-US" dirty="0"/>
              <a:t>），这样做效果很好。如果变量名无法表述清楚，在注释中解释变量的含义。这种方法让程序的</a:t>
            </a:r>
            <a:endParaRPr lang="en-US" altLang="zh-CN" dirty="0"/>
          </a:p>
          <a:p>
            <a:r>
              <a:rPr lang="zh-CN" altLang="en-US" dirty="0"/>
              <a:t>可读性更高</a:t>
            </a:r>
            <a:endParaRPr lang="en-US" altLang="zh-CN" dirty="0"/>
          </a:p>
          <a:p>
            <a:endParaRPr lang="en-US" altLang="zh-CN" dirty="0"/>
          </a:p>
          <a:p>
            <a:r>
              <a:rPr lang="zh-CN" altLang="en-US" dirty="0"/>
              <a:t>声明变量会促使你在编写程序之前做一些计划。程序在开始时要获得哪些信息？希望程序如何输出？表</a:t>
            </a:r>
            <a:endParaRPr lang="en-US" altLang="zh-CN" dirty="0"/>
          </a:p>
          <a:p>
            <a:r>
              <a:rPr lang="zh-CN" altLang="en-US" dirty="0"/>
              <a:t>示数据最好的方式是什么？</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 </a:t>
            </a:r>
            <a:r>
              <a:rPr lang="zh-CN" altLang="en-US" dirty="0"/>
              <a:t>指针简介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要创建指针变量，先要</a:t>
            </a:r>
            <a:r>
              <a:rPr lang="zh-CN" altLang="en-US" sz="1800" b="0" i="0" u="none" strike="noStrike" baseline="0" dirty="0">
                <a:solidFill>
                  <a:srgbClr val="FF0000"/>
                </a:solidFill>
                <a:latin typeface="宋体" panose="02010600030101010101" pitchFamily="2" charset="-122"/>
                <a:ea typeface="宋体" panose="02010600030101010101" pitchFamily="2" charset="-122"/>
              </a:rPr>
              <a:t>声明指针变量的类型</a:t>
            </a:r>
            <a:r>
              <a:rPr lang="zh-CN" altLang="en-US" sz="1800" b="0" i="0" u="none" strike="noStrike" baseline="0" dirty="0">
                <a:latin typeface="宋体" panose="02010600030101010101" pitchFamily="2" charset="-122"/>
                <a:ea typeface="宋体" panose="02010600030101010101" pitchFamily="2" charset="-122"/>
              </a:rPr>
              <a:t>。假设想把</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声明为储存</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类型变量地址的指针，就要使用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下面介绍的新运算符。</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9.7.1 </a:t>
            </a:r>
            <a:r>
              <a:rPr lang="zh-CN" altLang="en-US" dirty="0"/>
              <a:t>间接运算符：*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假设已知</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 = &amp;bah;</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间接运算符</a:t>
            </a:r>
            <a:r>
              <a:rPr lang="zh-CN" altLang="en-US"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indirection operator</a:t>
            </a:r>
            <a:r>
              <a:rPr lang="zh-CN" altLang="en-US" sz="1800" b="0" i="0" u="none" strike="noStrike" baseline="0" dirty="0">
                <a:latin typeface="宋体" panose="02010600030101010101" pitchFamily="2" charset="-122"/>
                <a:ea typeface="宋体" panose="02010600030101010101" pitchFamily="2" charset="-122"/>
              </a:rPr>
              <a:t>）找出储存在</a:t>
            </a:r>
            <a:r>
              <a:rPr lang="en-US" altLang="zh-CN" sz="1800" b="0" i="0" u="none" strike="noStrike" baseline="0" dirty="0">
                <a:latin typeface="TimesNewRomanPSMT"/>
                <a:ea typeface="宋体" panose="02010600030101010101" pitchFamily="2" charset="-122"/>
              </a:rPr>
              <a:t>bah</a:t>
            </a:r>
            <a:r>
              <a:rPr lang="zh-CN" altLang="en-US" sz="1800" b="0" i="0" u="none" strike="noStrike" baseline="0" dirty="0">
                <a:latin typeface="宋体" panose="02010600030101010101" pitchFamily="2" charset="-122"/>
                <a:ea typeface="宋体" panose="02010600030101010101" pitchFamily="2" charset="-122"/>
              </a:rPr>
              <a:t>中的值，该运算符有时也称为解引用运算符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dereferencing operator</a:t>
            </a:r>
            <a:r>
              <a:rPr lang="zh-CN" altLang="en-US" sz="1800" b="0" i="0" u="none" strike="noStrike" baseline="0" dirty="0">
                <a:latin typeface="宋体" panose="02010600030101010101" pitchFamily="2" charset="-122"/>
                <a:ea typeface="宋体" panose="02010600030101010101" pitchFamily="2" charset="-122"/>
              </a:rPr>
              <a:t>）。不要把间接运算符和二元乘法运算符（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）混淆，虽然它们使用的符号相同，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但语法功能不同。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val</a:t>
            </a:r>
            <a:r>
              <a:rPr lang="en-US" altLang="zh-CN" sz="1800" b="0" i="0" u="none" strike="noStrike" baseline="0" dirty="0">
                <a:latin typeface="TimesNewRomanPSMT"/>
              </a:rPr>
              <a:t> = *</a:t>
            </a:r>
            <a:r>
              <a:rPr lang="en-US" altLang="zh-CN" sz="1800" b="0" i="0" u="none" strike="noStrike" baseline="0" dirty="0" err="1">
                <a:latin typeface="TimesNewRomanPSMT"/>
              </a:rPr>
              <a:t>ptr</a:t>
            </a:r>
            <a:r>
              <a:rPr lang="en-US" altLang="zh-CN" sz="1800" b="0" i="0" u="none" strike="noStrike" baseline="0" dirty="0">
                <a:latin typeface="TimesNewRomanPSMT"/>
              </a:rPr>
              <a:t>; // </a:t>
            </a:r>
            <a:r>
              <a:rPr lang="zh-CN" altLang="en-US" sz="1800" b="0" i="0" u="none" strike="noStrike" baseline="0" dirty="0">
                <a:solidFill>
                  <a:srgbClr val="FF0000"/>
                </a:solidFill>
                <a:latin typeface="宋体" panose="02010600030101010101" pitchFamily="2" charset="-122"/>
                <a:ea typeface="宋体" panose="02010600030101010101" pitchFamily="2" charset="-122"/>
              </a:rPr>
              <a:t>找出</a:t>
            </a:r>
            <a:r>
              <a:rPr lang="en-US" altLang="zh-CN" sz="1800" b="0" i="0" u="none" strike="noStrike" baseline="0" dirty="0" err="1">
                <a:solidFill>
                  <a:srgbClr val="FF0000"/>
                </a:solidFill>
                <a:latin typeface="TimesNewRomanPSMT"/>
                <a:ea typeface="宋体" panose="02010600030101010101" pitchFamily="2" charset="-122"/>
              </a:rPr>
              <a:t>ptr</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指向的值</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9.7.1 </a:t>
            </a:r>
            <a:r>
              <a:rPr lang="zh-CN" altLang="en-US" dirty="0"/>
              <a:t>间接运算符：*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语句</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 = &amp;bah;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val</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放在一起相当于下面的语句：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val</a:t>
            </a:r>
            <a:r>
              <a:rPr lang="en-US" altLang="zh-CN" sz="1800" b="0" i="0" u="none" strike="noStrike" baseline="0" dirty="0">
                <a:latin typeface="TimesNewRomanPSMT"/>
                <a:ea typeface="宋体" panose="02010600030101010101" pitchFamily="2" charset="-122"/>
              </a:rPr>
              <a:t> = bah;</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由此可见，使用地址和间接运算符可以间接完成上面这条语句的功能，这也是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间接运算符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名称的由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来。</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9.7.1 </a:t>
            </a:r>
            <a:r>
              <a:rPr lang="zh-CN" altLang="en-US" dirty="0"/>
              <a:t>间接运算符：*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小结：与指针相关的运算符</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地址运算符：</a:t>
            </a:r>
            <a:r>
              <a:rPr lang="en-US" altLang="zh-CN" sz="1800" b="1" i="0" u="none" strike="noStrike" baseline="0" dirty="0">
                <a:latin typeface="TimesNewRomanPS-BoldMT"/>
                <a:ea typeface="宋体" panose="02010600030101010101" pitchFamily="2" charset="-122"/>
              </a:rPr>
              <a:t>&amp;</a:t>
            </a:r>
            <a:endParaRPr lang="en-US" altLang="zh-CN" sz="1800" b="1" i="0" u="none" strike="noStrike" baseline="0" dirty="0">
              <a:latin typeface="TimesNewRomanPS-Bold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后跟一个变量名时，</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给出该变量的地址。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&amp;nurse</a:t>
            </a:r>
            <a:r>
              <a:rPr lang="zh-CN" altLang="en-US" sz="1800" b="0" i="0" u="none" strike="noStrike" baseline="0" dirty="0">
                <a:latin typeface="宋体" panose="02010600030101010101" pitchFamily="2" charset="-122"/>
                <a:ea typeface="宋体" panose="02010600030101010101" pitchFamily="2" charset="-122"/>
              </a:rPr>
              <a:t>表示变量</a:t>
            </a:r>
            <a:r>
              <a:rPr lang="en-US" altLang="zh-CN" sz="1800" b="0" i="0" u="none" strike="noStrike" baseline="0" dirty="0">
                <a:latin typeface="TimesNewRomanPSMT"/>
                <a:ea typeface="宋体" panose="02010600030101010101" pitchFamily="2" charset="-122"/>
              </a:rPr>
              <a:t>nurse</a:t>
            </a:r>
            <a:r>
              <a:rPr lang="zh-CN" altLang="en-US" sz="1800" b="0" i="0" u="none" strike="noStrike" baseline="0" dirty="0">
                <a:latin typeface="宋体" panose="02010600030101010101" pitchFamily="2" charset="-122"/>
                <a:ea typeface="宋体" panose="02010600030101010101" pitchFamily="2" charset="-122"/>
              </a:rPr>
              <a:t>的地址。</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9.7.1 </a:t>
            </a:r>
            <a:r>
              <a:rPr lang="zh-CN" altLang="en-US" dirty="0"/>
              <a:t>间接运算符：*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地址运算符：</a:t>
            </a:r>
            <a:r>
              <a:rPr lang="zh-CN" altLang="en-US" sz="1800" b="1" i="0" u="none" strike="noStrike" baseline="0" dirty="0">
                <a:latin typeface="TimesNewRomanPS-BoldMT"/>
                <a:ea typeface="宋体" panose="02010600030101010101" pitchFamily="2" charset="-122"/>
              </a:rPr>
              <a:t>*</a:t>
            </a:r>
            <a:endParaRPr lang="zh-CN" altLang="en-US" sz="1800" b="1" i="0" u="none" strike="noStrike" baseline="0" dirty="0">
              <a:latin typeface="TimesNewRomanPS-Bold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后跟一个指针名或地址时，</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给出储存在指针指向地址上的值。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nurse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 = &amp;nurse; // </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nurse</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val</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指向的地址上的值赋给</a:t>
            </a:r>
            <a:r>
              <a:rPr lang="en-US" altLang="zh-CN" sz="1800" b="0" i="0" u="none" strike="noStrike" baseline="0" dirty="0" err="1">
                <a:latin typeface="TimesNewRomanPSMT"/>
                <a:ea typeface="宋体" panose="02010600030101010101" pitchFamily="2" charset="-122"/>
              </a:rPr>
              <a:t>val</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执行以上</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条语句的最终结果是把</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err="1">
                <a:latin typeface="TimesNewRomanPSMT"/>
                <a:ea typeface="宋体" panose="02010600030101010101" pitchFamily="2" charset="-122"/>
              </a:rPr>
              <a:t>val</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9.7.2 </a:t>
            </a:r>
            <a:r>
              <a:rPr lang="zh-CN" altLang="en-US" dirty="0"/>
              <a:t>声明指针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相信读者已经很熟悉如何声明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类型和其他基本类型的变量，那么如何声明指针变量？你也许认为是这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pointer </a:t>
            </a:r>
            <a:r>
              <a:rPr lang="en-US" altLang="zh-CN" sz="1800" b="0" i="0" u="none" strike="noStrike" baseline="0" dirty="0" err="1">
                <a:latin typeface="TimesNewRomanPSMT"/>
              </a:rPr>
              <a:t>ptr</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不能这样声明指针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9.7.2 </a:t>
            </a:r>
            <a:r>
              <a:rPr lang="zh-CN" altLang="en-US" dirty="0"/>
              <a:t>声明指针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为什么不能这样声明？因为声明指针变量时必须指定指针所指向变量的类型，因为不同的变量类型占用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不同的存储空间，一些指针操作要求知道操作对象的大小。另外，程序必须知道储存在指定地址上的数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据类型。</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可能占用相同的存储空间，但是它们储存数字却大相径庭。下面是一些指针的声明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 pi;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pi</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 pc;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pc</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 pf, * </a:t>
            </a:r>
            <a:r>
              <a:rPr lang="en-US" altLang="zh-CN" sz="1800" b="0" i="0" u="none" strike="noStrike" baseline="0" dirty="0" err="1">
                <a:latin typeface="TimesNewRomanPSMT"/>
              </a:rPr>
              <a:t>pg</a:t>
            </a:r>
            <a:r>
              <a:rPr lang="en-US" altLang="zh-CN" sz="1800" b="0" i="0" u="none" strike="noStrike" baseline="0" dirty="0">
                <a:latin typeface="TimesNewRomanPSMT"/>
              </a:rPr>
              <a:t>; // pf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pg</a:t>
            </a:r>
            <a:r>
              <a:rPr lang="zh-CN" altLang="en-US" sz="1800" b="0" i="0" u="none" strike="noStrike" baseline="0" dirty="0">
                <a:latin typeface="宋体" panose="02010600030101010101" pitchFamily="2" charset="-122"/>
                <a:ea typeface="宋体" panose="02010600030101010101" pitchFamily="2" charset="-122"/>
              </a:rPr>
              <a:t>都是指向</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类型变量的指针</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9.7.2 </a:t>
            </a:r>
            <a:r>
              <a:rPr lang="zh-CN" altLang="en-US" dirty="0"/>
              <a:t>声明指针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类型说明符表明了指针所指向对象的类型，星号（</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）表明声明的变量是一个指针。</a:t>
            </a:r>
            <a:r>
              <a:rPr lang="en-US" altLang="zh-CN" sz="1800" b="0" i="0" u="none" strike="noStrike" baseline="0" dirty="0">
                <a:latin typeface="TimesNewRomanPSMT"/>
                <a:ea typeface="宋体" panose="02010600030101010101" pitchFamily="2" charset="-122"/>
              </a:rPr>
              <a:t>int * pi;</a:t>
            </a:r>
            <a:r>
              <a:rPr lang="zh-CN" altLang="en-US" sz="1800" b="0" i="0" u="none" strike="noStrike" baseline="0" dirty="0">
                <a:latin typeface="宋体" panose="02010600030101010101" pitchFamily="2" charset="-122"/>
                <a:ea typeface="宋体" panose="02010600030101010101" pitchFamily="2" charset="-122"/>
              </a:rPr>
              <a:t>声明的意思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pi</a:t>
            </a:r>
            <a:r>
              <a:rPr lang="zh-CN" altLang="en-US" sz="1800" b="0" i="0" u="none" strike="noStrike" baseline="0" dirty="0">
                <a:latin typeface="宋体" panose="02010600030101010101" pitchFamily="2" charset="-122"/>
                <a:ea typeface="宋体" panose="02010600030101010101" pitchFamily="2" charset="-122"/>
              </a:rPr>
              <a:t>是一个指针，</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pi</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类型（见图</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264971" y="2631423"/>
            <a:ext cx="5662057" cy="3374173"/>
          </a:xfrm>
          <a:prstGeom prst="rect">
            <a:avLst/>
          </a:prstGeom>
        </p:spPr>
      </p:pic>
      <p:pic>
        <p:nvPicPr>
          <p:cNvPr id="7" name="图片 6"/>
          <p:cNvPicPr>
            <a:picLocks noChangeAspect="1"/>
          </p:cNvPicPr>
          <p:nvPr/>
        </p:nvPicPr>
        <p:blipFill>
          <a:blip r:embed="rId2"/>
          <a:stretch>
            <a:fillRect/>
          </a:stretch>
        </p:blipFill>
        <p:spPr>
          <a:xfrm>
            <a:off x="5100761" y="5966261"/>
            <a:ext cx="1990476" cy="247619"/>
          </a:xfrm>
          <a:prstGeom prst="rect">
            <a:avLst/>
          </a:prstGeom>
        </p:spPr>
      </p:pic>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9.7.2 </a:t>
            </a:r>
            <a:r>
              <a:rPr lang="zh-CN" altLang="en-US" dirty="0"/>
              <a:t>声明指针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和指针名之间的空格可有可无。通常，程序员在声明时使用空格，在解引用变量时省略空格。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pc</a:t>
            </a:r>
            <a:r>
              <a:rPr lang="zh-CN" altLang="en-US" sz="1800" b="0" i="0" u="none" strike="noStrike" baseline="0" dirty="0">
                <a:latin typeface="宋体" panose="02010600030101010101" pitchFamily="2" charset="-122"/>
                <a:ea typeface="宋体" panose="02010600030101010101" pitchFamily="2" charset="-122"/>
              </a:rPr>
              <a:t>指向的值（</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本身是什么类型？我们描述它的类型是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类型的指针</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pc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的值是一个地址，在大部分系统内部，该地址由一个无符号整数表示。但是，不要把指针认为是整数类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一些处理整数的操作不能用来处理指针</a:t>
            </a:r>
            <a:r>
              <a:rPr lang="zh-CN" altLang="en-US" sz="1800" b="0" i="0" u="none" strike="noStrike" baseline="0" dirty="0">
                <a:latin typeface="宋体" panose="02010600030101010101" pitchFamily="2" charset="-122"/>
                <a:ea typeface="宋体" panose="02010600030101010101" pitchFamily="2" charset="-122"/>
              </a:rPr>
              <a:t>，反之亦然。例如，可以把两个整数相乘，但是不能把两个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指针相乘。所以，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指针实际上是一个新类型，不是整数类型</a:t>
            </a:r>
            <a:r>
              <a:rPr lang="zh-CN" altLang="en-US" sz="1800" b="0" i="0" u="none" strike="noStrike" baseline="0" dirty="0">
                <a:latin typeface="宋体" panose="02010600030101010101" pitchFamily="2" charset="-122"/>
                <a:ea typeface="宋体" panose="02010600030101010101" pitchFamily="2" charset="-122"/>
              </a:rPr>
              <a:t>。因此，如前所述，</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专门为指针提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供了</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格式的转换说明。</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我们才刚刚接触指针，指针的世界丰富多彩。本节着重介绍如何使用指针解决函数间的通信问题。请看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9.15</a:t>
            </a:r>
            <a:r>
              <a:rPr lang="zh-CN" altLang="en-US" sz="1800" b="0" i="0" u="none" strike="noStrike" baseline="0" dirty="0">
                <a:latin typeface="宋体" panose="02010600030101010101" pitchFamily="2" charset="-122"/>
                <a:ea typeface="宋体" panose="02010600030101010101" pitchFamily="2" charset="-122"/>
              </a:rPr>
              <a:t>，该程序在</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函数中使用了指针参数。稍后我们将对该程序做详细分析。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9.15 swap3.c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swap3.c -- </a:t>
            </a:r>
            <a:r>
              <a:rPr lang="zh-CN" altLang="en-US" sz="1800" b="0" i="0" u="none" strike="noStrike" baseline="0" dirty="0">
                <a:latin typeface="宋体" panose="02010600030101010101" pitchFamily="2" charset="-122"/>
                <a:ea typeface="宋体" panose="02010600030101010101" pitchFamily="2" charset="-122"/>
              </a:rPr>
              <a:t>使用指针解决交换函数的问题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 interchange(int * u, int * v);</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人无完人，金无足赤。</a:t>
            </a:r>
            <a:r>
              <a:rPr lang="en-US" altLang="zh-CN" dirty="0"/>
              <a:t>C</a:t>
            </a:r>
            <a:r>
              <a:rPr lang="zh-CN" altLang="en-US" dirty="0"/>
              <a:t>语言也有</a:t>
            </a:r>
            <a:r>
              <a:rPr lang="zh-CN" altLang="en-US" dirty="0">
                <a:solidFill>
                  <a:srgbClr val="FF0000"/>
                </a:solidFill>
              </a:rPr>
              <a:t>一些缺点</a:t>
            </a:r>
            <a:r>
              <a:rPr lang="zh-CN" altLang="en-US" dirty="0"/>
              <a:t>。例如，前面提到的，要享受用</a:t>
            </a:r>
            <a:r>
              <a:rPr lang="en-US" altLang="zh-CN" dirty="0"/>
              <a:t>C</a:t>
            </a:r>
            <a:r>
              <a:rPr lang="zh-CN" altLang="en-US" dirty="0"/>
              <a:t>语言自由编程的乐趣，就</a:t>
            </a:r>
            <a:endParaRPr lang="en-US" altLang="zh-CN" dirty="0"/>
          </a:p>
          <a:p>
            <a:r>
              <a:rPr lang="zh-CN" altLang="en-US" dirty="0"/>
              <a:t>必须承担更多的责任。特别是，</a:t>
            </a:r>
            <a:r>
              <a:rPr lang="en-US" altLang="zh-CN" dirty="0"/>
              <a:t>C</a:t>
            </a:r>
            <a:r>
              <a:rPr lang="zh-CN" altLang="en-US" dirty="0"/>
              <a:t>语言使用</a:t>
            </a:r>
            <a:r>
              <a:rPr lang="zh-CN" altLang="en-US" dirty="0">
                <a:solidFill>
                  <a:srgbClr val="FF0000"/>
                </a:solidFill>
              </a:rPr>
              <a:t>指针</a:t>
            </a:r>
            <a:r>
              <a:rPr lang="zh-CN" altLang="en-US" dirty="0"/>
              <a:t>，而涉及指针的编程错误往往难以察觉。有句话说的好：</a:t>
            </a:r>
            <a:endParaRPr lang="en-US" altLang="zh-CN" dirty="0"/>
          </a:p>
          <a:p>
            <a:r>
              <a:rPr lang="zh-CN" altLang="en-US" dirty="0"/>
              <a:t>想拥有自由就必须时刻保持警惕。</a:t>
            </a:r>
            <a:endParaRPr lang="en-US" altLang="zh-CN" dirty="0"/>
          </a:p>
          <a:p>
            <a:endParaRPr lang="en-US" altLang="zh-CN" dirty="0"/>
          </a:p>
          <a:p>
            <a:endParaRPr lang="en-US" altLang="zh-CN" dirty="0"/>
          </a:p>
          <a:p>
            <a:r>
              <a:rPr lang="en-US" altLang="zh-CN" dirty="0"/>
              <a:t>C </a:t>
            </a:r>
            <a:r>
              <a:rPr lang="zh-CN" altLang="en-US" dirty="0"/>
              <a:t>语言紧凑简洁，结合了大量的运算符。正因如此，我们也可以编写出让人极其费解的代码。虽然没必</a:t>
            </a:r>
            <a:endParaRPr lang="en-US" altLang="zh-CN" dirty="0"/>
          </a:p>
          <a:p>
            <a:r>
              <a:rPr lang="zh-CN" altLang="en-US" dirty="0"/>
              <a:t>要强迫自己编写晦涩的代码，但是有兴趣写写也无妨。试问，除</a:t>
            </a:r>
            <a:r>
              <a:rPr lang="en-US" altLang="zh-CN" dirty="0"/>
              <a:t>C</a:t>
            </a:r>
            <a:r>
              <a:rPr lang="zh-CN" altLang="en-US" dirty="0"/>
              <a:t>语言外还为哪种语言举办过年度混乱</a:t>
            </a:r>
            <a:endParaRPr lang="en-US" altLang="zh-CN" dirty="0"/>
          </a:p>
          <a:p>
            <a:r>
              <a:rPr lang="zh-CN" altLang="en-US" dirty="0"/>
              <a:t>代码大赛？</a:t>
            </a:r>
            <a:endParaRPr lang="en-US" altLang="zh-CN" dirty="0"/>
          </a:p>
          <a:p>
            <a:endParaRPr lang="en-US" altLang="zh-CN" dirty="0"/>
          </a:p>
          <a:p>
            <a:endParaRPr lang="en-US" altLang="zh-CN" dirty="0"/>
          </a:p>
          <a:p>
            <a:r>
              <a:rPr lang="zh-CN" altLang="en-US" dirty="0"/>
              <a:t>瑕不掩瑜，</a:t>
            </a:r>
            <a:r>
              <a:rPr lang="en-US" altLang="zh-CN" dirty="0"/>
              <a:t>C</a:t>
            </a:r>
            <a:r>
              <a:rPr lang="zh-CN" altLang="en-US" dirty="0"/>
              <a:t>语言的优点比缺点多很多。我们不想在这里多费笔墨，还是来聊聊</a:t>
            </a:r>
            <a:r>
              <a:rPr lang="en-US" altLang="zh-CN" dirty="0"/>
              <a:t>C</a:t>
            </a:r>
            <a:r>
              <a:rPr lang="zh-CN" altLang="en-US" dirty="0"/>
              <a:t>语言的其他话题。</a:t>
            </a:r>
            <a:endParaRPr lang="zh-CN" altLang="en-US" dirty="0"/>
          </a:p>
        </p:txBody>
      </p:sp>
      <p:sp>
        <p:nvSpPr>
          <p:cNvPr id="2" name="标题 1"/>
          <p:cNvSpPr>
            <a:spLocks noGrp="1"/>
          </p:cNvSpPr>
          <p:nvPr>
            <p:ph type="title"/>
          </p:nvPr>
        </p:nvSpPr>
        <p:spPr/>
        <p:txBody>
          <a:bodyPr/>
          <a:lstStyle/>
          <a:p>
            <a:r>
              <a:rPr lang="en-US" altLang="zh-CN" dirty="0"/>
              <a:t>1.2.6 </a:t>
            </a:r>
            <a:r>
              <a:rPr lang="zh-CN" altLang="en-US" dirty="0"/>
              <a:t>缺点</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声明变量有助于发现隐藏在程序中的小错误，如变量名拼写错误。例如，假设在某些不需要声明就可以</a:t>
            </a:r>
            <a:endParaRPr lang="en-US" altLang="zh-CN" dirty="0"/>
          </a:p>
          <a:p>
            <a:r>
              <a:rPr lang="zh-CN" altLang="en-US" dirty="0"/>
              <a:t>直接使用变量的语言中，编写如下语句：</a:t>
            </a:r>
            <a:endParaRPr lang="en-US" altLang="zh-CN" dirty="0"/>
          </a:p>
          <a:p>
            <a:endParaRPr lang="en-US" altLang="zh-CN" dirty="0"/>
          </a:p>
          <a:p>
            <a:r>
              <a:rPr lang="en-US" altLang="zh-CN" dirty="0"/>
              <a:t>RADIUS1 = 20.4;</a:t>
            </a:r>
            <a:endParaRPr lang="en-US" altLang="zh-CN" dirty="0"/>
          </a:p>
          <a:p>
            <a:endParaRPr lang="en-US" altLang="zh-CN" dirty="0"/>
          </a:p>
          <a:p>
            <a:r>
              <a:rPr lang="zh-CN" altLang="en-US" dirty="0"/>
              <a:t>在后面的程序中，误写成：</a:t>
            </a:r>
            <a:endParaRPr lang="zh-CN" altLang="en-US" dirty="0"/>
          </a:p>
          <a:p>
            <a:endParaRPr lang="en-US" altLang="zh-CN" dirty="0"/>
          </a:p>
          <a:p>
            <a:r>
              <a:rPr lang="en-US" altLang="zh-CN" dirty="0"/>
              <a:t>CIRCUM = 6.28 * </a:t>
            </a:r>
            <a:r>
              <a:rPr lang="en-US" altLang="zh-CN" dirty="0" err="1"/>
              <a:t>RADIUSl</a:t>
            </a:r>
            <a:r>
              <a:rPr lang="en-US" altLang="zh-CN"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interchange(&amp;x, &amp;y);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把地址发送给函数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interchange(int * u, int * v)</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temp = *u;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temp</a:t>
            </a:r>
            <a:r>
              <a:rPr lang="zh-CN" altLang="en-US" sz="1800" b="0" i="0" u="none" strike="noStrike" baseline="0" dirty="0">
                <a:latin typeface="宋体" panose="02010600030101010101" pitchFamily="2" charset="-122"/>
                <a:ea typeface="宋体" panose="02010600030101010101" pitchFamily="2" charset="-122"/>
              </a:rPr>
              <a:t>获得 </a:t>
            </a:r>
            <a:r>
              <a:rPr lang="en-US" altLang="zh-CN" sz="1800" b="0" i="0" u="none" strike="noStrike" baseline="0" dirty="0">
                <a:latin typeface="TimesNewRomanPSMT"/>
                <a:ea typeface="宋体" panose="02010600030101010101" pitchFamily="2" charset="-122"/>
              </a:rPr>
              <a:t>u </a:t>
            </a:r>
            <a:r>
              <a:rPr lang="zh-CN" altLang="en-US" sz="1800" b="0" i="0" u="none" strike="noStrike" baseline="0" dirty="0">
                <a:latin typeface="宋体" panose="02010600030101010101" pitchFamily="2" charset="-122"/>
                <a:ea typeface="宋体" panose="02010600030101010101" pitchFamily="2" charset="-122"/>
              </a:rPr>
              <a:t>所指向对象的值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*u = *v;</a:t>
            </a:r>
            <a:endParaRPr lang="en-US" altLang="zh-CN" sz="1800" b="0" i="0" u="none" strike="noStrike" baseline="0" dirty="0">
              <a:latin typeface="TimesNewRomanPSMT"/>
            </a:endParaRPr>
          </a:p>
          <a:p>
            <a:pPr algn="l"/>
            <a:r>
              <a:rPr lang="en-US" altLang="zh-CN" sz="1800" b="0" i="0" u="none" strike="noStrike" baseline="0" dirty="0">
                <a:latin typeface="TimesNewRomanPSMT"/>
              </a:rPr>
              <a:t>	*v = temp;</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该程序是否能正常运行？下面是程序的输出：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Originally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没问题，一切正常。接下来，我们分析程序清单</a:t>
            </a:r>
            <a:r>
              <a:rPr lang="en-US" altLang="zh-CN" sz="1800" b="0" i="0" u="none" strike="noStrike" baseline="0" dirty="0">
                <a:latin typeface="TimesNewRomanPSMT"/>
                <a:ea typeface="宋体" panose="02010600030101010101" pitchFamily="2" charset="-122"/>
              </a:rPr>
              <a:t>9.15</a:t>
            </a:r>
            <a:r>
              <a:rPr lang="zh-CN" altLang="en-US" sz="1800" b="0" i="0" u="none" strike="noStrike" baseline="0" dirty="0">
                <a:latin typeface="宋体" panose="02010600030101010101" pitchFamily="2" charset="-122"/>
                <a:ea typeface="宋体" panose="02010600030101010101" pitchFamily="2" charset="-122"/>
              </a:rPr>
              <a:t>的运行情况。首先看函数调用：</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interchange(&amp;x, &amp;y);</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该函数传递的不是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的值，而是它们的地址。这意味着出现在</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原型和定义中的形式参数</a:t>
            </a:r>
            <a:r>
              <a:rPr lang="en-US" altLang="zh-CN" sz="1800" b="0" i="0" u="none" strike="noStrike" baseline="0" dirty="0">
                <a:latin typeface="TimesNewRomanPSMT"/>
                <a:ea typeface="宋体" panose="02010600030101010101" pitchFamily="2" charset="-122"/>
              </a:rPr>
              <a:t>u</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将把地址作为它们的值。因此，应把它们声明为指针。由于</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是整数，所以</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是指向整数的指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针，其声明如下：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interchange (int * u, int * v)</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接下来，在函数体中声明了一个交换值时必需的临时变量：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temp;</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通过下面的语句把</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的值储存在</a:t>
            </a:r>
            <a:r>
              <a:rPr lang="en-US" altLang="zh-CN" sz="1800" b="0" i="0" u="none" strike="noStrike" baseline="0" dirty="0">
                <a:latin typeface="TimesNewRomanPSMT"/>
                <a:ea typeface="宋体" panose="02010600030101010101" pitchFamily="2" charset="-122"/>
              </a:rPr>
              <a:t>temp</a:t>
            </a:r>
            <a:r>
              <a:rPr lang="zh-CN" altLang="en-US" sz="1800" b="0" i="0" u="none" strike="noStrike" baseline="0" dirty="0">
                <a:latin typeface="宋体" panose="02010600030101010101" pitchFamily="2" charset="-122"/>
                <a:ea typeface="宋体" panose="02010600030101010101" pitchFamily="2" charset="-122"/>
              </a:rPr>
              <a:t>中：</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temp = *u;</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记住，</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&amp;x</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。这意味着用</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即可表示</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的值，这正是我们需要的。不要写成这样：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temp = u; /* </a:t>
            </a:r>
            <a:r>
              <a:rPr lang="zh-CN" altLang="en-US" sz="1800" b="0" i="0" u="none" strike="noStrike" baseline="0" dirty="0">
                <a:latin typeface="宋体" panose="02010600030101010101" pitchFamily="2" charset="-122"/>
                <a:ea typeface="宋体" panose="02010600030101010101" pitchFamily="2" charset="-122"/>
              </a:rPr>
              <a:t>不要这样做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因为这条语句赋给</a:t>
            </a:r>
            <a:r>
              <a:rPr lang="en-US" altLang="zh-CN" sz="1800" b="0" i="0" u="none" strike="noStrike" baseline="0" dirty="0">
                <a:latin typeface="TimesNewRomanPSMT"/>
                <a:ea typeface="宋体" panose="02010600030101010101" pitchFamily="2" charset="-122"/>
              </a:rPr>
              <a:t>temp</a:t>
            </a:r>
            <a:r>
              <a:rPr lang="zh-CN" altLang="en-US" sz="1800" b="0" i="0" u="none" strike="noStrike" baseline="0" dirty="0">
                <a:latin typeface="宋体" panose="02010600030101010101" pitchFamily="2" charset="-122"/>
                <a:ea typeface="宋体" panose="02010600030101010101" pitchFamily="2" charset="-122"/>
              </a:rPr>
              <a:t>的是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的地址（</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的值就是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的地址），而不是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的值。函数要交换的是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而不是它们的地址。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与此类似，把</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的值赋给</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，要使用下面的语句：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 = *v;</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这条语句相当于：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x = y;</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我们总结一下该程序示例做了什么。我们需要一个函数交换</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的值。把</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的地址传递给函数，我们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让</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访问这两个函数。使用指针和</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运算符，该函数可以访问储存在这些位置的值并改变它们。</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可以省略</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风格的函数原型中的形参名，如下所示：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interchange(int *, int *);</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一般而言，可以把变量相关的两类信息传递给函数。如果这种形式的函数调用，那么传递的是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function1(x);</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如果下面形式的函数调用，那么传递的是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的地址：</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function2(&amp;x);</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种形式要求函数定义中的形式参数必须是一个与</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的类型相同的变量：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function1(int num)</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种形式要求函数定义中的形式参数必须是一个指向正确类型的指针：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function2(int * </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如果要计算或处理值，那么使用第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种形式的函数调用；如果要在被调函数中改变主调函数的变量，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则使用第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种形式的函数调用。我们用过的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函数就是这样。当程序要把一个值读入变量时（如本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例中的</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），调用的是</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 &amp;num)</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读取一个值，然后把该值储存到指定的地址上。</a:t>
            </a:r>
            <a:endParaRPr lang="en-US" altLang="zh-CN" sz="1800" b="0" i="0" u="none" strike="noStrike" baseline="0" dirty="0">
              <a:latin typeface="TimesNewRomanPSMT"/>
              <a:ea typeface="宋体" panose="02010600030101010101" pitchFamily="2" charset="-122"/>
            </a:endParaRPr>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对本例而言，指针让</a:t>
            </a:r>
            <a:r>
              <a:rPr lang="en-US" altLang="zh-CN" sz="1800" b="0" i="0" u="none" strike="noStrike" baseline="0" dirty="0">
                <a:latin typeface="TimesNewRomanPSMT"/>
                <a:ea typeface="宋体" panose="02010600030101010101" pitchFamily="2" charset="-122"/>
              </a:rPr>
              <a:t>interchange()</a:t>
            </a:r>
            <a:r>
              <a:rPr lang="zh-CN" altLang="en-US" sz="1800" b="0" i="0" u="none" strike="noStrike" baseline="0" dirty="0">
                <a:latin typeface="宋体" panose="02010600030101010101" pitchFamily="2" charset="-122"/>
                <a:ea typeface="宋体" panose="02010600030101010101" pitchFamily="2" charset="-122"/>
              </a:rPr>
              <a:t>函数通过自己的局部变量改变</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中变量的值。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熟悉</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Modula-2</a:t>
            </a:r>
            <a:r>
              <a:rPr lang="zh-CN" altLang="en-US" sz="1800" b="0" i="0" u="none" strike="noStrike" baseline="0" dirty="0">
                <a:latin typeface="宋体" panose="02010600030101010101" pitchFamily="2" charset="-122"/>
                <a:ea typeface="宋体" panose="02010600030101010101" pitchFamily="2" charset="-122"/>
              </a:rPr>
              <a:t>的读者应该看出第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种形式和</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的值参数相同，第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种形式和</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的变量参数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类似。</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程序员可能认为，既然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都使用指针变量，那么</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应该也有引用变量。让他们失望了，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没有引用变量。对</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程序员而言，可能很难理解整个程序。如果觉得本节的内容晦涩难懂，请多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做一些相关的编程练习，你会发现指针非常简单实用（见图</a:t>
            </a:r>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344990" y="3340773"/>
            <a:ext cx="5502020" cy="3081392"/>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你不小心把数字</a:t>
            </a:r>
            <a:r>
              <a:rPr lang="en-US" altLang="zh-CN" dirty="0"/>
              <a:t>1</a:t>
            </a:r>
            <a:r>
              <a:rPr lang="zh-CN" altLang="en-US" dirty="0"/>
              <a:t>打成小写字母</a:t>
            </a:r>
            <a:r>
              <a:rPr lang="en-US" altLang="zh-CN" dirty="0"/>
              <a:t>l</a:t>
            </a:r>
            <a:r>
              <a:rPr lang="zh-CN" altLang="en-US" dirty="0"/>
              <a:t>。这些语言会创建一个新的变量</a:t>
            </a:r>
            <a:r>
              <a:rPr lang="en-US" altLang="zh-CN" dirty="0" err="1"/>
              <a:t>RADIUSl</a:t>
            </a:r>
            <a:r>
              <a:rPr lang="zh-CN" altLang="en-US" dirty="0"/>
              <a:t>，并使用该变量中的值（也许</a:t>
            </a:r>
            <a:endParaRPr lang="en-US" altLang="zh-CN" dirty="0"/>
          </a:p>
          <a:p>
            <a:r>
              <a:rPr lang="zh-CN" altLang="en-US" dirty="0"/>
              <a:t>是</a:t>
            </a:r>
            <a:r>
              <a:rPr lang="en-US" altLang="zh-CN" dirty="0"/>
              <a:t>0</a:t>
            </a:r>
            <a:r>
              <a:rPr lang="zh-CN" altLang="en-US" dirty="0"/>
              <a:t>，也许是垃圾值），导致赋给</a:t>
            </a:r>
            <a:r>
              <a:rPr lang="en-US" altLang="zh-CN" dirty="0"/>
              <a:t>CIRCUM</a:t>
            </a:r>
            <a:r>
              <a:rPr lang="zh-CN" altLang="en-US" dirty="0"/>
              <a:t>的值是错误值。你可能要花很久时间才能查出原因。这样的</a:t>
            </a:r>
            <a:endParaRPr lang="en-US" altLang="zh-CN" dirty="0"/>
          </a:p>
          <a:p>
            <a:r>
              <a:rPr lang="zh-CN" altLang="en-US" dirty="0"/>
              <a:t>错误在</a:t>
            </a:r>
            <a:r>
              <a:rPr lang="en-US" altLang="zh-CN" dirty="0"/>
              <a:t>C</a:t>
            </a:r>
            <a:r>
              <a:rPr lang="zh-CN" altLang="en-US" dirty="0"/>
              <a:t>语言中不会发生（除非你很不明智地声明了两个极其相似的变量），因为编译器在发现未声明</a:t>
            </a:r>
            <a:endParaRPr lang="en-US" altLang="zh-CN" dirty="0"/>
          </a:p>
          <a:p>
            <a:r>
              <a:rPr lang="zh-CN" altLang="en-US" dirty="0"/>
              <a:t>的</a:t>
            </a:r>
            <a:r>
              <a:rPr lang="en-US" altLang="zh-CN" dirty="0" err="1"/>
              <a:t>RADIUSl</a:t>
            </a:r>
            <a:r>
              <a:rPr lang="zh-CN" altLang="en-US" dirty="0"/>
              <a:t>时会报错。</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变量：名称、地址和值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通过前面的讨论发现，变量的名称、地址和变量的值之间关系密切。我们来进一步分析。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编写程序时，可以认为变量有两个属性：名称和值（还有其他性质，如类型，暂不讨论）。计算机编译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和加载程序后，认为变量也有两个属性：地址和值。地址就是变量在计算机内部的名称。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在许多语言中，地址都归计算机管，对程序员隐藏。然而在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中，可以通过</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运算符访问地址，通过</a:t>
            </a:r>
            <a:r>
              <a:rPr lang="zh-CN" altLang="en-US"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运算符获得地址上的值。例如，</a:t>
            </a:r>
            <a:r>
              <a:rPr lang="en-US" altLang="zh-CN" sz="1800" b="0" i="0" u="none" strike="noStrike" baseline="0" dirty="0">
                <a:latin typeface="TimesNewRomanPSMT"/>
                <a:ea typeface="宋体" panose="02010600030101010101" pitchFamily="2" charset="-122"/>
              </a:rPr>
              <a:t>&amp;barn</a:t>
            </a:r>
            <a:r>
              <a:rPr lang="zh-CN" altLang="en-US" sz="1800" b="0" i="0" u="none" strike="noStrike" baseline="0" dirty="0">
                <a:latin typeface="宋体" panose="02010600030101010101" pitchFamily="2" charset="-122"/>
                <a:ea typeface="宋体" panose="02010600030101010101" pitchFamily="2" charset="-122"/>
              </a:rPr>
              <a:t>表示变量</a:t>
            </a:r>
            <a:r>
              <a:rPr lang="en-US" altLang="zh-CN" sz="1800" b="0" i="0" u="none" strike="noStrike" baseline="0" dirty="0">
                <a:latin typeface="TimesNewRomanPSMT"/>
                <a:ea typeface="宋体" panose="02010600030101010101" pitchFamily="2" charset="-122"/>
              </a:rPr>
              <a:t>barn</a:t>
            </a:r>
            <a:r>
              <a:rPr lang="zh-CN" altLang="en-US" sz="1800" b="0" i="0" u="none" strike="noStrike" baseline="0" dirty="0">
                <a:latin typeface="宋体" panose="02010600030101010101" pitchFamily="2" charset="-122"/>
                <a:ea typeface="宋体" panose="02010600030101010101" pitchFamily="2" charset="-122"/>
              </a:rPr>
              <a:t>的地址，使用函数名即可获得变量的数值。例如，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("%d\</a:t>
            </a:r>
            <a:r>
              <a:rPr lang="en-US" altLang="zh-CN" sz="1800" b="0" i="0" u="none" strike="noStrike" baseline="0" dirty="0" err="1">
                <a:latin typeface="TimesNewRomanPSMT"/>
                <a:ea typeface="宋体" panose="02010600030101010101" pitchFamily="2" charset="-122"/>
              </a:rPr>
              <a:t>n",barn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barn</a:t>
            </a:r>
            <a:r>
              <a:rPr lang="zh-CN" altLang="en-US" sz="1800" b="0" i="0" u="none" strike="noStrike" baseline="0" dirty="0">
                <a:latin typeface="宋体" panose="02010600030101010101" pitchFamily="2" charset="-122"/>
                <a:ea typeface="宋体" panose="02010600030101010101" pitchFamily="2" charset="-122"/>
              </a:rPr>
              <a:t>的值，使用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运算符即可获得储存在地址上的值。如果</a:t>
            </a:r>
            <a:r>
              <a:rPr lang="en-US" altLang="zh-CN" sz="1800" b="0" i="0" u="none" strike="noStrike" baseline="0" dirty="0" err="1">
                <a:latin typeface="TimesNewRomanPSMT"/>
                <a:ea typeface="宋体" panose="02010600030101010101" pitchFamily="2" charset="-122"/>
              </a:rPr>
              <a:t>pbarn</a:t>
            </a:r>
            <a:r>
              <a:rPr lang="en-US" altLang="zh-CN" sz="1800" b="0" i="0" u="none" strike="noStrike" baseline="0" dirty="0">
                <a:latin typeface="TimesNewRomanPSMT"/>
                <a:ea typeface="宋体" panose="02010600030101010101" pitchFamily="2" charset="-122"/>
              </a:rPr>
              <a:t>=&amp;barn;</a:t>
            </a:r>
            <a:r>
              <a:rPr lang="zh-CN" altLang="en-US" sz="1800" b="0" i="0" u="none" strike="noStrike" baseline="0" dirty="0">
                <a:latin typeface="宋体" panose="02010600030101010101" pitchFamily="2" charset="-122"/>
                <a:ea typeface="宋体" panose="02010600030101010101" pitchFamily="2" charset="-122"/>
              </a:rPr>
              <a:t>，那么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pbarn</a:t>
            </a:r>
            <a:r>
              <a:rPr lang="zh-CN" altLang="en-US" sz="1800" b="0" i="0" u="none" strike="noStrike" baseline="0" dirty="0">
                <a:latin typeface="宋体" panose="02010600030101010101" pitchFamily="2" charset="-122"/>
                <a:ea typeface="宋体" panose="02010600030101010101" pitchFamily="2" charset="-122"/>
              </a:rPr>
              <a:t>表示的是储存在</a:t>
            </a:r>
            <a:r>
              <a:rPr lang="en-US" altLang="zh-CN" sz="1800" b="0" i="0" u="none" strike="noStrike" baseline="0" dirty="0">
                <a:latin typeface="TimesNewRomanPSMT"/>
                <a:ea typeface="宋体" panose="02010600030101010101" pitchFamily="2" charset="-122"/>
              </a:rPr>
              <a:t>&amp;barn</a:t>
            </a:r>
            <a:r>
              <a:rPr lang="zh-CN" altLang="en-US" sz="1800" b="0" i="0" u="none" strike="noStrike" baseline="0" dirty="0">
                <a:latin typeface="宋体" panose="02010600030101010101" pitchFamily="2" charset="-122"/>
                <a:ea typeface="宋体" panose="02010600030101010101" pitchFamily="2" charset="-122"/>
              </a:rPr>
              <a:t>地址上的值。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简而言之，普通变量把值作为基本量，把地址作为通过</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运算符获得的派生量，而指针变量把地址作为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基本量，把值作为通过</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运算符获得的派生量。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虽然打印地址可以满足读者好奇心，但是这并不是</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运算符的主要用途。更重要的是使用</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和指针可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以操纵地址和地址上的内容，如</a:t>
            </a:r>
            <a:r>
              <a:rPr lang="en-US" altLang="zh-CN" sz="1800" b="0" i="0" u="none" strike="noStrike" baseline="0" dirty="0">
                <a:latin typeface="TimesNewRomanPSMT"/>
                <a:ea typeface="宋体" panose="02010600030101010101" pitchFamily="2" charset="-122"/>
              </a:rPr>
              <a:t>swap3.c</a:t>
            </a:r>
            <a:r>
              <a:rPr lang="zh-CN" altLang="en-US" sz="1800" b="0" i="0" u="none" strike="noStrike" baseline="0" dirty="0">
                <a:latin typeface="宋体" panose="02010600030101010101" pitchFamily="2" charset="-122"/>
                <a:ea typeface="宋体" panose="02010600030101010101" pitchFamily="2" charset="-122"/>
              </a:rPr>
              <a:t>程序（程序清单</a:t>
            </a:r>
            <a:r>
              <a:rPr lang="en-US" altLang="zh-CN" sz="1800" b="0" i="0" u="none" strike="noStrike" baseline="0" dirty="0">
                <a:latin typeface="TimesNewRomanPSMT"/>
                <a:ea typeface="宋体" panose="02010600030101010101" pitchFamily="2" charset="-122"/>
              </a:rPr>
              <a:t>9.15</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小结：函数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典型的</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函数的定义形式为：</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返回类型 名称（形参声明列表）</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函数体</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形参声明列表是用逗号分隔的一系列变量声明。除形参变量外，函数的其他变量均在函数体的花括号之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内声明。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diff(int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函数体开始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声明局部变量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return z; // </a:t>
            </a:r>
            <a:r>
              <a:rPr lang="zh-CN" altLang="en-US" sz="1800" b="0" i="0" u="none" strike="noStrike" baseline="0" dirty="0">
                <a:latin typeface="宋体" panose="02010600030101010101" pitchFamily="2" charset="-122"/>
                <a:ea typeface="宋体" panose="02010600030101010101" pitchFamily="2" charset="-122"/>
              </a:rPr>
              <a:t>返回一个值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函数体结束</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传递值：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实参用于把值从主调函数传递给被调函数。如果变量</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的值分别是</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，那么调用：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 = diff(</a:t>
            </a:r>
            <a:r>
              <a:rPr lang="en-US" altLang="zh-CN" sz="1800" b="0" i="0" u="none" strike="noStrike" baseline="0" dirty="0" err="1">
                <a:latin typeface="TimesNewRomanPSMT"/>
                <a:ea typeface="宋体" panose="02010600030101010101" pitchFamily="2" charset="-122"/>
              </a:rPr>
              <a:t>a,b</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分别传递给变量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称为实际参数（简称实参），</a:t>
            </a:r>
            <a:r>
              <a:rPr lang="en-US" altLang="zh-CN" sz="1800" b="0" i="0" u="none" strike="noStrike" baseline="0" dirty="0">
                <a:latin typeface="TimesNewRomanPSMT"/>
                <a:ea typeface="宋体" panose="02010600030101010101" pitchFamily="2" charset="-122"/>
              </a:rPr>
              <a:t>diff()</a:t>
            </a:r>
            <a:r>
              <a:rPr lang="zh-CN" altLang="en-US" sz="1800" b="0" i="0" u="none" strike="noStrike" baseline="0" dirty="0">
                <a:latin typeface="宋体" panose="02010600030101010101" pitchFamily="2" charset="-122"/>
                <a:ea typeface="宋体" panose="02010600030101010101" pitchFamily="2" charset="-122"/>
              </a:rPr>
              <a:t>函数定义中的变量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称为形式参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数（简称形参）。使用关键字</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把被调函数中的一个值传回主调函数。本例中，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接受</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调函数一般不会改变主调函数中的变量，如果要改变，应使用指针作为参数。如果希望把更多的值传回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主调函数，必须这么做。</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函数的返回类型：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函数的返回类型指的是函数返回值的类型。如果返回值的类型与声明的返回类型不匹配，返回值将被转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换成函数声明的返回类型。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函数签名：</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函数的返回类型和形参列表构成了函数签名。因此，函数签名指定了传入函数的值的类型和函数返回值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的类型。</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duff(double,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q = duff(</a:t>
            </a:r>
            <a:r>
              <a:rPr lang="en-US" altLang="zh-CN" sz="1800" b="0" i="0" u="none" strike="noStrike" baseline="0" dirty="0" err="1">
                <a:latin typeface="TimesNewRomanPSMT"/>
                <a:ea typeface="宋体" panose="02010600030101010101" pitchFamily="2" charset="-122"/>
              </a:rPr>
              <a:t>x,n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函数调用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9.7.3 </a:t>
            </a:r>
            <a:r>
              <a:rPr lang="zh-CN" altLang="en-US" dirty="0"/>
              <a:t>使用指针在函数间通信</a:t>
            </a:r>
            <a:endParaRPr lang="zh-CN" altLang="en-US" dirty="0"/>
          </a:p>
        </p:txBody>
      </p:sp>
      <p:sp>
        <p:nvSpPr>
          <p:cNvPr id="4" name="内容占位符 3"/>
          <p:cNvSpPr>
            <a:spLocks noGrp="1"/>
          </p:cNvSpPr>
          <p:nvPr>
            <p:ph idx="1"/>
          </p:nvPr>
        </p:nvSpPr>
        <p:spPr/>
        <p:txBody>
          <a:bodyPr>
            <a:normAutofit/>
          </a:bodyPr>
          <a:lstStyle/>
          <a:p>
            <a:pPr algn="l"/>
            <a:r>
              <a:rPr lang="en-US" altLang="zh-CN" dirty="0">
                <a:latin typeface="TimesNewRomanPSMT"/>
                <a:ea typeface="宋体" panose="02010600030101010101" pitchFamily="2" charset="-122"/>
                <a:sym typeface="+mn-ea"/>
              </a:rPr>
              <a:t>double duff(double u, int k)</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函数定义</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9.8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如果想用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编出高效灵活的程序，必须理解函数。把大型程序组织成若干函数非常有用，甚至很关键。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如果让一个函数处理一个任务，程序会更好理解，更方便调试。要理解函数是如何把信息从一个函数传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递到另一函数，也就是说，要理解函数参数和返回值的工作原理。另外，要明白函数形参和其他局部变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量都属于函数私有，因此，声明在不同函数中的同名变量是完全不同的变量。而且，函数无法直接访问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其他函数中的变量。这种限制访问保护了数据的完整性。但是，当确实需要在函数中访问另一个函数的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数据时，可以把指针作为函数的参数。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如果事先未声明变量，</a:t>
            </a:r>
            <a:r>
              <a:rPr lang="en-US" altLang="zh-CN" dirty="0"/>
              <a:t>C</a:t>
            </a:r>
            <a:r>
              <a:rPr lang="zh-CN" altLang="en-US" dirty="0"/>
              <a:t>程序将无法通过编译。如果前几个理由还不足以说服你，这个理由总可以让你</a:t>
            </a:r>
            <a:endParaRPr lang="en-US" altLang="zh-CN" dirty="0"/>
          </a:p>
          <a:p>
            <a:r>
              <a:rPr lang="zh-CN" altLang="en-US" dirty="0"/>
              <a:t>认真考虑一下了。</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函数可以作为组成大型程序的构件块。每个函数都应该有一个单独且定义好的功能。使用参数把值传给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函数，使用关键字</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把值返回函数。如果函数返回的值不是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类型，则必须在函数定义和函数原型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中指定函数的类型。如果需要在被调函数中修改主调函数的变量，使用地址或指针作为参数。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ANSI C</a:t>
            </a:r>
            <a:r>
              <a:rPr lang="zh-CN" altLang="en-US" sz="1800" b="0" i="0" u="none" strike="noStrike" baseline="0" dirty="0">
                <a:latin typeface="宋体" panose="02010600030101010101" pitchFamily="2" charset="-122"/>
                <a:ea typeface="宋体" panose="02010600030101010101" pitchFamily="2" charset="-122"/>
              </a:rPr>
              <a:t>提供了一个强大的工具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函数原型，允许编译器验证函数调用中使用的参数个数和类型是否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正确。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函数可以调用本身，这种调用方式被称为递归。一些编程问题要用递归来解决，但是递归不仅消耗内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存多，效率不高，而且费时。</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实际参数和形式参数的区别是什么？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根据下面各函数的描述，分别编写它们的</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函数头。注意，只需写出函数头，不用写函数体。</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a.donut</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类型的参数，打印若干（参数指定数目）个</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b.gear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类型的参数，返回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c.guess</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不接受参数，返回一个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d.stuff_it</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类型的值和</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类型变量的地址，把第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个值储存在指定位置</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根据下面各函数的描述，分别编写它们的</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函数头。注意，只需写出函数头，不用写函数体。</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a.n_to_char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类型的参数，返回一个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b.digit</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类型的参数和一个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类型的参数，返回一个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c.which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接受两个可储存</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类型变量的地址，返回一个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类型的地址</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d.random</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不接受参数，返回一个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设计一个函数，返回两整数之和。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如果把复习题</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改成返回两个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类型的值之和，应如何修改函数？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设计一个名为</a:t>
            </a:r>
            <a:r>
              <a:rPr lang="en-US" altLang="zh-CN" sz="1800" b="0" i="0" u="none" strike="noStrike" baseline="0" dirty="0">
                <a:latin typeface="TimesNewRomanPSMT"/>
                <a:ea typeface="宋体" panose="02010600030101010101" pitchFamily="2" charset="-122"/>
              </a:rPr>
              <a:t>alter()</a:t>
            </a:r>
            <a:r>
              <a:rPr lang="zh-CN" altLang="en-US" sz="1800" b="0" i="0" u="none" strike="noStrike" baseline="0" dirty="0">
                <a:latin typeface="宋体" panose="02010600030101010101" pitchFamily="2" charset="-122"/>
                <a:ea typeface="宋体" panose="02010600030101010101" pitchFamily="2" charset="-122"/>
              </a:rPr>
              <a:t>的函数，接受两个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，把它们的值分别改成两个变量之和以及两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变量之差。</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下面的函数定义是否正确？</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salami(num)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O</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salami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mio!\n");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编写一个函数，返回</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个整数参数中的最大值。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给定下面的输出：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following: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files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remove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choice:</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编写一个函数，显示一份有</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个选项的菜单，提示用户进行选择（输出如上所示）。</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编写一个函数，接受两个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类型的参数分别表示上限和下限。该函数从用户的输入中读取整数。如果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整数超出规定上下限，函数再次打印菜单（使用</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部分的函数）提示用户输入，然后获取一个新值。如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果用户输入的整数在规定范围内，该函数则把该整数返回主调函数。如果用户输入一个非整数字符，该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函数应返回</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使用本题</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部分的函数编写一个最小型的程序。最小型的意思是，该程序不需要实现菜单中各选项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的功能，只需显示这些选项并获取有效的响应即可。</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设计一个函数</a:t>
            </a:r>
            <a:r>
              <a:rPr lang="en-US" altLang="zh-CN" sz="1800" b="0" i="0" u="none" strike="noStrike" baseline="0" dirty="0">
                <a:latin typeface="TimesNewRomanPSMT"/>
                <a:ea typeface="宋体" panose="02010600030101010101" pitchFamily="2" charset="-122"/>
              </a:rPr>
              <a:t>min(x, y)</a:t>
            </a:r>
            <a:r>
              <a:rPr lang="zh-CN" altLang="en-US" sz="1800" b="0" i="0" u="none" strike="noStrike" baseline="0" dirty="0">
                <a:latin typeface="宋体" panose="02010600030101010101" pitchFamily="2" charset="-122"/>
                <a:ea typeface="宋体" panose="02010600030101010101" pitchFamily="2" charset="-122"/>
              </a:rPr>
              <a:t>，返回两个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类型值的较小值。在一个简单的驱动程序中测试该函数。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设计一个函数</a:t>
            </a:r>
            <a:r>
              <a:rPr lang="en-US" altLang="zh-CN" sz="1800" b="0" i="0" u="none" strike="noStrike" baseline="0" dirty="0" err="1">
                <a:latin typeface="TimesNewRomanPSMT"/>
                <a:ea typeface="宋体" panose="02010600030101010101" pitchFamily="2" charset="-122"/>
              </a:rPr>
              <a:t>chline</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j)</a:t>
            </a:r>
            <a:r>
              <a:rPr lang="zh-CN" altLang="en-US" sz="1800" b="0" i="0" u="none" strike="noStrike" baseline="0" dirty="0">
                <a:latin typeface="宋体" panose="02010600030101010101" pitchFamily="2" charset="-122"/>
                <a:ea typeface="宋体" panose="02010600030101010101" pitchFamily="2" charset="-122"/>
              </a:rPr>
              <a:t>，打印指定的字符</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列。在一个简单的驱动程序中测试该函数。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编写一个函数，接受</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个参数：一个字符和两个整数。字符参数是待打印的字符，第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个整数指定一行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中打印字符的次数，第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个整数指定打印指定字符的行数。编写一个调用该函数的程序。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两数的调和平均数这样计算：先得到两数的倒数，然后计算两个倒数的平均值，最后取计算结果的倒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数。编写一个函数，接受两个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类型的参数，返回这两个参数的调和平均数。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编写并测试一个函数</a:t>
            </a:r>
            <a:r>
              <a:rPr lang="en-US" altLang="zh-CN" sz="1800" b="0" i="0" u="none" strike="noStrike" baseline="0" dirty="0" err="1">
                <a:latin typeface="TimesNewRomanPSMT"/>
                <a:ea typeface="宋体" panose="02010600030101010101" pitchFamily="2" charset="-122"/>
              </a:rPr>
              <a:t>larger_of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，该函数把两个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类型变量的值替换为较大的值。例如，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larger_of</a:t>
            </a:r>
            <a:r>
              <a:rPr lang="en-US" altLang="zh-CN" sz="1800" b="0" i="0" u="none" strike="noStrike" baseline="0" dirty="0">
                <a:latin typeface="TimesNewRomanPSMT"/>
                <a:ea typeface="宋体" panose="02010600030101010101" pitchFamily="2" charset="-122"/>
              </a:rPr>
              <a:t>(x, y)</a:t>
            </a:r>
            <a:r>
              <a:rPr lang="zh-CN" altLang="en-US" sz="1800" b="0" i="0" u="none" strike="noStrike" baseline="0" dirty="0">
                <a:latin typeface="宋体" panose="02010600030101010101" pitchFamily="2" charset="-122"/>
                <a:ea typeface="宋体" panose="02010600030101010101" pitchFamily="2" charset="-122"/>
              </a:rPr>
              <a:t>会把</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中较大的值重新赋给两个变量。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编写并测试一个函数，该函数以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变量的地址作为参数，把最小值放入第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个函数，中间值放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个变量，最大值放入第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个变量。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编写一个函数，从标准输入中读取字符，直到遇到文件结尾。程序要报告每个字符是否是字母。如果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是，还要报告该字母在字母表中的数值位置。例如，</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在字母表中的位置都是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。合并一个函数，以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一个字符作为参数，如果该字符是一个字母则返回一个数值位置，否则返回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章的程序清单</a:t>
            </a:r>
            <a:r>
              <a:rPr lang="en-US" altLang="zh-CN" sz="1800" b="0" i="0" u="none" strike="noStrike" baseline="0" dirty="0">
                <a:latin typeface="TimesNewRomanPSMT"/>
                <a:ea typeface="宋体" panose="02010600030101010101" pitchFamily="2" charset="-122"/>
              </a:rPr>
              <a:t>6.20</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函数返回一个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类型数的正整数次幂。改进该函数，使其能正确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计算负幂。另外，函数要处理</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的任何次幂都为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，任何数的</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次幂都为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（函数应报告</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次幂未定义，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因此把该值处理为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）。要使用一个循环，并在程序中测试该函数。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如果要声明变量，应该声明在何处？前面提到过，</a:t>
            </a:r>
            <a:r>
              <a:rPr lang="en-US" altLang="zh-CN" dirty="0"/>
              <a:t>C99</a:t>
            </a:r>
            <a:r>
              <a:rPr lang="zh-CN" altLang="en-US" dirty="0"/>
              <a:t>之前的标准要求把声明都置于块的顶部，这样规</a:t>
            </a:r>
            <a:endParaRPr lang="en-US" altLang="zh-CN" dirty="0"/>
          </a:p>
          <a:p>
            <a:r>
              <a:rPr lang="zh-CN" altLang="en-US" dirty="0"/>
              <a:t>定的好处是：把声明放在一起更容易理解程序的用途。</a:t>
            </a:r>
            <a:r>
              <a:rPr lang="en-US" altLang="zh-CN" dirty="0"/>
              <a:t>C99 </a:t>
            </a:r>
            <a:r>
              <a:rPr lang="zh-CN" altLang="en-US" dirty="0"/>
              <a:t>允许在需要时才声明变量，这样做的好处是：</a:t>
            </a:r>
            <a:endParaRPr lang="en-US" altLang="zh-CN" dirty="0"/>
          </a:p>
          <a:p>
            <a:r>
              <a:rPr lang="zh-CN" altLang="en-US" dirty="0"/>
              <a:t>在给变量赋值之前声明变量，就不会忘记给变量赋值。但是实际上，许多编译器都还不支持</a:t>
            </a:r>
            <a:r>
              <a:rPr lang="en-US" altLang="zh-CN" dirty="0"/>
              <a:t>C99</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9.11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使用递归函数重写编程练习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为了让程序清单</a:t>
            </a:r>
            <a:r>
              <a:rPr lang="en-US" altLang="zh-CN" sz="1800" b="0" i="0" u="none" strike="noStrike" baseline="0" dirty="0">
                <a:latin typeface="TimesNewRomanPSMT"/>
                <a:ea typeface="宋体" panose="02010600030101010101" pitchFamily="2" charset="-122"/>
              </a:rPr>
              <a:t>9.8</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to_binary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函数更通用，编写一个</a:t>
            </a:r>
            <a:r>
              <a:rPr lang="en-US" altLang="zh-CN" sz="1800" b="0" i="0" u="none" strike="noStrike" baseline="0" dirty="0" err="1">
                <a:latin typeface="TimesNewRomanPSMT"/>
                <a:ea typeface="宋体" panose="02010600030101010101" pitchFamily="2" charset="-122"/>
              </a:rPr>
              <a:t>to_base_n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函数接受两个在</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范围内的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参数，然后以第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个参数中指定的进制打印第</a:t>
            </a:r>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个参数的数值。例如，</a:t>
            </a:r>
            <a:r>
              <a:rPr lang="en-US" altLang="zh-CN" sz="1800" b="0" i="0" u="none" strike="noStrike" baseline="0" dirty="0" err="1">
                <a:latin typeface="TimesNewRomanPSMT"/>
                <a:ea typeface="宋体" panose="02010600030101010101" pitchFamily="2" charset="-122"/>
              </a:rPr>
              <a:t>to_base_n</a:t>
            </a:r>
            <a:r>
              <a:rPr lang="en-US" altLang="zh-CN" sz="1800" b="0" i="0" u="none" strike="noStrike" baseline="0" dirty="0">
                <a:latin typeface="TimesNewRomanPSMT"/>
                <a:ea typeface="宋体" panose="02010600030101010101" pitchFamily="2" charset="-122"/>
              </a:rPr>
              <a:t>(129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显示的结果为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a:t>
            </a:r>
            <a:r>
              <a:rPr lang="zh-CN" altLang="en-US" sz="1800" b="0" i="0" u="none" strike="noStrike" baseline="0" dirty="0">
                <a:latin typeface="宋体" panose="02010600030101010101" pitchFamily="2" charset="-122"/>
                <a:ea typeface="宋体" panose="02010600030101010101" pitchFamily="2" charset="-122"/>
              </a:rPr>
              <a:t>，也就是</a:t>
            </a:r>
            <a:r>
              <a:rPr lang="en-US" altLang="zh-CN" sz="1800" b="0" i="0" u="none" strike="noStrike" baseline="0" dirty="0">
                <a:latin typeface="TimesNewRomanPSMT"/>
                <a:ea typeface="宋体" panose="02010600030101010101" pitchFamily="2" charset="-122"/>
              </a:rPr>
              <a:t>129</a:t>
            </a:r>
            <a:r>
              <a:rPr lang="zh-CN" altLang="en-US" sz="1800" b="0" i="0" u="none" strike="noStrike" baseline="0" dirty="0">
                <a:latin typeface="宋体" panose="02010600030101010101" pitchFamily="2" charset="-122"/>
                <a:ea typeface="宋体" panose="02010600030101010101" pitchFamily="2" charset="-122"/>
              </a:rPr>
              <a:t>的八进制数。在一个完整的程序中测试该函数。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编写并测试</a:t>
            </a:r>
            <a:r>
              <a:rPr lang="en-US" altLang="zh-CN" sz="1800" b="0" i="0" u="none" strike="noStrike" baseline="0" dirty="0">
                <a:latin typeface="TimesNewRomanPSMT"/>
                <a:ea typeface="宋体" panose="02010600030101010101" pitchFamily="2" charset="-122"/>
              </a:rPr>
              <a:t>Fibonacci()</a:t>
            </a:r>
            <a:r>
              <a:rPr lang="zh-CN" altLang="en-US" sz="1800" b="0" i="0" u="none" strike="noStrike" baseline="0" dirty="0">
                <a:latin typeface="宋体" panose="02010600030101010101" pitchFamily="2" charset="-122"/>
                <a:ea typeface="宋体" panose="02010600030101010101" pitchFamily="2" charset="-122"/>
              </a:rPr>
              <a:t>函数，该函数用循环代替递归计算斐波那契数。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zh-CN" altLang="en-US"/>
              <a:t>第</a:t>
            </a:r>
            <a:r>
              <a:rPr lang="en-US" altLang="zh-CN" dirty="0"/>
              <a:t>10</a:t>
            </a:r>
            <a:r>
              <a:rPr lang="zh-CN" altLang="en-US" dirty="0"/>
              <a:t>章 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solidFill>
                  <a:srgbClr val="FF0000"/>
                </a:solidFill>
                <a:latin typeface="TimesNewRomanPSMT"/>
                <a:ea typeface="宋体" panose="02010600030101010101" pitchFamily="2" charset="-122"/>
              </a:rPr>
              <a:t>static</a:t>
            </a:r>
            <a:endParaRPr lang="en-US" altLang="zh-CN" sz="1800" b="0" i="0" u="none" strike="noStrike" baseline="0" dirty="0">
              <a:solidFill>
                <a:srgbClr val="FF0000"/>
              </a:solidFill>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（一元）</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如何创建并初始化数组</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指针</a:t>
            </a:r>
            <a:r>
              <a:rPr lang="zh-CN" altLang="en-US" sz="1800" b="0" i="0" u="none" strike="noStrike" baseline="0" dirty="0">
                <a:latin typeface="宋体" panose="02010600030101010101" pitchFamily="2" charset="-122"/>
                <a:ea typeface="宋体" panose="02010600030101010101" pitchFamily="2" charset="-122"/>
              </a:rPr>
              <a:t>（在已学过的基础上）、指针和数组的关系</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编写处理数组的函数</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二维数组</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zh-CN" altLang="en-US"/>
              <a:t>第</a:t>
            </a:r>
            <a:r>
              <a:rPr lang="en-US" altLang="zh-CN" dirty="0"/>
              <a:t>10</a:t>
            </a:r>
            <a:r>
              <a:rPr lang="zh-CN" altLang="en-US" dirty="0"/>
              <a:t>章 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人们通常借助计算机完成统计每月的支出、日降雨量、季度销售额等任务。企业借助计算机管理薪资、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库存和客户交易记录等。作为程序员，不可避免地要处理大量相关数据。通常，数组能高效便捷地处理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这种数据。第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章简单地介绍了数组，本章将进一步地学习如何使用数组，着重分析如何编写处理数组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的函数。这种函数把模块化编程的优势应用到数组。通过本章的学习，你将明白数组和指针关系密切。</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 </a:t>
            </a:r>
            <a:r>
              <a:rPr lang="zh-CN" altLang="en-US" dirty="0"/>
              <a:t>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前面介绍过，数组由数据类型相同的一系列元素组成。需要使用数组时，通过声明数组告诉编译器数组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中内含多少元素和这些元素的类型。编译器根据这些信息正确地创建数组。普通变量可以使用的类型，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数组元素都可以用。考虑下面的数组声明：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一些数组声明</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 candy[365];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365</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类型元素的数组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 code[12];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类型元素的数组</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 states[50];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类型元素的数组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 </a:t>
            </a:r>
            <a:r>
              <a:rPr lang="zh-CN" altLang="en-US" dirty="0"/>
              <a:t>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方括号（</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）表明</a:t>
            </a:r>
            <a:r>
              <a:rPr lang="en-US" altLang="zh-CN" sz="1800" b="0" i="0" u="none" strike="noStrike" baseline="0" dirty="0">
                <a:latin typeface="TimesNewRomanPSMT"/>
                <a:ea typeface="宋体" panose="02010600030101010101" pitchFamily="2" charset="-122"/>
              </a:rPr>
              <a:t>candy</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states</a:t>
            </a:r>
            <a:r>
              <a:rPr lang="zh-CN" altLang="en-US" sz="1800" b="0" i="0" u="none" strike="noStrike" baseline="0" dirty="0">
                <a:latin typeface="宋体" panose="02010600030101010101" pitchFamily="2" charset="-122"/>
                <a:ea typeface="宋体" panose="02010600030101010101" pitchFamily="2" charset="-122"/>
              </a:rPr>
              <a:t>都是数组，方括号中的数字表明数组中的元素个数。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要访问数组中的元素，通过使用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数组下标</a:t>
            </a:r>
            <a:r>
              <a:rPr lang="zh-CN" altLang="en-US" sz="1800" b="0" i="0" u="none" strike="noStrike" baseline="0" dirty="0">
                <a:latin typeface="宋体" panose="02010600030101010101" pitchFamily="2" charset="-122"/>
                <a:ea typeface="宋体" panose="02010600030101010101" pitchFamily="2" charset="-122"/>
              </a:rPr>
              <a:t>数（也称为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索引</a:t>
            </a:r>
            <a:r>
              <a:rPr lang="zh-CN" altLang="en-US" sz="1800" b="0" i="0" u="none" strike="noStrike" baseline="0" dirty="0">
                <a:latin typeface="宋体" panose="02010600030101010101" pitchFamily="2" charset="-122"/>
                <a:ea typeface="宋体" panose="02010600030101010101" pitchFamily="2" charset="-122"/>
              </a:rPr>
              <a:t>）表示数组中的各元素。数组元素的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编号从</a:t>
            </a:r>
            <a:r>
              <a:rPr lang="en-US" altLang="zh-CN" sz="1800" b="0" i="0" u="none" strike="noStrike" baseline="0" dirty="0">
                <a:solidFill>
                  <a:srgbClr val="FF0000"/>
                </a:solidFill>
                <a:latin typeface="TimesNewRomanPSMT"/>
                <a:ea typeface="宋体" panose="02010600030101010101" pitchFamily="2" charset="-122"/>
              </a:rPr>
              <a:t>0</a:t>
            </a:r>
            <a:endParaRPr lang="en-US" altLang="zh-CN" sz="1800" b="0" i="0" u="none" strike="noStrike" baseline="0" dirty="0">
              <a:solidFill>
                <a:srgbClr val="FF0000"/>
              </a:solidFill>
              <a:latin typeface="TimesNewRomanPSMT"/>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开始</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candy[0]</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candy</a:t>
            </a:r>
            <a:r>
              <a:rPr lang="zh-CN" altLang="en-US" sz="1800" b="0" i="0" u="none" strike="noStrike" baseline="0" dirty="0">
                <a:latin typeface="宋体" panose="02010600030101010101" pitchFamily="2" charset="-122"/>
                <a:ea typeface="宋体" panose="02010600030101010101" pitchFamily="2" charset="-122"/>
              </a:rPr>
              <a:t>数组的第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个元素，</a:t>
            </a:r>
            <a:r>
              <a:rPr lang="en-US" altLang="zh-CN" sz="1800" b="0" i="0" u="none" strike="noStrike" baseline="0" dirty="0">
                <a:latin typeface="TimesNewRomanPSMT"/>
                <a:ea typeface="宋体" panose="02010600030101010101" pitchFamily="2" charset="-122"/>
              </a:rPr>
              <a:t>candy[364]</a:t>
            </a:r>
            <a:r>
              <a:rPr lang="zh-CN" altLang="en-US" sz="1800" b="0" i="0" u="none" strike="noStrike" baseline="0" dirty="0">
                <a:latin typeface="宋体" panose="02010600030101010101" pitchFamily="2" charset="-122"/>
                <a:ea typeface="宋体" panose="02010600030101010101" pitchFamily="2" charset="-122"/>
              </a:rPr>
              <a:t>表示第</a:t>
            </a:r>
            <a:r>
              <a:rPr lang="en-US" altLang="zh-CN" sz="1800" b="0" i="0" u="none" strike="noStrike" baseline="0" dirty="0">
                <a:latin typeface="TimesNewRomanPSMT"/>
                <a:ea typeface="宋体" panose="02010600030101010101" pitchFamily="2" charset="-122"/>
              </a:rPr>
              <a:t>365</a:t>
            </a:r>
            <a:r>
              <a:rPr lang="zh-CN" altLang="en-US" sz="1800" b="0" i="0" u="none" strike="noStrike" baseline="0" dirty="0">
                <a:latin typeface="宋体" panose="02010600030101010101" pitchFamily="2" charset="-122"/>
                <a:ea typeface="宋体" panose="02010600030101010101" pitchFamily="2" charset="-122"/>
              </a:rPr>
              <a:t>个元素，也就是最后一个元素。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读者对这些内容应该比较熟悉，下面我们介绍一些新内容。</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数组通常被用来储存程序需要的数据。例如，一个内含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个整数元素的数组可以储存</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个月的天数。在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这种情况下，在程序一开始就初始化数组比较好。下面介绍初始化数组的方法。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只储存单个值的变量有时也称为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标量变量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scalar variable</a:t>
            </a:r>
            <a:r>
              <a:rPr lang="zh-CN" altLang="en-US" sz="1800" b="0" i="0" u="none" strike="noStrike" baseline="0" dirty="0">
                <a:latin typeface="宋体" panose="02010600030101010101" pitchFamily="2" charset="-122"/>
                <a:ea typeface="宋体" panose="02010600030101010101" pitchFamily="2" charset="-122"/>
              </a:rPr>
              <a:t>），我们已经很熟悉如何初始化这种变量：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flax = PI * 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代码中的</a:t>
            </a:r>
            <a:r>
              <a:rPr lang="en-US" altLang="zh-CN" sz="1800" b="0" i="0" u="none" strike="noStrike" baseline="0" dirty="0">
                <a:latin typeface="TimesNewRomanPSMT"/>
                <a:ea typeface="宋体" panose="02010600030101010101" pitchFamily="2" charset="-122"/>
              </a:rPr>
              <a:t>PI</a:t>
            </a:r>
            <a:r>
              <a:rPr lang="zh-CN" altLang="en-US" sz="1800" b="0" i="0" u="none" strike="noStrike" baseline="0" dirty="0">
                <a:latin typeface="宋体" panose="02010600030101010101" pitchFamily="2" charset="-122"/>
                <a:ea typeface="宋体" panose="02010600030101010101" pitchFamily="2" charset="-122"/>
              </a:rPr>
              <a:t>已定义为宏。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使用新的语法来初始化数组，如下所示：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 powers[8] = {1,2,4,6,8,16,32,64}; /* </a:t>
            </a:r>
            <a:r>
              <a:rPr lang="zh-CN" altLang="en-US" sz="1800" b="0" i="0" u="none" strike="noStrike" baseline="0" dirty="0">
                <a:latin typeface="宋体" panose="02010600030101010101" pitchFamily="2" charset="-122"/>
                <a:ea typeface="宋体" panose="02010600030101010101" pitchFamily="2" charset="-122"/>
              </a:rPr>
              <a:t>从</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开始支持这种初始化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	...</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如上所示，用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以逗号分隔</a:t>
            </a:r>
            <a:r>
              <a:rPr lang="zh-CN" altLang="en-US" sz="1800" b="0" i="0" u="none" strike="noStrike" baseline="0" dirty="0">
                <a:latin typeface="宋体" panose="02010600030101010101" pitchFamily="2" charset="-122"/>
                <a:ea typeface="宋体" panose="02010600030101010101" pitchFamily="2" charset="-122"/>
              </a:rPr>
              <a:t>的值列表（用花括号括起来）来初始化数组，各值之间用逗号分隔。在逗号和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值之间可以使用空格。根据上面的初始化，把</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赋给数组的首元素（</a:t>
            </a:r>
            <a:r>
              <a:rPr lang="en-US" altLang="zh-CN" sz="1800" b="0" i="0" u="none" strike="noStrike" baseline="0" dirty="0">
                <a:latin typeface="TimesNewRomanPSMT"/>
                <a:ea typeface="宋体" panose="02010600030101010101" pitchFamily="2" charset="-122"/>
              </a:rPr>
              <a:t>powers[0]</a:t>
            </a:r>
            <a:r>
              <a:rPr lang="zh-CN" altLang="en-US" sz="1800" b="0" i="0" u="none" strike="noStrike" baseline="0" dirty="0">
                <a:latin typeface="宋体" panose="02010600030101010101" pitchFamily="2" charset="-122"/>
                <a:ea typeface="宋体" panose="02010600030101010101" pitchFamily="2" charset="-122"/>
              </a:rPr>
              <a:t>），以此类推（不支持</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ANSI</a:t>
            </a:r>
            <a:r>
              <a:rPr lang="zh-CN" altLang="en-US" sz="1800" b="0" i="0" u="none" strike="noStrike" baseline="0" dirty="0">
                <a:latin typeface="宋体" panose="02010600030101010101" pitchFamily="2" charset="-122"/>
                <a:ea typeface="宋体" panose="02010600030101010101" pitchFamily="2" charset="-122"/>
              </a:rPr>
              <a:t>的编译器会把这种形式的初始化识别为语法错误，在数组声明前加上关键字</a:t>
            </a:r>
            <a:r>
              <a:rPr lang="en-US" altLang="zh-CN" sz="1800" b="0" i="0" u="none" strike="noStrike" baseline="0" dirty="0">
                <a:latin typeface="TimesNewRomanPSMT"/>
                <a:ea typeface="宋体" panose="02010600030101010101" pitchFamily="2" charset="-122"/>
              </a:rPr>
              <a:t>static</a:t>
            </a:r>
            <a:r>
              <a:rPr lang="zh-CN" altLang="en-US" sz="1800" b="0" i="0" u="none" strike="noStrike" baseline="0" dirty="0">
                <a:latin typeface="宋体" panose="02010600030101010101" pitchFamily="2" charset="-122"/>
                <a:ea typeface="宋体" panose="02010600030101010101" pitchFamily="2" charset="-122"/>
              </a:rPr>
              <a:t>可解决此问题。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章将详细讨论这个关键字）。</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演示了一个小程序，打印每个月的天数。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 day_mon1.c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day_mon1.c -- </a:t>
            </a:r>
            <a:r>
              <a:rPr lang="zh-CN" altLang="en-US" sz="1800" b="0" i="0" u="none" strike="noStrike" baseline="0" dirty="0">
                <a:latin typeface="宋体" panose="02010600030101010101" pitchFamily="2" charset="-122"/>
                <a:ea typeface="宋体" panose="02010600030101010101" pitchFamily="2" charset="-122"/>
              </a:rPr>
              <a:t>打印每个月的天数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6.</a:t>
            </a:r>
            <a:r>
              <a:rPr lang="zh-CN" altLang="en-US" b="1" dirty="0"/>
              <a:t>赋值</a:t>
            </a:r>
            <a:endParaRPr lang="zh-CN" altLang="en-US" b="1" dirty="0"/>
          </a:p>
          <a:p>
            <a:endParaRPr lang="en-US" altLang="zh-CN" dirty="0"/>
          </a:p>
          <a:p>
            <a:r>
              <a:rPr lang="en-US" altLang="zh-CN" dirty="0"/>
              <a:t>num = 1;</a:t>
            </a:r>
            <a:endParaRPr lang="en-US" altLang="zh-CN" dirty="0"/>
          </a:p>
          <a:p>
            <a:endParaRPr lang="en-US" altLang="zh-CN" dirty="0"/>
          </a:p>
          <a:p>
            <a:r>
              <a:rPr lang="zh-CN" altLang="en-US" dirty="0"/>
              <a:t>程序清单中的这行代码是</a:t>
            </a:r>
            <a:r>
              <a:rPr lang="zh-CN" altLang="en-US" dirty="0">
                <a:solidFill>
                  <a:srgbClr val="FF0000"/>
                </a:solidFill>
              </a:rPr>
              <a:t>赋值表达式语句</a:t>
            </a:r>
            <a:r>
              <a:rPr lang="zh-CN" altLang="en-US" dirty="0"/>
              <a:t>。赋值是</a:t>
            </a:r>
            <a:r>
              <a:rPr lang="en-US" altLang="zh-CN" dirty="0"/>
              <a:t>C</a:t>
            </a:r>
            <a:r>
              <a:rPr lang="zh-CN" altLang="en-US" dirty="0"/>
              <a:t>语言的基本操作之一。该行代码的意思是“把值</a:t>
            </a:r>
            <a:endParaRPr lang="en-US" altLang="zh-CN" dirty="0"/>
          </a:p>
          <a:p>
            <a:r>
              <a:rPr lang="en-US" altLang="zh-CN" dirty="0"/>
              <a:t>1</a:t>
            </a:r>
            <a:r>
              <a:rPr lang="zh-CN" altLang="en-US" dirty="0"/>
              <a:t>赋给变量</a:t>
            </a:r>
            <a:r>
              <a:rPr lang="en-US" altLang="zh-CN" dirty="0"/>
              <a:t>num”</a:t>
            </a:r>
            <a:r>
              <a:rPr lang="zh-CN" altLang="en-US" dirty="0"/>
              <a:t>。在执行</a:t>
            </a:r>
            <a:r>
              <a:rPr lang="en-US" altLang="zh-CN" dirty="0"/>
              <a:t>int num;</a:t>
            </a:r>
            <a:r>
              <a:rPr lang="zh-CN" altLang="en-US" dirty="0"/>
              <a:t>声明时，编译器在计算机内存中为变量</a:t>
            </a:r>
            <a:r>
              <a:rPr lang="en-US" altLang="zh-CN" dirty="0"/>
              <a:t>num</a:t>
            </a:r>
            <a:r>
              <a:rPr lang="zh-CN" altLang="en-US" dirty="0"/>
              <a:t>预留了空间，然后在执行</a:t>
            </a:r>
            <a:endParaRPr lang="en-US" altLang="zh-CN" dirty="0"/>
          </a:p>
          <a:p>
            <a:r>
              <a:rPr lang="zh-CN" altLang="en-US" dirty="0"/>
              <a:t>这行赋值表达式语句时，把值储存在之前预留的位置。可以给</a:t>
            </a:r>
            <a:r>
              <a:rPr lang="en-US" altLang="zh-CN" dirty="0"/>
              <a:t>num</a:t>
            </a:r>
            <a:r>
              <a:rPr lang="zh-CN" altLang="en-US" dirty="0"/>
              <a:t>赋不同的值，这就是</a:t>
            </a:r>
            <a:r>
              <a:rPr lang="en-US" altLang="zh-CN" dirty="0"/>
              <a:t>num</a:t>
            </a:r>
            <a:r>
              <a:rPr lang="zh-CN" altLang="en-US" dirty="0"/>
              <a:t>之所以被称为</a:t>
            </a:r>
            <a:endParaRPr lang="en-US" altLang="zh-CN" dirty="0"/>
          </a:p>
          <a:p>
            <a:r>
              <a:rPr lang="zh-CN" altLang="en-US" dirty="0"/>
              <a:t>变量（</a:t>
            </a:r>
            <a:r>
              <a:rPr lang="en-US" altLang="zh-CN" dirty="0"/>
              <a:t>variable</a:t>
            </a:r>
            <a:r>
              <a:rPr lang="zh-CN" altLang="en-US" dirty="0"/>
              <a:t>）的原因。注意，该赋值表达式语句从右侧把值赋到左侧。另外，该语句以分号结尾，</a:t>
            </a:r>
            <a:endParaRPr lang="en-US" altLang="zh-CN" dirty="0"/>
          </a:p>
          <a:p>
            <a:r>
              <a:rPr lang="zh-CN" altLang="en-US" dirty="0"/>
              <a:t>如图</a:t>
            </a:r>
            <a:r>
              <a:rPr lang="en-US" altLang="zh-CN" dirty="0"/>
              <a:t>2.2</a:t>
            </a:r>
            <a:r>
              <a:rPr lang="zh-CN" altLang="en-US" dirty="0"/>
              <a:t>所示。</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这个程序还不够完善，每</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年打错一个月份的天数（即，</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月份的天数）。该程序用初始化列表初始化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days[]</a:t>
            </a:r>
            <a:r>
              <a:rPr lang="zh-CN" altLang="en-US" sz="1800" b="0" i="0" u="none" strike="noStrike" baseline="0" dirty="0">
                <a:latin typeface="宋体" panose="02010600030101010101" pitchFamily="2" charset="-122"/>
                <a:ea typeface="宋体" panose="02010600030101010101" pitchFamily="2" charset="-122"/>
              </a:rPr>
              <a:t>，列表（用花括号括起来）中用逗号分隔各值。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注意该例使用了符号常量 </a:t>
            </a:r>
            <a:r>
              <a:rPr lang="en-US" altLang="zh-CN" sz="1800" b="0" i="0" u="none" strike="noStrike" baseline="0" dirty="0">
                <a:latin typeface="TimesNewRomanPSMT"/>
                <a:ea typeface="宋体" panose="02010600030101010101" pitchFamily="2" charset="-122"/>
              </a:rPr>
              <a:t>MONTHS </a:t>
            </a:r>
            <a:r>
              <a:rPr lang="zh-CN" altLang="en-US" sz="1800" b="0" i="0" u="none" strike="noStrike" baseline="0" dirty="0">
                <a:latin typeface="宋体" panose="02010600030101010101" pitchFamily="2" charset="-122"/>
                <a:ea typeface="宋体" panose="02010600030101010101" pitchFamily="2" charset="-122"/>
              </a:rPr>
              <a:t>表示数组大小，这是我们推荐且常用的做法。例如，如果要采用一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年</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个月的记法，只需修改</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这行代码即可，不用在程序中查找所有使用过数组大小的地方。</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 使用</a:t>
            </a:r>
            <a:r>
              <a:rPr lang="en-US" altLang="zh-CN" sz="1800" b="1" i="0" u="none" strike="noStrike" baseline="0" dirty="0">
                <a:latin typeface="TimesNewRomanPS-Bold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声明数组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有时需要把数组</a:t>
            </a:r>
            <a:r>
              <a:rPr lang="zh-CN" altLang="en-US" sz="1800" b="0" i="0" u="none" strike="noStrike" baseline="0" dirty="0">
                <a:solidFill>
                  <a:srgbClr val="FF0000"/>
                </a:solidFill>
                <a:latin typeface="宋体" panose="02010600030101010101" pitchFamily="2" charset="-122"/>
                <a:ea typeface="宋体" panose="02010600030101010101" pitchFamily="2" charset="-122"/>
              </a:rPr>
              <a:t>设置为只读</a:t>
            </a:r>
            <a:r>
              <a:rPr lang="zh-CN" altLang="en-US" sz="1800" b="0" i="0" u="none" strike="noStrike" baseline="0" dirty="0">
                <a:latin typeface="宋体" panose="02010600030101010101" pitchFamily="2" charset="-122"/>
                <a:ea typeface="宋体" panose="02010600030101010101" pitchFamily="2" charset="-122"/>
              </a:rPr>
              <a:t>。这样，程序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只能从数组中检索值，不能把新值写入数组</a:t>
            </a:r>
            <a:r>
              <a:rPr lang="zh-CN" altLang="en-US" sz="1800" b="0" i="0" u="none" strike="noStrike" baseline="0" dirty="0">
                <a:latin typeface="宋体" panose="02010600030101010101" pitchFamily="2" charset="-122"/>
                <a:ea typeface="宋体" panose="02010600030101010101" pitchFamily="2" charset="-122"/>
              </a:rPr>
              <a:t>。要创建只读数组，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应该用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声明和初始化数组。因此，程序清单</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中初始化数组应改成：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int days[MONTHS] = {31,28,31,30,31,30,31,31,30,31,30,31};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这样修改后，程序在运行过程中就不能修改该数组中的内容。和普通变量一样，应该使用声明来初始化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 </a:t>
            </a:r>
            <a:r>
              <a:rPr lang="zh-CN" altLang="en-US" sz="1800" b="0" i="0" u="none" strike="noStrike" baseline="0" dirty="0">
                <a:latin typeface="宋体" panose="02010600030101010101" pitchFamily="2" charset="-122"/>
                <a:ea typeface="宋体" panose="02010600030101010101" pitchFamily="2" charset="-122"/>
              </a:rPr>
              <a:t>数据，因为一旦声明为 </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，便不能再给它赋值。明确了这一点，就可以在后面的例子中使用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如果初始化数组失败怎么办？程序清单</a:t>
            </a:r>
            <a:r>
              <a:rPr lang="en-US" altLang="zh-CN" sz="1800" b="0" i="0" u="none" strike="noStrike" baseline="0" dirty="0">
                <a:latin typeface="TimesNewRomanPSMT"/>
                <a:ea typeface="宋体" panose="02010600030101010101" pitchFamily="2" charset="-122"/>
              </a:rPr>
              <a:t>10.2</a:t>
            </a:r>
            <a:r>
              <a:rPr lang="zh-CN" altLang="en-US" sz="1800" b="0" i="0" u="none" strike="noStrike" baseline="0" dirty="0">
                <a:latin typeface="宋体" panose="02010600030101010101" pitchFamily="2" charset="-122"/>
                <a:ea typeface="宋体" panose="02010600030101010101" pitchFamily="2" charset="-122"/>
              </a:rPr>
              <a:t>演示了这种情况。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10.2 </a:t>
            </a:r>
            <a:r>
              <a:rPr lang="en-US" altLang="zh-CN" sz="1800" b="1" i="0" u="none" strike="noStrike" baseline="0" dirty="0" err="1">
                <a:latin typeface="TimesNewRomanPS-BoldMT"/>
                <a:ea typeface="宋体" panose="02010600030101010101" pitchFamily="2" charset="-122"/>
              </a:rPr>
              <a:t>no_data.c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no_data.c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为初始化数组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no_data</a:t>
            </a:r>
            <a:r>
              <a:rPr lang="en-US" altLang="zh-CN" sz="1800" b="0" i="0" u="none" strike="noStrike" baseline="0" dirty="0">
                <a:latin typeface="TimesNewRomanPSMT"/>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未初始化数组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printf("%2s%14s\n",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"no_data[i]");</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printf("%2d%14d\n",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no_data[i]);</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该程序的输出如下（系统不同，输出的结果可能不同）：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no_data</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4204937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4219854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2147348480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使用数组前必须先初始化</a:t>
            </a:r>
            <a:r>
              <a:rPr lang="zh-CN" altLang="en-US" sz="1800" b="0" i="0" u="none" strike="noStrike" baseline="0" dirty="0">
                <a:latin typeface="宋体" panose="02010600030101010101" pitchFamily="2" charset="-122"/>
                <a:ea typeface="宋体" panose="02010600030101010101" pitchFamily="2" charset="-122"/>
              </a:rPr>
              <a:t>它。与普通变量类似，在使用数组元素之前，必须先给它们赋初值。编译器使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用的值是内存相应位置上的现有值，因此，读者运行该程序后的输出会与该示例不同。</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 存储类别警告</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数组和其他变量类似，可以把数组创建成</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不同的存储类别</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storage class</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章将介绍存储类别的相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关内容，现在只需记住：本章描述的数组属于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自动存储类别</a:t>
            </a:r>
            <a:r>
              <a:rPr lang="zh-CN" altLang="en-US" sz="1800" b="0" i="0" u="none" strike="noStrike" baseline="0" dirty="0">
                <a:latin typeface="宋体" panose="02010600030101010101" pitchFamily="2" charset="-122"/>
                <a:ea typeface="宋体" panose="02010600030101010101" pitchFamily="2" charset="-122"/>
              </a:rPr>
              <a:t>，意思是这些数组在函数内部声明，且声明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时</a:t>
            </a:r>
            <a:r>
              <a:rPr lang="zh-CN" altLang="en-US" sz="1800" b="0" i="0" u="none" strike="noStrike" baseline="0" dirty="0">
                <a:solidFill>
                  <a:srgbClr val="FF0000"/>
                </a:solidFill>
                <a:latin typeface="宋体" panose="02010600030101010101" pitchFamily="2" charset="-122"/>
                <a:ea typeface="宋体" panose="02010600030101010101" pitchFamily="2" charset="-122"/>
              </a:rPr>
              <a:t>未使用关键字</a:t>
            </a:r>
            <a:r>
              <a:rPr lang="en-US" altLang="zh-CN" sz="1800" b="0" i="0" u="none" strike="noStrike" baseline="0" dirty="0">
                <a:solidFill>
                  <a:srgbClr val="FF0000"/>
                </a:solidFill>
                <a:latin typeface="TimesNewRomanPSMT"/>
                <a:ea typeface="宋体" panose="02010600030101010101" pitchFamily="2" charset="-122"/>
              </a:rPr>
              <a:t>static</a:t>
            </a:r>
            <a:r>
              <a:rPr lang="zh-CN" altLang="en-US" sz="1800" b="0" i="0" u="none" strike="noStrike" baseline="0" dirty="0">
                <a:latin typeface="宋体" panose="02010600030101010101" pitchFamily="2" charset="-122"/>
                <a:ea typeface="宋体" panose="02010600030101010101" pitchFamily="2" charset="-122"/>
              </a:rPr>
              <a:t>。到目前为止，本书所用的变量和数组都是自动存储类别。</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在这里提到存储类别的原因是，不同的存储类别有不同的属性，所以不能把本章的内容推广到其他存储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类别。对于一些其他存储类别的变量和数组，如果在声明时未初始化，</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编译器会自动把它们的值设置为</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初始化列表中的项数应与数组的大小一致。如果不一致会怎样？我们还是以上一个程序为例，但初始化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列表中缺少两个元素，如程序清单</a:t>
            </a:r>
            <a:r>
              <a:rPr lang="en-US" altLang="zh-CN" sz="1800" b="0" i="0" u="none" strike="noStrike" baseline="0" dirty="0">
                <a:latin typeface="TimesNewRomanPSMT"/>
                <a:ea typeface="宋体" panose="02010600030101010101" pitchFamily="2" charset="-122"/>
              </a:rPr>
              <a:t>10.3</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10.3 </a:t>
            </a:r>
            <a:r>
              <a:rPr lang="en-US" altLang="zh-CN" sz="1800" b="1" i="0" u="none" strike="noStrike" baseline="0" dirty="0" err="1">
                <a:latin typeface="TimesNewRomanPS-BoldMT"/>
                <a:ea typeface="宋体" panose="02010600030101010101" pitchFamily="2" charset="-122"/>
              </a:rPr>
              <a:t>somedata.c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some_data.c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部分初始化数组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some_data</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1492,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1066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printf("%2s%14s\n",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"some_data[i]");</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printf("%2d%14d\n",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some_data[i]);</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some_data</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1492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1066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pic>
        <p:nvPicPr>
          <p:cNvPr id="5" name="图片 4"/>
          <p:cNvPicPr>
            <a:picLocks noChangeAspect="1"/>
          </p:cNvPicPr>
          <p:nvPr/>
        </p:nvPicPr>
        <p:blipFill>
          <a:blip r:embed="rId1"/>
          <a:stretch>
            <a:fillRect/>
          </a:stretch>
        </p:blipFill>
        <p:spPr>
          <a:xfrm>
            <a:off x="4074872" y="1748047"/>
            <a:ext cx="3542170" cy="3593063"/>
          </a:xfrm>
          <a:prstGeom prst="rect">
            <a:avLst/>
          </a:prstGeom>
        </p:spPr>
      </p:pic>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如上所示，编译器做得很好。当初始化列表中的值少于数组元素个数时，编译器会把剩余的元素都初始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化为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。也就是说，如果不初始化数组，数组元素和未初始化的普通变量一样，其中储存的都是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垃圾值</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但是，如果部分初始化数组，剩余的元素就会被初始化为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如果初始化列表的项数多于数组元素个数，编译器可没那么仁慈，它会毫不留情地将其视为错误。但是，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没必要因此嘲笑编译器。其实，可以省略方括号中的数字，让编译器自动匹配数组大小和初始化列表中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的项数（见程序清单</a:t>
            </a:r>
            <a:r>
              <a:rPr lang="en-US" altLang="zh-CN" sz="1800" b="0" i="0" u="none" strike="noStrike" baseline="0" dirty="0">
                <a:latin typeface="TimesNewRomanPSMT"/>
                <a:ea typeface="宋体" panose="02010600030101010101" pitchFamily="2" charset="-122"/>
              </a:rPr>
              <a:t>10.4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10.4 day_mon2.c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day_mon2.c -- </a:t>
            </a:r>
            <a:r>
              <a:rPr lang="zh-CN" altLang="en-US" sz="1800" b="0" i="0" u="none" strike="noStrike" baseline="0" dirty="0">
                <a:latin typeface="宋体" panose="02010600030101010101" pitchFamily="2" charset="-122"/>
                <a:ea typeface="宋体" panose="02010600030101010101" pitchFamily="2" charset="-122"/>
              </a:rPr>
              <a:t>让编译器计算元素个数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1"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  </a:t>
            </a:r>
            <a:r>
              <a:rPr lang="en-US" altLang="zh-CN" sz="1800" b="0" i="0" u="none" strike="noStrike" baseline="0" dirty="0">
                <a:latin typeface="TimesNewRomanPSMT"/>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index++)</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10.4</a:t>
            </a:r>
            <a:r>
              <a:rPr lang="zh-CN" altLang="en-US" sz="1800" b="0" i="0" u="none" strike="noStrike" baseline="0" dirty="0">
                <a:latin typeface="宋体" panose="02010600030101010101" pitchFamily="2" charset="-122"/>
                <a:ea typeface="宋体" panose="02010600030101010101" pitchFamily="2" charset="-122"/>
              </a:rPr>
              <a:t>中，要注意以下两点。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如果初始化数组时省略方括号中的数字，编译器会根据初始化列表中的项数来确定数组的大小</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循环中的测试条件。由于人工计算容易出错，所以让计算机来计算数组的大小。</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运算符给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出它的运算对象的大小（以字节为单位）。所以</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days</a:t>
            </a:r>
            <a:r>
              <a:rPr lang="zh-CN" altLang="en-US" sz="1800" b="0" i="0" u="none" strike="noStrike" baseline="0" dirty="0">
                <a:latin typeface="宋体" panose="02010600030101010101" pitchFamily="2" charset="-122"/>
                <a:ea typeface="宋体" panose="02010600030101010101" pitchFamily="2" charset="-122"/>
              </a:rPr>
              <a:t>是整个数组的大小（以字节为单位），</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day[0]</a:t>
            </a:r>
            <a:r>
              <a:rPr lang="zh-CN" altLang="en-US" sz="1800" b="0" i="0" u="none" strike="noStrike" baseline="0" dirty="0">
                <a:latin typeface="宋体" panose="02010600030101010101" pitchFamily="2" charset="-122"/>
                <a:ea typeface="宋体" panose="02010600030101010101" pitchFamily="2" charset="-122"/>
              </a:rPr>
              <a:t>是数组中一个元素的大小（以字节为单位）。整个数组的大小除以单个元素的大小就是数组元素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的个数。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初始化数组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我们的本意是防止初始化值的个数超过数组的大小，让程序找出数组大小。我们初始化时用了</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结果就只打印了</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个值！这就是自动计数的弊端：无法察觉初始化列表中的项数有误。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还有一种初始化数组的方法，但这种方法仅限于初始化字符数组。我们在下一章中介绍。</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C99 </a:t>
            </a:r>
            <a:r>
              <a:rPr lang="zh-CN" altLang="en-US" sz="1800" b="0" i="0" u="none" strike="noStrike" baseline="0" dirty="0">
                <a:latin typeface="宋体" panose="02010600030101010101" pitchFamily="2" charset="-122"/>
                <a:ea typeface="宋体" panose="02010600030101010101" pitchFamily="2" charset="-122"/>
              </a:rPr>
              <a:t>增加了一个新特性：</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指定初始化器</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designated initializer</a:t>
            </a:r>
            <a:r>
              <a:rPr lang="zh-CN" altLang="en-US" sz="1800" b="0" i="0" u="none" strike="noStrike" baseline="0" dirty="0">
                <a:latin typeface="宋体" panose="02010600030101010101" pitchFamily="2" charset="-122"/>
                <a:ea typeface="宋体" panose="02010600030101010101" pitchFamily="2" charset="-122"/>
              </a:rPr>
              <a:t>）。利用该特性可以初始化指定的数组元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素。例如，只初始化数组中的最后一个元素。对于传统的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初始化语法，必须初始化最后一个元素之前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的所有元素，才能初始化它：</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arr</a:t>
            </a:r>
            <a:r>
              <a:rPr lang="en-US" altLang="zh-CN" sz="1800" b="0" i="0" u="none" strike="noStrike" baseline="0" dirty="0">
                <a:latin typeface="TimesNewRomanPSMT"/>
              </a:rPr>
              <a:t>[6] = {0,0,0,0,0,212}; // </a:t>
            </a:r>
            <a:r>
              <a:rPr lang="zh-CN" altLang="en-US" sz="1800" b="0" i="0" u="none" strike="noStrike" baseline="0" dirty="0">
                <a:latin typeface="宋体" panose="02010600030101010101" pitchFamily="2" charset="-122"/>
                <a:ea typeface="宋体" panose="02010600030101010101" pitchFamily="2" charset="-122"/>
              </a:rPr>
              <a:t>传统的语法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规定，可以在初始化列表中使用带方括号的下标指明待初始化的元素：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arr</a:t>
            </a:r>
            <a:r>
              <a:rPr lang="en-US" altLang="zh-CN" sz="1800" b="0" i="0" u="none" strike="noStrike" baseline="0" dirty="0">
                <a:latin typeface="TimesNewRomanPSMT"/>
              </a:rPr>
              <a:t>[6] = {[5] = 212}; //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212</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对于一般的初始化，在初始化一个元素后，未初始化的元素都会被设置为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10.5</a:t>
            </a:r>
            <a:r>
              <a:rPr lang="zh-CN" altLang="en-US" sz="1800" b="0" i="0" u="none" strike="noStrike" baseline="0" dirty="0">
                <a:latin typeface="宋体" panose="02010600030101010101" pitchFamily="2" charset="-122"/>
                <a:ea typeface="宋体" panose="02010600030101010101" pitchFamily="2" charset="-122"/>
              </a:rPr>
              <a:t>中的初始化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比较复杂。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10.5 </a:t>
            </a:r>
            <a:r>
              <a:rPr lang="en-US" altLang="zh-CN" sz="1800" b="1" i="0" u="none" strike="noStrike" baseline="0" dirty="0" err="1">
                <a:latin typeface="TimesNewRomanPS-BoldMT"/>
                <a:ea typeface="宋体" panose="02010600030101010101" pitchFamily="2" charset="-122"/>
              </a:rPr>
              <a:t>designate.c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designate.c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使用指定初始化器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("%2d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该程序在支持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的编译器中输出如下：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7.printf()</a:t>
            </a:r>
            <a:r>
              <a:rPr lang="zh-CN" altLang="en-US" b="1" dirty="0"/>
              <a:t>函数</a:t>
            </a:r>
            <a:endParaRPr lang="zh-CN" altLang="en-US" b="1" dirty="0"/>
          </a:p>
          <a:p>
            <a:endParaRPr lang="en-US" altLang="zh-CN" dirty="0"/>
          </a:p>
          <a:p>
            <a:r>
              <a:rPr lang="en-US" altLang="zh-CN" dirty="0" err="1"/>
              <a:t>printf</a:t>
            </a:r>
            <a:r>
              <a:rPr lang="en-US" altLang="zh-CN" dirty="0"/>
              <a:t>("I am a simple ");</a:t>
            </a:r>
            <a:endParaRPr lang="en-US" altLang="zh-CN" dirty="0"/>
          </a:p>
          <a:p>
            <a:endParaRPr lang="en-US" altLang="zh-CN" dirty="0"/>
          </a:p>
          <a:p>
            <a:r>
              <a:rPr lang="en-US" altLang="zh-CN" dirty="0" err="1"/>
              <a:t>printf</a:t>
            </a:r>
            <a:r>
              <a:rPr lang="en-US" altLang="zh-CN" dirty="0"/>
              <a:t>("computer.\n");</a:t>
            </a:r>
            <a:endParaRPr lang="en-US" altLang="zh-CN" dirty="0"/>
          </a:p>
          <a:p>
            <a:endParaRPr lang="en-US" altLang="zh-CN" dirty="0"/>
          </a:p>
          <a:p>
            <a:r>
              <a:rPr lang="en-US" altLang="zh-CN" dirty="0" err="1"/>
              <a:t>printf</a:t>
            </a:r>
            <a:r>
              <a:rPr lang="en-US" altLang="zh-CN" dirty="0"/>
              <a:t>("My favorite number is %d because it is first.\n", num);</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以上输出揭示了指定初始化器的两个重要特性。第一，如果指定初始化器后面有更多的值，如该例中的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初始化列表中的片段：</a:t>
            </a:r>
            <a:r>
              <a:rPr lang="en-US" altLang="zh-CN" sz="1800" b="0" i="0" u="none" strike="noStrike" baseline="0" dirty="0">
                <a:latin typeface="TimesNewRomanPSMT"/>
                <a:ea typeface="宋体" panose="02010600030101010101" pitchFamily="2" charset="-122"/>
              </a:rPr>
              <a:t>[4] = 31,30,31</a:t>
            </a:r>
            <a:r>
              <a:rPr lang="zh-CN" altLang="en-US" sz="1800" b="0" i="0" u="none" strike="noStrike" baseline="0" dirty="0">
                <a:latin typeface="宋体" panose="02010600030101010101" pitchFamily="2" charset="-122"/>
                <a:ea typeface="宋体" panose="02010600030101010101" pitchFamily="2" charset="-122"/>
              </a:rPr>
              <a:t>，那么后面这些值将被用于初始化指定元素后面的元素。也就是说，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days[4]</a:t>
            </a:r>
            <a:r>
              <a:rPr lang="zh-CN" altLang="en-US" sz="1800" b="0" i="0" u="none" strike="noStrike" baseline="0" dirty="0">
                <a:latin typeface="宋体" panose="02010600030101010101" pitchFamily="2" charset="-122"/>
                <a:ea typeface="宋体" panose="02010600030101010101" pitchFamily="2" charset="-122"/>
              </a:rPr>
              <a:t>被初始化为</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后，</a:t>
            </a:r>
            <a:r>
              <a:rPr lang="en-US" altLang="zh-CN" sz="1800" b="0" i="0" u="none" strike="noStrike" baseline="0" dirty="0">
                <a:latin typeface="TimesNewRomanPSMT"/>
                <a:ea typeface="宋体" panose="02010600030101010101" pitchFamily="2" charset="-122"/>
              </a:rPr>
              <a:t>days[5]</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days[6]</a:t>
            </a:r>
            <a:r>
              <a:rPr lang="zh-CN" altLang="en-US" sz="1800" b="0" i="0" u="none" strike="noStrike" baseline="0" dirty="0">
                <a:latin typeface="宋体" panose="02010600030101010101" pitchFamily="2" charset="-122"/>
                <a:ea typeface="宋体" panose="02010600030101010101" pitchFamily="2" charset="-122"/>
              </a:rPr>
              <a:t>将分别被初始化为</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。第二，如果再次初始化指定的元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素，那么最后的初始化将会取代之前的初始化。例如，程序清单</a:t>
            </a:r>
            <a:r>
              <a:rPr lang="en-US" altLang="zh-CN" sz="1800" b="0" i="0" u="none" strike="noStrike" baseline="0" dirty="0">
                <a:latin typeface="TimesNewRomanPSMT"/>
                <a:ea typeface="宋体" panose="02010600030101010101" pitchFamily="2" charset="-122"/>
              </a:rPr>
              <a:t>10.5</a:t>
            </a:r>
            <a:r>
              <a:rPr lang="zh-CN" altLang="en-US" sz="1800" b="0" i="0" u="none" strike="noStrike" baseline="0" dirty="0">
                <a:latin typeface="宋体" panose="02010600030101010101" pitchFamily="2" charset="-122"/>
                <a:ea typeface="宋体" panose="02010600030101010101" pitchFamily="2" charset="-122"/>
              </a:rPr>
              <a:t>中，初始化列表开始时把</a:t>
            </a:r>
            <a:r>
              <a:rPr lang="en-US" altLang="zh-CN" sz="1800" b="0" i="0" u="none" strike="noStrike" baseline="0" dirty="0">
                <a:latin typeface="TimesNewRomanPSMT"/>
                <a:ea typeface="宋体" panose="02010600030101010101" pitchFamily="2" charset="-122"/>
              </a:rPr>
              <a:t>days[1]</a:t>
            </a:r>
            <a:r>
              <a:rPr lang="zh-CN" altLang="en-US" sz="1800" b="0" i="0" u="none" strike="noStrike" baseline="0" dirty="0">
                <a:latin typeface="宋体" panose="02010600030101010101" pitchFamily="2" charset="-122"/>
                <a:ea typeface="宋体" panose="02010600030101010101" pitchFamily="2" charset="-122"/>
              </a:rPr>
              <a:t>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始化为</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a:latin typeface="TimesNewRomanPSMT"/>
                <a:ea typeface="宋体" panose="02010600030101010101" pitchFamily="2" charset="-122"/>
              </a:rPr>
              <a:t>days[1]</a:t>
            </a:r>
            <a:r>
              <a:rPr lang="zh-CN" altLang="en-US" sz="1800" b="0" i="0" u="none" strike="noStrike" baseline="0" dirty="0">
                <a:latin typeface="宋体" panose="02010600030101010101" pitchFamily="2" charset="-122"/>
                <a:ea typeface="宋体" panose="02010600030101010101" pitchFamily="2" charset="-122"/>
              </a:rPr>
              <a:t>又被后面的指定初始化</a:t>
            </a:r>
            <a:r>
              <a:rPr lang="en-US" altLang="zh-CN" sz="1800" b="0" i="0" u="none" strike="noStrike" baseline="0" dirty="0">
                <a:latin typeface="TimesNewRomanPSMT"/>
                <a:ea typeface="宋体" panose="02010600030101010101" pitchFamily="2" charset="-122"/>
              </a:rPr>
              <a:t>[1] = 29</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29</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指定初始化</a:t>
            </a:r>
            <a:r>
              <a:rPr lang="zh-CN" altLang="en-US"/>
              <a:t>器（</a:t>
            </a:r>
            <a:r>
              <a:rPr lang="en-US" altLang="zh-CN" dirty="0"/>
              <a:t>C99</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如果未指定元素大小会怎样？</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stuff[] = {1, [6] = 23};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会发生什么？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staff[] = {1, [6] = 4, 9, 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会发生什么？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编译器会把数组的大小设置为足够装得下初始化的值。所以，</a:t>
            </a:r>
            <a:r>
              <a:rPr lang="en-US" altLang="zh-CN" sz="1800" b="0" i="0" u="none" strike="noStrike" baseline="0" dirty="0">
                <a:latin typeface="TimesNewRomanPSMT"/>
                <a:ea typeface="宋体" panose="02010600030101010101" pitchFamily="2" charset="-122"/>
              </a:rPr>
              <a:t>stuff</a:t>
            </a:r>
            <a:r>
              <a:rPr lang="zh-CN" altLang="en-US" sz="1800" b="0" i="0" u="none" strike="noStrike" baseline="0" dirty="0">
                <a:latin typeface="宋体" panose="02010600030101010101" pitchFamily="2" charset="-122"/>
                <a:ea typeface="宋体" panose="02010600030101010101" pitchFamily="2" charset="-122"/>
              </a:rPr>
              <a:t>数组有</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个元素，编号为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staff</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数组的元素比</a:t>
            </a:r>
            <a:r>
              <a:rPr lang="en-US" altLang="zh-CN" sz="1800" b="0" i="0" u="none" strike="noStrike" baseline="0" dirty="0">
                <a:latin typeface="TimesNewRomanPSMT"/>
                <a:ea typeface="宋体" panose="02010600030101010101" pitchFamily="2" charset="-122"/>
              </a:rPr>
              <a:t>stuff</a:t>
            </a:r>
            <a:r>
              <a:rPr lang="zh-CN" altLang="en-US" sz="1800" b="0" i="0" u="none" strike="noStrike" baseline="0" dirty="0">
                <a:latin typeface="宋体" panose="02010600030101010101" pitchFamily="2" charset="-122"/>
                <a:ea typeface="宋体" panose="02010600030101010101" pitchFamily="2" charset="-122"/>
              </a:rPr>
              <a:t>数组多两个（即有</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个元素）。</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给数组元素赋值</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声明数组后，可以借助数组下标（或索引）</a:t>
            </a:r>
            <a:r>
              <a:rPr lang="zh-CN" altLang="en-US" sz="1800" b="0" i="0" u="none" strike="noStrike" baseline="0" dirty="0">
                <a:solidFill>
                  <a:srgbClr val="FF0000"/>
                </a:solidFill>
                <a:latin typeface="宋体" panose="02010600030101010101" pitchFamily="2" charset="-122"/>
                <a:ea typeface="宋体" panose="02010600030101010101" pitchFamily="2" charset="-122"/>
              </a:rPr>
              <a:t>给数组元素赋值</a:t>
            </a:r>
            <a:r>
              <a:rPr lang="zh-CN" altLang="en-US" sz="1800" b="0" i="0" u="none" strike="noStrike" baseline="0" dirty="0">
                <a:latin typeface="宋体" panose="02010600030101010101" pitchFamily="2" charset="-122"/>
                <a:ea typeface="宋体" panose="02010600030101010101" pitchFamily="2" charset="-122"/>
              </a:rPr>
              <a:t>。例如，下面的程序段给数组的所有元素赋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给数组的元素赋值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evens[SIZE];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evens[counter]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给数组元素赋值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注意这段代码中使用循环给数组的元素依次赋值。</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不允许把数组作为一个单元赋给另一个数组，</a:t>
            </a:r>
            <a:r>
              <a:rPr lang="zh-CN" altLang="en-US" sz="1800" b="0" i="0" u="none" strike="noStrike" baseline="0" dirty="0">
                <a:solidFill>
                  <a:srgbClr val="FF0000"/>
                </a:solidFill>
                <a:latin typeface="宋体" panose="02010600030101010101" pitchFamily="2" charset="-122"/>
                <a:ea typeface="宋体" panose="02010600030101010101" pitchFamily="2" charset="-122"/>
              </a:rPr>
              <a:t>除初</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始化以外也不允许使用花括号列表的形式赋值</a:t>
            </a:r>
            <a:r>
              <a:rPr lang="zh-CN" altLang="en-US" sz="1800" b="0" i="0" u="none" strike="noStrike" baseline="0" dirty="0">
                <a:latin typeface="宋体" panose="02010600030101010101" pitchFamily="2" charset="-122"/>
                <a:ea typeface="宋体" panose="02010600030101010101" pitchFamily="2" charset="-122"/>
              </a:rPr>
              <a:t>。下面的代码段演示了一些错误的赋值形式</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一些无效的数组赋值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oxen[SIZE] = {5,3,2,8};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初始化没问题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yaks[SIZE];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yaks = oxen;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不允许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yaks[SIZE] = oxen[SIZE];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数组下标越界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yaks[SIZE] = {5,3,2,8};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不起作用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给数组元素赋值</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oxen</a:t>
            </a:r>
            <a:r>
              <a:rPr lang="zh-CN" altLang="en-US" sz="1800" b="0" i="0" u="none" strike="noStrike" baseline="0" dirty="0">
                <a:latin typeface="宋体" panose="02010600030101010101" pitchFamily="2" charset="-122"/>
                <a:ea typeface="宋体" panose="02010600030101010101" pitchFamily="2" charset="-122"/>
              </a:rPr>
              <a:t>数组的最后一个元素是</a:t>
            </a:r>
            <a:r>
              <a:rPr lang="en-US" altLang="zh-CN" sz="1800" b="0" i="0" u="none" strike="noStrike" baseline="0" dirty="0">
                <a:latin typeface="TimesNewRomanPSMT"/>
                <a:ea typeface="宋体" panose="02010600030101010101" pitchFamily="2" charset="-122"/>
              </a:rPr>
              <a:t>oxen[SIZE-1]</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oxen[SIZE]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yaks[SIZE]</a:t>
            </a:r>
            <a:r>
              <a:rPr lang="zh-CN" altLang="en-US" sz="1800" b="0" i="0" u="none" strike="noStrike" baseline="0" dirty="0">
                <a:latin typeface="宋体" panose="02010600030101010101" pitchFamily="2" charset="-122"/>
                <a:ea typeface="宋体" panose="02010600030101010101" pitchFamily="2" charset="-122"/>
              </a:rPr>
              <a:t>都超出了两个数组的末尾。</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在使用数组时，</a:t>
            </a:r>
            <a:r>
              <a:rPr lang="zh-CN" altLang="en-US" sz="1800" b="0" i="0" u="none" strike="noStrike" baseline="0" dirty="0">
                <a:solidFill>
                  <a:srgbClr val="FF0000"/>
                </a:solidFill>
                <a:latin typeface="宋体" panose="02010600030101010101" pitchFamily="2" charset="-122"/>
                <a:ea typeface="宋体" panose="02010600030101010101" pitchFamily="2" charset="-122"/>
              </a:rPr>
              <a:t>要防止数组下标超出边界</a:t>
            </a:r>
            <a:r>
              <a:rPr lang="zh-CN" altLang="en-US" sz="1800" b="0" i="0" u="none" strike="noStrike" baseline="0" dirty="0">
                <a:latin typeface="宋体" panose="02010600030101010101" pitchFamily="2" charset="-122"/>
                <a:ea typeface="宋体" panose="02010600030101010101" pitchFamily="2" charset="-122"/>
              </a:rPr>
              <a:t>。也就是说，必须确保下标是有效的值。例如，假设有下面的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doofi</a:t>
            </a:r>
            <a:r>
              <a:rPr lang="en-US" altLang="zh-CN" sz="1800" b="0" i="0" u="none" strike="noStrike" baseline="0" dirty="0">
                <a:latin typeface="TimesNewRomanPSMT"/>
              </a:rPr>
              <a:t>[20];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那么在使用该数组时，要确保程序中使用的数组下标在</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19</a:t>
            </a:r>
            <a:r>
              <a:rPr lang="zh-CN" altLang="en-US" sz="1800" b="0" i="0" u="none" strike="noStrike" baseline="0" dirty="0">
                <a:latin typeface="宋体" panose="02010600030101010101" pitchFamily="2" charset="-122"/>
                <a:ea typeface="宋体" panose="02010600030101010101" pitchFamily="2" charset="-122"/>
              </a:rPr>
              <a:t>的范围内，因为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编译器不会检查</a:t>
            </a:r>
            <a:r>
              <a:rPr lang="zh-CN" altLang="en-US" sz="1800" b="0" i="0" u="none" strike="noStrike" baseline="0" dirty="0">
                <a:latin typeface="宋体" panose="02010600030101010101" pitchFamily="2" charset="-122"/>
                <a:ea typeface="宋体" panose="02010600030101010101" pitchFamily="2" charset="-122"/>
              </a:rPr>
              <a:t>出这种错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误（但是，一些编译器发出警告，然后继续编译程序）。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考虑程序清单</a:t>
            </a:r>
            <a:r>
              <a:rPr lang="en-US" altLang="zh-CN" sz="1800" b="0" i="0" u="none" strike="noStrike" baseline="0" dirty="0">
                <a:latin typeface="TimesNewRomanPSMT"/>
                <a:ea typeface="宋体" panose="02010600030101010101" pitchFamily="2" charset="-122"/>
              </a:rPr>
              <a:t>10.6</a:t>
            </a:r>
            <a:r>
              <a:rPr lang="zh-CN" altLang="en-US" sz="1800" b="0" i="0" u="none" strike="noStrike" baseline="0" dirty="0">
                <a:latin typeface="宋体" panose="02010600030101010101" pitchFamily="2" charset="-122"/>
                <a:ea typeface="宋体" panose="02010600030101010101" pitchFamily="2" charset="-122"/>
              </a:rPr>
              <a:t>的问题。该程序创建了一个内含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个元素的数组，然后错误地使用了</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的下标。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10.6 </a:t>
            </a:r>
            <a:r>
              <a:rPr lang="en-US" altLang="zh-CN" sz="1800" b="1" i="0" u="none" strike="noStrike" baseline="0" dirty="0" err="1">
                <a:latin typeface="TimesNewRomanPS-BoldMT"/>
                <a:ea typeface="宋体" panose="02010600030101010101" pitchFamily="2" charset="-122"/>
              </a:rPr>
              <a:t>bounds.c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bounds.c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数组下标越界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arr</a:t>
            </a:r>
            <a:r>
              <a:rPr lang="en-US" altLang="zh-CN" sz="1800" b="0" i="0" u="none" strike="noStrike" baseline="0" dirty="0">
                <a:latin typeface="TimesNewRomanPSMT"/>
              </a:rPr>
              <a:t>[</a:t>
            </a:r>
            <a:r>
              <a:rPr lang="en-US" altLang="zh-CN" sz="1800" b="0" i="0" u="none" strike="noStrike" baseline="0" dirty="0" err="1">
                <a:latin typeface="TimesNewRomanPSMT"/>
              </a:rPr>
              <a:t>i</a:t>
            </a:r>
            <a:r>
              <a:rPr lang="en-US" altLang="zh-CN" sz="1800" b="0" i="0" u="none" strike="noStrike" baseline="0" dirty="0">
                <a:latin typeface="TimesNewRomanPSMT"/>
              </a:rPr>
              <a:t>] = 2 * </a:t>
            </a:r>
            <a:r>
              <a:rPr lang="en-US" altLang="zh-CN" sz="1800" b="0" i="0" u="none" strike="noStrike" baseline="0" dirty="0" err="1">
                <a:latin typeface="TimesNewRomanPSMT"/>
              </a:rPr>
              <a:t>i</a:t>
            </a:r>
            <a:r>
              <a:rPr lang="en-US" altLang="zh-CN" sz="1800" b="0" i="0" u="none" strike="noStrike" baseline="0" dirty="0">
                <a:latin typeface="TimesNewRomanPSMT"/>
              </a:rPr>
              <a:t> + 1;</a:t>
            </a:r>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arr[i]);</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&amp;value1);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&amp;value2);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编译器不会检查数组下标是否使用得当。在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标准中，使用越界下标的结果是未定义的。这意味着程序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看上去可以运行，但是运行结果很奇怪，或异常中止。下面是使用</a:t>
            </a:r>
            <a:r>
              <a:rPr lang="en-US" altLang="zh-CN" sz="1800" b="0" i="0" u="none" strike="noStrike" baseline="0" dirty="0">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的输出示例：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1624678494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32767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0x7fff5fbff8cc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address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0x7fff5fbff8cc</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这</a:t>
            </a:r>
            <a:r>
              <a:rPr lang="en-US" altLang="zh-CN" dirty="0"/>
              <a:t>3</a:t>
            </a:r>
            <a:r>
              <a:rPr lang="zh-CN" altLang="en-US" dirty="0"/>
              <a:t>行都使用了</a:t>
            </a:r>
            <a:r>
              <a:rPr lang="en-US" altLang="zh-CN" dirty="0"/>
              <a:t>C</a:t>
            </a:r>
            <a:r>
              <a:rPr lang="zh-CN" altLang="en-US" dirty="0"/>
              <a:t>语言的一个标准函数：</a:t>
            </a:r>
            <a:r>
              <a:rPr lang="en-US" altLang="zh-CN" dirty="0" err="1"/>
              <a:t>printf</a:t>
            </a:r>
            <a:r>
              <a:rPr lang="en-US" altLang="zh-CN" dirty="0"/>
              <a:t>()</a:t>
            </a:r>
            <a:r>
              <a:rPr lang="zh-CN" altLang="en-US" dirty="0"/>
              <a:t>。圆括号表明</a:t>
            </a:r>
            <a:r>
              <a:rPr lang="en-US" altLang="zh-CN" dirty="0" err="1"/>
              <a:t>printf</a:t>
            </a:r>
            <a:r>
              <a:rPr lang="zh-CN" altLang="en-US" dirty="0"/>
              <a:t>是一个函数名。圆括号中的内容是</a:t>
            </a:r>
            <a:endParaRPr lang="en-US" altLang="zh-CN" dirty="0"/>
          </a:p>
          <a:p>
            <a:r>
              <a:rPr lang="zh-CN" altLang="en-US" dirty="0"/>
              <a:t>从</a:t>
            </a:r>
            <a:r>
              <a:rPr lang="en-US" altLang="zh-CN" dirty="0"/>
              <a:t>main()</a:t>
            </a:r>
            <a:r>
              <a:rPr lang="zh-CN" altLang="en-US" dirty="0"/>
              <a:t>函数传递给</a:t>
            </a:r>
            <a:r>
              <a:rPr lang="en-US" altLang="zh-CN" dirty="0" err="1"/>
              <a:t>printf</a:t>
            </a:r>
            <a:r>
              <a:rPr lang="en-US" altLang="zh-CN" dirty="0"/>
              <a:t>()</a:t>
            </a:r>
            <a:r>
              <a:rPr lang="zh-CN" altLang="en-US" dirty="0"/>
              <a:t>函数的信息。例如，上面的第</a:t>
            </a:r>
            <a:r>
              <a:rPr lang="en-US" altLang="zh-CN" dirty="0"/>
              <a:t>1</a:t>
            </a:r>
            <a:r>
              <a:rPr lang="zh-CN" altLang="en-US" dirty="0"/>
              <a:t>行把</a:t>
            </a:r>
            <a:r>
              <a:rPr lang="en-US" altLang="zh-CN" dirty="0"/>
              <a:t>I am a simple</a:t>
            </a:r>
            <a:r>
              <a:rPr lang="zh-CN" altLang="en-US" dirty="0"/>
              <a:t>传递给</a:t>
            </a:r>
            <a:r>
              <a:rPr lang="en-US" altLang="zh-CN" dirty="0" err="1"/>
              <a:t>printf</a:t>
            </a:r>
            <a:r>
              <a:rPr lang="en-US" altLang="zh-CN" dirty="0"/>
              <a:t>()</a:t>
            </a:r>
            <a:r>
              <a:rPr lang="zh-CN" altLang="en-US" dirty="0"/>
              <a:t>函数。</a:t>
            </a:r>
            <a:endParaRPr lang="en-US" altLang="zh-CN" dirty="0"/>
          </a:p>
          <a:p>
            <a:r>
              <a:rPr lang="zh-CN" altLang="en-US" dirty="0"/>
              <a:t>该信息被称为</a:t>
            </a:r>
            <a:r>
              <a:rPr lang="zh-CN" altLang="en-US" dirty="0">
                <a:solidFill>
                  <a:srgbClr val="FF0000"/>
                </a:solidFill>
              </a:rPr>
              <a:t>参数</a:t>
            </a:r>
            <a:r>
              <a:rPr lang="zh-CN" altLang="en-US" dirty="0"/>
              <a:t>，或者更确切地说，是函数的</a:t>
            </a:r>
            <a:r>
              <a:rPr lang="zh-CN" altLang="en-US" dirty="0">
                <a:solidFill>
                  <a:srgbClr val="FF0000"/>
                </a:solidFill>
              </a:rPr>
              <a:t>实际参数</a:t>
            </a:r>
            <a:r>
              <a:rPr lang="zh-CN" altLang="en-US" dirty="0"/>
              <a:t>（</a:t>
            </a:r>
            <a:r>
              <a:rPr lang="en-US" altLang="zh-CN" dirty="0"/>
              <a:t>actual argument</a:t>
            </a:r>
            <a:r>
              <a:rPr lang="zh-CN" altLang="en-US" dirty="0"/>
              <a:t>），如图</a:t>
            </a:r>
            <a:r>
              <a:rPr lang="en-US" altLang="zh-CN" dirty="0"/>
              <a:t>2.3</a:t>
            </a:r>
            <a:r>
              <a:rPr lang="zh-CN" altLang="en-US" dirty="0"/>
              <a:t>所示。</a:t>
            </a:r>
            <a:r>
              <a:rPr lang="en-US" altLang="zh-CN" dirty="0"/>
              <a:t>〔</a:t>
            </a:r>
            <a:r>
              <a:rPr lang="zh-CN" altLang="en-US" dirty="0"/>
              <a:t>在</a:t>
            </a:r>
            <a:r>
              <a:rPr lang="en-US" altLang="zh-CN" dirty="0"/>
              <a:t>C</a:t>
            </a:r>
            <a:endParaRPr lang="en-US" altLang="zh-CN" dirty="0"/>
          </a:p>
          <a:p>
            <a:r>
              <a:rPr lang="zh-CN" altLang="en-US" dirty="0"/>
              <a:t>语言中，实际参数（简称实参）是传递给函数的特定值，</a:t>
            </a:r>
            <a:r>
              <a:rPr lang="zh-CN" altLang="en-US" dirty="0">
                <a:solidFill>
                  <a:srgbClr val="FF0000"/>
                </a:solidFill>
              </a:rPr>
              <a:t>形式参数</a:t>
            </a:r>
            <a:r>
              <a:rPr lang="zh-CN" altLang="en-US" dirty="0"/>
              <a:t>（简称形参）是函数中用于储存值的</a:t>
            </a:r>
            <a:endParaRPr lang="en-US" altLang="zh-CN" dirty="0"/>
          </a:p>
          <a:p>
            <a:r>
              <a:rPr lang="zh-CN" altLang="en-US" dirty="0"/>
              <a:t>变量。第</a:t>
            </a:r>
            <a:r>
              <a:rPr lang="en-US" altLang="zh-CN" dirty="0"/>
              <a:t>5</a:t>
            </a:r>
            <a:r>
              <a:rPr lang="zh-CN" altLang="en-US" dirty="0"/>
              <a:t>章中将详述相关内容。</a:t>
            </a:r>
            <a:r>
              <a:rPr lang="en-US" altLang="zh-CN" dirty="0"/>
              <a:t>〕</a:t>
            </a:r>
            <a:r>
              <a:rPr lang="en-US" altLang="zh-CN" dirty="0" err="1"/>
              <a:t>printf</a:t>
            </a:r>
            <a:r>
              <a:rPr lang="en-US" altLang="zh-CN" dirty="0"/>
              <a:t>()</a:t>
            </a:r>
            <a:r>
              <a:rPr lang="zh-CN" altLang="en-US" dirty="0"/>
              <a:t>函数用参数来做什么？该函数会查看双引号中的内容，并</a:t>
            </a:r>
            <a:endParaRPr lang="en-US" altLang="zh-CN" dirty="0"/>
          </a:p>
          <a:p>
            <a:r>
              <a:rPr lang="zh-CN" altLang="en-US" dirty="0"/>
              <a:t>将其打印在屏幕上。</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pic>
        <p:nvPicPr>
          <p:cNvPr id="5" name="图片 4"/>
          <p:cNvPicPr>
            <a:picLocks noChangeAspect="1"/>
          </p:cNvPicPr>
          <p:nvPr/>
        </p:nvPicPr>
        <p:blipFill>
          <a:blip r:embed="rId1"/>
          <a:stretch>
            <a:fillRect/>
          </a:stretch>
        </p:blipFill>
        <p:spPr>
          <a:xfrm>
            <a:off x="2918626" y="3988709"/>
            <a:ext cx="5825880" cy="1888609"/>
          </a:xfrm>
          <a:prstGeom prst="rect">
            <a:avLst/>
          </a:prstGeom>
        </p:spPr>
      </p:pic>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注意，该编译器似乎把</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储存在数组的前一个位置，把</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储存在数组的后一个位置（其他编译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器在内存中储存数据的顺序可能不同）。在上面的输出中，</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value2</a:t>
            </a:r>
            <a:r>
              <a:rPr lang="zh-CN" altLang="en-US" sz="1800" b="0" i="0" u="none" strike="noStrike" baseline="0" dirty="0">
                <a:latin typeface="宋体" panose="02010600030101010101" pitchFamily="2" charset="-122"/>
                <a:ea typeface="宋体" panose="02010600030101010101" pitchFamily="2" charset="-122"/>
              </a:rPr>
              <a:t>对应的内存地址相同，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value1</a:t>
            </a:r>
            <a:r>
              <a:rPr lang="zh-CN" altLang="en-US" sz="1800" b="0" i="0" u="none" strike="noStrike" baseline="0" dirty="0">
                <a:latin typeface="宋体" panose="02010600030101010101" pitchFamily="2" charset="-122"/>
                <a:ea typeface="宋体" panose="02010600030101010101" pitchFamily="2" charset="-122"/>
              </a:rPr>
              <a:t>对应的内存地址相同。因此，使用越界的数组下标会导致程序改变其他变量的值。不同的编译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器运行该程序的结果可能不同，有些会导致程序异常中止。</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语言为何会允许这种麻烦事发生？这要归功于 </a:t>
            </a:r>
            <a:r>
              <a:rPr lang="en-US" altLang="zh-CN" sz="1800" b="0" i="0" u="none" strike="noStrike" baseline="0" dirty="0">
                <a:solidFill>
                  <a:srgbClr val="FF0000"/>
                </a:solidFill>
                <a:latin typeface="TimesNewRomanPSMT"/>
                <a:ea typeface="宋体" panose="02010600030101010101" pitchFamily="2" charset="-122"/>
              </a:rPr>
              <a:t>C </a:t>
            </a:r>
            <a:r>
              <a:rPr lang="zh-CN" altLang="en-US" sz="1800" b="0" i="0" u="none" strike="noStrike" baseline="0" dirty="0">
                <a:solidFill>
                  <a:srgbClr val="FF0000"/>
                </a:solidFill>
                <a:latin typeface="宋体" panose="02010600030101010101" pitchFamily="2" charset="-122"/>
                <a:ea typeface="宋体" panose="02010600030101010101" pitchFamily="2" charset="-122"/>
              </a:rPr>
              <a:t>信任程序员</a:t>
            </a:r>
            <a:r>
              <a:rPr lang="zh-CN" altLang="en-US" sz="1800" b="0" i="0" u="none" strike="noStrike" baseline="0" dirty="0">
                <a:latin typeface="宋体" panose="02010600030101010101" pitchFamily="2" charset="-122"/>
                <a:ea typeface="宋体" panose="02010600030101010101" pitchFamily="2" charset="-122"/>
              </a:rPr>
              <a:t>的原则。</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不检查边界，</a:t>
            </a:r>
            <a:r>
              <a:rPr lang="en-US" altLang="zh-CN" sz="1800" b="0" i="0" u="none" strike="noStrike" baseline="0" dirty="0">
                <a:solidFill>
                  <a:srgbClr val="FF0000"/>
                </a:solidFill>
                <a:latin typeface="TimesNewRomanPSMT"/>
                <a:ea typeface="宋体" panose="02010600030101010101" pitchFamily="2" charset="-122"/>
              </a:rPr>
              <a:t>C </a:t>
            </a:r>
            <a:r>
              <a:rPr lang="zh-CN" altLang="en-US" sz="1800" b="0" i="0" u="none" strike="noStrike" baseline="0" dirty="0">
                <a:solidFill>
                  <a:srgbClr val="FF0000"/>
                </a:solidFill>
                <a:latin typeface="宋体" panose="02010600030101010101" pitchFamily="2" charset="-122"/>
                <a:ea typeface="宋体" panose="02010600030101010101" pitchFamily="2" charset="-122"/>
              </a:rPr>
              <a:t>程序可以运行</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更快</a:t>
            </a:r>
            <a:r>
              <a:rPr lang="zh-CN" altLang="en-US" sz="1800" b="0" i="0" u="none" strike="noStrike" baseline="0" dirty="0">
                <a:latin typeface="宋体" panose="02010600030101010101" pitchFamily="2" charset="-122"/>
                <a:ea typeface="宋体" panose="02010600030101010101" pitchFamily="2" charset="-122"/>
              </a:rPr>
              <a:t>。编译器没必要捕获所有的下标错误，因为在程序运行之前，数组的下标值可能尚未确定。因此，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为安全起见，编译器必须在运行时添加额外代码检查数组的每个下标值，这会降低程序的运行速度。</a:t>
            </a:r>
            <a:r>
              <a:rPr lang="en-US" altLang="zh-CN" sz="1800" b="0" i="0" u="none" strike="noStrike" baseline="0" dirty="0">
                <a:latin typeface="TimesNewRomanPSMT"/>
                <a:ea typeface="宋体" panose="02010600030101010101" pitchFamily="2" charset="-122"/>
              </a:rPr>
              <a:t>C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相信程序员能编写正确的代码，这样的程序运行速度更快。但并不是所有的程序员都能做到这一点，所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以就出现了下标越界的问题。</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10.1.4 </a:t>
            </a:r>
            <a:r>
              <a:rPr lang="zh-CN" altLang="en-US" dirty="0"/>
              <a:t>数组边界</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还要记住一点：数组元素的编号从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开始。最好是在声明数组时使用符号常量来表示数组的大小：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arr</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这样做能确保整个程序中的数组大小始终一致。</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10.1.5 </a:t>
            </a:r>
            <a:r>
              <a:rPr lang="zh-CN" altLang="en-US" dirty="0"/>
              <a:t>指定数组的大小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本章前面的程序示例都使用整型常量来声明数组：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arr</a:t>
            </a:r>
            <a:r>
              <a:rPr lang="en-US" altLang="zh-CN" sz="1800" b="0" i="0" u="none" strike="noStrike" baseline="0" dirty="0">
                <a:latin typeface="TimesNewRomanPSMT"/>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整数符号常量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 lots[144];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整数字面常量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10.1.5 </a:t>
            </a:r>
            <a:r>
              <a:rPr lang="zh-CN" altLang="en-US" dirty="0"/>
              <a:t>指定数组的大小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标准之前，声明数组时只能在方括号中使用整型常量表达式。所谓整型常量表达式，是由整型常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量构成的表达式。</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表达式被视为整型常量，但是（与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不同）</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值不是。另外，</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表达式的值</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必须大于</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 a1[5];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a2[5*2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a3[</a:t>
            </a:r>
            <a:r>
              <a:rPr lang="en-US" altLang="zh-CN" sz="1800" b="0" i="0" u="none" strike="noStrike" baseline="0" dirty="0" err="1">
                <a:latin typeface="TimesNewRomanPSMT"/>
              </a:rPr>
              <a:t>sizeof</a:t>
            </a:r>
            <a:r>
              <a:rPr lang="en-US" altLang="zh-CN" sz="1800" b="0" i="0" u="none" strike="noStrike" baseline="0" dirty="0">
                <a:latin typeface="TimesNewRomanPSMT"/>
              </a:rPr>
              <a:t>(int) + 1]; //</a:t>
            </a:r>
            <a:r>
              <a:rPr lang="zh-CN" altLang="en-US" sz="1800" b="0" i="0" u="none" strike="noStrike" baseline="0" dirty="0">
                <a:latin typeface="宋体" panose="02010600030101010101" pitchFamily="2" charset="-122"/>
                <a:ea typeface="宋体" panose="02010600030101010101" pitchFamily="2" charset="-122"/>
              </a:rPr>
              <a:t>可以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不可以，数组大小必须大于</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 a5[0];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不可以，数组大小必须大于</a:t>
            </a:r>
            <a:r>
              <a:rPr lang="en-US" altLang="zh-CN" sz="1800" b="0" i="0" u="none" strike="noStrike" baseline="0" dirty="0">
                <a:latin typeface="TimesNewRomanPSMT"/>
                <a:ea typeface="宋体" panose="02010600030101010101" pitchFamily="2" charset="-122"/>
              </a:rPr>
              <a:t>0</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a6[2.5];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不可以，数组大小必须是整数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10.1.5 </a:t>
            </a:r>
            <a:r>
              <a:rPr lang="zh-CN" altLang="en-US" dirty="0"/>
              <a:t>指定数组的大小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float a7[(int)2.5];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可以，已被强制转换为整型常量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a8[n];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C99</a:t>
            </a:r>
            <a:r>
              <a:rPr lang="zh-CN" altLang="en-US" sz="1800" b="0" i="0" u="none" strike="noStrike" baseline="0" dirty="0">
                <a:latin typeface="宋体" panose="02010600030101010101" pitchFamily="2" charset="-122"/>
                <a:ea typeface="宋体" panose="02010600030101010101" pitchFamily="2" charset="-122"/>
              </a:rPr>
              <a:t>之前不允许</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a9[m];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C99</a:t>
            </a:r>
            <a:r>
              <a:rPr lang="zh-CN" altLang="en-US" sz="1800" b="0" i="0" u="none" strike="noStrike" baseline="0" dirty="0">
                <a:latin typeface="宋体" panose="02010600030101010101" pitchFamily="2" charset="-122"/>
                <a:ea typeface="宋体" panose="02010600030101010101" pitchFamily="2" charset="-122"/>
              </a:rPr>
              <a:t>之前不允许</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10.1.5 </a:t>
            </a:r>
            <a:r>
              <a:rPr lang="zh-CN" altLang="en-US" dirty="0"/>
              <a:t>指定数组的大小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上面的注释表明，以前支持</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标准的编译器不允许后两种声明方式。而</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标准允许这样声明，这创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建了一种新型数组，称为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变长数组</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variable-length array</a:t>
            </a:r>
            <a:r>
              <a:rPr lang="zh-CN" altLang="en-US" sz="1800" b="0" i="0" u="none" strike="noStrike" baseline="0" dirty="0">
                <a:latin typeface="宋体" panose="02010600030101010101" pitchFamily="2" charset="-122"/>
                <a:ea typeface="宋体" panose="02010600030101010101" pitchFamily="2" charset="-122"/>
              </a:rPr>
              <a:t>）或简称</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0" i="0" u="none" strike="noStrike" baseline="0" dirty="0">
                <a:solidFill>
                  <a:srgbClr val="FF0000"/>
                </a:solidFill>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C11 </a:t>
            </a:r>
            <a:r>
              <a:rPr lang="zh-CN" altLang="en-US" sz="1800" b="0" i="0" u="none" strike="noStrike" baseline="0" dirty="0">
                <a:latin typeface="宋体" panose="02010600030101010101" pitchFamily="2" charset="-122"/>
                <a:ea typeface="宋体" panose="02010600030101010101" pitchFamily="2" charset="-122"/>
              </a:rPr>
              <a:t>放弃了这一创新的举措，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设定为可选，而不是语言必备的特性）。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C99</a:t>
            </a:r>
            <a:r>
              <a:rPr lang="zh-CN" altLang="en-US" sz="1800" b="0" i="0" u="none" strike="noStrike" baseline="0" dirty="0">
                <a:latin typeface="宋体" panose="02010600030101010101" pitchFamily="2" charset="-122"/>
                <a:ea typeface="宋体" panose="02010600030101010101" pitchFamily="2" charset="-122"/>
              </a:rPr>
              <a:t>引入变长数组主要是为了让</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成为更好的数值计算语言。例如，</a:t>
            </a:r>
            <a:r>
              <a:rPr lang="en-US" altLang="zh-CN" sz="1800" b="0" i="0" u="none" strike="noStrike" baseline="0" dirty="0">
                <a:latin typeface="TimesNewRomanPSMT"/>
              </a:rPr>
              <a:t>VLA</a:t>
            </a:r>
            <a:r>
              <a:rPr lang="zh-CN" altLang="en-US" sz="1800" b="0" i="0" u="none" strike="noStrike" baseline="0" dirty="0">
                <a:latin typeface="宋体" panose="02010600030101010101" pitchFamily="2" charset="-122"/>
                <a:ea typeface="宋体" panose="02010600030101010101" pitchFamily="2" charset="-122"/>
              </a:rPr>
              <a:t>简化了把</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现有的数值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计算例程库转换为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代码的过程。</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有一些限制，例如，</a:t>
            </a:r>
            <a:r>
              <a:rPr lang="zh-CN" altLang="en-US" sz="1800" b="0" i="0" u="none" strike="noStrike" baseline="0" dirty="0">
                <a:solidFill>
                  <a:srgbClr val="FF0000"/>
                </a:solidFill>
                <a:latin typeface="宋体" panose="02010600030101010101" pitchFamily="2" charset="-122"/>
                <a:ea typeface="宋体" panose="02010600030101010101" pitchFamily="2" charset="-122"/>
              </a:rPr>
              <a:t>声明</a:t>
            </a:r>
            <a:r>
              <a:rPr lang="en-US" altLang="zh-CN" sz="1800" b="0" i="0" u="none" strike="noStrike" baseline="0" dirty="0">
                <a:solidFill>
                  <a:srgbClr val="FF0000"/>
                </a:solidFill>
                <a:latin typeface="TimesNewRomanPSMT"/>
                <a:ea typeface="宋体" panose="02010600030101010101" pitchFamily="2" charset="-122"/>
              </a:rPr>
              <a:t>VLA</a:t>
            </a:r>
            <a:r>
              <a:rPr lang="zh-CN" altLang="en-US" sz="1800" b="0" i="0" u="none" strike="noStrike" baseline="0" dirty="0">
                <a:solidFill>
                  <a:srgbClr val="FF0000"/>
                </a:solidFill>
                <a:latin typeface="宋体" panose="02010600030101010101" pitchFamily="2" charset="-122"/>
                <a:ea typeface="宋体" panose="02010600030101010101" pitchFamily="2" charset="-122"/>
              </a:rPr>
              <a:t>时不能进行初始化</a:t>
            </a:r>
            <a:r>
              <a:rPr lang="zh-CN" altLang="en-US" sz="1800" b="0" i="0" u="none" strike="noStrike" baseline="0" dirty="0">
                <a:latin typeface="宋体" panose="02010600030101010101" pitchFamily="2" charset="-122"/>
                <a:ea typeface="宋体" panose="02010600030101010101" pitchFamily="2" charset="-122"/>
              </a:rPr>
              <a:t>。在充分了解经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典的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数组后，我们再详细介绍</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气象研究员</a:t>
            </a:r>
            <a:r>
              <a:rPr lang="en-US" altLang="zh-CN" sz="1800" b="0" i="0" u="none" strike="noStrike" baseline="0" dirty="0">
                <a:latin typeface="TimesNewRomanPSMT"/>
                <a:ea typeface="宋体" panose="02010600030101010101" pitchFamily="2" charset="-122"/>
              </a:rPr>
              <a:t>Tempest Cloud</a:t>
            </a:r>
            <a:r>
              <a:rPr lang="zh-CN" altLang="en-US" sz="1800" b="0" i="0" u="none" strike="noStrike" baseline="0" dirty="0">
                <a:latin typeface="宋体" panose="02010600030101010101" pitchFamily="2" charset="-122"/>
                <a:ea typeface="宋体" panose="02010600030101010101" pitchFamily="2" charset="-122"/>
              </a:rPr>
              <a:t>为完成她的研究项目要分析</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年内每个月的降水量数据，她首先要解决的问题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是如何表示数据。一个方案是创建</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个变量，每个变量储存一个数据项（我们曾经提到过这一笨拙的方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案，和以前一样，这个方案并不合适）。使用一个内含</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个元素的数组比将建</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个变量好，但是如果能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把各年的数据分开储存会更好，即创建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个数组，每个数组</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个元素。然而，这样做也很麻烦，如果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Tempest</a:t>
            </a:r>
            <a:r>
              <a:rPr lang="zh-CN" altLang="en-US" sz="1800" b="0" i="0" u="none" strike="noStrike" baseline="0" dirty="0">
                <a:latin typeface="宋体" panose="02010600030101010101" pitchFamily="2" charset="-122"/>
                <a:ea typeface="宋体" panose="02010600030101010101" pitchFamily="2" charset="-122"/>
              </a:rPr>
              <a:t>决定研究</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年的降水量，岂不是要创建</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个数组。是否能有更好的方案？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处理这种情况应该使用数组的数组。主数组（</a:t>
            </a:r>
            <a:r>
              <a:rPr lang="en-US" altLang="zh-CN" sz="1800" b="0" i="0" u="none" strike="noStrike" baseline="0" dirty="0">
                <a:latin typeface="TimesNewRomanPSMT"/>
                <a:ea typeface="宋体" panose="02010600030101010101" pitchFamily="2" charset="-122"/>
              </a:rPr>
              <a:t>master array</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个元素（每个元素表示一年），每个元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素是内含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个元素的数组（每个元素表示一个月）。下面是该数组的声明：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rain[5][12]; // </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个数组元素的数组，每个数组元素内含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类型的元素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理解该声明的一种方法是，先查看中间部分（粗体部分）：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a:t>
            </a:r>
            <a:r>
              <a:rPr lang="en-US" altLang="zh-CN" sz="1800" b="1" i="0" u="none" strike="noStrike" baseline="0" dirty="0">
                <a:latin typeface="TimesNewRomanPSMT"/>
                <a:ea typeface="宋体" panose="02010600030101010101" pitchFamily="2" charset="-122"/>
              </a:rPr>
              <a:t>rain[5]</a:t>
            </a:r>
            <a:r>
              <a:rPr lang="en-US" altLang="zh-CN" sz="1800" b="0" i="0" u="none" strike="noStrike" baseline="0" dirty="0">
                <a:latin typeface="TimesNewRomanPSMT"/>
                <a:ea typeface="宋体" panose="02010600030101010101" pitchFamily="2" charset="-122"/>
              </a:rPr>
              <a:t>[12]; // rain</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这说明数组</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个元素，至于每个元素的情况，要查看声明的其余部分（粗体部分）：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err="1">
                <a:latin typeface="TimesNewRomanPSMT"/>
                <a:ea typeface="宋体" panose="02010600030101010101" pitchFamily="2" charset="-122"/>
              </a:rPr>
              <a:t>float</a:t>
            </a:r>
            <a:r>
              <a:rPr lang="en-US" altLang="zh-CN" sz="1800" b="0" i="0" u="none" strike="noStrike" baseline="0" dirty="0" err="1">
                <a:latin typeface="TimesNewRomanPSMT"/>
                <a:ea typeface="宋体" panose="02010600030101010101" pitchFamily="2" charset="-122"/>
              </a:rPr>
              <a:t>rain</a:t>
            </a:r>
            <a:r>
              <a:rPr lang="en-US" altLang="zh-CN" sz="1800" b="0" i="0" u="none" strike="noStrike" baseline="0" dirty="0">
                <a:latin typeface="TimesNewRomanPSMT"/>
                <a:ea typeface="宋体" panose="02010600030101010101" pitchFamily="2" charset="-122"/>
              </a:rPr>
              <a:t>[5</a:t>
            </a:r>
            <a:r>
              <a:rPr lang="en-US" altLang="zh-CN" sz="1800" b="1" i="0" u="none" strike="noStrike" baseline="0" dirty="0">
                <a:latin typeface="TimesNewRomanPSMT"/>
                <a:ea typeface="宋体" panose="02010600030101010101" pitchFamily="2" charset="-122"/>
              </a:rPr>
              <a:t>][12] </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类型元素的数组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这说明每个元素的类型是</a:t>
            </a:r>
            <a:r>
              <a:rPr lang="en-US" altLang="zh-CN" sz="1800" b="0" i="0" u="none" strike="noStrike" baseline="0" dirty="0">
                <a:latin typeface="TimesNewRomanPSMT"/>
                <a:ea typeface="宋体" panose="02010600030101010101" pitchFamily="2" charset="-122"/>
              </a:rPr>
              <a:t>float[12]</a:t>
            </a:r>
            <a:r>
              <a:rPr lang="zh-CN" altLang="en-US" sz="1800" b="0" i="0" u="none" strike="noStrike" baseline="0" dirty="0">
                <a:latin typeface="宋体" panose="02010600030101010101" pitchFamily="2" charset="-122"/>
                <a:ea typeface="宋体" panose="02010600030101010101" pitchFamily="2" charset="-122"/>
              </a:rPr>
              <a:t>，也就是说，</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的每个元素本身都是一个内含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第</a:t>
            </a:r>
            <a:r>
              <a:rPr lang="en-US" altLang="zh-CN" dirty="0"/>
              <a:t>1</a:t>
            </a:r>
            <a:r>
              <a:rPr lang="zh-CN" altLang="en-US" dirty="0"/>
              <a:t>行</a:t>
            </a:r>
            <a:r>
              <a:rPr lang="en-US" altLang="zh-CN" dirty="0" err="1"/>
              <a:t>printf</a:t>
            </a:r>
            <a:r>
              <a:rPr lang="en-US" altLang="zh-CN" dirty="0"/>
              <a:t>()</a:t>
            </a:r>
            <a:r>
              <a:rPr lang="zh-CN" altLang="en-US" dirty="0"/>
              <a:t>演示了在</a:t>
            </a:r>
            <a:r>
              <a:rPr lang="en-US" altLang="zh-CN" dirty="0"/>
              <a:t>C</a:t>
            </a:r>
            <a:r>
              <a:rPr lang="zh-CN" altLang="en-US" dirty="0"/>
              <a:t>语言中如何调用函数。只需输入函数名，把所需的参数填入圆括号即可。当程</a:t>
            </a:r>
            <a:endParaRPr lang="en-US" altLang="zh-CN" dirty="0"/>
          </a:p>
          <a:p>
            <a:r>
              <a:rPr lang="zh-CN" altLang="en-US" dirty="0"/>
              <a:t>序运行到这一行时，控制权被转给已命名的函数（该例中是</a:t>
            </a:r>
            <a:r>
              <a:rPr lang="en-US" altLang="zh-CN" dirty="0" err="1"/>
              <a:t>printf</a:t>
            </a:r>
            <a:r>
              <a:rPr lang="en-US" altLang="zh-CN" dirty="0"/>
              <a:t>()</a:t>
            </a:r>
            <a:r>
              <a:rPr lang="zh-CN" altLang="en-US" dirty="0"/>
              <a:t>）。函数执行结束后，控制权被返</a:t>
            </a:r>
            <a:endParaRPr lang="en-US" altLang="zh-CN" dirty="0"/>
          </a:p>
          <a:p>
            <a:r>
              <a:rPr lang="zh-CN" altLang="en-US" dirty="0"/>
              <a:t>回至主调函数（</a:t>
            </a:r>
            <a:r>
              <a:rPr lang="en-US" altLang="zh-CN" dirty="0"/>
              <a:t>calling function</a:t>
            </a:r>
            <a:r>
              <a:rPr lang="zh-CN" altLang="en-US" dirty="0"/>
              <a:t>），该例中是</a:t>
            </a:r>
            <a:r>
              <a:rPr lang="en-US" altLang="zh-CN" dirty="0"/>
              <a:t>main()</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根据以上分析可知，</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的首元素</a:t>
            </a:r>
            <a:r>
              <a:rPr lang="en-US" altLang="zh-CN" sz="1800" b="0" i="0" u="none" strike="noStrike" baseline="0" dirty="0">
                <a:latin typeface="TimesNewRomanPSMT"/>
                <a:ea typeface="宋体" panose="02010600030101010101" pitchFamily="2" charset="-122"/>
              </a:rPr>
              <a:t>rain[0]</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类型值的数组。所以，</a:t>
            </a:r>
            <a:r>
              <a:rPr lang="en-US" altLang="zh-CN" sz="1800" b="0" i="0" u="none" strike="noStrike" baseline="0" dirty="0">
                <a:latin typeface="TimesNewRomanPSMT"/>
                <a:ea typeface="宋体" panose="02010600030101010101" pitchFamily="2" charset="-122"/>
              </a:rPr>
              <a:t>rain[1]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rain[2]</a:t>
            </a:r>
            <a:r>
              <a:rPr lang="zh-CN" altLang="en-US" sz="1800" b="0" i="0" u="none" strike="noStrike" baseline="0" dirty="0">
                <a:latin typeface="宋体" panose="02010600030101010101" pitchFamily="2" charset="-122"/>
                <a:ea typeface="宋体" panose="02010600030101010101" pitchFamily="2" charset="-122"/>
              </a:rPr>
              <a:t>等也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是如此。如果 </a:t>
            </a:r>
            <a:r>
              <a:rPr lang="en-US" altLang="zh-CN" sz="1800" b="0" i="0" u="none" strike="noStrike" baseline="0" dirty="0">
                <a:latin typeface="TimesNewRomanPSMT"/>
                <a:ea typeface="宋体" panose="02010600030101010101" pitchFamily="2" charset="-122"/>
              </a:rPr>
              <a:t>rain[0]</a:t>
            </a:r>
            <a:r>
              <a:rPr lang="zh-CN" altLang="en-US" sz="1800" b="0" i="0" u="none" strike="noStrike" baseline="0" dirty="0">
                <a:latin typeface="宋体" panose="02010600030101010101" pitchFamily="2" charset="-122"/>
                <a:ea typeface="宋体" panose="02010600030101010101" pitchFamily="2" charset="-122"/>
              </a:rPr>
              <a:t>是一个数组，那么它的首元素就是 </a:t>
            </a:r>
            <a:r>
              <a:rPr lang="en-US" altLang="zh-CN" sz="1800" b="0" i="0" u="none" strike="noStrike" baseline="0" dirty="0">
                <a:latin typeface="TimesNewRomanPSMT"/>
                <a:ea typeface="宋体" panose="02010600030101010101" pitchFamily="2" charset="-122"/>
              </a:rPr>
              <a:t>rain[0][0]</a:t>
            </a:r>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个元素是</a:t>
            </a:r>
            <a:r>
              <a:rPr lang="en-US" altLang="zh-CN" sz="1800" b="0" i="0" u="none" strike="noStrike" baseline="0" dirty="0">
                <a:latin typeface="TimesNewRomanPSMT"/>
                <a:ea typeface="宋体" panose="02010600030101010101" pitchFamily="2" charset="-122"/>
              </a:rPr>
              <a:t>rain[0][1]</a:t>
            </a:r>
            <a:r>
              <a:rPr lang="zh-CN" altLang="en-US" sz="1800" b="0" i="0" u="none" strike="noStrike" baseline="0" dirty="0">
                <a:latin typeface="宋体" panose="02010600030101010101" pitchFamily="2" charset="-122"/>
                <a:ea typeface="宋体" panose="02010600030101010101" pitchFamily="2" charset="-122"/>
              </a:rPr>
              <a:t>，以此类推。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简而言之，数组</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个元素，每个元素都是内含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类型元素的数组，</a:t>
            </a:r>
            <a:r>
              <a:rPr lang="en-US" altLang="zh-CN" sz="1800" b="0" i="0" u="none" strike="noStrike" baseline="0" dirty="0">
                <a:latin typeface="TimesNewRomanPSMT"/>
                <a:ea typeface="宋体" panose="02010600030101010101" pitchFamily="2" charset="-122"/>
              </a:rPr>
              <a:t>rain[0]</a:t>
            </a:r>
            <a:r>
              <a:rPr lang="zh-CN" altLang="en-US" sz="1800" b="0" i="0" u="none" strike="noStrike" baseline="0" dirty="0">
                <a:latin typeface="宋体" panose="02010600030101010101" pitchFamily="2" charset="-122"/>
                <a:ea typeface="宋体" panose="02010600030101010101" pitchFamily="2" charset="-122"/>
              </a:rPr>
              <a:t>是内含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的数组，</a:t>
            </a:r>
            <a:r>
              <a:rPr lang="en-US" altLang="zh-CN" sz="1800" b="0" i="0" u="none" strike="noStrike" baseline="0" dirty="0">
                <a:latin typeface="TimesNewRomanPSMT"/>
                <a:ea typeface="宋体" panose="02010600030101010101" pitchFamily="2" charset="-122"/>
              </a:rPr>
              <a:t>rain[0][0]</a:t>
            </a:r>
            <a:r>
              <a:rPr lang="zh-CN" altLang="en-US" sz="1800" b="0" i="0" u="none" strike="noStrike" baseline="0" dirty="0">
                <a:latin typeface="宋体" panose="02010600030101010101" pitchFamily="2" charset="-122"/>
                <a:ea typeface="宋体" panose="02010600030101010101" pitchFamily="2" charset="-122"/>
              </a:rPr>
              <a:t>是一个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类型的值。假设要访问位于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列的值，则使用</a:t>
            </a:r>
            <a:r>
              <a:rPr lang="en-US" altLang="zh-CN" sz="1800" b="0" i="0" u="none" strike="noStrike" baseline="0" dirty="0">
                <a:latin typeface="TimesNewRomanPSMT"/>
                <a:ea typeface="宋体" panose="02010600030101010101" pitchFamily="2" charset="-122"/>
              </a:rPr>
              <a:t>rain[2][3]</a:t>
            </a:r>
            <a:r>
              <a:rPr lang="zh-CN" altLang="en-US" sz="1800" b="0" i="0" u="none" strike="noStrike" baseline="0" dirty="0">
                <a:latin typeface="宋体" panose="02010600030101010101" pitchFamily="2" charset="-122"/>
                <a:ea typeface="宋体" panose="02010600030101010101" pitchFamily="2" charset="-122"/>
              </a:rPr>
              <a:t>（记住，数组元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素的编号从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开始，所以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行指的是第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642834" y="3581928"/>
            <a:ext cx="4906331" cy="2840237"/>
          </a:xfrm>
          <a:prstGeom prst="rect">
            <a:avLst/>
          </a:prstGeom>
        </p:spPr>
      </p:pic>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该二维视图有助于帮助读者理解二维数组的两个下标。在计算机内部，这样的数组是按顺序储存的，从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个元素的数组开始，然后是第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个元素的数组，以此类推。</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我们要在气象分析程序中用到这个二维数组。该程序的目标是，计算每年的总降水量、年平均降水量和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月平均降水量。要计算年总降水量，必须对一行数据求和；要计算某月份的平均降水量，必须对一列数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据求和。二维数组很直观，实现这些操作也很容易。程序清单</a:t>
            </a:r>
            <a:r>
              <a:rPr lang="en-US" altLang="zh-CN" sz="1800" b="0" i="0" u="none" strike="noStrike" baseline="0" dirty="0">
                <a:latin typeface="TimesNewRomanPSMT"/>
                <a:ea typeface="宋体" panose="02010600030101010101" pitchFamily="2" charset="-122"/>
              </a:rPr>
              <a:t>10.7</a:t>
            </a:r>
            <a:r>
              <a:rPr lang="zh-CN" altLang="en-US" sz="1800" b="0" i="0" u="none" strike="noStrike" baseline="0" dirty="0">
                <a:latin typeface="宋体" panose="02010600030101010101" pitchFamily="2" charset="-122"/>
                <a:ea typeface="宋体" panose="02010600030101010101" pitchFamily="2" charset="-122"/>
              </a:rPr>
              <a:t>演示了这个程序。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10.7 </a:t>
            </a:r>
            <a:r>
              <a:rPr lang="en-US" altLang="zh-CN" sz="1800" b="1" i="0" u="none" strike="noStrike" baseline="0" dirty="0" err="1">
                <a:latin typeface="TimesNewRomanPS-BoldMT"/>
                <a:ea typeface="宋体" panose="02010600030101010101" pitchFamily="2" charset="-122"/>
              </a:rPr>
              <a:t>rain.c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rain.c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计算每年的总降水量、年平均降水量和</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年中每月的平均降水量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MONTHS 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一年的月份数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2010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2014</a:t>
            </a:r>
            <a:r>
              <a:rPr lang="zh-CN" altLang="en-US" sz="1800" b="0" i="0" u="none" strike="noStrike" baseline="0" dirty="0">
                <a:latin typeface="宋体" panose="02010600030101010101" pitchFamily="2" charset="-122"/>
                <a:ea typeface="宋体" panose="02010600030101010101" pitchFamily="2" charset="-122"/>
              </a:rPr>
              <a:t>年的降水量数据初始化数组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rain[YEARS][MONTHS]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7.3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RAINFALL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每一年，各月的降水量总和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rain[year][month];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("%5d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%15.1f\n",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 += </a:t>
            </a:r>
            <a:r>
              <a:rPr lang="en-US" altLang="zh-CN" sz="1800" b="0" i="0" u="none" strike="noStrike" baseline="0" dirty="0" err="1">
                <a:latin typeface="TimesNewRomanPSMT"/>
              </a:rPr>
              <a:t>subtot</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5</a:t>
            </a:r>
            <a:r>
              <a:rPr lang="zh-CN" altLang="en-US" sz="1800" b="0" i="0" u="none" strike="noStrike" baseline="0" dirty="0">
                <a:latin typeface="宋体" panose="02010600030101010101" pitchFamily="2" charset="-122"/>
                <a:ea typeface="宋体" panose="02010600030101010101" pitchFamily="2" charset="-122"/>
              </a:rPr>
              <a:t>年的总降水量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YEARS);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lnSpcReduction="10000"/>
          </a:bodyPr>
          <a:lstStyle/>
          <a:p>
            <a:pPr algn="l"/>
            <a:r>
              <a:rPr lang="pt-BR" altLang="zh-CN" sz="1800" b="0" i="0" u="none" strike="noStrike" baseline="0" dirty="0">
                <a:latin typeface="TimesNewRomanPSMT"/>
              </a:rPr>
              <a:t>printf("MONTHLY</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AVERAGES:\n\n");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Feb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Apr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Aug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Sep</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Oct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Dec\n");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每个月，</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年的总降水量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rain[year][month];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("%4.1f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a:t>
            </a:r>
            <a:endParaRPr lang="en-US" altLang="zh-CN"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RAINFALL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37.9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49.8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2014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39.4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MONTHLY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Jan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Feb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Apr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Aug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Oct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Nov</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7.3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6.7</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学习该程序的重点是数组初始化和计算方案。初始化二维数组比较复杂，我们先来看较为简单的计算部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程序使用了两个嵌套</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个嵌套</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循环的内层循环，在</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不变的情况下，遍历</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计算某年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的总降水量；而外层循环，改变</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的值，重复遍历</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，计算</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年的总降水量。这种嵌套循环结构常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用于处理二维数组，一个循环处理数组的第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个下标，另一个循环处理数组的第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个下标：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处理每一年的数据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处理每月的数据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处理每一年的数据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 </a:t>
            </a:r>
            <a:r>
              <a:rPr lang="zh-CN" altLang="en-US" dirty="0"/>
              <a:t>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个嵌套</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个的结构相同，但是内层循环遍历</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，外层循环遍历</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。记住，每执行一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次外层循环，就完整遍历一次内层循环。因此，在改变月份之前，先遍历完年，得到某月 </a:t>
            </a:r>
            <a:r>
              <a:rPr lang="en-US" altLang="zh-CN" sz="1800" b="0" i="0" u="none" strike="noStrike" baseline="0" dirty="0">
                <a:latin typeface="TimesNewRomanPSMT"/>
                <a:ea typeface="宋体" panose="02010600030101010101" pitchFamily="2" charset="-122"/>
              </a:rPr>
              <a:t>5 </a:t>
            </a:r>
            <a:r>
              <a:rPr lang="zh-CN" altLang="en-US" sz="1800" b="0" i="0" u="none" strike="noStrike" baseline="0" dirty="0">
                <a:latin typeface="宋体" panose="02010600030101010101" pitchFamily="2" charset="-122"/>
                <a:ea typeface="宋体" panose="02010600030101010101" pitchFamily="2" charset="-122"/>
              </a:rPr>
              <a:t>年间的平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均降水量，以此类推：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处理每月的数据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subtot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处理每年的数据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处理每月的数据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10.2.1 </a:t>
            </a:r>
            <a:r>
              <a:rPr lang="zh-CN" altLang="en-US" dirty="0"/>
              <a:t>初始化二维数组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初始化二维数组是建立在初始化一维数组的基础上。首先，初始化一维数组如下：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nn-NO" altLang="zh-CN" sz="1800" b="0" i="0" u="none" strike="noStrike" baseline="0" dirty="0">
                <a:latin typeface="TimesNewRomanPSMT"/>
              </a:rPr>
              <a:t>sometype ar1[5] = {val1, val2, val3, val4, val5};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val1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val2</a:t>
            </a:r>
            <a:r>
              <a:rPr lang="zh-CN" altLang="en-US" sz="1800" b="0" i="0" u="none" strike="noStrike" baseline="0" dirty="0">
                <a:latin typeface="宋体" panose="02010600030101010101" pitchFamily="2" charset="-122"/>
                <a:ea typeface="宋体" panose="02010600030101010101" pitchFamily="2" charset="-122"/>
              </a:rPr>
              <a:t>等表示</a:t>
            </a:r>
            <a:r>
              <a:rPr lang="en-US" altLang="zh-CN" sz="1800" b="0" i="0" u="none" strike="noStrike" baseline="0" dirty="0" err="1">
                <a:latin typeface="TimesNewRomanPSMT"/>
                <a:ea typeface="宋体" panose="02010600030101010101" pitchFamily="2" charset="-122"/>
              </a:rPr>
              <a:t>sometype</a:t>
            </a:r>
            <a:r>
              <a:rPr lang="zh-CN" altLang="en-US" sz="1800" b="0" i="0" u="none" strike="noStrike" baseline="0" dirty="0">
                <a:latin typeface="宋体" panose="02010600030101010101" pitchFamily="2" charset="-122"/>
                <a:ea typeface="宋体" panose="02010600030101010101" pitchFamily="2" charset="-122"/>
              </a:rPr>
              <a:t>类型的值。例如，如果</a:t>
            </a:r>
            <a:r>
              <a:rPr lang="en-US" altLang="zh-CN" sz="1800" b="0" i="0" u="none" strike="noStrike" baseline="0" dirty="0" err="1">
                <a:latin typeface="TimesNewRomanPSMT"/>
                <a:ea typeface="宋体" panose="02010600030101010101" pitchFamily="2" charset="-122"/>
              </a:rPr>
              <a:t>sometype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，那么</a:t>
            </a:r>
            <a:r>
              <a:rPr lang="en-US" altLang="zh-CN" sz="1800" b="0" i="0" u="none" strike="noStrike" baseline="0" dirty="0">
                <a:latin typeface="TimesNewRomanPSMT"/>
                <a:ea typeface="宋体" panose="02010600030101010101" pitchFamily="2" charset="-122"/>
              </a:rPr>
              <a:t>val1</a:t>
            </a:r>
            <a:r>
              <a:rPr lang="zh-CN" altLang="en-US" sz="1800" b="0" i="0" u="none" strike="noStrike" baseline="0" dirty="0">
                <a:latin typeface="宋体" panose="02010600030101010101" pitchFamily="2" charset="-122"/>
                <a:ea typeface="宋体" panose="02010600030101010101" pitchFamily="2" charset="-122"/>
              </a:rPr>
              <a:t>可能是</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sometype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，那么</a:t>
            </a:r>
            <a:r>
              <a:rPr lang="en-US" altLang="zh-CN" sz="1800" b="0" i="0" u="none" strike="noStrike" baseline="0" dirty="0">
                <a:latin typeface="TimesNewRomanPSMT"/>
                <a:ea typeface="宋体" panose="02010600030101010101" pitchFamily="2" charset="-122"/>
              </a:rPr>
              <a:t>val1</a:t>
            </a:r>
            <a:r>
              <a:rPr lang="zh-CN" altLang="en-US" sz="1800" b="0" i="0" u="none" strike="noStrike" baseline="0" dirty="0">
                <a:latin typeface="宋体" panose="02010600030101010101" pitchFamily="2" charset="-122"/>
                <a:ea typeface="宋体" panose="02010600030101010101" pitchFamily="2" charset="-122"/>
              </a:rPr>
              <a:t>可能是</a:t>
            </a:r>
            <a:r>
              <a:rPr lang="en-US" altLang="zh-CN" sz="1800" b="0" i="0" u="none" strike="noStrike" baseline="0" dirty="0">
                <a:latin typeface="TimesNewRomanPSMT"/>
                <a:ea typeface="宋体" panose="02010600030101010101" pitchFamily="2" charset="-122"/>
              </a:rPr>
              <a:t>11.34</a:t>
            </a:r>
            <a:r>
              <a:rPr lang="zh-CN" altLang="en-US" sz="1800" b="0" i="0" u="none" strike="noStrike" baseline="0" dirty="0">
                <a:latin typeface="宋体" panose="02010600030101010101" pitchFamily="2" charset="-122"/>
                <a:ea typeface="宋体" panose="02010600030101010101" pitchFamily="2" charset="-122"/>
              </a:rPr>
              <a:t>，诸如此类。但是</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个元素的数组，每个元素又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类型元素的数组。所以，对</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而言，</a:t>
            </a:r>
            <a:r>
              <a:rPr lang="en-US" altLang="zh-CN" sz="1800" b="0" i="0" u="none" strike="noStrike" baseline="0" dirty="0">
                <a:latin typeface="TimesNewRomanPSMT"/>
                <a:ea typeface="宋体" panose="02010600030101010101" pitchFamily="2" charset="-122"/>
              </a:rPr>
              <a:t>val1</a:t>
            </a:r>
            <a:r>
              <a:rPr lang="zh-CN" altLang="en-US" sz="1800" b="0" i="0" u="none" strike="noStrike" baseline="0" dirty="0">
                <a:latin typeface="宋体" panose="02010600030101010101" pitchFamily="2" charset="-122"/>
                <a:ea typeface="宋体" panose="02010600030101010101" pitchFamily="2" charset="-122"/>
              </a:rPr>
              <a:t>应该包含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个值，用于初始化内含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型元素的一维数组，如下所示：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{4.3,4.3,4.3,3.0,2.0,1.2,0.2,0.2,0.4,2.4,3.5,6.6}</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第</a:t>
            </a:r>
            <a:r>
              <a:rPr lang="en-US" altLang="zh-CN" dirty="0"/>
              <a:t>2</a:t>
            </a:r>
            <a:r>
              <a:rPr lang="zh-CN" altLang="en-US" dirty="0"/>
              <a:t>行</a:t>
            </a:r>
            <a:r>
              <a:rPr lang="en-US" altLang="zh-CN" dirty="0" err="1"/>
              <a:t>printf</a:t>
            </a:r>
            <a:r>
              <a:rPr lang="en-US" altLang="zh-CN" dirty="0"/>
              <a:t>()</a:t>
            </a:r>
            <a:r>
              <a:rPr lang="zh-CN" altLang="en-US" dirty="0"/>
              <a:t>函数的双引号中的</a:t>
            </a:r>
            <a:r>
              <a:rPr lang="en-US" altLang="zh-CN" dirty="0">
                <a:solidFill>
                  <a:srgbClr val="FF0000"/>
                </a:solidFill>
              </a:rPr>
              <a:t>\n</a:t>
            </a:r>
            <a:r>
              <a:rPr lang="zh-CN" altLang="en-US" dirty="0">
                <a:solidFill>
                  <a:srgbClr val="FF0000"/>
                </a:solidFill>
              </a:rPr>
              <a:t>字符并未输出</a:t>
            </a:r>
            <a:r>
              <a:rPr lang="zh-CN" altLang="en-US" dirty="0"/>
              <a:t>。这是为什么？</a:t>
            </a:r>
            <a:r>
              <a:rPr lang="en-US" altLang="zh-CN" dirty="0"/>
              <a:t>\n</a:t>
            </a:r>
            <a:r>
              <a:rPr lang="zh-CN" altLang="en-US" dirty="0"/>
              <a:t>的意思是</a:t>
            </a:r>
            <a:r>
              <a:rPr lang="zh-CN" altLang="en-US" dirty="0">
                <a:solidFill>
                  <a:srgbClr val="FF0000"/>
                </a:solidFill>
              </a:rPr>
              <a:t>换行</a:t>
            </a:r>
            <a:r>
              <a:rPr lang="zh-CN" altLang="en-US" dirty="0"/>
              <a:t>。</a:t>
            </a:r>
            <a:r>
              <a:rPr lang="en-US" altLang="zh-CN" dirty="0"/>
              <a:t>\n</a:t>
            </a:r>
            <a:r>
              <a:rPr lang="zh-CN" altLang="en-US" dirty="0"/>
              <a:t>组合（依次输入</a:t>
            </a:r>
            <a:endParaRPr lang="en-US" altLang="zh-CN" dirty="0"/>
          </a:p>
          <a:p>
            <a:r>
              <a:rPr lang="zh-CN" altLang="en-US" dirty="0"/>
              <a:t>这两个字符）代表一个</a:t>
            </a:r>
            <a:r>
              <a:rPr lang="zh-CN" altLang="en-US" dirty="0">
                <a:solidFill>
                  <a:srgbClr val="FF0000"/>
                </a:solidFill>
              </a:rPr>
              <a:t>换行符</a:t>
            </a:r>
            <a:r>
              <a:rPr lang="zh-CN" altLang="en-US" dirty="0"/>
              <a:t>（</a:t>
            </a:r>
            <a:r>
              <a:rPr lang="en-US" altLang="zh-CN" dirty="0"/>
              <a:t>newline character</a:t>
            </a:r>
            <a:r>
              <a:rPr lang="zh-CN" altLang="en-US" dirty="0"/>
              <a:t>）。对于</a:t>
            </a:r>
            <a:r>
              <a:rPr lang="en-US" altLang="zh-CN" dirty="0" err="1"/>
              <a:t>printf</a:t>
            </a:r>
            <a:r>
              <a:rPr lang="en-US" altLang="zh-CN" dirty="0"/>
              <a:t>()</a:t>
            </a:r>
            <a:r>
              <a:rPr lang="zh-CN" altLang="en-US" dirty="0"/>
              <a:t>而言，它的意思是“在下一行的</a:t>
            </a:r>
            <a:endParaRPr lang="en-US" altLang="zh-CN" dirty="0"/>
          </a:p>
          <a:p>
            <a:r>
              <a:rPr lang="zh-CN" altLang="en-US" dirty="0"/>
              <a:t>最左边开始新的一行”。也就是说，打印换行符的效果与在键盘按下</a:t>
            </a:r>
            <a:r>
              <a:rPr lang="en-US" altLang="zh-CN" dirty="0"/>
              <a:t>Enter</a:t>
            </a:r>
            <a:r>
              <a:rPr lang="zh-CN" altLang="en-US" dirty="0"/>
              <a:t>键相同。既然如此，为何不</a:t>
            </a:r>
            <a:endParaRPr lang="en-US" altLang="zh-CN" dirty="0"/>
          </a:p>
          <a:p>
            <a:r>
              <a:rPr lang="zh-CN" altLang="en-US" dirty="0"/>
              <a:t>在键入</a:t>
            </a:r>
            <a:r>
              <a:rPr lang="en-US" altLang="zh-CN" dirty="0" err="1"/>
              <a:t>printf</a:t>
            </a:r>
            <a:r>
              <a:rPr lang="en-US" altLang="zh-CN" dirty="0"/>
              <a:t>()</a:t>
            </a:r>
            <a:r>
              <a:rPr lang="zh-CN" altLang="en-US" dirty="0"/>
              <a:t>参数时直接使用</a:t>
            </a:r>
            <a:r>
              <a:rPr lang="en-US" altLang="zh-CN" dirty="0"/>
              <a:t>Enter</a:t>
            </a:r>
            <a:r>
              <a:rPr lang="zh-CN" altLang="en-US" dirty="0"/>
              <a:t>键？因为编辑器可能认为这是直接的命令，而不是储存在在源代</a:t>
            </a:r>
            <a:endParaRPr lang="en-US" altLang="zh-CN" dirty="0"/>
          </a:p>
          <a:p>
            <a:r>
              <a:rPr lang="zh-CN" altLang="en-US" dirty="0"/>
              <a:t>码中的指令。换句话说，如果直接按下</a:t>
            </a:r>
            <a:r>
              <a:rPr lang="en-US" altLang="zh-CN" dirty="0"/>
              <a:t>Enter</a:t>
            </a:r>
            <a:r>
              <a:rPr lang="zh-CN" altLang="en-US" dirty="0"/>
              <a:t>键，编辑器会退出当前行并开始新的一行。但是，换行符</a:t>
            </a:r>
            <a:endParaRPr lang="en-US" altLang="zh-CN" dirty="0"/>
          </a:p>
          <a:p>
            <a:r>
              <a:rPr lang="zh-CN" altLang="en-US" dirty="0"/>
              <a:t>仅会影响程序输出的显示格式。</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10.2.1 </a:t>
            </a:r>
            <a:r>
              <a:rPr lang="zh-CN" altLang="en-US" dirty="0"/>
              <a:t>初始化二维数组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也就是说，如果</a:t>
            </a:r>
            <a:r>
              <a:rPr lang="en-US" altLang="zh-CN" sz="1800" b="0" i="0" u="none" strike="noStrike" baseline="0" dirty="0" err="1">
                <a:latin typeface="TimesNewRomanPSMT"/>
                <a:ea typeface="宋体" panose="02010600030101010101" pitchFamily="2" charset="-122"/>
              </a:rPr>
              <a:t>sometype</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类型元素的数组，那么</a:t>
            </a:r>
            <a:r>
              <a:rPr lang="en-US" altLang="zh-CN" sz="1800" b="0" i="0" u="none" strike="noStrike" baseline="0" dirty="0">
                <a:latin typeface="TimesNewRomanPSMT"/>
                <a:ea typeface="宋体" panose="02010600030101010101" pitchFamily="2" charset="-122"/>
              </a:rPr>
              <a:t>val1</a:t>
            </a:r>
            <a:r>
              <a:rPr lang="zh-CN" altLang="en-US" sz="1800" b="0" i="0" u="none" strike="noStrike" baseline="0" dirty="0">
                <a:latin typeface="宋体" panose="02010600030101010101" pitchFamily="2" charset="-122"/>
                <a:ea typeface="宋体" panose="02010600030101010101" pitchFamily="2" charset="-122"/>
              </a:rPr>
              <a:t>就是一个由</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构成的数值列表。因此，为了初始化二维数组</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，要用逗号分隔</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个这样的数值列表：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rain[YEARS][MONTHS]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{4.3,4.3,4.3,3.0,2.0,1.2,0.2,0.2,0.4,2.4,3.5,6.6},</a:t>
            </a:r>
            <a:endParaRPr lang="en-US" altLang="zh-CN" sz="1800" b="0" i="0" u="none" strike="noStrike" baseline="0" dirty="0">
              <a:latin typeface="TimesNewRomanPSMT"/>
            </a:endParaRPr>
          </a:p>
          <a:p>
            <a:pPr algn="l"/>
            <a:r>
              <a:rPr lang="en-US" altLang="zh-CN" sz="1800" b="0" i="0" u="none" strike="noStrike" baseline="0" dirty="0">
                <a:latin typeface="TimesNewRomanPSMT"/>
              </a:rPr>
              <a:t>{8.5,8.2,1.2,1.6,2.4,0.0,5.2,0.9,0.3,0.9,1.4,7.3},</a:t>
            </a:r>
            <a:endParaRPr lang="en-US" altLang="zh-CN" sz="1800" b="0" i="0" u="none" strike="noStrike" baseline="0" dirty="0">
              <a:latin typeface="TimesNewRomanPSMT"/>
            </a:endParaRPr>
          </a:p>
          <a:p>
            <a:pPr algn="l"/>
            <a:r>
              <a:rPr lang="en-US" altLang="zh-CN" sz="1800" b="0" i="0" u="none" strike="noStrike" baseline="0" dirty="0">
                <a:latin typeface="TimesNewRomanPSMT"/>
              </a:rPr>
              <a:t>{9.1,8.5,6.7,4.3,2.1,0.8,0.2,0.2,1.1,2.3,6.1,8.4},</a:t>
            </a:r>
            <a:endParaRPr lang="en-US" altLang="zh-CN" sz="1800" b="0" i="0" u="none" strike="noStrike" baseline="0" dirty="0">
              <a:latin typeface="TimesNewRomanPSMT"/>
            </a:endParaRPr>
          </a:p>
          <a:p>
            <a:pPr algn="l"/>
            <a:r>
              <a:rPr lang="en-US" altLang="zh-CN" sz="1800" b="0" i="0" u="none" strike="noStrike" baseline="0" dirty="0">
                <a:latin typeface="TimesNewRomanPSMT"/>
              </a:rPr>
              <a:t>{7.2,9.9,8.4,3.3,1.2,0.8,0.4,0.0,0.6,1.7,4.3,6.2},</a:t>
            </a:r>
            <a:endParaRPr lang="en-US" altLang="zh-CN" sz="1800" b="0" i="0" u="none" strike="noStrike" baseline="0" dirty="0">
              <a:latin typeface="TimesNewRomanPSMT"/>
            </a:endParaRPr>
          </a:p>
          <a:p>
            <a:pPr algn="l"/>
            <a:r>
              <a:rPr lang="en-US" altLang="zh-CN" sz="1800" b="0" i="0" u="none" strike="noStrike" baseline="0" dirty="0">
                <a:latin typeface="TimesNewRomanPSMT"/>
              </a:rPr>
              <a:t>{7.6,5.6,3.8,2.8,3.8,0.2,0.0,0.0,0.0,1.3,2.6,5.2}</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10.2.1 </a:t>
            </a:r>
            <a:r>
              <a:rPr lang="zh-CN" altLang="en-US" dirty="0"/>
              <a:t>初始化二维数组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这个初始化使用了</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个数值列表，每个数值列表都用花括号括起来。第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个列表的数据用于初始化数组的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个列表的数据用于初始化数组的第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行，以此类推。前面讨论的数据个数和数组大小不匹配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的问题同样适用于这里的每一行。也就是说，如果第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个列表中只有</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个数，则只会初始化数组第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个元素，而最后两个元素将被默认初始化为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。如果某列表中的数值个数超出了数组每行的元素个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数，则会出错，但是这并不会影响其他行的初始化。</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10.2.1 </a:t>
            </a:r>
            <a:r>
              <a:rPr lang="zh-CN" altLang="en-US" dirty="0"/>
              <a:t>初始化二维数组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初始化时也可省略内部的花括号，只保留最外面的一对花括号。只要保证初始化的数值个数正确，初始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化的效果与上面相同。但是如果初始化的数值不够，则按照先后顺序逐行初始化，直到用完所有的值。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后面没有值初始化的元素被统一初始化为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。图</a:t>
            </a:r>
            <a:r>
              <a:rPr lang="en-US" altLang="zh-CN" sz="1800" b="0" i="0" u="none" strike="noStrike" baseline="0" dirty="0">
                <a:latin typeface="TimesNewRomanPSMT"/>
                <a:ea typeface="宋体" panose="02010600030101010101" pitchFamily="2" charset="-122"/>
              </a:rPr>
              <a:t>10.2</a:t>
            </a:r>
            <a:r>
              <a:rPr lang="zh-CN" altLang="en-US" sz="1800" b="0" i="0" u="none" strike="noStrike" baseline="0" dirty="0">
                <a:latin typeface="宋体" panose="02010600030101010101" pitchFamily="2" charset="-122"/>
                <a:ea typeface="宋体" panose="02010600030101010101" pitchFamily="2" charset="-122"/>
              </a:rPr>
              <a:t>演示了这种初始化数组的方法。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445845" y="3277053"/>
            <a:ext cx="7300310" cy="2274508"/>
          </a:xfrm>
          <a:prstGeom prst="rect">
            <a:avLst/>
          </a:prstGeom>
        </p:spPr>
      </p:pic>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10.2.1 </a:t>
            </a:r>
            <a:r>
              <a:rPr lang="zh-CN" altLang="en-US" dirty="0"/>
              <a:t>初始化二维数组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因为储存在数组</a:t>
            </a:r>
            <a:r>
              <a:rPr lang="en-US" altLang="zh-CN" sz="1800" b="0" i="0" u="none" strike="noStrike" baseline="0" dirty="0">
                <a:latin typeface="TimesNewRomanPSMT"/>
                <a:ea typeface="宋体" panose="02010600030101010101" pitchFamily="2" charset="-122"/>
              </a:rPr>
              <a:t>rain</a:t>
            </a:r>
            <a:r>
              <a:rPr lang="zh-CN" altLang="en-US" sz="1800" b="0" i="0" u="none" strike="noStrike" baseline="0" dirty="0">
                <a:latin typeface="宋体" panose="02010600030101010101" pitchFamily="2" charset="-122"/>
                <a:ea typeface="宋体" panose="02010600030101010101" pitchFamily="2" charset="-122"/>
              </a:rPr>
              <a:t>中的数据不能修改，所以程序使用了</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关键字声明该数组。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10.2.2 </a:t>
            </a:r>
            <a:r>
              <a:rPr lang="zh-CN" altLang="en-US" dirty="0"/>
              <a:t>其他多维数组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前面讨论的二维数组的相关内容都适用于三维数组或更多维的数组。可以这样声明一个三维数组：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box[10][20][30];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可以把一维数组想象成一行数据，把二维数组想象成数据表，把三维数组想象成一叠数据表。例如，把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上面声明的三维数组</a:t>
            </a:r>
            <a:r>
              <a:rPr lang="en-US" altLang="zh-CN" sz="1800" b="0" i="0" u="none" strike="noStrike" baseline="0" dirty="0">
                <a:latin typeface="TimesNewRomanPSMT"/>
                <a:ea typeface="宋体" panose="02010600030101010101" pitchFamily="2" charset="-122"/>
              </a:rPr>
              <a:t>box</a:t>
            </a:r>
            <a:r>
              <a:rPr lang="zh-CN" altLang="en-US" sz="1800" b="0" i="0" u="none" strike="noStrike" baseline="0" dirty="0">
                <a:latin typeface="宋体" panose="02010600030101010101" pitchFamily="2" charset="-122"/>
                <a:ea typeface="宋体" panose="02010600030101010101" pitchFamily="2" charset="-122"/>
              </a:rPr>
              <a:t>想象成由</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个二维数组（每个二维数组都是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列）堆叠起来。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还有一种理解</a:t>
            </a:r>
            <a:r>
              <a:rPr lang="en-US" altLang="zh-CN" sz="1800" b="0" i="0" u="none" strike="noStrike" baseline="0" dirty="0">
                <a:latin typeface="TimesNewRomanPSMT"/>
                <a:ea typeface="宋体" panose="02010600030101010101" pitchFamily="2" charset="-122"/>
              </a:rPr>
              <a:t>box</a:t>
            </a:r>
            <a:r>
              <a:rPr lang="zh-CN" altLang="en-US" sz="1800" b="0" i="0" u="none" strike="noStrike" baseline="0" dirty="0">
                <a:latin typeface="宋体" panose="02010600030101010101" pitchFamily="2" charset="-122"/>
                <a:ea typeface="宋体" panose="02010600030101010101" pitchFamily="2" charset="-122"/>
              </a:rPr>
              <a:t>的方法是，把</a:t>
            </a:r>
            <a:r>
              <a:rPr lang="en-US" altLang="zh-CN" sz="1800" b="0" i="0" u="none" strike="noStrike" baseline="0" dirty="0">
                <a:latin typeface="TimesNewRomanPSMT"/>
                <a:ea typeface="宋体" panose="02010600030101010101" pitchFamily="2" charset="-122"/>
              </a:rPr>
              <a:t>box</a:t>
            </a:r>
            <a:r>
              <a:rPr lang="zh-CN" altLang="en-US" sz="1800" b="0" i="0" u="none" strike="noStrike" baseline="0" dirty="0">
                <a:latin typeface="宋体" panose="02010600030101010101" pitchFamily="2" charset="-122"/>
                <a:ea typeface="宋体" panose="02010600030101010101" pitchFamily="2" charset="-122"/>
              </a:rPr>
              <a:t>看作数组的数组。也就是说，</a:t>
            </a:r>
            <a:r>
              <a:rPr lang="en-US" altLang="zh-CN" sz="1800" b="0" i="0" u="none" strike="noStrike" baseline="0" dirty="0">
                <a:latin typeface="TimesNewRomanPSMT"/>
                <a:ea typeface="宋体" panose="02010600030101010101" pitchFamily="2" charset="-122"/>
              </a:rPr>
              <a:t>box</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个元素，每个元素是内含</a:t>
            </a:r>
            <a:r>
              <a:rPr lang="en-US" altLang="zh-CN" sz="1800" b="0" i="0" u="none" strike="noStrike" baseline="0" dirty="0">
                <a:latin typeface="TimesNewRomanPSMT"/>
                <a:ea typeface="宋体" panose="02010600030101010101" pitchFamily="2" charset="-122"/>
              </a:rPr>
              <a:t>20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个元素的数组，这</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个数组元素中的每个元素是内含</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个元素的数组。或者，可以简单地根据所需的下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标值去理解数组。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10.2.2 </a:t>
            </a:r>
            <a:r>
              <a:rPr lang="zh-CN" altLang="en-US" dirty="0"/>
              <a:t>其他多维数组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通常，处理三维数组要使用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重嵌套循环，处理四维数组要使用</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重嵌套循环。对于其他多维数组，以此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类推。在后面的程序示例中，我们只使用二维数组。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章介绍过指针，指针提供一种以符号形式使用地址的方法。因为计算机的硬件指令非常依赖地址，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指针在某种程度上把程序员想要传达的指令以更接近机器的方式表达。因此，使用指针的程序更有效率。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尤其是，指针能有效地处理数组。我们很快就会学到，数组表示法其实是在变相地使用指针。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我们举一个变相使用指针的例子：数组名是数组首元素的地址。也就是说，如果</a:t>
            </a:r>
            <a:r>
              <a:rPr lang="en-US" altLang="zh-CN" sz="1800" b="0" i="0" u="none" strike="noStrike" baseline="0" dirty="0" err="1">
                <a:latin typeface="TimesNewRomanPSMT"/>
                <a:ea typeface="宋体" panose="02010600030101010101" pitchFamily="2" charset="-122"/>
              </a:rPr>
              <a:t>flizny</a:t>
            </a:r>
            <a:r>
              <a:rPr lang="zh-CN" altLang="en-US" sz="1800" b="0" i="0" u="none" strike="noStrike" baseline="0" dirty="0">
                <a:latin typeface="宋体" panose="02010600030101010101" pitchFamily="2" charset="-122"/>
                <a:ea typeface="宋体" panose="02010600030101010101" pitchFamily="2" charset="-122"/>
              </a:rPr>
              <a:t>是一个数组，下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面的语句成立：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flizny</a:t>
            </a:r>
            <a:r>
              <a:rPr lang="en-US" altLang="zh-CN" sz="1800" b="0" i="0" u="none" strike="noStrike" baseline="0" dirty="0">
                <a:latin typeface="TimesNewRomanPSMT"/>
              </a:rPr>
              <a:t> == &amp;</a:t>
            </a:r>
            <a:r>
              <a:rPr lang="en-US" altLang="zh-CN" sz="1800" b="0" i="0" u="none" strike="noStrike" baseline="0" dirty="0" err="1">
                <a:latin typeface="TimesNewRomanPSMT"/>
              </a:rPr>
              <a:t>flizny</a:t>
            </a:r>
            <a:r>
              <a:rPr lang="en-US" altLang="zh-CN" sz="1800" b="0" i="0" u="none" strike="noStrike" baseline="0" dirty="0">
                <a:latin typeface="TimesNewRomanPSMT"/>
              </a:rPr>
              <a:t>[0]; // </a:t>
            </a:r>
            <a:r>
              <a:rPr lang="zh-CN" altLang="en-US" sz="1800" b="0" i="0" u="none" strike="noStrike" baseline="0" dirty="0">
                <a:latin typeface="宋体" panose="02010600030101010101" pitchFamily="2" charset="-122"/>
                <a:ea typeface="宋体" panose="02010600030101010101" pitchFamily="2" charset="-122"/>
              </a:rPr>
              <a:t>数组名是该数组首元素的地址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flizny</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flizny</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都表示数组首元素的内存地址（</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是地址运算符）。两者都是常量，在程序的运行过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程中，不会改变。但是，可以把它们赋值给指针变量，然后可以修改指针变量的值，如程序清单</a:t>
            </a:r>
            <a:r>
              <a:rPr lang="en-US" altLang="zh-CN" sz="1800" b="0" i="0" u="none" strike="noStrike" baseline="0" dirty="0">
                <a:latin typeface="TimesNewRomanPSMT"/>
                <a:ea typeface="宋体" panose="02010600030101010101" pitchFamily="2" charset="-122"/>
              </a:rPr>
              <a:t>10.8</a:t>
            </a:r>
            <a:r>
              <a:rPr lang="zh-CN" altLang="en-US" sz="1800" b="0" i="0" u="none" strike="noStrike" baseline="0" dirty="0">
                <a:latin typeface="宋体" panose="02010600030101010101" pitchFamily="2" charset="-122"/>
                <a:ea typeface="宋体" panose="02010600030101010101" pitchFamily="2" charset="-122"/>
              </a:rPr>
              <a:t>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示。注意指针加上一个数时，它的值发生了什么变化（转换说明</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通常以十六进制显示指针的值）。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10.8 </a:t>
            </a:r>
            <a:r>
              <a:rPr lang="en-US" altLang="zh-CN" sz="1800" b="1" i="0" u="none" strike="noStrike" baseline="0" dirty="0" err="1">
                <a:latin typeface="TimesNewRomanPS-BoldMT"/>
                <a:ea typeface="宋体" panose="02010600030101010101" pitchFamily="2" charset="-122"/>
              </a:rPr>
              <a:t>pnt_add.c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pnt_add.c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指针地址</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dates[SIZE];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 * </a:t>
            </a:r>
            <a:r>
              <a:rPr lang="en-US" altLang="zh-CN" sz="1800" b="0" i="0" u="none" strike="noStrike" baseline="0" dirty="0" err="1">
                <a:latin typeface="TimesNewRomanPSMT"/>
                <a:ea typeface="宋体" panose="02010600030101010101" pitchFamily="2" charset="-122"/>
              </a:rPr>
              <a:t>pti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bills[SIZE];</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double * </a:t>
            </a:r>
            <a:r>
              <a:rPr lang="en-US" altLang="zh-CN" sz="1800" b="0" i="0" u="none" strike="noStrike" baseline="0" dirty="0" err="1">
                <a:latin typeface="TimesNewRomanPSMT"/>
              </a:rPr>
              <a:t>ptf</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pti</a:t>
            </a:r>
            <a:r>
              <a:rPr lang="en-US" altLang="zh-CN" sz="1800" b="0" i="0" u="none" strike="noStrike" baseline="0" dirty="0">
                <a:latin typeface="TimesNewRomanPSMT"/>
              </a:rPr>
              <a:t> = dates;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把数组地址赋给指针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bills;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("%23s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早在</a:t>
            </a:r>
            <a:r>
              <a:rPr lang="en-US" altLang="zh-CN" dirty="0"/>
              <a:t>20</a:t>
            </a:r>
            <a:r>
              <a:rPr lang="zh-CN" altLang="en-US" dirty="0"/>
              <a:t>世纪</a:t>
            </a:r>
            <a:r>
              <a:rPr lang="en-US" altLang="zh-CN" dirty="0"/>
              <a:t>80</a:t>
            </a:r>
            <a:r>
              <a:rPr lang="zh-CN" altLang="en-US" dirty="0"/>
              <a:t>年代，</a:t>
            </a:r>
            <a:r>
              <a:rPr lang="en-US" altLang="zh-CN" dirty="0"/>
              <a:t>C</a:t>
            </a:r>
            <a:r>
              <a:rPr lang="zh-CN" altLang="en-US" dirty="0"/>
              <a:t>语言就已经成为小型计算机（</a:t>
            </a:r>
            <a:r>
              <a:rPr lang="en-US" altLang="zh-CN" dirty="0"/>
              <a:t>UNIX</a:t>
            </a:r>
            <a:r>
              <a:rPr lang="zh-CN" altLang="en-US" dirty="0"/>
              <a:t>系统）使用的主流语言。从那以后，</a:t>
            </a:r>
            <a:r>
              <a:rPr lang="en-US" altLang="zh-CN" dirty="0"/>
              <a:t>C</a:t>
            </a:r>
            <a:r>
              <a:rPr lang="zh-CN" altLang="en-US" dirty="0"/>
              <a:t>语言的</a:t>
            </a:r>
            <a:endParaRPr lang="en-US" altLang="zh-CN" dirty="0"/>
          </a:p>
          <a:p>
            <a:r>
              <a:rPr lang="zh-CN" altLang="en-US" dirty="0"/>
              <a:t>应用范围扩展到微型机（个人计算机）和大型机（庞然大物）。如图</a:t>
            </a:r>
            <a:r>
              <a:rPr lang="en-US" altLang="zh-CN" dirty="0"/>
              <a:t>1.2</a:t>
            </a:r>
            <a:r>
              <a:rPr lang="zh-CN" altLang="en-US" dirty="0"/>
              <a:t>所示，许多软件公司都用</a:t>
            </a:r>
            <a:r>
              <a:rPr lang="en-US" altLang="zh-CN" dirty="0"/>
              <a:t>C</a:t>
            </a:r>
            <a:r>
              <a:rPr lang="zh-CN" altLang="en-US" dirty="0"/>
              <a:t>语言</a:t>
            </a:r>
            <a:endParaRPr lang="en-US" altLang="zh-CN" dirty="0"/>
          </a:p>
          <a:p>
            <a:r>
              <a:rPr lang="zh-CN" altLang="en-US" dirty="0"/>
              <a:t>来开发文字处理程序、电子表格、编译器和其他产品，因为用 </a:t>
            </a:r>
            <a:r>
              <a:rPr lang="en-US" altLang="zh-CN" dirty="0"/>
              <a:t>C</a:t>
            </a:r>
            <a:r>
              <a:rPr lang="zh-CN" altLang="en-US" dirty="0"/>
              <a:t>语言编写的程序紧凑而高效。更重要的</a:t>
            </a:r>
            <a:endParaRPr lang="en-US" altLang="zh-CN" dirty="0"/>
          </a:p>
          <a:p>
            <a:r>
              <a:rPr lang="zh-CN" altLang="en-US" dirty="0"/>
              <a:t>是，</a:t>
            </a:r>
            <a:r>
              <a:rPr lang="en-US" altLang="zh-CN" dirty="0"/>
              <a:t>C</a:t>
            </a:r>
            <a:r>
              <a:rPr lang="zh-CN" altLang="en-US" dirty="0"/>
              <a:t>程序很方便修改，而且移植到新型号的计算机中也没什么问题。</a:t>
            </a:r>
            <a:endParaRPr lang="en-US" altLang="zh-CN" dirty="0"/>
          </a:p>
          <a:p>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1.3 C</a:t>
            </a:r>
            <a:r>
              <a:rPr lang="zh-CN" altLang="en-US" dirty="0"/>
              <a:t>语言的应用范围</a:t>
            </a:r>
            <a:endParaRPr lang="zh-CN" altLang="en-US" dirty="0"/>
          </a:p>
        </p:txBody>
      </p:sp>
      <p:pic>
        <p:nvPicPr>
          <p:cNvPr id="5" name="图片 4"/>
          <p:cNvPicPr>
            <a:picLocks noChangeAspect="1"/>
          </p:cNvPicPr>
          <p:nvPr/>
        </p:nvPicPr>
        <p:blipFill>
          <a:blip r:embed="rId1"/>
          <a:stretch>
            <a:fillRect/>
          </a:stretch>
        </p:blipFill>
        <p:spPr>
          <a:xfrm>
            <a:off x="4159250" y="3156585"/>
            <a:ext cx="3496945" cy="353568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换行符是一个</a:t>
            </a:r>
            <a:r>
              <a:rPr lang="zh-CN" altLang="en-US" dirty="0">
                <a:solidFill>
                  <a:srgbClr val="FF0000"/>
                </a:solidFill>
              </a:rPr>
              <a:t>转义序列</a:t>
            </a:r>
            <a:r>
              <a:rPr lang="zh-CN" altLang="en-US" dirty="0"/>
              <a:t>（</a:t>
            </a:r>
            <a:r>
              <a:rPr lang="en-US" altLang="zh-CN" dirty="0"/>
              <a:t>escape sequence</a:t>
            </a:r>
            <a:r>
              <a:rPr lang="zh-CN" altLang="en-US" dirty="0"/>
              <a:t>）。转义序列用于代表难以表示或无法输入的字符。如，</a:t>
            </a:r>
            <a:r>
              <a:rPr lang="en-US" altLang="zh-CN" dirty="0">
                <a:solidFill>
                  <a:srgbClr val="FF0000"/>
                </a:solidFill>
              </a:rPr>
              <a:t>\t</a:t>
            </a:r>
            <a:endParaRPr lang="en-US" altLang="zh-CN" dirty="0">
              <a:solidFill>
                <a:srgbClr val="FF0000"/>
              </a:solidFill>
            </a:endParaRPr>
          </a:p>
          <a:p>
            <a:r>
              <a:rPr lang="zh-CN" altLang="en-US" dirty="0"/>
              <a:t>代表</a:t>
            </a:r>
            <a:r>
              <a:rPr lang="en-US" altLang="zh-CN" dirty="0"/>
              <a:t>Tab</a:t>
            </a:r>
            <a:r>
              <a:rPr lang="zh-CN" altLang="en-US" dirty="0"/>
              <a:t>键，</a:t>
            </a:r>
            <a:r>
              <a:rPr lang="en-US" altLang="zh-CN" dirty="0">
                <a:solidFill>
                  <a:srgbClr val="FF0000"/>
                </a:solidFill>
              </a:rPr>
              <a:t>\b</a:t>
            </a:r>
            <a:r>
              <a:rPr lang="zh-CN" altLang="en-US" dirty="0"/>
              <a:t>代表</a:t>
            </a:r>
            <a:r>
              <a:rPr lang="en-US" altLang="zh-CN" dirty="0"/>
              <a:t>Backspace</a:t>
            </a:r>
            <a:r>
              <a:rPr lang="zh-CN" altLang="en-US" dirty="0"/>
              <a:t>键（退格键）。</a:t>
            </a:r>
            <a:r>
              <a:rPr lang="zh-CN" altLang="en-US" dirty="0">
                <a:solidFill>
                  <a:srgbClr val="FF0000"/>
                </a:solidFill>
              </a:rPr>
              <a:t>每个转义序列都以反斜杠字符（</a:t>
            </a:r>
            <a:r>
              <a:rPr lang="en-US" altLang="zh-CN" dirty="0">
                <a:solidFill>
                  <a:srgbClr val="FF0000"/>
                </a:solidFill>
              </a:rPr>
              <a:t>\</a:t>
            </a:r>
            <a:r>
              <a:rPr lang="zh-CN" altLang="en-US" dirty="0">
                <a:solidFill>
                  <a:srgbClr val="FF0000"/>
                </a:solidFill>
              </a:rPr>
              <a:t>）开始</a:t>
            </a:r>
            <a:r>
              <a:rPr lang="zh-CN" altLang="en-US" dirty="0"/>
              <a:t>。我们在第</a:t>
            </a:r>
            <a:r>
              <a:rPr lang="en-US" altLang="zh-CN" dirty="0"/>
              <a:t>3</a:t>
            </a:r>
            <a:r>
              <a:rPr lang="zh-CN" altLang="en-US" dirty="0"/>
              <a:t>章中</a:t>
            </a:r>
            <a:endParaRPr lang="en-US" altLang="zh-CN" dirty="0"/>
          </a:p>
          <a:p>
            <a:r>
              <a:rPr lang="zh-CN" altLang="en-US" dirty="0"/>
              <a:t>再来探讨相关内容。</a:t>
            </a:r>
            <a:endParaRPr lang="en-US" altLang="zh-CN" dirty="0"/>
          </a:p>
          <a:p>
            <a:endParaRPr lang="en-US" altLang="zh-CN" dirty="0"/>
          </a:p>
          <a:p>
            <a:endParaRPr lang="en-US" altLang="zh-CN" dirty="0"/>
          </a:p>
          <a:p>
            <a:r>
              <a:rPr lang="zh-CN" altLang="en-US" dirty="0"/>
              <a:t>这样，就解释了为什么</a:t>
            </a:r>
            <a:r>
              <a:rPr lang="en-US" altLang="zh-CN" dirty="0"/>
              <a:t>3</a:t>
            </a:r>
            <a:r>
              <a:rPr lang="zh-CN" altLang="en-US" dirty="0"/>
              <a:t>行</a:t>
            </a:r>
            <a:r>
              <a:rPr lang="en-US" altLang="zh-CN" dirty="0" err="1"/>
              <a:t>printf</a:t>
            </a:r>
            <a:r>
              <a:rPr lang="en-US" altLang="zh-CN" dirty="0"/>
              <a:t>()</a:t>
            </a:r>
            <a:r>
              <a:rPr lang="zh-CN" altLang="en-US" dirty="0"/>
              <a:t>语句只打印出两行：第</a:t>
            </a:r>
            <a:r>
              <a:rPr lang="en-US" altLang="zh-CN" dirty="0"/>
              <a:t>1</a:t>
            </a:r>
            <a:r>
              <a:rPr lang="zh-CN" altLang="en-US" dirty="0"/>
              <a:t>个</a:t>
            </a:r>
            <a:r>
              <a:rPr lang="en-US" altLang="zh-CN" dirty="0" err="1"/>
              <a:t>printf</a:t>
            </a:r>
            <a:r>
              <a:rPr lang="en-US" altLang="zh-CN" dirty="0"/>
              <a:t>()</a:t>
            </a:r>
            <a:r>
              <a:rPr lang="zh-CN" altLang="en-US" dirty="0"/>
              <a:t>打印的内容中不含换行符，但是</a:t>
            </a:r>
            <a:endParaRPr lang="en-US" altLang="zh-CN" dirty="0"/>
          </a:p>
          <a:p>
            <a:r>
              <a:rPr lang="zh-CN" altLang="en-US" dirty="0"/>
              <a:t>第</a:t>
            </a:r>
            <a:r>
              <a:rPr lang="en-US" altLang="zh-CN" dirty="0"/>
              <a:t>2</a:t>
            </a:r>
            <a:r>
              <a:rPr lang="zh-CN" altLang="en-US" dirty="0"/>
              <a:t>和第</a:t>
            </a:r>
            <a:r>
              <a:rPr lang="en-US" altLang="zh-CN" dirty="0"/>
              <a:t>3</a:t>
            </a:r>
            <a:r>
              <a:rPr lang="zh-CN" altLang="en-US" dirty="0"/>
              <a:t>个</a:t>
            </a:r>
            <a:r>
              <a:rPr lang="en-US" altLang="zh-CN" dirty="0" err="1"/>
              <a:t>printf</a:t>
            </a:r>
            <a:r>
              <a:rPr lang="en-US" altLang="zh-CN" dirty="0"/>
              <a:t>()</a:t>
            </a:r>
            <a:r>
              <a:rPr lang="zh-CN" altLang="en-US" dirty="0"/>
              <a:t>中都有换行符。</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下面是该例的输出示例：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0x7fff5fbff8dc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0x7fff5fbff8a0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0x7fff5fbff8a8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0x7fff5fbff8b0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0x7fff5fbff8b8</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行打印的是两个数组开始的地址，下一行打印的是指针加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后的地址，以此类推。注意，地址是十六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进制的，因此</a:t>
            </a:r>
            <a:r>
              <a:rPr lang="en-US" altLang="zh-CN" sz="1800" b="0" i="0" u="none" strike="noStrike" baseline="0" dirty="0">
                <a:latin typeface="TimesNewRomanPSMT"/>
                <a:ea typeface="宋体" panose="02010600030101010101" pitchFamily="2" charset="-122"/>
              </a:rPr>
              <a:t>dd</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dc</a:t>
            </a:r>
            <a:r>
              <a:rPr lang="zh-CN" altLang="en-US" sz="1800" b="0" i="0" u="none" strike="noStrike" baseline="0" dirty="0">
                <a:latin typeface="宋体" panose="02010600030101010101" pitchFamily="2" charset="-122"/>
                <a:ea typeface="宋体" panose="02010600030101010101" pitchFamily="2" charset="-122"/>
              </a:rPr>
              <a:t>大</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a1</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a0</a:t>
            </a:r>
            <a:r>
              <a:rPr lang="zh-CN" altLang="en-US" sz="1800" b="0" i="0" u="none" strike="noStrike" baseline="0" dirty="0">
                <a:latin typeface="宋体" panose="02010600030101010101" pitchFamily="2" charset="-122"/>
                <a:ea typeface="宋体" panose="02010600030101010101" pitchFamily="2" charset="-122"/>
              </a:rPr>
              <a:t>大</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。但是，显示的地址是怎么回事？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0x7fff5fbff8dc + 1</a:t>
            </a:r>
            <a:r>
              <a:rPr lang="zh-CN" altLang="en-US" sz="1800" b="0" i="0" u="none" strike="noStrike" baseline="0" dirty="0">
                <a:latin typeface="宋体" panose="02010600030101010101" pitchFamily="2" charset="-122"/>
                <a:ea typeface="宋体" panose="02010600030101010101" pitchFamily="2" charset="-122"/>
              </a:rPr>
              <a:t>是否是</a:t>
            </a:r>
            <a:r>
              <a:rPr lang="en-US" altLang="zh-CN" sz="1800" b="0" i="0" u="none" strike="noStrike" baseline="0" dirty="0">
                <a:latin typeface="TimesNewRomanPSMT"/>
                <a:ea typeface="宋体" panose="02010600030101010101" pitchFamily="2" charset="-122"/>
              </a:rPr>
              <a:t>0x7fff5fbff8de?</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0x7fff5fbff8a0 + 1</a:t>
            </a:r>
            <a:r>
              <a:rPr lang="zh-CN" altLang="en-US" sz="1800" b="0" i="0" u="none" strike="noStrike" baseline="0" dirty="0">
                <a:latin typeface="宋体" panose="02010600030101010101" pitchFamily="2" charset="-122"/>
                <a:ea typeface="宋体" panose="02010600030101010101" pitchFamily="2" charset="-122"/>
              </a:rPr>
              <a:t>是否是</a:t>
            </a:r>
            <a:r>
              <a:rPr lang="en-US" altLang="zh-CN" sz="1800" b="0" i="0" u="none" strike="noStrike" baseline="0" dirty="0">
                <a:latin typeface="TimesNewRomanPSMT"/>
                <a:ea typeface="宋体" panose="02010600030101010101" pitchFamily="2" charset="-122"/>
              </a:rPr>
              <a:t>0x7fff5fbff8a8?</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我们的系统中，地址按字节编址，</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类型占用</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类型占用</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中，指针加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指的是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增加一个存储单元。对数组而言，这意味着把加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后的地址是下一个元素的地址，而不是下一个字节的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地址（见图</a:t>
            </a:r>
            <a:r>
              <a:rPr lang="en-US" altLang="zh-CN" sz="1800" b="0" i="0" u="none" strike="noStrike" baseline="0" dirty="0">
                <a:latin typeface="TimesNewRomanPSMT"/>
                <a:ea typeface="宋体" panose="02010600030101010101" pitchFamily="2" charset="-122"/>
              </a:rPr>
              <a:t>10.3</a:t>
            </a:r>
            <a:r>
              <a:rPr lang="zh-CN" altLang="en-US" sz="1800" b="0" i="0" u="none" strike="noStrike" baseline="0" dirty="0">
                <a:latin typeface="宋体" panose="02010600030101010101" pitchFamily="2" charset="-122"/>
                <a:ea typeface="宋体" panose="02010600030101010101" pitchFamily="2" charset="-122"/>
              </a:rPr>
              <a:t>）。这是为什么必须声明指针所指向对象类型的原因之一。只知道地址不够，因为计算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机要知道储存对象需要多少字节（即使指针指向的是标量变量，也要知道变量的类型，否则</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就无法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正确地取回地址上的值）。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054008" y="3429000"/>
            <a:ext cx="4083984" cy="3203630"/>
          </a:xfrm>
          <a:prstGeom prst="rect">
            <a:avLst/>
          </a:prstGeom>
        </p:spPr>
      </p:pic>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现在可以更清楚地定义指向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的指针、指向</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的指针，以及指向其他数据对象的指针。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指针的值是它所指向对象的地址。地址的表示方式依赖于计算机内部的硬件。许多计算机（包括</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Macintosh</a:t>
            </a:r>
            <a:r>
              <a:rPr lang="zh-CN" altLang="en-US" sz="1800" b="0" i="0" u="none" strike="noStrike" baseline="0" dirty="0">
                <a:latin typeface="宋体" panose="02010600030101010101" pitchFamily="2" charset="-122"/>
                <a:ea typeface="宋体" panose="02010600030101010101" pitchFamily="2" charset="-122"/>
              </a:rPr>
              <a:t>）都是按字节编址，意思是内存中的每个字节都按顺序编号。这里，一个较大对象的地址（如</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类型的变量）通常是该对象第一个字节的地址。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在指针前面使用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运算符可以得到该指针所指向对象的值。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指针加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，指针的值递增它所指向类型的大小（以字节为单位）。</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下面的等式体现了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语言的灵活性：</a:t>
            </a:r>
            <a:endParaRPr lang="zh-CN" altLang="en-US" sz="1800" b="0" i="0" u="none" strike="noStrike" baseline="0" dirty="0">
              <a:latin typeface="宋体" panose="02010600030101010101" pitchFamily="2" charset="-122"/>
              <a:ea typeface="宋体" panose="02010600030101010101" pitchFamily="2" charset="-122"/>
            </a:endParaRPr>
          </a:p>
          <a:p>
            <a:pPr algn="l"/>
            <a:endParaRPr lang="fr-FR" altLang="zh-CN" sz="1800" b="0" i="0" u="none" strike="noStrike" baseline="0" dirty="0">
              <a:latin typeface="TimesNewRomanPSMT"/>
              <a:ea typeface="宋体" panose="02010600030101010101" pitchFamily="2" charset="-122"/>
            </a:endParaRPr>
          </a:p>
          <a:p>
            <a:pPr algn="l"/>
            <a:r>
              <a:rPr lang="fr-FR" altLang="zh-CN" sz="1800" b="0" i="0" u="none" strike="noStrike" baseline="0" dirty="0">
                <a:latin typeface="TimesNewRomanPSMT"/>
                <a:ea typeface="宋体" panose="02010600030101010101" pitchFamily="2" charset="-122"/>
              </a:rPr>
              <a:t>dates + 2 == &amp;date[2]</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 </a:t>
            </a:r>
            <a:r>
              <a:rPr lang="zh-CN" altLang="fr-FR" sz="1800" b="0" i="0" u="none" strike="noStrike" baseline="0" dirty="0">
                <a:latin typeface="宋体" panose="02010600030101010101" pitchFamily="2" charset="-122"/>
                <a:ea typeface="宋体" panose="02010600030101010101" pitchFamily="2" charset="-122"/>
              </a:rPr>
              <a:t>相同的地址</a:t>
            </a:r>
            <a:endParaRPr lang="zh-CN" altLang="fr-FR"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*(dates + 2) == dates[2]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相同的值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以上关系表明了数组和指针的关系十分密切，可以使用指针标识数组的元素和获得元素的值。从本质上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看，同一个对象有两种表示法。实际上，</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语言标准在描述数组表示法时确实借助了指针。也就是说，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定义</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的意思是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 + n)</a:t>
            </a:r>
            <a:r>
              <a:rPr lang="zh-CN" altLang="en-US" sz="1800" b="0" i="0" u="none" strike="noStrike" baseline="0" dirty="0">
                <a:latin typeface="宋体" panose="02010600030101010101" pitchFamily="2" charset="-122"/>
                <a:ea typeface="宋体" panose="02010600030101010101" pitchFamily="2" charset="-122"/>
              </a:rPr>
              <a:t>。可以认为</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 + n)</a:t>
            </a:r>
            <a:r>
              <a:rPr lang="zh-CN" altLang="en-US" sz="1800" b="0" i="0" u="none" strike="noStrike" baseline="0" dirty="0">
                <a:latin typeface="宋体" panose="02010600030101010101" pitchFamily="2" charset="-122"/>
                <a:ea typeface="宋体" panose="02010600030101010101" pitchFamily="2" charset="-122"/>
              </a:rPr>
              <a:t>的意思是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到内存的</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位置，然后移动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个单元，检索储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存在那里的值</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顺带一提，不要混淆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(dates+2)</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dates+2</a:t>
            </a:r>
            <a:r>
              <a:rPr lang="zh-CN" altLang="en-US" sz="1800" b="0" i="0" u="none" strike="noStrike" baseline="0" dirty="0">
                <a:latin typeface="宋体" panose="02010600030101010101" pitchFamily="2" charset="-122"/>
                <a:ea typeface="宋体" panose="02010600030101010101" pitchFamily="2" charset="-122"/>
              </a:rPr>
              <a:t>。间接运算符（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）的优先级高于</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，所以</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dates+2</a:t>
            </a:r>
            <a:r>
              <a:rPr lang="zh-CN" altLang="en-US" sz="1800" b="0" i="0" u="none" strike="noStrike" baseline="0" dirty="0">
                <a:latin typeface="宋体" panose="02010600030101010101" pitchFamily="2" charset="-122"/>
                <a:ea typeface="宋体" panose="02010600030101010101" pitchFamily="2" charset="-122"/>
              </a:rPr>
              <a:t>相当于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(*dates)+2</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*(dates + 2)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dates</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*dates + 2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dates</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个元素的值加</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明白了数组和指针的关系，便可在编写程序时适时使用数组表示法或指针表示法。运行程序清单 </a:t>
            </a:r>
            <a:r>
              <a:rPr lang="en-US" altLang="zh-CN" sz="1800" b="0" i="0" u="none" strike="noStrike" baseline="0" dirty="0">
                <a:latin typeface="TimesNewRomanPSMT"/>
                <a:ea typeface="宋体" panose="02010600030101010101" pitchFamily="2" charset="-122"/>
              </a:rPr>
              <a:t>10.9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后输出的结果和程序清单</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输出的结果相同。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10.9 day_mon3.c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day_mon3.c -- uses pointer notation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*(days + 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与 </a:t>
            </a:r>
            <a:r>
              <a:rPr lang="en-US" altLang="zh-CN" sz="1800" b="0" i="0" u="none" strike="noStrike" baseline="0" dirty="0">
                <a:latin typeface="TimesNewRomanPSMT"/>
                <a:ea typeface="宋体" panose="02010600030101010101" pitchFamily="2" charset="-122"/>
              </a:rPr>
              <a:t>days[index]</a:t>
            </a:r>
            <a:r>
              <a:rPr lang="zh-CN" altLang="en-US" sz="1800" b="0" i="0" u="none" strike="noStrike" baseline="0" dirty="0">
                <a:latin typeface="宋体" panose="02010600030101010101" pitchFamily="2" charset="-122"/>
                <a:ea typeface="宋体" panose="02010600030101010101" pitchFamily="2" charset="-122"/>
              </a:rPr>
              <a:t>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10.3 </a:t>
            </a:r>
            <a:r>
              <a:rPr lang="zh-CN" altLang="en-US" dirty="0"/>
              <a:t>指针和数组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days</a:t>
            </a:r>
            <a:r>
              <a:rPr lang="zh-CN" altLang="en-US" sz="1800" b="0" i="0" u="none" strike="noStrike" baseline="0" dirty="0">
                <a:latin typeface="宋体" panose="02010600030101010101" pitchFamily="2" charset="-122"/>
                <a:ea typeface="宋体" panose="02010600030101010101" pitchFamily="2" charset="-122"/>
              </a:rPr>
              <a:t>是数组首元素的地址，</a:t>
            </a:r>
            <a:r>
              <a:rPr lang="en-US" altLang="zh-CN" sz="1800" b="0" i="0" u="none" strike="noStrike" baseline="0" dirty="0">
                <a:latin typeface="TimesNewRomanPSMT"/>
                <a:ea typeface="宋体" panose="02010600030101010101" pitchFamily="2" charset="-122"/>
              </a:rPr>
              <a:t>days + index</a:t>
            </a:r>
            <a:r>
              <a:rPr lang="zh-CN" altLang="en-US" sz="1800" b="0" i="0" u="none" strike="noStrike" baseline="0" dirty="0">
                <a:latin typeface="宋体" panose="02010600030101010101" pitchFamily="2" charset="-122"/>
                <a:ea typeface="宋体" panose="02010600030101010101" pitchFamily="2" charset="-122"/>
              </a:rPr>
              <a:t>是元素</a:t>
            </a:r>
            <a:r>
              <a:rPr lang="en-US" altLang="zh-CN" sz="1800" b="0" i="0" u="none" strike="noStrike" baseline="0" dirty="0">
                <a:latin typeface="TimesNewRomanPSMT"/>
                <a:ea typeface="宋体" panose="02010600030101010101" pitchFamily="2" charset="-122"/>
              </a:rPr>
              <a:t>days[index]</a:t>
            </a:r>
            <a:r>
              <a:rPr lang="zh-CN" altLang="en-US" sz="1800" b="0" i="0" u="none" strike="noStrike" baseline="0" dirty="0">
                <a:latin typeface="宋体" panose="02010600030101010101" pitchFamily="2" charset="-122"/>
                <a:ea typeface="宋体" panose="02010600030101010101" pitchFamily="2" charset="-122"/>
              </a:rPr>
              <a:t>的地址，而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(days + index)</a:t>
            </a:r>
            <a:r>
              <a:rPr lang="zh-CN" altLang="en-US" sz="1800" b="0" i="0" u="none" strike="noStrike" baseline="0" dirty="0">
                <a:latin typeface="宋体" panose="02010600030101010101" pitchFamily="2" charset="-122"/>
                <a:ea typeface="宋体" panose="02010600030101010101" pitchFamily="2" charset="-122"/>
              </a:rPr>
              <a:t>则是该元素的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值，相当于</a:t>
            </a:r>
            <a:r>
              <a:rPr lang="en-US" altLang="zh-CN" sz="1800" b="0" i="0" u="none" strike="noStrike" baseline="0" dirty="0">
                <a:latin typeface="TimesNewRomanPSMT"/>
                <a:ea typeface="宋体" panose="02010600030101010101" pitchFamily="2" charset="-122"/>
              </a:rPr>
              <a:t>days[index]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循环依次引用数组中的每个元素，并打印各元素的内容。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这样编写程序是否有优势？不一定。编译器编译这两种写法生成的代码相同。程序清单 </a:t>
            </a:r>
            <a:r>
              <a:rPr lang="en-US" altLang="zh-CN" sz="1800" b="0" i="0" u="none" strike="noStrike" baseline="0" dirty="0">
                <a:latin typeface="TimesNewRomanPSMT"/>
                <a:ea typeface="宋体" panose="02010600030101010101" pitchFamily="2" charset="-122"/>
              </a:rPr>
              <a:t>10.9 </a:t>
            </a:r>
            <a:r>
              <a:rPr lang="zh-CN" altLang="en-US" sz="1800" b="0" i="0" u="none" strike="noStrike" baseline="0" dirty="0">
                <a:latin typeface="宋体" panose="02010600030101010101" pitchFamily="2" charset="-122"/>
                <a:ea typeface="宋体" panose="02010600030101010101" pitchFamily="2" charset="-122"/>
              </a:rPr>
              <a:t>要注意的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是，指针表示法和数组表示法是两种等效的方法。该例演示了可以用指针表示数组，反过来，也可以用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数组表示指针。在使用以数组为参数的函数时要注意这点。</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假设要编写一个处理数组的函数，该函数返回数组中所有元素之和，待处理的是名为</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数组。应该如何调用该函数？也许是下面这样：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total = sum(marbles); // </a:t>
            </a:r>
            <a:r>
              <a:rPr lang="zh-CN" altLang="en-US" sz="1800" b="0" i="0" u="none" strike="noStrike" baseline="0" dirty="0">
                <a:latin typeface="宋体" panose="02010600030101010101" pitchFamily="2" charset="-122"/>
                <a:ea typeface="宋体" panose="02010600030101010101" pitchFamily="2" charset="-122"/>
              </a:rPr>
              <a:t>可能的函数调用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那么，该函数的原型是什么？记住，数组名是该数组首元素的地址，所以实际参数</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是一个储存</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类型值的地址，应把它赋给一个指针形式参数，即该形参是一个指向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sum(int *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对应的函数原型</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第</a:t>
            </a:r>
            <a:r>
              <a:rPr lang="en-US" altLang="zh-CN" dirty="0"/>
              <a:t>3</a:t>
            </a:r>
            <a:r>
              <a:rPr lang="zh-CN" altLang="en-US" dirty="0"/>
              <a:t>个</a:t>
            </a:r>
            <a:r>
              <a:rPr lang="en-US" altLang="zh-CN" dirty="0" err="1"/>
              <a:t>printf</a:t>
            </a:r>
            <a:r>
              <a:rPr lang="en-US" altLang="zh-CN" dirty="0"/>
              <a:t>()</a:t>
            </a:r>
            <a:r>
              <a:rPr lang="zh-CN" altLang="en-US" dirty="0"/>
              <a:t>还有一些不明之处：参数中的</a:t>
            </a:r>
            <a:r>
              <a:rPr lang="en-US" altLang="zh-CN" dirty="0"/>
              <a:t>%d</a:t>
            </a:r>
            <a:r>
              <a:rPr lang="zh-CN" altLang="en-US" dirty="0"/>
              <a:t>在打印时有什么作用？先来看该函数的输出：</a:t>
            </a:r>
            <a:endParaRPr lang="en-US" altLang="zh-CN" dirty="0"/>
          </a:p>
          <a:p>
            <a:endParaRPr lang="en-US" altLang="zh-CN" dirty="0"/>
          </a:p>
          <a:p>
            <a:r>
              <a:rPr lang="en-US" altLang="zh-CN" dirty="0"/>
              <a:t>My favorite number is 1 because it is first.</a:t>
            </a:r>
            <a:endParaRPr lang="en-US" altLang="zh-CN" dirty="0"/>
          </a:p>
          <a:p>
            <a:endParaRPr lang="en-US" altLang="zh-CN" dirty="0"/>
          </a:p>
          <a:p>
            <a:r>
              <a:rPr lang="zh-CN" altLang="en-US" dirty="0"/>
              <a:t>对比发现，参数中的</a:t>
            </a:r>
            <a:r>
              <a:rPr lang="en-US" altLang="zh-CN" dirty="0"/>
              <a:t>%d</a:t>
            </a:r>
            <a:r>
              <a:rPr lang="zh-CN" altLang="en-US" dirty="0"/>
              <a:t>被数字</a:t>
            </a:r>
            <a:r>
              <a:rPr lang="en-US" altLang="zh-CN" dirty="0"/>
              <a:t>1</a:t>
            </a:r>
            <a:r>
              <a:rPr lang="zh-CN" altLang="en-US" dirty="0"/>
              <a:t>代替了，而</a:t>
            </a:r>
            <a:r>
              <a:rPr lang="en-US" altLang="zh-CN" dirty="0"/>
              <a:t>1</a:t>
            </a:r>
            <a:r>
              <a:rPr lang="zh-CN" altLang="en-US" dirty="0"/>
              <a:t>就是变量</a:t>
            </a:r>
            <a:r>
              <a:rPr lang="en-US" altLang="zh-CN" dirty="0"/>
              <a:t>num</a:t>
            </a:r>
            <a:r>
              <a:rPr lang="zh-CN" altLang="en-US" dirty="0"/>
              <a:t>的值。</a:t>
            </a:r>
            <a:r>
              <a:rPr lang="en-US" altLang="zh-CN" dirty="0">
                <a:solidFill>
                  <a:srgbClr val="FF0000"/>
                </a:solidFill>
              </a:rPr>
              <a:t>%d</a:t>
            </a:r>
            <a:r>
              <a:rPr lang="zh-CN" altLang="en-US" dirty="0">
                <a:solidFill>
                  <a:srgbClr val="FF0000"/>
                </a:solidFill>
              </a:rPr>
              <a:t>相当于是一个占位符</a:t>
            </a:r>
            <a:r>
              <a:rPr lang="zh-CN" altLang="en-US" dirty="0"/>
              <a:t>，其作用是指</a:t>
            </a:r>
            <a:endParaRPr lang="en-US" altLang="zh-CN" dirty="0"/>
          </a:p>
          <a:p>
            <a:r>
              <a:rPr lang="zh-CN" altLang="en-US" dirty="0"/>
              <a:t>明输出</a:t>
            </a:r>
            <a:r>
              <a:rPr lang="en-US" altLang="zh-CN" dirty="0"/>
              <a:t>num</a:t>
            </a:r>
            <a:r>
              <a:rPr lang="zh-CN" altLang="en-US" dirty="0"/>
              <a:t>值的位置。</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从该参数获得了什么信息？它获得了该数组首元素的地址，知道要在该位置上找出一个整数。注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意，该参数并未包含数组元素个数的信息。我们有两种方法让函数获得这一信息。第一种方法是，在函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数代码中写上固定的数组大小：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sum(int * </a:t>
            </a:r>
            <a:r>
              <a:rPr lang="en-US" altLang="zh-CN" sz="1800" b="0" i="0" u="none" strike="noStrike" baseline="0" dirty="0" err="1">
                <a:latin typeface="TimesNewRomanPSMT"/>
              </a:rPr>
              <a:t>ar</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相应的函数定义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 (</a:t>
            </a:r>
            <a:r>
              <a:rPr lang="en-US" altLang="zh-CN" sz="1800" b="0" i="0" u="none" strike="noStrike" baseline="0" dirty="0" err="1">
                <a:latin typeface="TimesNewRomanPSMT"/>
              </a:rPr>
              <a:t>i</a:t>
            </a:r>
            <a:r>
              <a:rPr lang="en-US" altLang="zh-CN" sz="1800" b="0" i="0" u="none" strike="noStrike" baseline="0" dirty="0">
                <a:latin typeface="TimesNewRomanPSMT"/>
              </a:rPr>
              <a:t> = 0; </a:t>
            </a:r>
            <a:r>
              <a:rPr lang="en-US" altLang="zh-CN" sz="1800" b="0" i="0" u="none" strike="noStrike" baseline="0" dirty="0" err="1">
                <a:latin typeface="TimesNewRomanPSMT"/>
              </a:rPr>
              <a:t>i</a:t>
            </a:r>
            <a:r>
              <a:rPr lang="en-US" altLang="zh-CN" sz="1800" b="0" i="0" u="none" strike="noStrike" baseline="0" dirty="0">
                <a:latin typeface="TimesNewRomanPSMT"/>
              </a:rPr>
              <a:t> &lt; 10; </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假设数组有</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个元素</a:t>
            </a:r>
            <a:endParaRPr lang="zh-CN" altLang="en-US" sz="1800" b="0" i="0" u="none" strike="noStrike" baseline="0"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total += ar[i];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 ar[i] </a:t>
            </a:r>
            <a:r>
              <a:rPr lang="zh-CN" altLang="pt-BR" sz="1800" b="0" i="0" u="none" strike="noStrike" baseline="0" dirty="0">
                <a:latin typeface="宋体" panose="02010600030101010101" pitchFamily="2" charset="-122"/>
                <a:ea typeface="宋体" panose="02010600030101010101" pitchFamily="2" charset="-122"/>
              </a:rPr>
              <a:t>与 </a:t>
            </a:r>
            <a:r>
              <a:rPr lang="pt-BR" altLang="zh-CN" sz="1800" b="0" i="0" u="none" strike="noStrike" baseline="0" dirty="0">
                <a:latin typeface="TimesNewRomanPSMT"/>
                <a:ea typeface="宋体" panose="02010600030101010101" pitchFamily="2" charset="-122"/>
              </a:rPr>
              <a:t>*(ar + i) </a:t>
            </a:r>
            <a:r>
              <a:rPr lang="zh-CN" altLang="pt-BR" sz="1800" b="0" i="0" u="none" strike="noStrike" baseline="0" dirty="0">
                <a:latin typeface="宋体" panose="02010600030101010101" pitchFamily="2" charset="-122"/>
                <a:ea typeface="宋体" panose="02010600030101010101" pitchFamily="2" charset="-122"/>
              </a:rPr>
              <a:t>相同</a:t>
            </a:r>
            <a:endParaRPr lang="zh-CN" altLang="pt-BR"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既然能使用指针表示数组名，也可以用数组名表示指针。另外，回忆一下，</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运算符把右侧运算对象加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到左侧运算对象上。因此，</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是当前数组元素之和。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该函数定义有限制，只能计算</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类型的元素。另一个比较灵活的方法是把数组大小作为第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sum(int * </a:t>
            </a:r>
            <a:r>
              <a:rPr lang="en-US" altLang="zh-CN" sz="1800" b="0" i="0" u="none" strike="noStrike" baseline="0" dirty="0" err="1">
                <a:latin typeface="TimesNewRomanPSMT"/>
              </a:rPr>
              <a:t>ar</a:t>
            </a:r>
            <a:r>
              <a:rPr lang="en-US" altLang="zh-CN" sz="1800" b="0" i="0" u="none" strike="noStrike" baseline="0" dirty="0">
                <a:latin typeface="TimesNewRomanPSMT"/>
              </a:rPr>
              <a:t>, 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更通用的方法</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 (</a:t>
            </a:r>
            <a:r>
              <a:rPr lang="en-US" altLang="zh-CN" sz="1800" b="0" i="0" u="none" strike="noStrike" baseline="0" dirty="0" err="1">
                <a:latin typeface="TimesNewRomanPSMT"/>
              </a:rPr>
              <a:t>i</a:t>
            </a:r>
            <a:r>
              <a:rPr lang="en-US" altLang="zh-CN" sz="1800" b="0" i="0" u="none" strike="noStrike" baseline="0" dirty="0">
                <a:latin typeface="TimesNewRomanPSMT"/>
              </a:rPr>
              <a:t> = 0; </a:t>
            </a:r>
            <a:r>
              <a:rPr lang="en-US" altLang="zh-CN" sz="1800" b="0" i="0" u="none" strike="noStrike" baseline="0" dirty="0" err="1">
                <a:latin typeface="TimesNewRomanPSMT"/>
              </a:rPr>
              <a:t>i</a:t>
            </a:r>
            <a:r>
              <a:rPr lang="en-US" altLang="zh-CN" sz="1800" b="0" i="0" u="none" strike="noStrike" baseline="0" dirty="0">
                <a:latin typeface="TimesNewRomanPSMT"/>
              </a:rPr>
              <a:t> &lt; n; </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 </a:t>
            </a:r>
            <a:r>
              <a:rPr lang="en-US" altLang="zh-CN" sz="1800" b="0" i="0" u="none" strike="noStrike" baseline="0" dirty="0">
                <a:latin typeface="TimesNewRomanPSMT"/>
                <a:ea typeface="宋体" panose="02010600030101010101" pitchFamily="2" charset="-122"/>
              </a:rPr>
              <a:t>n </a:t>
            </a:r>
            <a:r>
              <a:rPr lang="zh-CN" altLang="en-US" sz="1800" b="0" i="0" u="none" strike="noStrike" baseline="0" dirty="0">
                <a:latin typeface="宋体" panose="02010600030101010101" pitchFamily="2" charset="-122"/>
                <a:ea typeface="宋体" panose="02010600030101010101" pitchFamily="2" charset="-122"/>
              </a:rPr>
              <a:t>个元素</a:t>
            </a:r>
            <a:endParaRPr lang="zh-CN" altLang="en-US" sz="1800" b="0" i="0" u="none" strike="noStrike" baseline="0"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total += ar[i];</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 ar[i] </a:t>
            </a:r>
            <a:r>
              <a:rPr lang="zh-CN" altLang="pt-BR" sz="1800" b="0" i="0" u="none" strike="noStrike" baseline="0" dirty="0">
                <a:latin typeface="宋体" panose="02010600030101010101" pitchFamily="2" charset="-122"/>
                <a:ea typeface="宋体" panose="02010600030101010101" pitchFamily="2" charset="-122"/>
              </a:rPr>
              <a:t>和 </a:t>
            </a:r>
            <a:r>
              <a:rPr lang="pt-BR" altLang="zh-CN" sz="1800" b="0" i="0" u="none" strike="noStrike" baseline="0" dirty="0">
                <a:latin typeface="TimesNewRomanPSMT"/>
                <a:ea typeface="宋体" panose="02010600030101010101" pitchFamily="2" charset="-122"/>
              </a:rPr>
              <a:t>*(ar + i) </a:t>
            </a:r>
            <a:r>
              <a:rPr lang="zh-CN" altLang="pt-BR" sz="1800" b="0" i="0" u="none" strike="noStrike" baseline="0" dirty="0">
                <a:latin typeface="宋体" panose="02010600030101010101" pitchFamily="2" charset="-122"/>
                <a:ea typeface="宋体" panose="02010600030101010101" pitchFamily="2" charset="-122"/>
              </a:rPr>
              <a:t>相同</a:t>
            </a:r>
            <a:endParaRPr lang="zh-CN" altLang="pt-BR"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个形参告诉函数该数组的地址和数据类型，第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个形参告诉函数该数组中元素的个数。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关于函数的形参，还有一点要注意。只有在函数原型或函数定义头中，才可以用</a:t>
            </a:r>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int *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sum (int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 int 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ar</a:t>
            </a:r>
            <a:r>
              <a:rPr lang="zh-CN" altLang="en-US" sz="1800" b="0" i="0" u="none" strike="noStrike" baseline="0" dirty="0">
                <a:latin typeface="宋体" panose="02010600030101010101" pitchFamily="2" charset="-122"/>
                <a:ea typeface="宋体" panose="02010600030101010101" pitchFamily="2" charset="-122"/>
              </a:rPr>
              <a:t>形式和</a:t>
            </a:r>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形式都表示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是一个指向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的指针。但是，</a:t>
            </a:r>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只能用于声明形式参数。第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a:t>
            </a:r>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）提醒读者指针</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指向的不仅仅一个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类型值，还是一个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类型数组的元素。</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 声明数组形参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因为数组名是该数组首元素的地址，作为实际参数的数组名要求形式参数是一个与之匹配的指针。只有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在这种情况下，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才会把</a:t>
            </a:r>
            <a:r>
              <a:rPr lang="en-US" altLang="zh-CN" sz="1800" b="0" i="0" u="none" strike="noStrike" baseline="0" dirty="0">
                <a:latin typeface="TimesNewRomanPSMT"/>
                <a:ea typeface="宋体" panose="02010600030101010101" pitchFamily="2" charset="-122"/>
              </a:rPr>
              <a:t>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int *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解释成一样。也就是说，</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的指针。由于函数原型可以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省略参数名，所以下面</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种原型都是等价的：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sum(int *</a:t>
            </a:r>
            <a:r>
              <a:rPr lang="en-US" altLang="zh-CN" sz="1800" b="0" i="0" u="none" strike="noStrike" baseline="0" dirty="0" err="1">
                <a:latin typeface="TimesNewRomanPSMT"/>
              </a:rPr>
              <a:t>ar</a:t>
            </a:r>
            <a:r>
              <a:rPr lang="en-US" altLang="zh-CN" sz="1800" b="0" i="0" u="none" strike="noStrike" baseline="0" dirty="0">
                <a:latin typeface="TimesNewRomanPSMT"/>
              </a:rPr>
              <a:t>, int n);</a:t>
            </a:r>
            <a:endParaRPr lang="en-US" altLang="zh-CN" sz="1800" b="0" i="0" u="none" strike="noStrike" baseline="0" dirty="0">
              <a:latin typeface="TimesNewRomanPSMT"/>
            </a:endParaRPr>
          </a:p>
          <a:p>
            <a:pPr algn="l"/>
            <a:r>
              <a:rPr lang="en-US" altLang="zh-CN" sz="1800" b="0" i="0" u="none" strike="noStrike" baseline="0" dirty="0">
                <a:latin typeface="TimesNewRomanPSMT"/>
              </a:rPr>
              <a:t>int sum(int *, int);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但是，在函数定义中不能省略参数名。下面两种形式的函数定义等价：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sum(int *</a:t>
            </a:r>
            <a:r>
              <a:rPr lang="en-US" altLang="zh-CN" sz="1800" b="0" i="0" u="none" strike="noStrike" baseline="0" dirty="0" err="1">
                <a:latin typeface="TimesNewRomanPSMT"/>
              </a:rPr>
              <a:t>ar</a:t>
            </a:r>
            <a:r>
              <a:rPr lang="en-US" altLang="zh-CN" sz="1800" b="0" i="0" u="none" strike="noStrike" baseline="0" dirty="0">
                <a:latin typeface="TimesNewRomanPSMT"/>
              </a:rPr>
              <a:t>, int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其他代码已省略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其他代码已省略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可以使用以上提到的任意一种函数原型和函数定义。</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 </a:t>
            </a:r>
            <a:r>
              <a:rPr lang="en-US" altLang="zh-CN" sz="1800" b="0" i="0" u="none" strike="noStrike" baseline="0" dirty="0">
                <a:latin typeface="TimesNewRomanPSMT"/>
                <a:ea typeface="宋体" panose="02010600030101010101" pitchFamily="2" charset="-122"/>
              </a:rPr>
              <a:t>10.10 </a:t>
            </a:r>
            <a:r>
              <a:rPr lang="zh-CN" altLang="en-US" sz="1800" b="0" i="0" u="none" strike="noStrike" baseline="0" dirty="0">
                <a:latin typeface="宋体" panose="02010600030101010101" pitchFamily="2" charset="-122"/>
                <a:ea typeface="宋体" panose="02010600030101010101" pitchFamily="2" charset="-122"/>
              </a:rPr>
              <a:t>演示了一个程序，使用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函数。该程序打印原始数组的大小和表示该数组的函数形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参的大小（如果你的编译器不支持用转换说明</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返回值，可以用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来代替）。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10.10 sum_arr1.c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sum_arr1.c -- </a:t>
            </a:r>
            <a:r>
              <a:rPr lang="zh-CN" altLang="en-US" sz="1800" b="0" i="0" u="none" strike="noStrike" baseline="0" dirty="0">
                <a:latin typeface="宋体" panose="02010600030101010101" pitchFamily="2" charset="-122"/>
                <a:ea typeface="宋体" panose="02010600030101010101" pitchFamily="2" charset="-122"/>
              </a:rPr>
              <a:t>数组元素之和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如果编译器不支持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，用 </a:t>
            </a:r>
            <a:r>
              <a:rPr lang="en-US" altLang="zh-CN" sz="1800" b="0" i="0" u="none" strike="noStrike" baseline="0" dirty="0">
                <a:latin typeface="TimesNewRomanPSMT"/>
                <a:ea typeface="宋体" panose="02010600030101010101" pitchFamily="2" charset="-122"/>
              </a:rPr>
              <a:t>%u </a:t>
            </a:r>
            <a:r>
              <a:rPr lang="zh-CN" altLang="en-US" sz="1800" b="0" i="0" u="none" strike="noStrike" baseline="0" dirty="0">
                <a:latin typeface="宋体" panose="02010600030101010101" pitchFamily="2" charset="-122"/>
                <a:ea typeface="宋体" panose="02010600030101010101" pitchFamily="2" charset="-122"/>
              </a:rPr>
              <a:t>或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替换它</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sum(int </a:t>
            </a:r>
            <a:r>
              <a:rPr lang="en-US" altLang="zh-CN" sz="1800" b="0" i="0" u="none" strike="noStrike" baseline="0" dirty="0" err="1">
                <a:latin typeface="TimesNewRomanPSMT"/>
              </a:rPr>
              <a:t>ar</a:t>
            </a:r>
            <a:r>
              <a:rPr lang="en-US" altLang="zh-CN" sz="1800" b="0" i="0" u="none" strike="noStrike" baseline="0" dirty="0">
                <a:latin typeface="TimesNewRomanPSMT"/>
              </a:rPr>
              <a:t>[], 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这个数组的大小是？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a:t>
            </a:r>
            <a:r>
              <a:rPr lang="zh-CN" altLang="en-US" dirty="0"/>
              <a:t>提醒程序，要在该处打印一个变量，</a:t>
            </a:r>
            <a:r>
              <a:rPr lang="en-US" altLang="zh-CN" dirty="0"/>
              <a:t>d</a:t>
            </a:r>
            <a:r>
              <a:rPr lang="zh-CN" altLang="en-US" dirty="0"/>
              <a:t>表明把变量作为十进制整数打印。</a:t>
            </a:r>
            <a:r>
              <a:rPr lang="en-US" altLang="zh-CN" dirty="0" err="1"/>
              <a:t>printf</a:t>
            </a:r>
            <a:r>
              <a:rPr lang="en-US" altLang="zh-CN" dirty="0"/>
              <a:t>()</a:t>
            </a:r>
            <a:r>
              <a:rPr lang="zh-CN" altLang="en-US" dirty="0"/>
              <a:t>函数名中的</a:t>
            </a:r>
            <a:r>
              <a:rPr lang="en-US" altLang="zh-CN" dirty="0"/>
              <a:t>f</a:t>
            </a:r>
            <a:r>
              <a:rPr lang="zh-CN" altLang="en-US" dirty="0"/>
              <a:t>提醒用</a:t>
            </a:r>
            <a:endParaRPr lang="zh-CN" altLang="en-US" dirty="0"/>
          </a:p>
          <a:p>
            <a:r>
              <a:rPr lang="zh-CN" altLang="en-US" dirty="0"/>
              <a:t>户，这是一种格式化打印函数。</a:t>
            </a:r>
            <a:r>
              <a:rPr lang="en-US" altLang="zh-CN" dirty="0" err="1"/>
              <a:t>printf</a:t>
            </a:r>
            <a:r>
              <a:rPr lang="en-US" altLang="zh-CN" dirty="0"/>
              <a:t>()</a:t>
            </a:r>
            <a:r>
              <a:rPr lang="zh-CN" altLang="en-US" dirty="0"/>
              <a:t>函数有多种打印变量的格式，包括小数和十六进制整数。后面</a:t>
            </a:r>
            <a:endParaRPr lang="zh-CN" altLang="en-US" dirty="0"/>
          </a:p>
          <a:p>
            <a:r>
              <a:rPr lang="zh-CN" altLang="en-US" dirty="0"/>
              <a:t>章节在介绍数据类型时，会详细介绍相关内容。</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 </a:t>
            </a:r>
            <a:r>
              <a:rPr lang="zh-CN" altLang="en-US" dirty="0"/>
              <a:t>函数、数组和指针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的大小是</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字节。这没问题，因为</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类型的值，每个值占</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字节，所以整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的大小是</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字节。但是，</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才</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字节。这是因为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并不是数组本身，它是一个指向 </a:t>
            </a:r>
            <a:r>
              <a:rPr lang="en-US" altLang="zh-CN" sz="1800" b="0" i="0" u="none" strike="noStrike" baseline="0" dirty="0">
                <a:latin typeface="TimesNewRomanPSMT"/>
                <a:ea typeface="宋体" panose="02010600030101010101" pitchFamily="2" charset="-122"/>
              </a:rPr>
              <a:t>marbles </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首元素的指针。我们的系统中用 </a:t>
            </a:r>
            <a:r>
              <a:rPr lang="en-US" altLang="zh-CN" sz="1800" b="0" i="0" u="none" strike="noStrike" baseline="0" dirty="0">
                <a:latin typeface="TimesNewRomanPSMT"/>
                <a:ea typeface="宋体" panose="02010600030101010101" pitchFamily="2" charset="-122"/>
              </a:rPr>
              <a:t>8 </a:t>
            </a:r>
            <a:r>
              <a:rPr lang="zh-CN" altLang="en-US" sz="1800" b="0" i="0" u="none" strike="noStrike" baseline="0" dirty="0">
                <a:latin typeface="宋体" panose="02010600030101010101" pitchFamily="2" charset="-122"/>
                <a:ea typeface="宋体" panose="02010600030101010101" pitchFamily="2" charset="-122"/>
              </a:rPr>
              <a:t>字节储存地址，所以指针变量的大小是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字节（其他系统中地址的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大小可能不是</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字节）。简而言之，在程序清单</a:t>
            </a:r>
            <a:r>
              <a:rPr lang="en-US" altLang="zh-CN" sz="1800" b="0" i="0" u="none" strike="noStrike" baseline="0" dirty="0">
                <a:latin typeface="TimesNewRomanPSMT"/>
                <a:ea typeface="宋体" panose="02010600030101010101" pitchFamily="2" charset="-122"/>
              </a:rPr>
              <a:t>10.10</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是一个数组，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是一个指向</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组首元素的指针，利用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中数组和指针的特殊关系，可以用数组表示法来表示指针</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函数要处理数组必须知道何时开始、何时结束。</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函数使用一个指针形参标识数组的开始，用一个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整数形参表明待处理数组的元素个数（指针形参也表明了数组中的数据类型）。但是这并不是给函数传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递必备信息的唯一方法。还有一种方法是传递两个指针，第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个指针指明数组的开始处（与前面用法相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个指针指明数组的结束处。程序清单</a:t>
            </a:r>
            <a:r>
              <a:rPr lang="en-US" altLang="zh-CN" sz="1800" b="0" i="0" u="none" strike="noStrike" baseline="0" dirty="0">
                <a:latin typeface="TimesNewRomanPSMT"/>
                <a:ea typeface="宋体" panose="02010600030101010101" pitchFamily="2" charset="-122"/>
              </a:rPr>
              <a:t>10.11</a:t>
            </a:r>
            <a:r>
              <a:rPr lang="zh-CN" altLang="en-US" sz="1800" b="0" i="0" u="none" strike="noStrike" baseline="0" dirty="0">
                <a:latin typeface="宋体" panose="02010600030101010101" pitchFamily="2" charset="-122"/>
                <a:ea typeface="宋体" panose="02010600030101010101" pitchFamily="2" charset="-122"/>
              </a:rPr>
              <a:t>演示了这种方法，同时该程序也表明了指针形参是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变量，这意味着可以用索引表明访问数组中的哪一个元素。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10.11 sum_arr2.c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sum_arr2.c -- </a:t>
            </a:r>
            <a:r>
              <a:rPr lang="zh-CN" altLang="en-US" sz="1800" b="0" i="0" u="none" strike="noStrike" baseline="0" dirty="0">
                <a:latin typeface="宋体" panose="02010600030101010101" pitchFamily="2" charset="-122"/>
                <a:ea typeface="宋体" panose="02010600030101010101" pitchFamily="2" charset="-122"/>
              </a:rPr>
              <a:t>数组元素之和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sump(int * start, int * 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sump(marbles,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使用指针算法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sump(int * start, int * end)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total += *start;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把数组元素的值加起来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start++;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让指针指向下一个元素</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开始指向</a:t>
            </a:r>
            <a:r>
              <a:rPr lang="en-US" altLang="zh-CN" sz="1800" b="0" i="0" u="none" strike="noStrike" baseline="0" dirty="0">
                <a:latin typeface="TimesNewRomanPSMT"/>
                <a:ea typeface="宋体" panose="02010600030101010101" pitchFamily="2" charset="-122"/>
              </a:rPr>
              <a:t>marbles</a:t>
            </a:r>
            <a:r>
              <a:rPr lang="zh-CN" altLang="en-US" sz="1800" b="0" i="0" u="none" strike="noStrike" baseline="0" dirty="0">
                <a:latin typeface="宋体" panose="02010600030101010101" pitchFamily="2" charset="-122"/>
                <a:ea typeface="宋体" panose="02010600030101010101" pitchFamily="2" charset="-122"/>
              </a:rPr>
              <a:t>数组的首元素，所以赋值表达式</a:t>
            </a:r>
            <a:r>
              <a:rPr lang="en-US" altLang="zh-CN" sz="1800" b="0" i="0" u="none" strike="noStrike" baseline="0" dirty="0">
                <a:latin typeface="TimesNewRomanPSMT"/>
                <a:ea typeface="宋体" panose="02010600030101010101" pitchFamily="2" charset="-122"/>
              </a:rPr>
              <a:t>total += *start</a:t>
            </a:r>
            <a:r>
              <a:rPr lang="zh-CN" altLang="en-US" sz="1800" b="0" i="0" u="none" strike="noStrike" baseline="0" dirty="0">
                <a:latin typeface="宋体" panose="02010600030101010101" pitchFamily="2" charset="-122"/>
                <a:ea typeface="宋体" panose="02010600030101010101" pitchFamily="2" charset="-122"/>
              </a:rPr>
              <a:t>把首元素（</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）加给</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。然后，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递增指针变量</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，使其指向数组的下一个元素。因为</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当于其值递增</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类型的大小。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sump()</a:t>
            </a:r>
            <a:r>
              <a:rPr lang="zh-CN" altLang="en-US" sz="1800" b="0" i="0" u="none" strike="noStrike" baseline="0" dirty="0">
                <a:latin typeface="宋体" panose="02010600030101010101" pitchFamily="2" charset="-122"/>
                <a:ea typeface="宋体" panose="02010600030101010101" pitchFamily="2" charset="-122"/>
              </a:rPr>
              <a:t>函数用另一种方法结束加法循环。</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函数把元素的个数作为第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个参数，并把该参数作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为循环测试的一部分：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nn-NO" altLang="zh-CN" sz="1800" b="0" i="0" u="none" strike="noStrike" baseline="0" dirty="0">
                <a:latin typeface="TimesNewRomanPSMT"/>
              </a:rPr>
              <a:t>for( i = 0; i &lt; n; i++)</a:t>
            </a:r>
            <a:endParaRPr lang="nn-NO"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sump()</a:t>
            </a:r>
            <a:r>
              <a:rPr lang="zh-CN" altLang="en-US" sz="1800" b="0" i="0" u="none" strike="noStrike" baseline="0" dirty="0">
                <a:latin typeface="宋体" panose="02010600030101010101" pitchFamily="2" charset="-122"/>
                <a:ea typeface="宋体" panose="02010600030101010101" pitchFamily="2" charset="-122"/>
              </a:rPr>
              <a:t>函数则使用第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个指针来结束循环：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while (start &lt; end)</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因为</a:t>
            </a:r>
            <a:r>
              <a:rPr lang="en-US" altLang="zh-CN" sz="1800" b="0" i="0" u="none" strike="noStrike" baseline="0" dirty="0">
                <a:solidFill>
                  <a:srgbClr val="000000"/>
                </a:solidFill>
                <a:latin typeface="TimesNewRomanPSMT"/>
                <a:ea typeface="宋体" panose="02010600030101010101" pitchFamily="2" charset="-122"/>
              </a:rPr>
              <a:t>while</a:t>
            </a:r>
            <a:r>
              <a:rPr lang="zh-CN" altLang="en-US" sz="1800" b="0" i="0" u="none" strike="noStrike" baseline="0" dirty="0">
                <a:solidFill>
                  <a:srgbClr val="000000"/>
                </a:solidFill>
                <a:latin typeface="宋体" panose="02010600030101010101" pitchFamily="2" charset="-122"/>
                <a:ea typeface="宋体" panose="02010600030101010101" pitchFamily="2" charset="-122"/>
              </a:rPr>
              <a:t>循环的测试条件是一个不相等的关系，所以循环最后处理的一个元素是</a:t>
            </a:r>
            <a:r>
              <a:rPr lang="en-US" altLang="zh-CN" sz="1800" b="0" i="0" u="none" strike="noStrike" baseline="0" dirty="0">
                <a:solidFill>
                  <a:srgbClr val="000000"/>
                </a:solidFill>
                <a:latin typeface="TimesNewRomanPSMT"/>
                <a:ea typeface="宋体" panose="02010600030101010101" pitchFamily="2" charset="-122"/>
              </a:rPr>
              <a:t>end</a:t>
            </a:r>
            <a:r>
              <a:rPr lang="zh-CN" altLang="en-US" sz="1800" b="0" i="0" u="none" strike="noStrike" baseline="0" dirty="0">
                <a:solidFill>
                  <a:srgbClr val="000000"/>
                </a:solidFill>
                <a:latin typeface="宋体" panose="02010600030101010101" pitchFamily="2" charset="-122"/>
                <a:ea typeface="宋体" panose="02010600030101010101" pitchFamily="2" charset="-122"/>
              </a:rPr>
              <a:t>所指向位置的前一</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个元素。这意味着</a:t>
            </a:r>
            <a:r>
              <a:rPr lang="en-US" altLang="zh-CN" sz="1800" b="0" i="0" u="none" strike="noStrike" baseline="0" dirty="0">
                <a:solidFill>
                  <a:srgbClr val="000000"/>
                </a:solidFill>
                <a:latin typeface="TimesNewRomanPSMT"/>
                <a:ea typeface="宋体" panose="02010600030101010101" pitchFamily="2" charset="-122"/>
              </a:rPr>
              <a:t>end</a:t>
            </a:r>
            <a:r>
              <a:rPr lang="zh-CN" altLang="en-US" sz="1800" b="0" i="0" u="none" strike="noStrike" baseline="0" dirty="0">
                <a:solidFill>
                  <a:srgbClr val="000000"/>
                </a:solidFill>
                <a:latin typeface="宋体" panose="02010600030101010101" pitchFamily="2" charset="-122"/>
                <a:ea typeface="宋体" panose="02010600030101010101" pitchFamily="2" charset="-122"/>
              </a:rPr>
              <a:t>指向的位置实际上在数组最后一个元素的后面。</a:t>
            </a:r>
            <a:r>
              <a:rPr lang="en-US" altLang="zh-CN" sz="1800" b="0" i="0" u="none" strike="noStrike" baseline="0" dirty="0">
                <a:solidFill>
                  <a:srgbClr val="000000"/>
                </a:solidFill>
                <a:latin typeface="TimesNewRomanPSMT"/>
                <a:ea typeface="宋体" panose="02010600030101010101" pitchFamily="2" charset="-122"/>
              </a:rPr>
              <a:t>C</a:t>
            </a:r>
            <a:r>
              <a:rPr lang="zh-CN" altLang="en-US" sz="1800" b="0" i="0" u="none" strike="noStrike" baseline="0" dirty="0">
                <a:solidFill>
                  <a:srgbClr val="000000"/>
                </a:solidFill>
                <a:latin typeface="宋体" panose="02010600030101010101" pitchFamily="2" charset="-122"/>
                <a:ea typeface="宋体" panose="02010600030101010101" pitchFamily="2" charset="-122"/>
              </a:rPr>
              <a:t>保证在给数组分配空间时，指向</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数组后面第一个位置的指针仍是有效的指针。这使得 </a:t>
            </a:r>
            <a:r>
              <a:rPr lang="en-US" altLang="zh-CN" sz="1800" b="0" i="0" u="none" strike="noStrike" baseline="0" dirty="0">
                <a:solidFill>
                  <a:srgbClr val="000000"/>
                </a:solidFill>
                <a:latin typeface="TimesNewRomanPSMT"/>
                <a:ea typeface="宋体" panose="02010600030101010101" pitchFamily="2" charset="-122"/>
              </a:rPr>
              <a:t>while</a:t>
            </a:r>
            <a:r>
              <a:rPr lang="zh-CN" altLang="en-US" sz="1800" b="0" i="0" u="none" strike="noStrike" baseline="0" dirty="0">
                <a:solidFill>
                  <a:srgbClr val="000000"/>
                </a:solidFill>
                <a:latin typeface="宋体" panose="02010600030101010101" pitchFamily="2" charset="-122"/>
                <a:ea typeface="宋体" panose="02010600030101010101" pitchFamily="2" charset="-122"/>
              </a:rPr>
              <a:t>循环的测试条件是有效的，因为 </a:t>
            </a:r>
            <a:r>
              <a:rPr lang="en-US" altLang="zh-CN" sz="1800" b="0" i="0" u="none" strike="noStrike" baseline="0" dirty="0">
                <a:solidFill>
                  <a:srgbClr val="000000"/>
                </a:solidFill>
                <a:latin typeface="TimesNewRomanPSMT"/>
                <a:ea typeface="宋体" panose="02010600030101010101" pitchFamily="2" charset="-122"/>
              </a:rPr>
              <a:t>start</a:t>
            </a:r>
            <a:r>
              <a:rPr lang="zh-CN" altLang="en-US" sz="1800" b="0" i="0" u="none" strike="noStrike" baseline="0" dirty="0">
                <a:solidFill>
                  <a:srgbClr val="000000"/>
                </a:solidFill>
                <a:latin typeface="宋体" panose="02010600030101010101" pitchFamily="2" charset="-122"/>
                <a:ea typeface="宋体" panose="02010600030101010101" pitchFamily="2" charset="-122"/>
              </a:rPr>
              <a:t>在循环</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中最后的值是</a:t>
            </a:r>
            <a:r>
              <a:rPr lang="en-US" altLang="zh-CN" sz="1800" b="0" i="0" u="none" strike="noStrike" baseline="0" dirty="0">
                <a:solidFill>
                  <a:srgbClr val="000000"/>
                </a:solidFill>
                <a:latin typeface="TimesNewRomanPSMT"/>
                <a:ea typeface="宋体" panose="02010600030101010101" pitchFamily="2" charset="-122"/>
              </a:rPr>
              <a:t>end</a:t>
            </a:r>
            <a:r>
              <a:rPr lang="zh-CN" altLang="en-US" sz="1800" b="0" i="0" u="none" strike="noStrike" baseline="0" dirty="0">
                <a:solidFill>
                  <a:srgbClr val="000000"/>
                </a:solidFill>
                <a:latin typeface="宋体" panose="02010600030101010101" pitchFamily="2" charset="-122"/>
                <a:ea typeface="宋体" panose="02010600030101010101" pitchFamily="2" charset="-122"/>
              </a:rPr>
              <a:t>。注意，使用这种</a:t>
            </a:r>
            <a:r>
              <a:rPr lang="zh-CN" altLang="en-US"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越界</a:t>
            </a:r>
            <a:r>
              <a:rPr lang="zh-CN" altLang="en-US"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指针的函数调用更为简洁：</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answer = sump(marbles, marbles + SIZE);</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因为下标从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开始，所以</a:t>
            </a:r>
            <a:r>
              <a:rPr lang="en-US" altLang="zh-CN" sz="1800" b="0" i="0" u="none" strike="noStrike" baseline="0" dirty="0">
                <a:latin typeface="TimesNewRomanPSMT"/>
                <a:ea typeface="宋体" panose="02010600030101010101" pitchFamily="2" charset="-122"/>
              </a:rPr>
              <a:t>marbles + SIZE</a:t>
            </a:r>
            <a:r>
              <a:rPr lang="zh-CN" altLang="en-US" sz="1800" b="0" i="0" u="none" strike="noStrike" baseline="0" dirty="0">
                <a:latin typeface="宋体" panose="02010600030101010101" pitchFamily="2" charset="-122"/>
                <a:ea typeface="宋体" panose="02010600030101010101" pitchFamily="2" charset="-122"/>
              </a:rPr>
              <a:t>指向数组末尾的下一个位置。如果</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指向数组的最后一个元素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而不是数组末尾的下一个位置，则必须使用下面的代码：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answer = sump(marbles, marbles + SIZE - 1);</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这种写法既不简洁也不好记，很容易导致编程错误。顺带一提，虽然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保证了</a:t>
            </a:r>
            <a:r>
              <a:rPr lang="en-US" altLang="zh-CN" sz="1800" b="0" i="0" u="none" strike="noStrike" baseline="0" dirty="0">
                <a:latin typeface="TimesNewRomanPSMT"/>
                <a:ea typeface="宋体" panose="02010600030101010101" pitchFamily="2" charset="-122"/>
              </a:rPr>
              <a:t>marbles + SIZE</a:t>
            </a:r>
            <a:r>
              <a:rPr lang="zh-CN" altLang="en-US" sz="1800" b="0" i="0" u="none" strike="noStrike" baseline="0" dirty="0">
                <a:latin typeface="宋体" panose="02010600030101010101" pitchFamily="2" charset="-122"/>
                <a:ea typeface="宋体" panose="02010600030101010101" pitchFamily="2" charset="-122"/>
              </a:rPr>
              <a:t>有效，但是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a:t>
            </a:r>
            <a:r>
              <a:rPr lang="en-US" altLang="zh-CN" sz="1800" b="0" i="0" u="none" strike="noStrike" baseline="0" dirty="0">
                <a:latin typeface="TimesNewRomanPSMT"/>
                <a:ea typeface="宋体" panose="02010600030101010101" pitchFamily="2" charset="-122"/>
              </a:rPr>
              <a:t>marbles[SIZE]</a:t>
            </a:r>
            <a:r>
              <a:rPr lang="zh-CN" altLang="en-US" sz="1800" b="0" i="0" u="none" strike="noStrike" baseline="0" dirty="0">
                <a:latin typeface="宋体" panose="02010600030101010101" pitchFamily="2" charset="-122"/>
                <a:ea typeface="宋体" panose="02010600030101010101" pitchFamily="2" charset="-122"/>
              </a:rPr>
              <a:t>（即储存在该位置上的值）未作任何保证，所以程序不能访问该位置。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还可以把循环体压缩成一行代码：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total += *start++;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一元运算符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的优先级相同，但结合律是从右往左，所以</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先求值，然后才是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。也就是说，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先递增后指向。使用后缀形式（即</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）意味着先把指针指向位置上的值加到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上，然后再递增指针。如果使用</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，顺序则反过来，先递增指针，再使用指针指向位置上的值。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如果使用</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，则先使用</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指向的值，再递增该值，而不是递增指针。这样，指针将一直指向同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一个位置，但是该位置上的值发生了变化。虽然</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的写法比较常用，但是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(start++)</a:t>
            </a:r>
            <a:r>
              <a:rPr lang="zh-CN" altLang="en-US" sz="1800" b="0" i="0" u="none" strike="noStrike" baseline="0" dirty="0">
                <a:latin typeface="宋体" panose="02010600030101010101" pitchFamily="2" charset="-122"/>
                <a:ea typeface="宋体" panose="02010600030101010101" pitchFamily="2" charset="-122"/>
              </a:rPr>
              <a:t>这样写更清楚。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10.12</a:t>
            </a:r>
            <a:r>
              <a:rPr lang="zh-CN" altLang="en-US" sz="1800" b="0" i="0" u="none" strike="noStrike" baseline="0" dirty="0">
                <a:latin typeface="宋体" panose="02010600030101010101" pitchFamily="2" charset="-122"/>
                <a:ea typeface="宋体" panose="02010600030101010101" pitchFamily="2" charset="-122"/>
              </a:rPr>
              <a:t>的程序演示了这些优先级的情况。</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10.12 </a:t>
            </a:r>
            <a:r>
              <a:rPr lang="en-US" altLang="zh-CN" sz="1800" b="1" i="0" u="none" strike="noStrike" baseline="0" dirty="0" err="1">
                <a:latin typeface="TimesNewRomanPS-BoldMT"/>
                <a:ea typeface="宋体" panose="02010600030101010101" pitchFamily="2" charset="-122"/>
              </a:rPr>
              <a:t>order.c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order.c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指针运算中的优先级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data[2]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moredata</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 p1, *p2, *p3;</a:t>
            </a:r>
            <a:endParaRPr lang="en-US" altLang="zh-CN" sz="1800" b="0" i="0" u="none" strike="noStrike" baseline="0" dirty="0">
              <a:latin typeface="TimesNewRomanPSMT"/>
            </a:endParaRPr>
          </a:p>
          <a:p>
            <a:pPr algn="l"/>
            <a:r>
              <a:rPr lang="en-US" altLang="zh-CN" sz="1800" b="0" i="0" u="none" strike="noStrike" baseline="0" dirty="0">
                <a:latin typeface="TimesNewRomanPSMT"/>
              </a:rPr>
              <a:t>p1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moredata</a:t>
            </a:r>
            <a:r>
              <a:rPr lang="en-US" altLang="zh-CN" sz="1800" b="0" i="0" u="none" strike="noStrike" baseline="0" dirty="0">
                <a:latin typeface="TimesNewRomanPSMT"/>
                <a:ea typeface="宋体" panose="02010600030101010101" pitchFamily="2" charset="-122"/>
              </a:rPr>
              <a:t>;</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*p1 = %d,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*p2 = %d,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*p3 = %d\n",*p1, *p2, *p3);</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solidFill>
                  <a:schemeClr val="tx1"/>
                </a:solidFill>
              </a:rPr>
              <a:t>8.return</a:t>
            </a:r>
            <a:r>
              <a:rPr lang="zh-CN" altLang="en-US" b="1" dirty="0">
                <a:solidFill>
                  <a:schemeClr val="tx1"/>
                </a:solidFill>
              </a:rPr>
              <a:t>语句</a:t>
            </a:r>
            <a:endParaRPr lang="zh-CN" altLang="en-US" b="1" dirty="0">
              <a:solidFill>
                <a:schemeClr val="tx1"/>
              </a:solidFill>
            </a:endParaRPr>
          </a:p>
          <a:p>
            <a:endParaRPr lang="en-US" altLang="zh-CN" dirty="0"/>
          </a:p>
          <a:p>
            <a:r>
              <a:rPr lang="en-US" altLang="zh-CN" dirty="0"/>
              <a:t>return 0;</a:t>
            </a:r>
            <a:endParaRPr lang="en-US" altLang="zh-CN" dirty="0"/>
          </a:p>
          <a:p>
            <a:endParaRPr lang="en-US" altLang="zh-CN" dirty="0"/>
          </a:p>
          <a:p>
            <a:r>
              <a:rPr lang="en-US" altLang="zh-CN" dirty="0"/>
              <a:t>return</a:t>
            </a:r>
            <a:r>
              <a:rPr lang="zh-CN" altLang="en-US" dirty="0"/>
              <a:t>语句是程序清单</a:t>
            </a:r>
            <a:r>
              <a:rPr lang="en-US" altLang="zh-CN" dirty="0"/>
              <a:t>2.1</a:t>
            </a:r>
            <a:r>
              <a:rPr lang="zh-CN" altLang="en-US" dirty="0"/>
              <a:t>的最后一条语句。</a:t>
            </a:r>
            <a:r>
              <a:rPr lang="en-US" altLang="zh-CN" dirty="0"/>
              <a:t>int main(void)</a:t>
            </a:r>
            <a:r>
              <a:rPr lang="zh-CN" altLang="en-US" dirty="0"/>
              <a:t>中的</a:t>
            </a:r>
            <a:r>
              <a:rPr lang="en-US" altLang="zh-CN" dirty="0"/>
              <a:t>int</a:t>
            </a:r>
            <a:r>
              <a:rPr lang="zh-CN" altLang="en-US" dirty="0"/>
              <a:t>表明</a:t>
            </a:r>
            <a:r>
              <a:rPr lang="en-US" altLang="zh-CN" dirty="0"/>
              <a:t>main()</a:t>
            </a:r>
            <a:r>
              <a:rPr lang="zh-CN" altLang="en-US" dirty="0"/>
              <a:t>函数应返回一个整数。</a:t>
            </a:r>
            <a:endParaRPr lang="en-US" altLang="zh-CN" dirty="0"/>
          </a:p>
          <a:p>
            <a:r>
              <a:rPr lang="en-US" altLang="zh-CN" dirty="0"/>
              <a:t>C</a:t>
            </a:r>
            <a:r>
              <a:rPr lang="zh-CN" altLang="en-US" dirty="0"/>
              <a:t>标准要求</a:t>
            </a:r>
            <a:r>
              <a:rPr lang="en-US" altLang="zh-CN" dirty="0"/>
              <a:t>main()</a:t>
            </a:r>
            <a:r>
              <a:rPr lang="zh-CN" altLang="en-US" dirty="0"/>
              <a:t>这样做。有返回值的</a:t>
            </a:r>
            <a:r>
              <a:rPr lang="en-US" altLang="zh-CN" dirty="0"/>
              <a:t>C</a:t>
            </a:r>
            <a:r>
              <a:rPr lang="zh-CN" altLang="en-US" dirty="0"/>
              <a:t>函数要有</a:t>
            </a:r>
            <a:r>
              <a:rPr lang="en-US" altLang="zh-CN" dirty="0"/>
              <a:t>return</a:t>
            </a:r>
            <a:r>
              <a:rPr lang="zh-CN" altLang="en-US" dirty="0"/>
              <a:t>语句。该语句以</a:t>
            </a:r>
            <a:r>
              <a:rPr lang="en-US" altLang="zh-CN" dirty="0">
                <a:solidFill>
                  <a:srgbClr val="FF0000"/>
                </a:solidFill>
              </a:rPr>
              <a:t>return</a:t>
            </a:r>
            <a:r>
              <a:rPr lang="zh-CN" altLang="en-US" dirty="0">
                <a:solidFill>
                  <a:srgbClr val="FF0000"/>
                </a:solidFill>
              </a:rPr>
              <a:t>关键字</a:t>
            </a:r>
            <a:r>
              <a:rPr lang="zh-CN" altLang="en-US" dirty="0"/>
              <a:t>开始，后面是待返</a:t>
            </a:r>
            <a:endParaRPr lang="en-US" altLang="zh-CN" dirty="0"/>
          </a:p>
          <a:p>
            <a:r>
              <a:rPr lang="zh-CN" altLang="en-US" dirty="0"/>
              <a:t>回的值，并以分号结尾。如果遗漏 </a:t>
            </a:r>
            <a:r>
              <a:rPr lang="en-US" altLang="zh-CN" dirty="0"/>
              <a:t>main()</a:t>
            </a:r>
            <a:r>
              <a:rPr lang="zh-CN" altLang="en-US" dirty="0"/>
              <a:t>函数中的 </a:t>
            </a:r>
            <a:r>
              <a:rPr lang="en-US" altLang="zh-CN" dirty="0"/>
              <a:t>return </a:t>
            </a:r>
            <a:r>
              <a:rPr lang="zh-CN" altLang="en-US" dirty="0"/>
              <a:t>语句，程序在运行至最外面的右花括号（</a:t>
            </a:r>
            <a:r>
              <a:rPr lang="en-US" altLang="zh-CN" dirty="0"/>
              <a:t>}</a:t>
            </a:r>
            <a:r>
              <a:rPr lang="zh-CN" altLang="en-US" dirty="0"/>
              <a:t>）</a:t>
            </a:r>
            <a:endParaRPr lang="en-US" altLang="zh-CN" dirty="0"/>
          </a:p>
          <a:p>
            <a:r>
              <a:rPr lang="zh-CN" altLang="en-US" dirty="0"/>
              <a:t>时会返回</a:t>
            </a:r>
            <a:r>
              <a:rPr lang="en-US" altLang="zh-CN" dirty="0"/>
              <a:t>0</a:t>
            </a:r>
            <a:r>
              <a:rPr lang="zh-CN" altLang="en-US" dirty="0"/>
              <a:t>。因此，可以省略</a:t>
            </a:r>
            <a:r>
              <a:rPr lang="en-US" altLang="zh-CN" dirty="0"/>
              <a:t>main()</a:t>
            </a:r>
            <a:r>
              <a:rPr lang="zh-CN" altLang="en-US" dirty="0"/>
              <a:t>函数末尾的</a:t>
            </a:r>
            <a:r>
              <a:rPr lang="en-US" altLang="zh-CN" dirty="0"/>
              <a:t>return</a:t>
            </a:r>
            <a:r>
              <a:rPr lang="zh-CN" altLang="en-US" dirty="0"/>
              <a:t>语句。但是，不要在其他有返回值的函数中漏掉</a:t>
            </a:r>
            <a:endParaRPr lang="en-US" altLang="zh-CN" dirty="0"/>
          </a:p>
          <a:p>
            <a:r>
              <a:rPr lang="zh-CN" altLang="en-US" dirty="0"/>
              <a:t>它。因此，强烈建议读者养成在 </a:t>
            </a:r>
            <a:r>
              <a:rPr lang="en-US" altLang="zh-CN" dirty="0"/>
              <a:t>main()</a:t>
            </a:r>
            <a:r>
              <a:rPr lang="zh-CN" altLang="en-US" dirty="0"/>
              <a:t>函数中保留 </a:t>
            </a:r>
            <a:r>
              <a:rPr lang="en-US" altLang="zh-CN" dirty="0"/>
              <a:t>return </a:t>
            </a:r>
            <a:r>
              <a:rPr lang="zh-CN" altLang="en-US" dirty="0"/>
              <a:t>语句的好习惯。在这种情况下，可将其看</a:t>
            </a:r>
            <a:endParaRPr lang="en-US" altLang="zh-CN" dirty="0"/>
          </a:p>
          <a:p>
            <a:r>
              <a:rPr lang="zh-CN" altLang="en-US" dirty="0"/>
              <a:t>作是统一代码风格。但对于某些操作系统（包括</a:t>
            </a:r>
            <a:r>
              <a:rPr lang="en-US" altLang="zh-CN" dirty="0"/>
              <a:t>Linux</a:t>
            </a:r>
            <a:r>
              <a:rPr lang="zh-CN" altLang="en-US" dirty="0"/>
              <a:t>和</a:t>
            </a:r>
            <a:r>
              <a:rPr lang="en-US" altLang="zh-CN" dirty="0"/>
              <a:t>UNIX</a:t>
            </a:r>
            <a:r>
              <a:rPr lang="zh-CN" altLang="en-US" dirty="0"/>
              <a:t>），</a:t>
            </a:r>
            <a:r>
              <a:rPr lang="en-US" altLang="zh-CN" dirty="0"/>
              <a:t>return</a:t>
            </a:r>
            <a:r>
              <a:rPr lang="zh-CN" altLang="en-US" dirty="0"/>
              <a:t>语句有实际的用途。第</a:t>
            </a:r>
            <a:r>
              <a:rPr lang="en-US" altLang="zh-CN" dirty="0"/>
              <a:t>11</a:t>
            </a:r>
            <a:r>
              <a:rPr lang="zh-CN" altLang="en-US" dirty="0"/>
              <a:t>章再</a:t>
            </a:r>
            <a:endParaRPr lang="en-US" altLang="zh-CN" dirty="0"/>
          </a:p>
          <a:p>
            <a:r>
              <a:rPr lang="zh-CN" altLang="en-US" dirty="0"/>
              <a:t>详述这个主题。</a:t>
            </a:r>
            <a:endParaRPr lang="en-US" altLang="zh-CN" dirty="0"/>
          </a:p>
        </p:txBody>
      </p:sp>
      <p:sp>
        <p:nvSpPr>
          <p:cNvPr id="2" name="标题 1"/>
          <p:cNvSpPr>
            <a:spLocks noGrp="1"/>
          </p:cNvSpPr>
          <p:nvPr>
            <p:ph type="title"/>
          </p:nvPr>
        </p:nvSpPr>
        <p:spPr/>
        <p:txBody>
          <a:bodyPr/>
          <a:lstStyle/>
          <a:p>
            <a:r>
              <a:rPr lang="en-US" altLang="zh-CN" dirty="0"/>
              <a:t>2.2.2 </a:t>
            </a:r>
            <a:r>
              <a:rPr lang="zh-CN" altLang="en-US" dirty="0"/>
              <a:t>第</a:t>
            </a:r>
            <a:r>
              <a:rPr lang="en-US" altLang="zh-CN" dirty="0"/>
              <a:t>2</a:t>
            </a:r>
            <a:r>
              <a:rPr lang="zh-CN" altLang="en-US" dirty="0"/>
              <a:t>遍：程序细节</a:t>
            </a:r>
            <a:endParaRPr lang="zh-CN" altLang="en-US" dirty="0"/>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pt-BR" altLang="zh-CN" sz="1800" b="0" i="0" u="none" strike="noStrike" baseline="0" dirty="0">
                <a:latin typeface="TimesNewRomanPSMT"/>
              </a:rPr>
              <a:t>printf("*p1++ = %d, *++p2 = %d, (*p3)++ = %d\n",*p1++, *++p2, (*p3)++);</a:t>
            </a:r>
            <a:endParaRPr lang="pt-BR"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*p1 = %d,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*p2 = %d,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*p3 = %d\n",*p1, *p2, *p3);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10.4.1 </a:t>
            </a:r>
            <a:r>
              <a:rPr lang="zh-CN" altLang="en-US" dirty="0"/>
              <a:t>使用指针形参</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*p1 = 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*p2 = 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*p3 = 300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*p1++ = 100, *++p2 = 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(*p3)++ = 300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*p1 = 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*p2 = 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*p3 = 301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只有</a:t>
            </a:r>
            <a:r>
              <a:rPr lang="en-US" altLang="zh-CN" sz="1800" b="0" i="0" u="none" strike="noStrike" baseline="0" dirty="0">
                <a:latin typeface="TimesNewRomanPSMT"/>
                <a:ea typeface="宋体" panose="02010600030101010101" pitchFamily="2" charset="-122"/>
              </a:rPr>
              <a:t>(*p3)++</a:t>
            </a:r>
            <a:r>
              <a:rPr lang="zh-CN" altLang="en-US" sz="1800" b="0" i="0" u="none" strike="noStrike" baseline="0" dirty="0">
                <a:latin typeface="宋体" panose="02010600030101010101" pitchFamily="2" charset="-122"/>
                <a:ea typeface="宋体" panose="02010600030101010101" pitchFamily="2" charset="-122"/>
              </a:rPr>
              <a:t>改变了数组元素的值，其他两个操作分别把</a:t>
            </a:r>
            <a:r>
              <a:rPr lang="en-US" altLang="zh-CN" sz="1800" b="0" i="0" u="none" strike="noStrike" baseline="0" dirty="0">
                <a:latin typeface="TimesNewRomanPSMT"/>
                <a:ea typeface="宋体" panose="02010600030101010101" pitchFamily="2" charset="-122"/>
              </a:rPr>
              <a:t>p1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指向数组的下一个元素。</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10.4.2 </a:t>
            </a:r>
            <a:r>
              <a:rPr lang="zh-CN" altLang="en-US" dirty="0"/>
              <a:t>指针表示法和数组表示法</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从以上分析可知，处理数组的函数实际上用指针作为参数，但是在编写这样的函数时，可以选择是使用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数组表示法还是指针表示法。如程序清单</a:t>
            </a:r>
            <a:r>
              <a:rPr lang="en-US" altLang="zh-CN" sz="1800" b="0" i="0" u="none" strike="noStrike" baseline="0" dirty="0">
                <a:latin typeface="TimesNewRomanPSMT"/>
                <a:ea typeface="宋体" panose="02010600030101010101" pitchFamily="2" charset="-122"/>
              </a:rPr>
              <a:t>10.10</a:t>
            </a:r>
            <a:r>
              <a:rPr lang="zh-CN" altLang="en-US" sz="1800" b="0" i="0" u="none" strike="noStrike" baseline="0" dirty="0">
                <a:latin typeface="宋体" panose="02010600030101010101" pitchFamily="2" charset="-122"/>
                <a:ea typeface="宋体" panose="02010600030101010101" pitchFamily="2" charset="-122"/>
              </a:rPr>
              <a:t>所示，使用数组表示法，让函数是处理数组的这一意图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更加明显。另外，许多其他语言的程序员对数组表示法更熟悉，如</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Modula-2</a:t>
            </a:r>
            <a:r>
              <a:rPr lang="zh-CN" altLang="en-US" sz="1800" b="0" i="0" u="none" strike="noStrike" baseline="0" dirty="0">
                <a:latin typeface="宋体" panose="02010600030101010101" pitchFamily="2" charset="-122"/>
                <a:ea typeface="宋体" panose="02010600030101010101" pitchFamily="2" charset="-122"/>
              </a:rPr>
              <a:t>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。其他程序员可能更习惯使用指针表示法，觉得使用指针更自然，如程序清单</a:t>
            </a:r>
            <a:r>
              <a:rPr lang="en-US" altLang="zh-CN" sz="1800" b="0" i="0" u="none" strike="noStrike" baseline="0" dirty="0">
                <a:latin typeface="TimesNewRomanPSMT"/>
                <a:ea typeface="宋体" panose="02010600030101010101" pitchFamily="2" charset="-122"/>
              </a:rPr>
              <a:t>10.11</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10.4.2 </a:t>
            </a:r>
            <a:r>
              <a:rPr lang="zh-CN" altLang="en-US" dirty="0"/>
              <a:t>指针表示法和数组表示法</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至于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这两个表达式都是等价的。无论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是数组名还是指针变量，这两个表达式都没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问题。但是，只有当</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是指针变量时，才能使用</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这样的表达式。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指针表示法（尤其与递增运算符一起使用时）更接近机器语言，因此一些编译器在编译时能生成效率更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高的代码。然而，许多程序员认为他们的主要任务是确保代码正确、逻辑清晰，而代码优化应该留给编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译器去做。</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可以对指针进行哪些操作？</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提供了一些基本的指针操作，下面的程序示例中演示了</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种不同的操作。为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了显示每种操作的结果，该程序打印了指针的值（该指针指向的地址）、储存在指针指向地址上的值，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以及指针自己的地址。如果编译器不支持</a:t>
            </a:r>
            <a:r>
              <a:rPr lang="en-US" altLang="zh-CN" sz="1800" b="0" i="0" u="none" strike="noStrike" baseline="0" dirty="0">
                <a:latin typeface="TimesNewRomanPSMT"/>
                <a:ea typeface="宋体" panose="02010600030101010101" pitchFamily="2" charset="-122"/>
              </a:rPr>
              <a:t>%p </a:t>
            </a:r>
            <a:r>
              <a:rPr lang="zh-CN" altLang="en-US" sz="1800" b="0" i="0" u="none" strike="noStrike" baseline="0" dirty="0">
                <a:latin typeface="宋体" panose="02010600030101010101" pitchFamily="2" charset="-122"/>
                <a:ea typeface="宋体" panose="02010600030101010101" pitchFamily="2" charset="-122"/>
              </a:rPr>
              <a:t>转换说明，可以用</a:t>
            </a:r>
            <a:r>
              <a:rPr lang="en-US" altLang="zh-CN" sz="1800" b="0" i="0" u="none" strike="noStrike" baseline="0" dirty="0">
                <a:latin typeface="TimesNewRomanPSMT"/>
                <a:ea typeface="宋体" panose="02010600030101010101" pitchFamily="2" charset="-122"/>
              </a:rPr>
              <a:t>%u </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；如果编译器不支持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%td</a:t>
            </a:r>
            <a:r>
              <a:rPr lang="zh-CN" altLang="en-US" sz="1800" b="0" i="0" u="none" strike="noStrike" baseline="0" dirty="0">
                <a:latin typeface="宋体" panose="02010600030101010101" pitchFamily="2" charset="-122"/>
                <a:ea typeface="宋体" panose="02010600030101010101" pitchFamily="2" charset="-122"/>
              </a:rPr>
              <a:t>转换说明打印地址的差值，可以用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来代替。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10.13</a:t>
            </a:r>
            <a:r>
              <a:rPr lang="zh-CN" altLang="en-US" sz="1800" b="0" i="0" u="none" strike="noStrike" baseline="0" dirty="0">
                <a:latin typeface="宋体" panose="02010600030101010101" pitchFamily="2" charset="-122"/>
                <a:ea typeface="宋体" panose="02010600030101010101" pitchFamily="2" charset="-122"/>
              </a:rPr>
              <a:t>演示了指针变量的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种基本操作。除了这些操作，还可以使用关系运算符来比较指针。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10.13 </a:t>
            </a:r>
            <a:r>
              <a:rPr lang="en-US" altLang="zh-CN" sz="1800" b="1" i="0" u="none" strike="noStrike" baseline="0" dirty="0" err="1">
                <a:latin typeface="TimesNewRomanPS-BoldMT"/>
                <a:ea typeface="宋体" panose="02010600030101010101" pitchFamily="2" charset="-122"/>
              </a:rPr>
              <a:t>ptr_ops.c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ptr_ops.c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指针操作</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urn[5]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 ptr1, *ptr2, *ptr3;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ptr1 = 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把一个地址赋给指针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ptr2 = &amp;urn[2];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把一个地址赋给指针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解引用指针，以及获得指针的地址</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("pointer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dereferenced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address:\n");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("ptr1 = %p, *ptr1 =%d, &amp;ptr1 = %p\n", ptr1, *ptr1, &amp;ptr1);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指针加法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ptr3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nadding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("ptr1 + 4 = %p, *(ptr1 + 4) = %d\n", ptr1 + 4, *(ptr1 + 4));</a:t>
            </a:r>
            <a:endParaRPr lang="en-US" altLang="zh-CN" sz="1800" b="0" i="0" u="none" strike="noStrike" baseline="0" dirty="0">
              <a:latin typeface="TimesNewRomanPSMT"/>
            </a:endParaRPr>
          </a:p>
          <a:p>
            <a:pPr algn="l"/>
            <a:r>
              <a:rPr lang="en-US" altLang="zh-CN" sz="1800" b="0" i="0" u="none" strike="noStrike" baseline="0" dirty="0">
                <a:latin typeface="TimesNewRomanPSMT"/>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递增指针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after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("ptr1 = %p, *ptr1 =%d, &amp;ptr1 = %p\n", ptr1, *ptr1, &amp;ptr1);</a:t>
            </a:r>
            <a:endParaRPr lang="en-US" altLang="zh-CN" sz="1800" b="0" i="0" u="none" strike="noStrike" baseline="0" dirty="0">
              <a:latin typeface="TimesNewRomanPSMT"/>
            </a:endParaRPr>
          </a:p>
          <a:p>
            <a:pPr algn="l"/>
            <a:r>
              <a:rPr lang="en-US" altLang="zh-CN" sz="1800" b="0" i="0" u="none" strike="noStrike" baseline="0" dirty="0">
                <a:latin typeface="TimesNewRomanPSMT"/>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递减指针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nvalues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after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("ptr2 = %p, *ptr2 = %d, &amp;ptr2 = %p\n", ptr2, *ptr2, &amp;ptr2);</a:t>
            </a:r>
            <a:endParaRPr lang="en-US" altLang="zh-CN" sz="1800" b="0" i="0" u="none" strike="noStrike" baseline="0" dirty="0">
              <a:latin typeface="TimesNewRomanPSMT"/>
            </a:endParaRPr>
          </a:p>
          <a:p>
            <a:pPr algn="l"/>
            <a:r>
              <a:rPr lang="en-US" altLang="zh-CN" sz="1800" b="0" i="0" u="none" strike="noStrike" baseline="0" dirty="0">
                <a:latin typeface="TimesNewRomanPSMT"/>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恢复为初始值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恢复为初始值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nPointers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original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一个指针减去另一个指针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nsubtracting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another:\n");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%td\n",</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一个指针减去一个整数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nsubtracting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pointer:\n");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("ptr3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下面是我们的系统运行该程序后的输出：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pointer value, dereferenced pointer, pointer address: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 = 0x7fff5fbff8d0, *ptr1 =100, &amp;ptr1 = 0x7fff5fbff8c8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adding an int to a pointer: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 + 4 = 0x7fff5fbff8e0, *(ptr1 + 4) = 500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values after ptr1++: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 = 0x7fff5fbff8d4, *ptr1 =200, &amp;ptr1 = 0x7fff5fbff8c8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values after --ptr2: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ptr2 = 0x7fff5fbff8d4, *ptr2 = 200, &amp;ptr2 = 0x7fff5fbff8c0</a:t>
            </a:r>
            <a:endParaRPr lang="en-US" altLang="zh-CN" sz="1800" b="0" i="0" u="none" strike="noStrike" baseline="0" dirty="0">
              <a:latin typeface="TimesNewRomanPSMT"/>
            </a:endParaRPr>
          </a:p>
          <a:p>
            <a:pPr algn="l"/>
            <a:r>
              <a:rPr lang="en-US" altLang="zh-CN" sz="1800" b="0" i="0" u="none" strike="noStrike" baseline="0" dirty="0">
                <a:latin typeface="TimesNewRomanPSMT"/>
              </a:rPr>
              <a:t>Pointers reset to original values:</a:t>
            </a:r>
            <a:endParaRPr lang="en-US" altLang="zh-CN" sz="1800" b="0" i="0" u="none" strike="noStrike" baseline="0" dirty="0">
              <a:latin typeface="TimesNewRomanPSMT"/>
            </a:endParaRPr>
          </a:p>
          <a:p>
            <a:pPr algn="l"/>
            <a:r>
              <a:rPr lang="en-US" altLang="zh-CN" sz="1800" b="0" i="0" u="none" strike="noStrike" baseline="0" dirty="0">
                <a:latin typeface="TimesNewRomanPSMT"/>
              </a:rPr>
              <a:t>ptr1 = 0x7fff5fbff8d0, ptr2 = 0x7fff5fbff8d8</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在看过一个具体的程序示例后，我们来了解一下</a:t>
            </a:r>
            <a:r>
              <a:rPr lang="en-US" altLang="zh-CN" dirty="0"/>
              <a:t>C</a:t>
            </a:r>
            <a:r>
              <a:rPr lang="zh-CN" altLang="en-US" dirty="0"/>
              <a:t>程序的基本结构。程序由一个或多个函数组成，必须</a:t>
            </a:r>
            <a:endParaRPr lang="en-US" altLang="zh-CN" dirty="0"/>
          </a:p>
          <a:p>
            <a:r>
              <a:rPr lang="zh-CN" altLang="en-US" dirty="0"/>
              <a:t>有 </a:t>
            </a:r>
            <a:r>
              <a:rPr lang="en-US" altLang="zh-CN" dirty="0"/>
              <a:t>main()</a:t>
            </a:r>
            <a:r>
              <a:rPr lang="zh-CN" altLang="en-US" dirty="0"/>
              <a:t>函数。</a:t>
            </a:r>
            <a:r>
              <a:rPr lang="zh-CN" altLang="en-US" dirty="0">
                <a:solidFill>
                  <a:srgbClr val="FF0000"/>
                </a:solidFill>
              </a:rPr>
              <a:t>函数由函数头和函数体组成</a:t>
            </a:r>
            <a:r>
              <a:rPr lang="zh-CN" altLang="en-US" dirty="0"/>
              <a:t>。函数头包括函数名、传入该函数的信息类型和函数的返</a:t>
            </a:r>
            <a:endParaRPr lang="en-US" altLang="zh-CN" dirty="0"/>
          </a:p>
          <a:p>
            <a:r>
              <a:rPr lang="zh-CN" altLang="en-US" dirty="0"/>
              <a:t>回类型。通过函数名后的圆括号可识别出函数，圆括号里可能为空，可能有参数。函数体被花括号括起</a:t>
            </a:r>
            <a:endParaRPr lang="en-US" altLang="zh-CN" dirty="0"/>
          </a:p>
          <a:p>
            <a:r>
              <a:rPr lang="zh-CN" altLang="en-US" dirty="0"/>
              <a:t>来，由一系列语句、声明组成，如图</a:t>
            </a:r>
            <a:r>
              <a:rPr lang="en-US" altLang="zh-CN" dirty="0"/>
              <a:t>2.4</a:t>
            </a:r>
            <a:r>
              <a:rPr lang="zh-CN" altLang="en-US" dirty="0"/>
              <a:t>所示。</a:t>
            </a:r>
            <a:endParaRPr lang="zh-CN" altLang="en-US" dirty="0"/>
          </a:p>
          <a:p>
            <a:endParaRPr lang="zh-CN" altLang="en-US" dirty="0"/>
          </a:p>
          <a:p>
            <a:r>
              <a:rPr lang="zh-CN" altLang="en-US" dirty="0"/>
              <a:t>本章的程序示例中有一条声明，声明了程序使用的变量名和类型。然后是一条赋值表达式语句，变量被</a:t>
            </a:r>
            <a:endParaRPr lang="zh-CN" altLang="en-US" dirty="0"/>
          </a:p>
          <a:p>
            <a:r>
              <a:rPr lang="zh-CN" altLang="en-US" dirty="0"/>
              <a:t>赋给一个值。接下来是</a:t>
            </a:r>
            <a:r>
              <a:rPr lang="en-US" altLang="zh-CN" dirty="0"/>
              <a:t>3</a:t>
            </a:r>
            <a:r>
              <a:rPr lang="zh-CN" altLang="en-US" dirty="0"/>
              <a:t>条</a:t>
            </a:r>
            <a:r>
              <a:rPr lang="en-US" altLang="zh-CN" dirty="0" err="1"/>
              <a:t>printf</a:t>
            </a:r>
            <a:r>
              <a:rPr lang="en-US" altLang="zh-CN" dirty="0"/>
              <a:t>()</a:t>
            </a:r>
            <a:r>
              <a:rPr lang="zh-CN" altLang="en-US" dirty="0"/>
              <a:t>语句，调用</a:t>
            </a:r>
            <a:r>
              <a:rPr lang="en-US" altLang="zh-CN" dirty="0" err="1"/>
              <a:t>printf</a:t>
            </a:r>
            <a:r>
              <a:rPr lang="en-US" altLang="zh-CN" dirty="0"/>
              <a:t>()</a:t>
            </a:r>
            <a:r>
              <a:rPr lang="zh-CN" altLang="en-US" dirty="0"/>
              <a:t>函数</a:t>
            </a:r>
            <a:r>
              <a:rPr lang="en-US" altLang="zh-CN" dirty="0"/>
              <a:t>3</a:t>
            </a:r>
            <a:r>
              <a:rPr lang="zh-CN" altLang="en-US" dirty="0"/>
              <a:t>次。最后，</a:t>
            </a:r>
            <a:r>
              <a:rPr lang="en-US" altLang="zh-CN" dirty="0"/>
              <a:t>main()</a:t>
            </a:r>
            <a:r>
              <a:rPr lang="zh-CN" altLang="en-US" dirty="0"/>
              <a:t>以</a:t>
            </a:r>
            <a:r>
              <a:rPr lang="en-US" altLang="zh-CN" dirty="0"/>
              <a:t>return</a:t>
            </a:r>
            <a:r>
              <a:rPr lang="zh-CN" altLang="en-US" dirty="0"/>
              <a:t>语句结束。</a:t>
            </a:r>
            <a:endParaRPr lang="en-US" altLang="zh-CN" dirty="0"/>
          </a:p>
        </p:txBody>
      </p:sp>
      <p:sp>
        <p:nvSpPr>
          <p:cNvPr id="2" name="标题 1"/>
          <p:cNvSpPr>
            <a:spLocks noGrp="1"/>
          </p:cNvSpPr>
          <p:nvPr>
            <p:ph type="title"/>
          </p:nvPr>
        </p:nvSpPr>
        <p:spPr/>
        <p:txBody>
          <a:bodyPr/>
          <a:lstStyle/>
          <a:p>
            <a:r>
              <a:rPr lang="en-US" altLang="zh-CN" dirty="0"/>
              <a:t>2.3 </a:t>
            </a:r>
            <a:r>
              <a:rPr lang="zh-CN" altLang="en-US" dirty="0"/>
              <a:t>简单程序的结构</a:t>
            </a:r>
            <a:endParaRPr lang="zh-CN" altLang="en-US" dirty="0"/>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subtracting one pointer from another:</a:t>
            </a:r>
            <a:endParaRPr lang="en-US" altLang="zh-CN" sz="1800" b="0" i="0" u="none" strike="noStrike" baseline="0" dirty="0">
              <a:latin typeface="TimesNewRomanPSMT"/>
            </a:endParaRPr>
          </a:p>
          <a:p>
            <a:pPr algn="l"/>
            <a:r>
              <a:rPr lang="en-US" altLang="zh-CN" sz="1800" b="0" i="0" u="none" strike="noStrike" baseline="0" dirty="0">
                <a:latin typeface="TimesNewRomanPSMT"/>
              </a:rPr>
              <a:t>ptr2 = 0x7fff5fbff8d8, ptr1 = 0x7fff5fbff8d0, ptr2 - ptr1 = 2</a:t>
            </a:r>
            <a:endParaRPr lang="en-US" altLang="zh-CN" sz="1800" b="0" i="0" u="none" strike="noStrike" baseline="0" dirty="0">
              <a:latin typeface="TimesNewRomanPSMT"/>
            </a:endParaRPr>
          </a:p>
          <a:p>
            <a:pPr algn="l"/>
            <a:r>
              <a:rPr lang="en-US" altLang="zh-CN" sz="1800" b="0" i="0" u="none" strike="noStrike" baseline="0" dirty="0">
                <a:latin typeface="TimesNewRomanPSMT"/>
              </a:rPr>
              <a:t>subtracting an int from a pointer:</a:t>
            </a:r>
            <a:endParaRPr lang="en-US" altLang="zh-CN" sz="1800" b="0" i="0" u="none" strike="noStrike" baseline="0" dirty="0">
              <a:latin typeface="TimesNewRomanPSMT"/>
            </a:endParaRPr>
          </a:p>
          <a:p>
            <a:pPr algn="l"/>
            <a:r>
              <a:rPr lang="en-US" altLang="zh-CN" sz="1800" b="0" i="0" u="none" strike="noStrike" baseline="0" dirty="0">
                <a:latin typeface="TimesNewRomanPSMT"/>
              </a:rPr>
              <a:t>ptr3 = 0x7fff5fbff8e0, ptr3 - 2 = 0x7fff5fbff8d8</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下面分别描述了指针变量的基本操作。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赋值：可以把地址赋给指针。例如，用数组名、带地址运算符（</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）的变量名、另一个指针进行赋值。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在该例中，把</a:t>
            </a:r>
            <a:r>
              <a:rPr lang="en-US" altLang="zh-CN" sz="1800" b="0" i="0" u="none" strike="noStrike" baseline="0" dirty="0">
                <a:latin typeface="TimesNewRomanPSMT"/>
                <a:ea typeface="宋体" panose="02010600030101010101" pitchFamily="2" charset="-122"/>
              </a:rPr>
              <a:t>urn</a:t>
            </a:r>
            <a:r>
              <a:rPr lang="zh-CN" altLang="en-US" sz="1800" b="0" i="0" u="none" strike="noStrike" baseline="0" dirty="0">
                <a:latin typeface="宋体" panose="02010600030101010101" pitchFamily="2" charset="-122"/>
                <a:ea typeface="宋体" panose="02010600030101010101" pitchFamily="2" charset="-122"/>
              </a:rPr>
              <a:t>数组的首地址赋给了</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，该地址的编号恰好是</a:t>
            </a:r>
            <a:r>
              <a:rPr lang="en-US" altLang="zh-CN" sz="1800" b="0" i="0" u="none" strike="noStrike" baseline="0" dirty="0">
                <a:latin typeface="TimesNewRomanPSMT"/>
                <a:ea typeface="宋体" panose="02010600030101010101" pitchFamily="2" charset="-122"/>
              </a:rPr>
              <a:t>0x7fff5fbff8d0</a:t>
            </a:r>
            <a:r>
              <a:rPr lang="zh-CN" altLang="en-US" sz="1800" b="0" i="0" u="none" strike="noStrike" baseline="0" dirty="0">
                <a:latin typeface="宋体" panose="02010600030101010101" pitchFamily="2" charset="-122"/>
                <a:ea typeface="宋体" panose="02010600030101010101" pitchFamily="2" charset="-122"/>
              </a:rPr>
              <a:t>。变量</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获得数组</a:t>
            </a:r>
            <a:r>
              <a:rPr lang="en-US" altLang="zh-CN" sz="1800" b="0" i="0" u="none" strike="noStrike" baseline="0" dirty="0">
                <a:latin typeface="TimesNewRomanPSMT"/>
                <a:ea typeface="宋体" panose="02010600030101010101" pitchFamily="2" charset="-122"/>
              </a:rPr>
              <a:t>urn</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a:t>
            </a:r>
            <a:r>
              <a:rPr lang="en-US" altLang="zh-CN" sz="1800" b="0" i="0" u="none" strike="noStrike" baseline="0" dirty="0">
                <a:latin typeface="TimesNewRomanPSMT"/>
                <a:ea typeface="宋体" panose="02010600030101010101" pitchFamily="2" charset="-122"/>
              </a:rPr>
              <a:t>urn[2]</a:t>
            </a:r>
            <a:r>
              <a:rPr lang="zh-CN" altLang="en-US" sz="1800" b="0" i="0" u="none" strike="noStrike" baseline="0" dirty="0">
                <a:latin typeface="宋体" panose="02010600030101010101" pitchFamily="2" charset="-122"/>
                <a:ea typeface="宋体" panose="02010600030101010101" pitchFamily="2" charset="-122"/>
              </a:rPr>
              <a:t>）的地址。注意，地址应该和指针类型兼容。也就是说，不能把</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类型的地址赋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的指针，至少要避免不明智的类型转换。</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已经强制不允许这样做。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解引用：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运算符给出指针指向地址上储存的值。因此，</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的初值是</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，该值储存在编号为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0x7fff5fbff8d0</a:t>
            </a:r>
            <a:r>
              <a:rPr lang="zh-CN" altLang="en-US" sz="1800" b="0" i="0" u="none" strike="noStrike" baseline="0" dirty="0">
                <a:latin typeface="宋体" panose="02010600030101010101" pitchFamily="2" charset="-122"/>
                <a:ea typeface="宋体" panose="02010600030101010101" pitchFamily="2" charset="-122"/>
              </a:rPr>
              <a:t>的地址上。</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取址：和所有变量一样，指针变量也有自己的地址和值。对指针而言，</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运算符给出指针本身的地址。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本例中，</a:t>
            </a:r>
            <a:r>
              <a:rPr lang="en-US" altLang="zh-CN" sz="1800" b="0" i="0" u="none" strike="noStrike" baseline="0" dirty="0">
                <a:latin typeface="TimesNewRomanPSMT"/>
                <a:ea typeface="宋体" panose="02010600030101010101" pitchFamily="2" charset="-122"/>
              </a:rPr>
              <a:t>ptr1 </a:t>
            </a:r>
            <a:r>
              <a:rPr lang="zh-CN" altLang="en-US" sz="1800" b="0" i="0" u="none" strike="noStrike" baseline="0" dirty="0">
                <a:latin typeface="宋体" panose="02010600030101010101" pitchFamily="2" charset="-122"/>
                <a:ea typeface="宋体" panose="02010600030101010101" pitchFamily="2" charset="-122"/>
              </a:rPr>
              <a:t>储存在内存编号为</a:t>
            </a:r>
            <a:r>
              <a:rPr lang="en-US" altLang="zh-CN" sz="1800" b="0" i="0" u="none" strike="noStrike" baseline="0" dirty="0">
                <a:latin typeface="TimesNewRomanPSMT"/>
                <a:ea typeface="宋体" panose="02010600030101010101" pitchFamily="2" charset="-122"/>
              </a:rPr>
              <a:t>0x7fff5fbff8c8 </a:t>
            </a:r>
            <a:r>
              <a:rPr lang="zh-CN" altLang="en-US" sz="1800" b="0" i="0" u="none" strike="noStrike" baseline="0" dirty="0">
                <a:latin typeface="宋体" panose="02010600030101010101" pitchFamily="2" charset="-122"/>
                <a:ea typeface="宋体" panose="02010600030101010101" pitchFamily="2" charset="-122"/>
              </a:rPr>
              <a:t>的地址上，该存储单元储存的内容是</a:t>
            </a:r>
            <a:r>
              <a:rPr lang="en-US" altLang="zh-CN" sz="1800" b="0" i="0" u="none" strike="noStrike" baseline="0" dirty="0">
                <a:latin typeface="TimesNewRomanPSMT"/>
                <a:ea typeface="宋体" panose="02010600030101010101" pitchFamily="2" charset="-122"/>
              </a:rPr>
              <a:t>0x7fff5fbff8d0</a:t>
            </a:r>
            <a:r>
              <a:rPr lang="zh-CN" altLang="en-US" sz="1800" b="0" i="0" u="none" strike="noStrike" baseline="0" dirty="0">
                <a:latin typeface="宋体" panose="02010600030101010101" pitchFamily="2" charset="-122"/>
                <a:ea typeface="宋体" panose="02010600030101010101" pitchFamily="2" charset="-122"/>
              </a:rPr>
              <a:t>，即</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urn</a:t>
            </a:r>
            <a:r>
              <a:rPr lang="zh-CN" altLang="en-US" sz="1800" b="0" i="0" u="none" strike="noStrike" baseline="0" dirty="0">
                <a:latin typeface="宋体" panose="02010600030101010101" pitchFamily="2" charset="-122"/>
                <a:ea typeface="宋体" panose="02010600030101010101" pitchFamily="2" charset="-122"/>
              </a:rPr>
              <a:t>的地址。因此</a:t>
            </a:r>
            <a:r>
              <a:rPr lang="en-US" altLang="zh-CN" sz="1800" b="0" i="0" u="none" strike="noStrike" baseline="0" dirty="0">
                <a:latin typeface="TimesNewRomanPSMT"/>
                <a:ea typeface="宋体" panose="02010600030101010101" pitchFamily="2" charset="-122"/>
              </a:rPr>
              <a:t>&amp;ptr1</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的指针，而</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err="1">
                <a:latin typeface="TimesNewRomanPSMT"/>
                <a:ea typeface="宋体" panose="02010600030101010101" pitchFamily="2" charset="-122"/>
              </a:rPr>
              <a:t>utn</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指针与整数相加：可以使用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运算符把指针与整数相加，或整数与指针相加。无论哪种情况，整数都会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和指针所指向类型的大小（以字节为单位）相乘，然后把结果与初始地址相加。因此</a:t>
            </a:r>
            <a:r>
              <a:rPr lang="en-US" altLang="zh-CN" sz="1800" b="0" i="0" u="none" strike="noStrike" baseline="0" dirty="0">
                <a:latin typeface="TimesNewRomanPSMT"/>
                <a:ea typeface="宋体" panose="02010600030101010101" pitchFamily="2" charset="-122"/>
              </a:rPr>
              <a:t>ptr1 +4</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&amp;urn[4]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等价。如果相加的结果超出了初始指针指向的数组范围，计算结果则是未定义的。除非正好超过数组末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尾第一个位置，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保证该指针有效。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递增指针：递增指向数组元素的指针可以让该指针移动至数组的下一个元素。因此，</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相当于把</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的值加上</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（我们的系统中</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urn[1]</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10.4</a:t>
            </a:r>
            <a:r>
              <a:rPr lang="zh-CN" altLang="en-US" sz="1800" b="0" i="0" u="none" strike="noStrike" baseline="0" dirty="0">
                <a:latin typeface="宋体" panose="02010600030101010101" pitchFamily="2" charset="-122"/>
                <a:ea typeface="宋体" panose="02010600030101010101" pitchFamily="2" charset="-122"/>
              </a:rPr>
              <a:t>，该图中使用了简化的地址）。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现在</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0x7fff5fbff8d4</a:t>
            </a:r>
            <a:r>
              <a:rPr lang="zh-CN" altLang="en-US" sz="1800" b="0" i="0" u="none" strike="noStrike" baseline="0" dirty="0">
                <a:latin typeface="宋体" panose="02010600030101010101" pitchFamily="2" charset="-122"/>
                <a:ea typeface="宋体" panose="02010600030101010101" pitchFamily="2" charset="-122"/>
              </a:rPr>
              <a:t>（数组的下一个元素的地址），</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200</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urn[1]</a:t>
            </a:r>
            <a:r>
              <a:rPr lang="zh-CN" altLang="en-US" sz="1800" b="0" i="0" u="none" strike="noStrike" baseline="0" dirty="0">
                <a:latin typeface="宋体" panose="02010600030101010101" pitchFamily="2" charset="-122"/>
                <a:ea typeface="宋体" panose="02010600030101010101" pitchFamily="2" charset="-122"/>
              </a:rPr>
              <a:t>的值）。注意，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本身的地址仍是 </a:t>
            </a:r>
            <a:r>
              <a:rPr lang="en-US" altLang="zh-CN" sz="1800" b="0" i="0" u="none" strike="noStrike" baseline="0" dirty="0">
                <a:latin typeface="TimesNewRomanPSMT"/>
                <a:ea typeface="宋体" panose="02010600030101010101" pitchFamily="2" charset="-122"/>
              </a:rPr>
              <a:t>0x7fff5fbff8c8</a:t>
            </a:r>
            <a:r>
              <a:rPr lang="zh-CN" altLang="en-US" sz="1800" b="0" i="0" u="none" strike="noStrike" baseline="0" dirty="0">
                <a:latin typeface="宋体" panose="02010600030101010101" pitchFamily="2" charset="-122"/>
                <a:ea typeface="宋体" panose="02010600030101010101" pitchFamily="2" charset="-122"/>
              </a:rPr>
              <a:t>。毕竟，变量不会因为值发生变化就移动位置。</a:t>
            </a:r>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216144" y="3429000"/>
            <a:ext cx="5759711" cy="3105182"/>
          </a:xfrm>
          <a:prstGeom prst="rect">
            <a:avLst/>
          </a:prstGeom>
        </p:spPr>
      </p:pic>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指针减去一个整数：可以使用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运算符从一个指针中减去一个整数。指针必须是第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个运算对象，整数是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个运算对象。该整数将乘以指针指向类型的大小（以字节为单位），然后用初始地址减去乘积。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ptr3 - 2</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&amp;urn[2]</a:t>
            </a:r>
            <a:r>
              <a:rPr lang="zh-CN" altLang="en-US" sz="1800" b="0" i="0" u="none" strike="noStrike" baseline="0" dirty="0">
                <a:latin typeface="宋体" panose="02010600030101010101" pitchFamily="2" charset="-122"/>
                <a:ea typeface="宋体" panose="02010600030101010101" pitchFamily="2" charset="-122"/>
              </a:rPr>
              <a:t>等价，因为</a:t>
            </a:r>
            <a:r>
              <a:rPr lang="en-US" altLang="zh-CN" sz="1800" b="0" i="0" u="none" strike="noStrike" baseline="0" dirty="0">
                <a:latin typeface="TimesNewRomanPSMT"/>
                <a:ea typeface="宋体" panose="02010600030101010101" pitchFamily="2" charset="-122"/>
              </a:rPr>
              <a:t>ptr3</a:t>
            </a:r>
            <a:r>
              <a:rPr lang="zh-CN" altLang="en-US" sz="1800" b="0" i="0" u="none" strike="noStrike" baseline="0" dirty="0">
                <a:latin typeface="宋体" panose="02010600030101010101" pitchFamily="2" charset="-122"/>
                <a:ea typeface="宋体" panose="02010600030101010101" pitchFamily="2" charset="-122"/>
              </a:rPr>
              <a:t>指向的是</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arn</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。如果相减的结果超出了初始指针所指向数组的范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围，计算结果则是未定义的。除非正好超过数组末尾第一个位置，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保证该指针有效。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递减指针：当然，除了递增指针还可以递减指针。在本例中，递减</a:t>
            </a:r>
            <a:r>
              <a:rPr lang="en-US" altLang="zh-CN" sz="1800" b="0" i="0" u="none" strike="noStrike" baseline="0" dirty="0">
                <a:latin typeface="TimesNewRomanPSMT"/>
                <a:ea typeface="宋体" panose="02010600030101010101" pitchFamily="2" charset="-122"/>
              </a:rPr>
              <a:t>ptr3</a:t>
            </a:r>
            <a:r>
              <a:rPr lang="zh-CN" altLang="en-US" sz="1800" b="0" i="0" u="none" strike="noStrike" baseline="0" dirty="0">
                <a:latin typeface="宋体" panose="02010600030101010101" pitchFamily="2" charset="-122"/>
                <a:ea typeface="宋体" panose="02010600030101010101" pitchFamily="2" charset="-122"/>
              </a:rPr>
              <a:t>使其指向数组的第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个元素而不是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个元素。前缀或后缀的递增和递减运算符都可以使用。注意，在重置</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前，它们都指向相同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的元素</a:t>
            </a:r>
            <a:r>
              <a:rPr lang="en-US" altLang="zh-CN" sz="1800" b="0" i="0" u="none" strike="noStrike" baseline="0" dirty="0">
                <a:latin typeface="TimesNewRomanPSMT"/>
                <a:ea typeface="宋体" panose="02010600030101010101" pitchFamily="2" charset="-122"/>
              </a:rPr>
              <a:t>urn[1]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指针求差：可以计算两个指针的差值。通常，求差的两个指针分别指向同一个数组的不同元素，通过计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算求出两元素之间的距离。差值的单位与数组类型的单位相同。例如，程序清单</a:t>
            </a:r>
            <a:r>
              <a:rPr lang="en-US" altLang="zh-CN" sz="1800" b="0" i="0" u="none" strike="noStrike" baseline="0" dirty="0">
                <a:latin typeface="TimesNewRomanPSMT"/>
                <a:ea typeface="宋体" panose="02010600030101010101" pitchFamily="2" charset="-122"/>
              </a:rPr>
              <a:t>10.13</a:t>
            </a:r>
            <a:r>
              <a:rPr lang="zh-CN" altLang="en-US" sz="1800" b="0" i="0" u="none" strike="noStrike" baseline="0" dirty="0">
                <a:latin typeface="宋体" panose="02010600030101010101" pitchFamily="2" charset="-122"/>
                <a:ea typeface="宋体" panose="02010600030101010101" pitchFamily="2" charset="-122"/>
              </a:rPr>
              <a:t>的输出中，</a:t>
            </a:r>
            <a:r>
              <a:rPr lang="en-US" altLang="zh-CN" sz="1800" b="0" i="0" u="none" strike="noStrike" baseline="0" dirty="0">
                <a:latin typeface="TimesNewRomanPSMT"/>
                <a:ea typeface="宋体" panose="02010600030101010101" pitchFamily="2" charset="-122"/>
              </a:rPr>
              <a:t>ptr2 –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，意思是这两个指针所指向的两个元素相隔两个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字节。只要两个指针都指向相同的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数组（或者其中一个指针指向数组后面的第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个地址），</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都能保证相减运算有效。如果指向两个不同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数组的指针进行求差运算可能会得出一个值，或者导致运行时错误。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比较：使用关系运算符可以比较两个指针的值，前提是两个指针都指向相同类型的对象。</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注意，这里的减法有两种。可以用一个指针减去另一个指针得到一个整数，或者用一个指针减去一个整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数得到另一个指针。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在递增或递减指针时还要注意一些问题。编译器不会检查指针是否仍指向数组元素。</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只能保证指向数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组任意元素的指针和指向数组后面第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个位置的指针有效。但是，如果递增或递减一个指针后超出了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这个范围，则是未定义的。另外，可以解引用指向数组任意元素的指针。但是，即使指针指向数组后面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一个位置是有效的，也能解引用这样的越界指针。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解引用未初始化的指针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说到注意事项，一定要牢记一点：千万不要解引用未初始化的指针。例如，考虑下面的例子：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 </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未初始化的指针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 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严重的错误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为何不行？第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行的意思是把</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储存在</a:t>
            </a:r>
            <a:r>
              <a:rPr lang="en-US" altLang="zh-CN" sz="1800" b="0" i="0" u="none" strike="noStrike" baseline="0" dirty="0" err="1">
                <a:latin typeface="TimesNewRomanPSMT"/>
                <a:ea typeface="宋体" panose="02010600030101010101" pitchFamily="2" charset="-122"/>
              </a:rPr>
              <a:t>pt</a:t>
            </a:r>
            <a:r>
              <a:rPr lang="zh-CN" altLang="en-US" sz="1800" b="0" i="0" u="none" strike="noStrike" baseline="0" dirty="0">
                <a:latin typeface="宋体" panose="02010600030101010101" pitchFamily="2" charset="-122"/>
                <a:ea typeface="宋体" panose="02010600030101010101" pitchFamily="2" charset="-122"/>
              </a:rPr>
              <a:t>指向的位置。但是</a:t>
            </a:r>
            <a:r>
              <a:rPr lang="en-US" altLang="zh-CN" sz="1800" b="0" i="0" u="none" strike="noStrike" baseline="0" dirty="0" err="1">
                <a:latin typeface="TimesNewRomanPSMT"/>
                <a:ea typeface="宋体" panose="02010600030101010101" pitchFamily="2" charset="-122"/>
              </a:rPr>
              <a:t>pt</a:t>
            </a:r>
            <a:r>
              <a:rPr lang="zh-CN" altLang="en-US" sz="1800" b="0" i="0" u="none" strike="noStrike" baseline="0" dirty="0">
                <a:latin typeface="宋体" panose="02010600030101010101" pitchFamily="2" charset="-122"/>
                <a:ea typeface="宋体" panose="02010600030101010101" pitchFamily="2" charset="-122"/>
              </a:rPr>
              <a:t>未被初始化，其值是一个随机值，所以不知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道</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将储存在何处。这可能不会出什么错，也可能会擦写数据或代码，或者导致程序崩溃。切记：创建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一个指针时，系统只分配了储存指针本身的内存，并未分配储存数据的内存。因此，在使用指针之前，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必须先用已分配的地址初始化它。例如，可以用一个现有变量的地址初始化该指针（使用带指针形参的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函数时，就属于这种情况）。或者还可以使用第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章将介绍的</a:t>
            </a:r>
            <a:r>
              <a:rPr lang="en-US" altLang="zh-CN" sz="1800" b="0" i="0" u="none" strike="noStrike" baseline="0" dirty="0">
                <a:latin typeface="TimesNewRomanPSMT"/>
                <a:ea typeface="宋体" panose="02010600030101010101" pitchFamily="2" charset="-122"/>
              </a:rPr>
              <a:t>malloc()</a:t>
            </a:r>
            <a:r>
              <a:rPr lang="zh-CN" altLang="en-US" sz="1800" b="0" i="0" u="none" strike="noStrike" baseline="0" dirty="0">
                <a:latin typeface="宋体" panose="02010600030101010101" pitchFamily="2" charset="-122"/>
                <a:ea typeface="宋体" panose="02010600030101010101" pitchFamily="2" charset="-122"/>
              </a:rPr>
              <a:t>函数先分配内存。无论如何，使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用指针时一定要注意，不要解引用未初始化的指针！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 pd;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未初始化的指针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en-US" altLang="zh-CN" sz="1800" b="0" i="0" u="none" strike="noStrike" baseline="0" dirty="0">
                <a:latin typeface="TimesNewRomanPSMT"/>
              </a:rPr>
              <a:t>pd = 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不要这样做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urn[3];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 ptr1, * ptr2;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下面是一些有效和无效的语句：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有效语句　　　　　　　　　　无效语句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ptr1;</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2.3 </a:t>
            </a:r>
            <a:r>
              <a:rPr lang="zh-CN" altLang="en-US" dirty="0"/>
              <a:t>简单程序的结构</a:t>
            </a:r>
            <a:endParaRPr lang="zh-CN" altLang="en-US" dirty="0"/>
          </a:p>
        </p:txBody>
      </p:sp>
      <p:pic>
        <p:nvPicPr>
          <p:cNvPr id="5" name="图片 4"/>
          <p:cNvPicPr>
            <a:picLocks noChangeAspect="1"/>
          </p:cNvPicPr>
          <p:nvPr/>
        </p:nvPicPr>
        <p:blipFill>
          <a:blip r:embed="rId1"/>
          <a:stretch>
            <a:fillRect/>
          </a:stretch>
        </p:blipFill>
        <p:spPr>
          <a:xfrm>
            <a:off x="3338998" y="2004668"/>
            <a:ext cx="4473351" cy="4398908"/>
          </a:xfrm>
          <a:prstGeom prst="rect">
            <a:avLst/>
          </a:prstGeom>
        </p:spPr>
      </p:pic>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10.5 </a:t>
            </a:r>
            <a:r>
              <a:rPr lang="zh-CN" altLang="en-US" dirty="0"/>
              <a:t>指针操作</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基于这些有效的操作，</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程序员创建了指针数组、函数指针、指向指针的指针数组、指向函数的指针数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组等。别紧张，接下来我们将根据已学的内容介绍指针的一些基本用法。指针的第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个基本用法是在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函数间传递信息。前面学过，如果希望在被调函数中改变主调函数的变量，必须使用指针。指针的第 </a:t>
            </a:r>
            <a:r>
              <a:rPr lang="en-US" altLang="zh-CN" sz="1800" b="0" i="0" u="none" strike="noStrike" baseline="0" dirty="0">
                <a:latin typeface="TimesNewRomanPSMT"/>
                <a:ea typeface="宋体" panose="02010600030101010101" pitchFamily="2" charset="-122"/>
              </a:rPr>
              <a:t>2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个基本用法是用在处理数组的函数中。下面我们再来看一个使用函数和数组的编程示例。</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 </a:t>
            </a:r>
            <a:r>
              <a:rPr lang="zh-CN" altLang="en-US" dirty="0"/>
              <a:t>保护数组中的数据</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编写一个处理基本类型（如，</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）的函数时，要选择是传递</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类型的值还是传递指向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的指针。通常都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是直接传递数值，只有程序需要在函数中改变该数值时，才会传递指针。对于数组别无选择，必须传递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指针，因为这样做效率高。如果一个函数按值传递数组，则必须分配足够的空间来储存原数组的副本，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然后把原数组所有的数据拷贝至新的数组中。如果把数组的地址传递给函数，让函数直接处理原数组则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效率要高。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 </a:t>
            </a:r>
            <a:r>
              <a:rPr lang="zh-CN" altLang="en-US" dirty="0"/>
              <a:t>保护数组中的数据</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传递地址会导致一些问题。</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通常都按值传递数据，因为这样做可以保证数据的完整性。如果函数使用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的是原始数据的副本，就不会意外修改原始数据。但是，处理数组的函数通常都需要使用原始数据，因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此这样的函数可以修改原数组。有时，这正是我们需要的。例如，下面的函数给数组的每个元素都加上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一个相同的值：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add_to</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val</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ar</a:t>
            </a:r>
            <a:r>
              <a:rPr lang="en-US" altLang="zh-CN" sz="1800" b="0" i="0" u="none" strike="noStrike" baseline="0" dirty="0">
                <a:latin typeface="TimesNewRomanPSMT"/>
              </a:rPr>
              <a:t>[</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val</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 </a:t>
            </a:r>
            <a:r>
              <a:rPr lang="zh-CN" altLang="en-US" dirty="0"/>
              <a:t>保护数组中的数据</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因此，调用该函数后，</a:t>
            </a:r>
            <a:r>
              <a:rPr lang="en-US" altLang="zh-CN" sz="1800" b="0" i="0" u="none" strike="noStrike" baseline="0" dirty="0">
                <a:latin typeface="TimesNewRomanPSMT"/>
                <a:ea typeface="宋体" panose="02010600030101010101" pitchFamily="2" charset="-122"/>
              </a:rPr>
              <a:t>prices</a:t>
            </a:r>
            <a:r>
              <a:rPr lang="zh-CN" altLang="en-US" sz="1800" b="0" i="0" u="none" strike="noStrike" baseline="0" dirty="0">
                <a:latin typeface="宋体" panose="02010600030101010101" pitchFamily="2" charset="-122"/>
                <a:ea typeface="宋体" panose="02010600030101010101" pitchFamily="2" charset="-122"/>
              </a:rPr>
              <a:t>数组中的每个元素的值都增加了</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add_to</a:t>
            </a:r>
            <a:r>
              <a:rPr lang="en-US" altLang="zh-CN" sz="1800" b="0" i="0" u="none" strike="noStrike" baseline="0" dirty="0">
                <a:latin typeface="TimesNewRomanPSMT"/>
                <a:ea typeface="宋体" panose="02010600030101010101" pitchFamily="2" charset="-122"/>
              </a:rPr>
              <a:t>(prices, 100, 2.50);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该函数修改了数组中的数据。之所以可以这样做，是因为函数通过指针直接使用了原始数据。</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 </a:t>
            </a:r>
            <a:r>
              <a:rPr lang="zh-CN" altLang="en-US" dirty="0"/>
              <a:t>保护数组中的数据</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然而，其他函数并不需要修改数据。例如，下面的函数计算数组中所有元素之和，它不用改变数组的数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据。但是，由于</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实际上是一个指针，所以编程错误可能会破坏原始数据。例如，下面示例中的</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会导致数组中每个元素的值都加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sum(int </a:t>
            </a:r>
            <a:r>
              <a:rPr lang="en-US" altLang="zh-CN" sz="1800" b="0" i="0" u="none" strike="noStrike" baseline="0" dirty="0" err="1">
                <a:latin typeface="TimesNewRomanPSMT"/>
              </a:rPr>
              <a:t>ar</a:t>
            </a:r>
            <a:r>
              <a:rPr lang="en-US" altLang="zh-CN" sz="1800" b="0" i="0" u="none" strike="noStrike" baseline="0" dirty="0">
                <a:latin typeface="TimesNewRomanPSMT"/>
              </a:rPr>
              <a:t>[], int n) // </a:t>
            </a:r>
            <a:r>
              <a:rPr lang="zh-CN" altLang="en-US" sz="1800" b="0" i="0" u="none" strike="noStrike" baseline="0" dirty="0">
                <a:latin typeface="宋体" panose="02010600030101010101" pitchFamily="2" charset="-122"/>
                <a:ea typeface="宋体" panose="02010600030101010101" pitchFamily="2" charset="-122"/>
              </a:rPr>
              <a:t>错误的代码</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 += </a:t>
            </a:r>
            <a:r>
              <a:rPr lang="en-US" altLang="zh-CN" sz="1800" b="0" i="0" u="none" strike="noStrike" baseline="0" dirty="0" err="1">
                <a:latin typeface="TimesNewRomanPSMT"/>
              </a:rPr>
              <a:t>ar</a:t>
            </a:r>
            <a:r>
              <a:rPr lang="en-US" altLang="zh-CN" sz="1800" b="0" i="0" u="none" strike="noStrike" baseline="0" dirty="0">
                <a:latin typeface="TimesNewRomanPSMT"/>
              </a:rPr>
              <a:t>[</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错误递增了每个元素的值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K&amp;R C</a:t>
            </a:r>
            <a:r>
              <a:rPr lang="zh-CN" altLang="en-US" sz="1800" b="0" i="0" u="none" strike="noStrike" baseline="0" dirty="0">
                <a:latin typeface="宋体" panose="02010600030101010101" pitchFamily="2" charset="-122"/>
                <a:ea typeface="宋体" panose="02010600030101010101" pitchFamily="2" charset="-122"/>
              </a:rPr>
              <a:t>的年代，避免类似错误的唯一方法是提高警惕。</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提供了一种预防手段。如果函数的意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图不是修改数组中的数据内容，那么在函数原型和函数定义中声明形式参数时应使用关键字</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函数的原型和定义如下：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sum(const int </a:t>
            </a:r>
            <a:r>
              <a:rPr lang="en-US" altLang="zh-CN" sz="1800" b="0" i="0" u="none" strike="noStrike" baseline="0" dirty="0" err="1">
                <a:latin typeface="TimesNewRomanPSMT"/>
              </a:rPr>
              <a:t>ar</a:t>
            </a:r>
            <a:r>
              <a:rPr lang="en-US" altLang="zh-CN" sz="1800" b="0" i="0" u="none" strike="noStrike" baseline="0" dirty="0">
                <a:latin typeface="TimesNewRomanPSMT"/>
              </a:rPr>
              <a:t>[], int n); /* </a:t>
            </a:r>
            <a:r>
              <a:rPr lang="zh-CN" altLang="en-US" sz="1800" b="0" i="0" u="none" strike="noStrike" baseline="0" dirty="0">
                <a:latin typeface="宋体" panose="02010600030101010101" pitchFamily="2" charset="-122"/>
                <a:ea typeface="宋体" panose="02010600030101010101" pitchFamily="2" charset="-122"/>
              </a:rPr>
              <a:t>函数原型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sum(const int </a:t>
            </a:r>
            <a:r>
              <a:rPr lang="en-US" altLang="zh-CN" sz="1800" b="0" i="0" u="none" strike="noStrike" baseline="0" dirty="0" err="1">
                <a:latin typeface="TimesNewRomanPSMT"/>
              </a:rPr>
              <a:t>ar</a:t>
            </a:r>
            <a:r>
              <a:rPr lang="en-US" altLang="zh-CN" sz="1800" b="0" i="0" u="none" strike="noStrike" baseline="0" dirty="0">
                <a:latin typeface="TimesNewRomanPSMT"/>
              </a:rPr>
              <a:t>[], int n) /* </a:t>
            </a:r>
            <a:r>
              <a:rPr lang="zh-CN" altLang="en-US" sz="1800" b="0" i="0" u="none" strike="noStrike" baseline="0" dirty="0">
                <a:latin typeface="宋体" panose="02010600030101010101" pitchFamily="2" charset="-122"/>
                <a:ea typeface="宋体" panose="02010600030101010101" pitchFamily="2" charset="-122"/>
              </a:rPr>
              <a:t>函数定义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1"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以上代码中的</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告诉编译器，该函数不能修改</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指向的数组中的内容。如果在函数中不小心使用类似</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的表达式，编译器会捕获这个错误，并生成一条错误信息。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这里一定要理解，这样使用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并不是要求原数组是常量，而是该函数在处理数组时将其视为常量，不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可更改。这样使用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可以保护数组的数据不被修改，就像按值传递可以保护基本数据类型的原始值不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被改变一样。一般而言，如果编写的函数需要修改数组，在声明数组形参时则不使用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；如果编写的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函数不用修改数组，那么在声明数组形参时最好使用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10.14</a:t>
            </a:r>
            <a:r>
              <a:rPr lang="zh-CN" altLang="en-US" sz="1800" b="0" i="0" u="none" strike="noStrike" baseline="0" dirty="0">
                <a:latin typeface="宋体" panose="02010600030101010101" pitchFamily="2" charset="-122"/>
                <a:ea typeface="宋体" panose="02010600030101010101" pitchFamily="2" charset="-122"/>
              </a:rPr>
              <a:t>的程序中，一个函数显示数组的内容，另一个函数给数组每个元素都乘以一个给定值。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个函数不用改变数组，所以在声明数组形参时使用了</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个函数需要修改数组元素的值，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所以不使用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10.14 </a:t>
            </a:r>
            <a:r>
              <a:rPr lang="en-US" altLang="zh-CN" sz="1800" b="1" i="0" u="none" strike="noStrike" baseline="0" dirty="0" err="1">
                <a:latin typeface="TimesNewRomanPS-BoldMT"/>
                <a:ea typeface="宋体" panose="02010600030101010101" pitchFamily="2" charset="-122"/>
              </a:rPr>
              <a:t>arf.c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arf.c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处理数组的函数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show_array</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17.66,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original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show_array</a:t>
            </a:r>
            <a:r>
              <a:rPr lang="en-US" altLang="zh-CN" sz="1800" b="0" i="0" u="none" strike="noStrike" baseline="0" dirty="0">
                <a:latin typeface="TimesNewRomanPSMT"/>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mult_array</a:t>
            </a:r>
            <a:r>
              <a:rPr lang="en-US" altLang="zh-CN" sz="1800" b="0" i="0" u="none" strike="noStrike" baseline="0" dirty="0">
                <a:latin typeface="TimesNewRomanPSMT"/>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after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calling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show_array</a:t>
            </a:r>
            <a:r>
              <a:rPr lang="en-US" altLang="zh-CN" sz="1800" b="0" i="0" u="none" strike="noStrike" baseline="0" dirty="0">
                <a:latin typeface="TimesNewRomanPSMT"/>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显示数组的内容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show_array</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("%8.3f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putchar</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把数组的每个元素都乘以相同的值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ar</a:t>
            </a:r>
            <a:r>
              <a:rPr lang="en-US" altLang="zh-CN" sz="1800" b="0" i="0" u="none" strike="noStrike" baseline="0" dirty="0">
                <a:latin typeface="TimesNewRomanPSMT"/>
              </a:rPr>
              <a:t>[</a:t>
            </a:r>
            <a:r>
              <a:rPr lang="en-US" altLang="zh-CN" sz="1800" b="0" i="0" u="none" strike="noStrike" baseline="0" dirty="0" err="1">
                <a:latin typeface="TimesNewRomanPSMT"/>
              </a:rPr>
              <a:t>i</a:t>
            </a:r>
            <a:r>
              <a:rPr lang="en-US" altLang="zh-CN" sz="1800" b="0" i="0" u="none" strike="noStrike" baseline="0" dirty="0">
                <a:latin typeface="TimesNewRomanPSMT"/>
              </a:rPr>
              <a:t>] *= </a:t>
            </a:r>
            <a:r>
              <a:rPr lang="en-US" altLang="zh-CN" sz="1800" b="0" i="0" u="none" strike="noStrike" baseline="0" dirty="0" err="1">
                <a:latin typeface="TimesNewRomanPSMT"/>
              </a:rPr>
              <a:t>mult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简而言之，一个简单的</a:t>
            </a:r>
            <a:r>
              <a:rPr lang="en-US" altLang="zh-CN" dirty="0"/>
              <a:t>C</a:t>
            </a:r>
            <a:r>
              <a:rPr lang="zh-CN" altLang="en-US" dirty="0"/>
              <a:t>程序的格式如下：</a:t>
            </a:r>
            <a:endParaRPr lang="en-US" altLang="zh-CN" dirty="0"/>
          </a:p>
          <a:p>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	</a:t>
            </a:r>
            <a:r>
              <a:rPr lang="zh-CN" altLang="en-US" dirty="0"/>
              <a:t>语句</a:t>
            </a:r>
            <a:endParaRPr lang="zh-CN" altLang="en-US" dirty="0"/>
          </a:p>
          <a:p>
            <a:r>
              <a:rPr lang="en-US" altLang="zh-CN" dirty="0"/>
              <a:t>	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（大部分语句都以分号结尾。）</a:t>
            </a:r>
            <a:endParaRPr lang="en-US" altLang="zh-CN" dirty="0"/>
          </a:p>
        </p:txBody>
      </p:sp>
      <p:sp>
        <p:nvSpPr>
          <p:cNvPr id="2" name="标题 1"/>
          <p:cNvSpPr>
            <a:spLocks noGrp="1"/>
          </p:cNvSpPr>
          <p:nvPr>
            <p:ph type="title"/>
          </p:nvPr>
        </p:nvSpPr>
        <p:spPr/>
        <p:txBody>
          <a:bodyPr/>
          <a:lstStyle/>
          <a:p>
            <a:r>
              <a:rPr lang="en-US" altLang="zh-CN" dirty="0"/>
              <a:t>2.3 </a:t>
            </a:r>
            <a:r>
              <a:rPr lang="zh-CN" altLang="en-US" dirty="0"/>
              <a:t>简单程序的结构</a:t>
            </a:r>
            <a:endParaRPr lang="zh-CN" altLang="en-US" dirty="0"/>
          </a:p>
        </p:txBody>
      </p:sp>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10.6.1 </a:t>
            </a:r>
            <a:r>
              <a:rPr lang="zh-CN" altLang="en-US" dirty="0"/>
              <a:t>对</a:t>
            </a:r>
            <a:r>
              <a:rPr lang="zh-CN" altLang="en-US"/>
              <a:t>形式参数使用</a:t>
            </a:r>
            <a:r>
              <a:rPr lang="en-US" altLang="zh-CN" dirty="0"/>
              <a:t>const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original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17.660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15.300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22.220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after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calling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44.150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20.500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38.250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55.550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注意该程序中两个函数的返回类型都是</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函数更新了</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数组的值，但是并未使用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机制。</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我们在前面使用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创建过变量：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 double PI = 3.14159;</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指令可以创建类似功能的符号常量，但是</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的用法更加灵活。可以创建</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指针和指向</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的指针。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10.4</a:t>
            </a:r>
            <a:r>
              <a:rPr lang="zh-CN" altLang="en-US" sz="1800" b="0" i="0" u="none" strike="noStrike" baseline="0" dirty="0">
                <a:latin typeface="宋体" panose="02010600030101010101" pitchFamily="2" charset="-122"/>
                <a:ea typeface="宋体" panose="02010600030101010101" pitchFamily="2" charset="-122"/>
              </a:rPr>
              <a:t>演示了如何使用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关键字保护数组：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const int days[MONTHS] = {31,28,31,30,31,30,31,31,30,31,30,31};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如果程序稍后尝试改变数组元素的值，编译器将生成一个编译期错误消息：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days[9] = 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编译错误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的指针不能用于改变值。考虑下面的代码：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rates[5]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59.45,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183.11,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340.5};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 double * pd = rates;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pd</a:t>
            </a:r>
            <a:r>
              <a:rPr lang="zh-CN" altLang="en-US" sz="1800" b="0" i="0" u="none" strike="noStrike" baseline="0" dirty="0">
                <a:latin typeface="宋体" panose="02010600030101010101" pitchFamily="2" charset="-122"/>
                <a:ea typeface="宋体" panose="02010600030101010101" pitchFamily="2" charset="-122"/>
              </a:rPr>
              <a:t>指向数组的首元素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行代码把</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指向的</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类型的值声明为</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，这表明不能使用</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来更改它所指向的值：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en-US" altLang="zh-CN" sz="1800" b="0" i="0" u="none" strike="noStrike" baseline="0" dirty="0">
                <a:latin typeface="TimesNewRomanPSMT"/>
              </a:rPr>
              <a:t>pd = 29.89;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不允许</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pd[2] = 222.22;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不允许</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rates[0] = 99.99; // </a:t>
            </a:r>
            <a:r>
              <a:rPr lang="zh-CN" altLang="en-US" sz="1800" b="0" i="0" u="none" strike="noStrike" baseline="0" dirty="0">
                <a:latin typeface="宋体" panose="02010600030101010101" pitchFamily="2" charset="-122"/>
                <a:ea typeface="宋体" panose="02010600030101010101" pitchFamily="2" charset="-122"/>
              </a:rPr>
              <a:t>允许，因为</a:t>
            </a:r>
            <a:r>
              <a:rPr lang="en-US" altLang="zh-CN" sz="1800" b="0" i="0" u="none" strike="noStrike" baseline="0" dirty="0">
                <a:latin typeface="TimesNewRomanPSMT"/>
                <a:ea typeface="宋体" panose="02010600030101010101" pitchFamily="2" charset="-122"/>
              </a:rPr>
              <a:t>rates</a:t>
            </a:r>
            <a:r>
              <a:rPr lang="zh-CN" altLang="en-US" sz="1800" b="0" i="0" u="none" strike="noStrike" baseline="0" dirty="0">
                <a:latin typeface="宋体" panose="02010600030101010101" pitchFamily="2" charset="-122"/>
                <a:ea typeface="宋体" panose="02010600030101010101" pitchFamily="2" charset="-122"/>
              </a:rPr>
              <a:t>未被</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限定</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无论是使用指针表示法还是数组表示法，都不允许使用</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修改它所指向数据的值。但是要注意，因为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rates</a:t>
            </a:r>
            <a:r>
              <a:rPr lang="zh-CN" altLang="en-US" sz="1800" b="0" i="0" u="none" strike="noStrike" baseline="0" dirty="0">
                <a:latin typeface="宋体" panose="02010600030101010101" pitchFamily="2" charset="-122"/>
                <a:ea typeface="宋体" panose="02010600030101010101" pitchFamily="2" charset="-122"/>
              </a:rPr>
              <a:t>并未被声明为</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，所以仍然可以通过</a:t>
            </a:r>
            <a:r>
              <a:rPr lang="en-US" altLang="zh-CN" sz="1800" b="0" i="0" u="none" strike="noStrike" baseline="0" dirty="0">
                <a:latin typeface="TimesNewRomanPSMT"/>
                <a:ea typeface="宋体" panose="02010600030101010101" pitchFamily="2" charset="-122"/>
              </a:rPr>
              <a:t>rates</a:t>
            </a:r>
            <a:r>
              <a:rPr lang="zh-CN" altLang="en-US" sz="1800" b="0" i="0" u="none" strike="noStrike" baseline="0" dirty="0">
                <a:latin typeface="宋体" panose="02010600030101010101" pitchFamily="2" charset="-122"/>
                <a:ea typeface="宋体" panose="02010600030101010101" pitchFamily="2" charset="-122"/>
              </a:rPr>
              <a:t>修改元素的值。另外，可以让</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指向别处：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pd++; /* </a:t>
            </a:r>
            <a:r>
              <a:rPr lang="zh-CN" altLang="en-US" sz="1800" b="0" i="0" u="none" strike="noStrike" baseline="0" dirty="0">
                <a:latin typeface="宋体" panose="02010600030101010101" pitchFamily="2" charset="-122"/>
                <a:ea typeface="宋体" panose="02010600030101010101" pitchFamily="2" charset="-122"/>
              </a:rPr>
              <a:t>让</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ea typeface="宋体" panose="02010600030101010101" pitchFamily="2" charset="-122"/>
              </a:rPr>
              <a:t>rates[1] -- </a:t>
            </a:r>
            <a:r>
              <a:rPr lang="zh-CN" altLang="en-US" sz="1800" b="0" i="0" u="none" strike="noStrike" baseline="0" dirty="0">
                <a:latin typeface="宋体" panose="02010600030101010101" pitchFamily="2" charset="-122"/>
                <a:ea typeface="宋体" panose="02010600030101010101" pitchFamily="2" charset="-122"/>
              </a:rPr>
              <a:t>没问题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指向 </a:t>
            </a:r>
            <a:r>
              <a:rPr lang="en-US" altLang="zh-CN" sz="1800" b="0" i="0" u="none" strike="noStrike" baseline="0" dirty="0">
                <a:latin typeface="TimesNewRomanPSMT"/>
                <a:ea typeface="宋体" panose="02010600030101010101" pitchFamily="2" charset="-122"/>
              </a:rPr>
              <a:t>const </a:t>
            </a:r>
            <a:r>
              <a:rPr lang="zh-CN" altLang="en-US" sz="1800" b="0" i="0" u="none" strike="noStrike" baseline="0" dirty="0">
                <a:latin typeface="宋体" panose="02010600030101010101" pitchFamily="2" charset="-122"/>
                <a:ea typeface="宋体" panose="02010600030101010101" pitchFamily="2" charset="-122"/>
              </a:rPr>
              <a:t>的指针通常用于函数形参中，表明该函数不会使用指针改变数据。例如，程序清单 </a:t>
            </a:r>
            <a:r>
              <a:rPr lang="en-US" altLang="zh-CN" sz="1800" b="0" i="0" u="none" strike="noStrike" baseline="0" dirty="0">
                <a:latin typeface="TimesNewRomanPSMT"/>
                <a:ea typeface="宋体" panose="02010600030101010101" pitchFamily="2" charset="-122"/>
              </a:rPr>
              <a:t>10.14</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show_array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函数原型如下：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a:t>
            </a:r>
            <a:r>
              <a:rPr lang="en-US" altLang="zh-CN" sz="1800" b="0" i="0" u="none" strike="noStrike" baseline="0" dirty="0" err="1">
                <a:latin typeface="TimesNewRomanPSMT"/>
                <a:ea typeface="宋体" panose="02010600030101010101" pitchFamily="2" charset="-122"/>
              </a:rPr>
              <a:t>show_array</a:t>
            </a:r>
            <a:r>
              <a:rPr lang="en-US" altLang="zh-CN" sz="1800" b="0" i="0" u="none" strike="noStrike" baseline="0" dirty="0">
                <a:latin typeface="TimesNewRomanPSMT"/>
                <a:ea typeface="宋体" panose="02010600030101010101" pitchFamily="2" charset="-122"/>
              </a:rPr>
              <a:t>(const double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 int 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关于指针赋值和</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需要注意一些规则。首先，把</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数据或非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数据的地址初始化为指向</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指针或为其赋值是合法的：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rates[5]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59.45,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183.11,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340.5};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locked[4]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 double * pc = rates; // </a:t>
            </a:r>
            <a:r>
              <a:rPr lang="zh-CN" altLang="en-US" sz="1800" b="0" i="0" u="none" strike="noStrike" baseline="0" dirty="0">
                <a:latin typeface="宋体" panose="02010600030101010101" pitchFamily="2" charset="-122"/>
                <a:ea typeface="宋体" panose="02010600030101010101" pitchFamily="2" charset="-122"/>
              </a:rPr>
              <a:t>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pc = locked;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pc = &amp;rates[3];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有效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然而，只能把非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数据的地址赋给普通指针：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rates[5]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59.45,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183.11,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340.5};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locked[4]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 </a:t>
            </a:r>
            <a:r>
              <a:rPr lang="en-US" altLang="zh-CN" sz="1800" b="0" i="0" u="none" strike="noStrike" baseline="0" dirty="0" err="1">
                <a:latin typeface="TimesNewRomanPSMT"/>
                <a:ea typeface="宋体" panose="02010600030101010101" pitchFamily="2" charset="-122"/>
              </a:rPr>
              <a:t>pnc</a:t>
            </a:r>
            <a:r>
              <a:rPr lang="en-US" altLang="zh-CN" sz="1800" b="0" i="0" u="none" strike="noStrike" baseline="0" dirty="0">
                <a:latin typeface="TimesNewRomanPSMT"/>
                <a:ea typeface="宋体" panose="02010600030101010101" pitchFamily="2" charset="-122"/>
              </a:rPr>
              <a:t> = rates;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pnc</a:t>
            </a:r>
            <a:r>
              <a:rPr lang="en-US" altLang="zh-CN" sz="1800" b="0" i="0" u="none" strike="noStrike" baseline="0" dirty="0">
                <a:latin typeface="TimesNewRomanPSMT"/>
                <a:ea typeface="宋体" panose="02010600030101010101" pitchFamily="2" charset="-122"/>
              </a:rPr>
              <a:t> = locked;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无效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pnc</a:t>
            </a:r>
            <a:r>
              <a:rPr lang="en-US" altLang="zh-CN" sz="1800" b="0" i="0" u="none" strike="noStrike" baseline="0" dirty="0">
                <a:latin typeface="TimesNewRomanPSMT"/>
                <a:ea typeface="宋体" panose="02010600030101010101" pitchFamily="2" charset="-122"/>
              </a:rPr>
              <a:t> = &amp;rates[3];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这个规则非常合理。否则，通过指针就能改变</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数组中的数据。</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应用以上规则的例子，如 </a:t>
            </a:r>
            <a:r>
              <a:rPr lang="en-US" altLang="zh-CN" sz="1800" b="0" i="0" u="none" strike="noStrike" baseline="0" dirty="0" err="1">
                <a:latin typeface="TimesNewRomanPSMT"/>
                <a:ea typeface="宋体" panose="02010600030101010101" pitchFamily="2" charset="-122"/>
              </a:rPr>
              <a:t>show_array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函数可以接受普通数组名和 </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数组名作为参数，因为这两种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参数都可以用来初始化指向</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show_array</a:t>
            </a:r>
            <a:r>
              <a:rPr lang="en-US" altLang="zh-CN" sz="1800" b="0" i="0" u="none" strike="noStrike" baseline="0" dirty="0">
                <a:latin typeface="TimesNewRomanPSMT"/>
              </a:rPr>
              <a:t>(rates, 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show_array</a:t>
            </a:r>
            <a:r>
              <a:rPr lang="en-US" altLang="zh-CN" sz="1800" b="0" i="0" u="none" strike="noStrike" baseline="0" dirty="0">
                <a:latin typeface="TimesNewRomanPSMT"/>
              </a:rPr>
              <a:t>(locked, 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因此，对函数的形参使用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不仅能保护数据，还能让函数处理</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另外，不应该把</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数组名作为实参传递给</a:t>
            </a:r>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这样的函数：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(rates, 5, 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mult_array</a:t>
            </a:r>
            <a:r>
              <a:rPr lang="en-US" altLang="zh-CN" sz="1800" b="0" i="0" u="none" strike="noStrike" baseline="0" dirty="0">
                <a:latin typeface="TimesNewRomanPSMT"/>
                <a:ea typeface="宋体" panose="02010600030101010101" pitchFamily="2" charset="-122"/>
              </a:rPr>
              <a:t>(locked, 4, 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不要这样做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标准规定，使用非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标识符（如，</a:t>
            </a:r>
            <a:r>
              <a:rPr lang="en-US" altLang="zh-CN" sz="1800" b="0" i="0" u="none" strike="noStrike" baseline="0" dirty="0" err="1">
                <a:latin typeface="TimesNewRomanPSMT"/>
                <a:ea typeface="宋体" panose="02010600030101010101" pitchFamily="2" charset="-122"/>
              </a:rPr>
              <a:t>mult_arry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的形参</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）修改</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数据（如，</a:t>
            </a:r>
            <a:r>
              <a:rPr lang="en-US" altLang="zh-CN" sz="1800" b="0" i="0" u="none" strike="noStrike" baseline="0" dirty="0">
                <a:latin typeface="TimesNewRomanPSMT"/>
                <a:ea typeface="宋体" panose="02010600030101010101" pitchFamily="2" charset="-122"/>
              </a:rPr>
              <a:t>locked</a:t>
            </a:r>
            <a:r>
              <a:rPr lang="zh-CN" altLang="en-US" sz="1800" b="0" i="0" u="none" strike="noStrike" baseline="0" dirty="0">
                <a:latin typeface="宋体" panose="02010600030101010101" pitchFamily="2" charset="-122"/>
                <a:ea typeface="宋体" panose="02010600030101010101" pitchFamily="2" charset="-122"/>
              </a:rPr>
              <a:t>）导致的结果是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未定义的。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还有其他的用法。例如，可以声明并初始化一个不能指向别处的指针，关键是</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的位置：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rates[5]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59.45,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183.11,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340.5};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 * const pc = rates; // pc</a:t>
            </a:r>
            <a:r>
              <a:rPr lang="zh-CN" altLang="en-US" sz="1800" b="0" i="0" u="none" strike="noStrike" baseline="0" dirty="0">
                <a:latin typeface="宋体" panose="02010600030101010101" pitchFamily="2" charset="-122"/>
                <a:ea typeface="宋体" panose="02010600030101010101" pitchFamily="2" charset="-122"/>
              </a:rPr>
              <a:t>指向数组的开始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pc = &amp;rates[2];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不允许，因为该指针不能指向别处</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en-US" altLang="zh-CN" sz="1800" b="0" i="0" u="none" strike="noStrike" baseline="0" dirty="0">
                <a:latin typeface="TimesNewRomanPSMT"/>
              </a:rPr>
              <a:t>pc = 92.99;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没问题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更改</a:t>
            </a:r>
            <a:r>
              <a:rPr lang="en-US" altLang="zh-CN" sz="1800" b="0" i="0" u="none" strike="noStrike" baseline="0" dirty="0">
                <a:latin typeface="TimesNewRomanPSMT"/>
                <a:ea typeface="宋体" panose="02010600030101010101" pitchFamily="2" charset="-122"/>
              </a:rPr>
              <a:t>rates[0]</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可以用这种指针修改它所指向的值，但是它只能指向初始化时设置的地址。</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编写</a:t>
            </a:r>
            <a:r>
              <a:rPr lang="zh-CN" altLang="en-US" dirty="0">
                <a:solidFill>
                  <a:srgbClr val="FF0000"/>
                </a:solidFill>
              </a:rPr>
              <a:t>可读性高</a:t>
            </a:r>
            <a:r>
              <a:rPr lang="zh-CN" altLang="en-US" dirty="0"/>
              <a:t>的程序是良好的编程习惯。可读性高的程序更容易理解，以后也更容易修改和更正。提高</a:t>
            </a:r>
            <a:endParaRPr lang="en-US" altLang="zh-CN" dirty="0"/>
          </a:p>
          <a:p>
            <a:r>
              <a:rPr lang="zh-CN" altLang="en-US" dirty="0"/>
              <a:t>程序的可读性还有助于你理清编程思路。</a:t>
            </a:r>
            <a:endParaRPr lang="en-US" altLang="zh-CN" dirty="0"/>
          </a:p>
          <a:p>
            <a:endParaRPr lang="en-US" altLang="zh-CN" dirty="0"/>
          </a:p>
          <a:p>
            <a:endParaRPr lang="en-US" altLang="zh-CN" dirty="0"/>
          </a:p>
          <a:p>
            <a:r>
              <a:rPr lang="zh-CN" altLang="en-US" dirty="0"/>
              <a:t>前面介绍过两种提高程序可读性的技巧：选择有意义的函数名和写注释。注意，使用这两种技巧时应相</a:t>
            </a:r>
            <a:endParaRPr lang="en-US" altLang="zh-CN" dirty="0"/>
          </a:p>
          <a:p>
            <a:r>
              <a:rPr lang="zh-CN" altLang="en-US" dirty="0"/>
              <a:t>得益彰，避免重复啰嗦。如果变量名是</a:t>
            </a:r>
            <a:r>
              <a:rPr lang="en-US" altLang="zh-CN" dirty="0"/>
              <a:t>width</a:t>
            </a:r>
            <a:r>
              <a:rPr lang="zh-CN" altLang="en-US" dirty="0"/>
              <a:t>，就不必写注释说明该变量表示宽度，但是如果变量名是</a:t>
            </a:r>
            <a:endParaRPr lang="en-US" altLang="zh-CN" dirty="0"/>
          </a:p>
          <a:p>
            <a:r>
              <a:rPr lang="en-US" altLang="zh-CN" dirty="0"/>
              <a:t>video_routine_4</a:t>
            </a:r>
            <a:r>
              <a:rPr lang="zh-CN" altLang="en-US" dirty="0"/>
              <a:t>，就要解释一下该变量名的含义。</a:t>
            </a:r>
            <a:endParaRPr lang="en-US" altLang="zh-CN" dirty="0"/>
          </a:p>
        </p:txBody>
      </p:sp>
      <p:sp>
        <p:nvSpPr>
          <p:cNvPr id="2" name="标题 1"/>
          <p:cNvSpPr>
            <a:spLocks noGrp="1"/>
          </p:cNvSpPr>
          <p:nvPr>
            <p:ph type="title"/>
          </p:nvPr>
        </p:nvSpPr>
        <p:spPr/>
        <p:txBody>
          <a:bodyPr/>
          <a:lstStyle/>
          <a:p>
            <a:r>
              <a:rPr lang="en-US" altLang="zh-CN" dirty="0"/>
              <a:t>2.4 </a:t>
            </a:r>
            <a:r>
              <a:rPr lang="zh-CN" altLang="en-US" dirty="0"/>
              <a:t>提高程序可读性的技巧</a:t>
            </a:r>
            <a:endParaRPr lang="zh-CN" altLang="en-US" dirty="0"/>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10.6.2 const</a:t>
            </a:r>
            <a:r>
              <a:rPr lang="zh-CN" altLang="en-US" dirty="0"/>
              <a:t>的其他内容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最后，在创建指针时还可以使用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两次，该指针既不能更改它所指向的地址，也不能修改指向地址上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rates[5]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59.45,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183.11,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340.5};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 double * const pc = rates;</a:t>
            </a:r>
            <a:endParaRPr lang="en-US" altLang="zh-CN" sz="1800" b="0" i="0" u="none" strike="noStrike" baseline="0" dirty="0">
              <a:latin typeface="TimesNewRomanPSMT"/>
            </a:endParaRPr>
          </a:p>
          <a:p>
            <a:pPr algn="l"/>
            <a:r>
              <a:rPr lang="en-US" altLang="zh-CN" sz="1800" b="0" i="0" u="none" strike="noStrike" baseline="0" dirty="0">
                <a:latin typeface="TimesNewRomanPSMT"/>
              </a:rPr>
              <a:t>pc = &amp;rates[2];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不允许</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en-US" altLang="zh-CN" sz="1800" b="0" i="0" u="none" strike="noStrike" baseline="0" dirty="0">
                <a:latin typeface="TimesNewRomanPSMT"/>
              </a:rPr>
              <a:t>pc = 92.99;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不允许</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指针和多维数组有什么关系？为什么要了解它们的关系？处理多维数组的函数要用到指针，所以在使用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这种函数之前，先要更深入地学习指针。至于第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个问题，我们通过几个示例来回答。为简化讨论，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我们使用较小的数组。假设有下面的声明：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zippo[4][2]; /* </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然后数组名</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是该数组首元素的地址。在本例中，</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的首元素是一个内含两个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值的数组，所以</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是这个内含两个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值的数组的地址。下面，我们从指针的属性进一步分析。</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是数组首元素的地址，所以</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的值和</a:t>
            </a:r>
            <a:r>
              <a:rPr lang="en-US" altLang="zh-CN" sz="1800" b="0" i="0" u="none" strike="noStrike" baseline="0" dirty="0">
                <a:latin typeface="TimesNewRomanPSMT"/>
                <a:ea typeface="宋体" panose="02010600030101010101" pitchFamily="2" charset="-122"/>
              </a:rPr>
              <a:t>&amp;zippo[0]</a:t>
            </a:r>
            <a:r>
              <a:rPr lang="zh-CN" altLang="en-US" sz="1800" b="0" i="0" u="none" strike="noStrike" baseline="0" dirty="0">
                <a:latin typeface="宋体" panose="02010600030101010101" pitchFamily="2" charset="-122"/>
                <a:ea typeface="宋体" panose="02010600030101010101" pitchFamily="2" charset="-122"/>
              </a:rPr>
              <a:t>的值相同。而</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本身是一个内含两个整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数的数组，所以</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的值和它首元素（一个整数）的地址（即</a:t>
            </a:r>
            <a:r>
              <a:rPr lang="en-US" altLang="zh-CN" sz="1800" b="0" i="0" u="none" strike="noStrike" baseline="0" dirty="0">
                <a:latin typeface="TimesNewRomanPSMT"/>
                <a:ea typeface="宋体" panose="02010600030101010101" pitchFamily="2" charset="-122"/>
              </a:rPr>
              <a:t>&amp;zippo[0][0]</a:t>
            </a:r>
            <a:r>
              <a:rPr lang="zh-CN" altLang="en-US" sz="1800" b="0" i="0" u="none" strike="noStrike" baseline="0" dirty="0">
                <a:latin typeface="宋体" panose="02010600030101010101" pitchFamily="2" charset="-122"/>
                <a:ea typeface="宋体" panose="02010600030101010101" pitchFamily="2" charset="-122"/>
              </a:rPr>
              <a:t>的值）相同。简而言之，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是一个占用一个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大小对象的地址，而</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是一个占用两个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大小对象的地址。由于这个整数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和内含两个整数的数组都开始于同一个地址，所以</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的值相同。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给指针或地址加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，其值会增加对应类型大小的数值。在这方面，</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不同，因为</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指向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的对象占用了两个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大小，而</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指向的对象只占用一个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大小。因此， </a:t>
            </a:r>
            <a:r>
              <a:rPr lang="en-US" altLang="zh-CN" sz="1800" b="0" i="0" u="none" strike="noStrike" baseline="0" dirty="0">
                <a:latin typeface="TimesNewRomanPSMT"/>
                <a:ea typeface="宋体" panose="02010600030101010101" pitchFamily="2" charset="-122"/>
              </a:rPr>
              <a:t>zippo + 1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zippo[0] + 1</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值不同。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解引用一个指针（在指针前使用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运算符）或在数组名后使用带下标的</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运算符，得到引用对象代表的值。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是该数组首元素（</a:t>
            </a:r>
            <a:r>
              <a:rPr lang="en-US" altLang="zh-CN" sz="1800" b="0" i="0" u="none" strike="noStrike" baseline="0" dirty="0">
                <a:latin typeface="TimesNewRomanPSMT"/>
                <a:ea typeface="宋体" panose="02010600030101010101" pitchFamily="2" charset="-122"/>
              </a:rPr>
              <a:t>zippo[0][0]</a:t>
            </a:r>
            <a:r>
              <a:rPr lang="zh-CN" altLang="en-US" sz="1800" b="0" i="0" u="none" strike="noStrike" baseline="0" dirty="0">
                <a:latin typeface="宋体" panose="02010600030101010101" pitchFamily="2" charset="-122"/>
                <a:ea typeface="宋体" panose="02010600030101010101" pitchFamily="2" charset="-122"/>
              </a:rPr>
              <a:t>）的地址，所以</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表示储存在</a:t>
            </a:r>
            <a:r>
              <a:rPr lang="en-US" altLang="zh-CN" sz="1800" b="0" i="0" u="none" strike="noStrike" baseline="0" dirty="0">
                <a:latin typeface="TimesNewRomanPSMT"/>
                <a:ea typeface="宋体" panose="02010600030101010101" pitchFamily="2" charset="-122"/>
              </a:rPr>
              <a:t>zippo[0][0]</a:t>
            </a:r>
            <a:r>
              <a:rPr lang="zh-CN" altLang="en-US" sz="1800" b="0" i="0" u="none" strike="noStrike" baseline="0" dirty="0">
                <a:latin typeface="宋体" panose="02010600030101010101" pitchFamily="2" charset="-122"/>
                <a:ea typeface="宋体" panose="02010600030101010101" pitchFamily="2" charset="-122"/>
              </a:rPr>
              <a:t>上的值（即一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类型的值）。与此类似，</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代表该数组首元素（</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）的值，但是</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本身是一个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型值的地址。该值的地址是</a:t>
            </a:r>
            <a:r>
              <a:rPr lang="en-US" altLang="zh-CN" sz="1800" b="0" i="0" u="none" strike="noStrike" baseline="0" dirty="0">
                <a:latin typeface="TimesNewRomanPSMT"/>
                <a:ea typeface="宋体" panose="02010600030101010101" pitchFamily="2" charset="-122"/>
              </a:rPr>
              <a:t>&amp;zippo[0][0]</a:t>
            </a:r>
            <a:r>
              <a:rPr lang="zh-CN" altLang="en-US" sz="1800" b="0" i="0" u="none" strike="noStrike" baseline="0" dirty="0">
                <a:latin typeface="宋体" panose="02010600030101010101" pitchFamily="2" charset="-122"/>
                <a:ea typeface="宋体" panose="02010600030101010101" pitchFamily="2" charset="-122"/>
              </a:rPr>
              <a:t>，所以</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就是</a:t>
            </a:r>
            <a:r>
              <a:rPr lang="en-US" altLang="zh-CN" sz="1800" b="0" i="0" u="none" strike="noStrike" baseline="0" dirty="0">
                <a:latin typeface="TimesNewRomanPSMT"/>
                <a:ea typeface="宋体" panose="02010600030101010101" pitchFamily="2" charset="-122"/>
              </a:rPr>
              <a:t>&amp;zippo[0][0]</a:t>
            </a:r>
            <a:r>
              <a:rPr lang="zh-CN" altLang="en-US" sz="1800" b="0" i="0" u="none" strike="noStrike" baseline="0" dirty="0">
                <a:latin typeface="宋体" panose="02010600030101010101" pitchFamily="2" charset="-122"/>
                <a:ea typeface="宋体" panose="02010600030101010101" pitchFamily="2" charset="-122"/>
              </a:rPr>
              <a:t>。对两个表达式应用解引用运算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符表明，</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与</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&amp;zippo[0][0]</a:t>
            </a:r>
            <a:r>
              <a:rPr lang="zh-CN" altLang="en-US" sz="1800" b="0" i="0" u="none" strike="noStrike" baseline="0" dirty="0">
                <a:latin typeface="宋体" panose="02010600030101010101" pitchFamily="2" charset="-122"/>
                <a:ea typeface="宋体" panose="02010600030101010101" pitchFamily="2" charset="-122"/>
              </a:rPr>
              <a:t>等价，这相当于</a:t>
            </a:r>
            <a:r>
              <a:rPr lang="en-US" altLang="zh-CN" sz="1800" b="0" i="0" u="none" strike="noStrike" baseline="0" dirty="0">
                <a:latin typeface="TimesNewRomanPSMT"/>
                <a:ea typeface="宋体" panose="02010600030101010101" pitchFamily="2" charset="-122"/>
              </a:rPr>
              <a:t>zippo[0][0]</a:t>
            </a:r>
            <a:r>
              <a:rPr lang="zh-CN" altLang="en-US" sz="1800" b="0" i="0" u="none" strike="noStrike" baseline="0" dirty="0">
                <a:latin typeface="宋体" panose="02010600030101010101" pitchFamily="2" charset="-122"/>
                <a:ea typeface="宋体" panose="02010600030101010101" pitchFamily="2" charset="-122"/>
              </a:rPr>
              <a:t>，即一个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类型的值。简而言之，</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址的地址，必须解引用两次才能获得原始值。地址的地址或指针的指针是就是双重间接（</a:t>
            </a:r>
            <a:r>
              <a:rPr lang="en-US" altLang="zh-CN" sz="1800" b="0" i="0" u="none" strike="noStrike" baseline="0" dirty="0">
                <a:latin typeface="TimesNewRomanPSMT"/>
                <a:ea typeface="宋体" panose="02010600030101010101" pitchFamily="2" charset="-122"/>
              </a:rPr>
              <a:t>double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indirection</a:t>
            </a:r>
            <a:r>
              <a:rPr lang="zh-CN" altLang="en-US" sz="1800" b="0" i="0" u="none" strike="noStrike" baseline="0" dirty="0">
                <a:latin typeface="宋体" panose="02010600030101010101" pitchFamily="2" charset="-122"/>
                <a:ea typeface="宋体" panose="02010600030101010101" pitchFamily="2" charset="-122"/>
              </a:rPr>
              <a:t>）的例子。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显然，增加数组维数会增加指针的复杂度。现在，大部分初学者都开始意识到指针为什么是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最难的部分。认真思考上述内容，看看是否能用所学的知识解释程序清单</a:t>
            </a:r>
            <a:r>
              <a:rPr lang="en-US" altLang="zh-CN" sz="1800" b="0" i="0" u="none" strike="noStrike" baseline="0" dirty="0">
                <a:latin typeface="TimesNewRomanPSMT"/>
                <a:ea typeface="宋体" panose="02010600030101010101" pitchFamily="2" charset="-122"/>
              </a:rPr>
              <a:t>10.15</a:t>
            </a:r>
            <a:r>
              <a:rPr lang="zh-CN" altLang="en-US" sz="1800" b="0" i="0" u="none" strike="noStrike" baseline="0" dirty="0">
                <a:latin typeface="宋体" panose="02010600030101010101" pitchFamily="2" charset="-122"/>
                <a:ea typeface="宋体" panose="02010600030101010101" pitchFamily="2" charset="-122"/>
              </a:rPr>
              <a:t>中的程序。该程序显示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了一些地址值和数组的内容。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10.15 zippo1.c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zippo1.c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的相关信息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zippo[4][2]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en-US" altLang="zh-CN" sz="1800" b="0" i="0" u="none" strike="noStrike" baseline="0" dirty="0" err="1">
                <a:latin typeface="TimesNewRomanPSMT"/>
                <a:ea typeface="宋体" panose="02010600030101010101" pitchFamily="2" charset="-122"/>
              </a:rPr>
              <a:t>n",zippo</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("zippo[0]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en-US" altLang="zh-CN" sz="1800" b="0" i="0" u="none" strike="noStrike" baseline="0" dirty="0" err="1">
                <a:latin typeface="TimesNewRomanPSMT"/>
                <a:ea typeface="宋体" panose="02010600030101010101" pitchFamily="2" charset="-122"/>
              </a:rPr>
              <a:t>n",zippo</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zippo[0]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 = %p,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 + 1 = %p\n",*zippo, *zippo + 1);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("zippo[0][0]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*zippo[0] = %d\n", *zippo[0]);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 = %d\n", **zippo);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zippo[2][1]);</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printf("*(*(zippo+2) + 1) = %d\n", *(*(zippo + 2) + 1));</a:t>
            </a:r>
            <a:endParaRPr lang="pt-BR"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下面是我们的系统运行该程序后的输出：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0x0064fd40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 = 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 + 1 = 0x0064fd3c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*zippo[0]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*(*(zippo+2) + 1) = 3</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其他系统显示的地址值和地址形式可能不同，但是地址之间的关系与以上输出相同。该输出显示了二维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的地址和一维数组</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的地址相同。它们的地址都是各自数组首元素的地址，因而与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&amp;zippo[0][0]</a:t>
            </a:r>
            <a:r>
              <a:rPr lang="zh-CN" altLang="en-US" sz="1800" b="0" i="0" u="none" strike="noStrike" baseline="0" dirty="0">
                <a:latin typeface="宋体" panose="02010600030101010101" pitchFamily="2" charset="-122"/>
                <a:ea typeface="宋体" panose="02010600030101010101" pitchFamily="2" charset="-122"/>
              </a:rPr>
              <a:t>的值也相同。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尽管如此，它们也有差别。在我们的系统中，</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字节。前面讨论过，</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指向一个</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字节的数据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对象。</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，其值加</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（十六进制中，</a:t>
            </a:r>
            <a:r>
              <a:rPr lang="en-US" altLang="zh-CN" sz="1800" b="0" i="0" u="none" strike="noStrike" baseline="0" dirty="0">
                <a:latin typeface="TimesNewRomanPSMT"/>
                <a:ea typeface="宋体" panose="02010600030101010101" pitchFamily="2" charset="-122"/>
              </a:rPr>
              <a:t>38+4</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3c</a:t>
            </a:r>
            <a:r>
              <a:rPr lang="zh-CN" altLang="en-US" sz="1800" b="0" i="0" u="none" strike="noStrike" baseline="0" dirty="0">
                <a:latin typeface="宋体" panose="02010600030101010101" pitchFamily="2" charset="-122"/>
                <a:ea typeface="宋体" panose="02010600030101010101" pitchFamily="2" charset="-122"/>
              </a:rPr>
              <a:t>）。数组名</a:t>
            </a:r>
            <a:r>
              <a:rPr lang="en-US" altLang="zh-CN" sz="1800" b="0" i="0" u="none" strike="noStrike" baseline="0" dirty="0">
                <a:latin typeface="TimesNewRomanPSMT"/>
                <a:ea typeface="宋体" panose="02010600030101010101" pitchFamily="2" charset="-122"/>
              </a:rPr>
              <a:t>zippo </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的地址，所以</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指向一个</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字节的数据对象。因此，</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，它所指向的地址加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字节（十六进制中，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38+8</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该程序演示了</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完全相同，实际上确实如此。然后，对二维数组名解引用两次，得到储存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在数组中的值。使用两个间接运算符（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）或者使用两对方括号（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）都能获得该值（还可以使用一个</a:t>
            </a:r>
            <a:r>
              <a:rPr lang="zh-CN" altLang="en-US"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和一对</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，但是我们暂不讨论这么多情况）。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要特别注意，与 </a:t>
            </a:r>
            <a:r>
              <a:rPr lang="en-US" altLang="zh-CN" sz="1800" b="0" i="0" u="none" strike="noStrike" baseline="0" dirty="0">
                <a:latin typeface="TimesNewRomanPSMT"/>
                <a:ea typeface="宋体" panose="02010600030101010101" pitchFamily="2" charset="-122"/>
              </a:rPr>
              <a:t>zippo[2][1]</a:t>
            </a:r>
            <a:r>
              <a:rPr lang="zh-CN" altLang="en-US" sz="1800" b="0" i="0" u="none" strike="noStrike" baseline="0" dirty="0">
                <a:latin typeface="宋体" panose="02010600030101010101" pitchFamily="2" charset="-122"/>
                <a:ea typeface="宋体" panose="02010600030101010101" pitchFamily="2" charset="-122"/>
              </a:rPr>
              <a:t>等价的指针表示法是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(*(zippo+2) + 1)</a:t>
            </a:r>
            <a:r>
              <a:rPr lang="zh-CN" altLang="en-US" sz="1800" b="0" i="0" u="none" strike="noStrike" baseline="0" dirty="0">
                <a:latin typeface="宋体" panose="02010600030101010101" pitchFamily="2" charset="-122"/>
                <a:ea typeface="宋体" panose="02010600030101010101" pitchFamily="2" charset="-122"/>
              </a:rPr>
              <a:t>。看上去比较复杂，应最好能理解。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下面列出了理解该表达式的思路：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38200" y="2603490"/>
            <a:ext cx="8847619" cy="1828571"/>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提高程序可读性的第</a:t>
            </a:r>
            <a:r>
              <a:rPr lang="en-US" altLang="zh-CN" dirty="0"/>
              <a:t>3</a:t>
            </a:r>
            <a:r>
              <a:rPr lang="zh-CN" altLang="en-US" dirty="0"/>
              <a:t>个技巧是：在函数中用空行分隔概念上的多个部分。例如，程序清单</a:t>
            </a:r>
            <a:r>
              <a:rPr lang="en-US" altLang="zh-CN" dirty="0"/>
              <a:t>2.1</a:t>
            </a:r>
            <a:r>
              <a:rPr lang="zh-CN" altLang="en-US" dirty="0"/>
              <a:t>中用空行</a:t>
            </a:r>
            <a:endParaRPr lang="en-US" altLang="zh-CN" dirty="0"/>
          </a:p>
          <a:p>
            <a:r>
              <a:rPr lang="zh-CN" altLang="en-US" dirty="0"/>
              <a:t>把声明部分和程序的其他部分区分开来。</a:t>
            </a:r>
            <a:r>
              <a:rPr lang="en-US" altLang="zh-CN" dirty="0"/>
              <a:t>C</a:t>
            </a:r>
            <a:r>
              <a:rPr lang="zh-CN" altLang="en-US" dirty="0"/>
              <a:t>语言并未规定一定要使用空行，但是多使用空行能提高程序</a:t>
            </a:r>
            <a:endParaRPr lang="en-US" altLang="zh-CN" dirty="0"/>
          </a:p>
          <a:p>
            <a:r>
              <a:rPr lang="zh-CN" altLang="en-US" dirty="0"/>
              <a:t>的可读性。</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2.4 </a:t>
            </a:r>
            <a:r>
              <a:rPr lang="zh-CN" altLang="en-US" dirty="0"/>
              <a:t>提高程序可读性的技巧</a:t>
            </a:r>
            <a:endParaRPr lang="zh-CN" altLang="en-US" dirty="0"/>
          </a:p>
        </p:txBody>
      </p:sp>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以上分析并不是为了说明用指针表示法（</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(*(zippo+2) + 1)</a:t>
            </a:r>
            <a:r>
              <a:rPr lang="zh-CN" altLang="en-US" sz="1800" b="0" i="0" u="none" strike="noStrike" baseline="0" dirty="0">
                <a:latin typeface="宋体" panose="02010600030101010101" pitchFamily="2" charset="-122"/>
                <a:ea typeface="宋体" panose="02010600030101010101" pitchFamily="2" charset="-122"/>
              </a:rPr>
              <a:t>）代替数组表示法（</a:t>
            </a:r>
            <a:r>
              <a:rPr lang="en-US" altLang="zh-CN" sz="1800" b="0" i="0" u="none" strike="noStrike" baseline="0" dirty="0">
                <a:latin typeface="TimesNewRomanPSMT"/>
                <a:ea typeface="宋体" panose="02010600030101010101" pitchFamily="2" charset="-122"/>
              </a:rPr>
              <a:t>zippo[2][1]</a:t>
            </a:r>
            <a:r>
              <a:rPr lang="zh-CN" altLang="en-US" sz="1800" b="0" i="0" u="none" strike="noStrike" baseline="0" dirty="0">
                <a:latin typeface="宋体" panose="02010600030101010101" pitchFamily="2" charset="-122"/>
                <a:ea typeface="宋体" panose="02010600030101010101" pitchFamily="2" charset="-122"/>
              </a:rPr>
              <a:t>），而是提示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读者，如果程序恰巧使用一个指向二维数组的指针，而且要通过该指针获取值时，最好用简单的数组表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示法，而不是指针表示法。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 </a:t>
            </a:r>
            <a:r>
              <a:rPr lang="zh-CN" altLang="en-US" dirty="0"/>
              <a:t>指针和多维数组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图</a:t>
            </a:r>
            <a:r>
              <a:rPr lang="en-US" altLang="zh-CN" sz="1800" b="0" i="0" u="none" strike="noStrike" baseline="0" dirty="0">
                <a:latin typeface="TimesNewRomanPSMT"/>
                <a:ea typeface="宋体" panose="02010600030101010101" pitchFamily="2" charset="-122"/>
              </a:rPr>
              <a:t>10.5</a:t>
            </a:r>
            <a:r>
              <a:rPr lang="zh-CN" altLang="en-US" sz="1800" b="0" i="0" u="none" strike="noStrike" baseline="0" dirty="0">
                <a:latin typeface="宋体" panose="02010600030101010101" pitchFamily="2" charset="-122"/>
                <a:ea typeface="宋体" panose="02010600030101010101" pitchFamily="2" charset="-122"/>
              </a:rPr>
              <a:t>以另一种视图演示了数组地址、数组内容和指针之间的关系。</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066240" y="2556768"/>
            <a:ext cx="8059520" cy="3783569"/>
          </a:xfrm>
          <a:prstGeom prst="rect">
            <a:avLst/>
          </a:prstGeom>
        </p:spPr>
      </p:pic>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10.7.1 </a:t>
            </a:r>
            <a:r>
              <a:rPr lang="zh-CN" altLang="en-US" dirty="0"/>
              <a:t>指向多维数组的指针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如何声明一个指针变量</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指向一个二维数组（如，</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）？在编写处理类似</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这样的二维数组时会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用到这样的指针。把指针声明为指向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的类型还不够。因为指向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只能与</a:t>
            </a:r>
            <a:r>
              <a:rPr lang="en-US" altLang="zh-CN" sz="1800" b="0" i="0" u="none" strike="noStrike" baseline="0" dirty="0">
                <a:latin typeface="TimesNewRomanPSMT"/>
                <a:ea typeface="宋体" panose="02010600030101010101" pitchFamily="2" charset="-122"/>
              </a:rPr>
              <a:t>zippo[0]</a:t>
            </a:r>
            <a:r>
              <a:rPr lang="zh-CN" altLang="en-US" sz="1800" b="0" i="0" u="none" strike="noStrike" baseline="0" dirty="0">
                <a:latin typeface="宋体" panose="02010600030101010101" pitchFamily="2" charset="-122"/>
                <a:ea typeface="宋体" panose="02010600030101010101" pitchFamily="2" charset="-122"/>
              </a:rPr>
              <a:t>的类型匹配，说明该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指针指向一个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类型的值。但是</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是它首元素的地址，该元素是一个内含两个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类型值的一维数组。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必须指向一个内含两个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类型值的数组，而不是指向一个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类型值，其声明如下：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 </a:t>
            </a:r>
            <a:r>
              <a:rPr lang="en-US" altLang="zh-CN" sz="1800" b="0" i="0" u="none" strike="noStrike" baseline="0" dirty="0" err="1">
                <a:latin typeface="TimesNewRomanPSMT"/>
              </a:rPr>
              <a:t>pz</a:t>
            </a:r>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指向一个内含两个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以上代码把</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声明为指向一个数组的指针，该数组内含两个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类型值。为什么要在声明中使用圆括号？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的优先级高于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。考虑下面的声明：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 pax[2];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pax</a:t>
            </a:r>
            <a:r>
              <a:rPr lang="zh-CN" altLang="en-US" sz="1800" b="0" i="0" u="none" strike="noStrike" baseline="0" dirty="0">
                <a:latin typeface="宋体" panose="02010600030101010101" pitchFamily="2" charset="-122"/>
                <a:ea typeface="宋体" panose="02010600030101010101" pitchFamily="2" charset="-122"/>
              </a:rPr>
              <a:t>是一个内含两个指针元素的数组，每个元素都指向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10.7.1 </a:t>
            </a:r>
            <a:r>
              <a:rPr lang="zh-CN" altLang="en-US" dirty="0"/>
              <a:t>指向多维数组的指针</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由于</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优先级高，先与</a:t>
            </a:r>
            <a:r>
              <a:rPr lang="en-US" altLang="zh-CN" sz="1800" b="0" i="0" u="none" strike="noStrike" baseline="0" dirty="0">
                <a:latin typeface="TimesNewRomanPSMT"/>
                <a:ea typeface="宋体" panose="02010600030101010101" pitchFamily="2" charset="-122"/>
              </a:rPr>
              <a:t>pax</a:t>
            </a:r>
            <a:r>
              <a:rPr lang="zh-CN" altLang="en-US" sz="1800" b="0" i="0" u="none" strike="noStrike" baseline="0" dirty="0">
                <a:latin typeface="宋体" panose="02010600030101010101" pitchFamily="2" charset="-122"/>
                <a:ea typeface="宋体" panose="02010600030101010101" pitchFamily="2" charset="-122"/>
              </a:rPr>
              <a:t>结合，所以</a:t>
            </a:r>
            <a:r>
              <a:rPr lang="en-US" altLang="zh-CN" sz="1800" b="0" i="0" u="none" strike="noStrike" baseline="0" dirty="0">
                <a:latin typeface="TimesNewRomanPSMT"/>
                <a:ea typeface="宋体" panose="02010600030101010101" pitchFamily="2" charset="-122"/>
              </a:rPr>
              <a:t>pax</a:t>
            </a:r>
            <a:r>
              <a:rPr lang="zh-CN" altLang="en-US" sz="1800" b="0" i="0" u="none" strike="noStrike" baseline="0" dirty="0">
                <a:latin typeface="宋体" panose="02010600030101010101" pitchFamily="2" charset="-122"/>
                <a:ea typeface="宋体" panose="02010600030101010101" pitchFamily="2" charset="-122"/>
              </a:rPr>
              <a:t>成为一个内含两个元素的数组。然后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pax</a:t>
            </a:r>
            <a:r>
              <a:rPr lang="zh-CN" altLang="en-US" sz="1800" b="0" i="0" u="none" strike="noStrike" baseline="0" dirty="0">
                <a:latin typeface="宋体" panose="02010600030101010101" pitchFamily="2" charset="-122"/>
                <a:ea typeface="宋体" panose="02010600030101010101" pitchFamily="2" charset="-122"/>
              </a:rPr>
              <a:t>数组内含两个指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针。最后，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pax</a:t>
            </a:r>
            <a:r>
              <a:rPr lang="zh-CN" altLang="en-US" sz="1800" b="0" i="0" u="none" strike="noStrike" baseline="0" dirty="0">
                <a:latin typeface="宋体" panose="02010600030101010101" pitchFamily="2" charset="-122"/>
                <a:ea typeface="宋体" panose="02010600030101010101" pitchFamily="2" charset="-122"/>
              </a:rPr>
              <a:t>数组中的指针都指向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类型的值。因此，这行代码声明了两个指向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前面有圆括号的版本，</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先与</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结合，因此声明的是一个指向数组（内含两个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类型的值）的指针。程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序清单</a:t>
            </a:r>
            <a:r>
              <a:rPr lang="en-US" altLang="zh-CN" sz="1800" b="0" i="0" u="none" strike="noStrike" baseline="0" dirty="0">
                <a:latin typeface="TimesNewRomanPSMT"/>
                <a:ea typeface="宋体" panose="02010600030101010101" pitchFamily="2" charset="-122"/>
              </a:rPr>
              <a:t>10.16</a:t>
            </a:r>
            <a:r>
              <a:rPr lang="zh-CN" altLang="en-US" sz="1800" b="0" i="0" u="none" strike="noStrike" baseline="0" dirty="0">
                <a:latin typeface="宋体" panose="02010600030101010101" pitchFamily="2" charset="-122"/>
                <a:ea typeface="宋体" panose="02010600030101010101" pitchFamily="2" charset="-122"/>
              </a:rPr>
              <a:t>演示了如何使用指向二维数组的指针。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10.16 zippo2.c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zippo2.c --</a:t>
            </a:r>
            <a:r>
              <a:rPr lang="zh-CN" altLang="en-US" sz="1800" b="0" i="0" u="none" strike="noStrike" baseline="0" dirty="0">
                <a:latin typeface="宋体" panose="02010600030101010101" pitchFamily="2" charset="-122"/>
                <a:ea typeface="宋体" panose="02010600030101010101" pitchFamily="2" charset="-122"/>
              </a:rPr>
              <a:t>　通过指针获取</a:t>
            </a:r>
            <a:r>
              <a:rPr lang="en-US" altLang="zh-CN" sz="1800" b="0" i="0" u="none" strike="noStrike" baseline="0" dirty="0">
                <a:latin typeface="TimesNewRomanPSMT"/>
                <a:ea typeface="宋体" panose="02010600030101010101" pitchFamily="2" charset="-122"/>
              </a:rPr>
              <a:t>zippo</a:t>
            </a:r>
            <a:r>
              <a:rPr lang="zh-CN" altLang="en-US" sz="1800" b="0" i="0" u="none" strike="noStrike" baseline="0" dirty="0">
                <a:latin typeface="宋体" panose="02010600030101010101" pitchFamily="2" charset="-122"/>
                <a:ea typeface="宋体" panose="02010600030101010101" pitchFamily="2" charset="-122"/>
              </a:rPr>
              <a:t>的信息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zippo[4][2]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10.7.1 </a:t>
            </a:r>
            <a:r>
              <a:rPr lang="zh-CN" altLang="en-US" dirty="0"/>
              <a:t>指向多维数组的指针</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en-US" altLang="zh-CN" sz="1800" b="0" i="0" u="none" strike="noStrike" baseline="0" dirty="0" err="1">
                <a:latin typeface="TimesNewRomanPSMT"/>
              </a:rPr>
              <a:t>pz</a:t>
            </a:r>
            <a:r>
              <a:rPr lang="en-US" altLang="zh-CN" sz="1800" b="0" i="0" u="none" strike="noStrike" baseline="0" dirty="0">
                <a:latin typeface="TimesNewRomanPSMT"/>
              </a:rPr>
              <a:t>)[2];</a:t>
            </a:r>
            <a:endParaRPr lang="en-US" altLang="zh-CN" sz="1800" b="0" i="0" u="none" strike="noStrike" baseline="0" dirty="0">
              <a:latin typeface="TimesNewRomanPSMT"/>
            </a:endParaRPr>
          </a:p>
          <a:p>
            <a:pPr algn="l"/>
            <a:r>
              <a:rPr lang="en-US" altLang="zh-CN" sz="1800" b="0" i="0" u="none" strike="noStrike" baseline="0" dirty="0" err="1">
                <a:latin typeface="TimesNewRomanPSMT"/>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zippo;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pz</a:t>
            </a:r>
            <a:r>
              <a:rPr lang="en-US" altLang="zh-CN" sz="1800" b="0" i="0" u="none" strike="noStrike" baseline="0" dirty="0">
                <a:latin typeface="TimesNewRomanPSMT"/>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+ 1 = %p\n",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+ 1);</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printf("pz[0][0]</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pz[0][0]);</a:t>
            </a:r>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*pz[0] = %d\n", *pz[0]);</a:t>
            </a:r>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**pz = %d\n", **pz);</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[2][1]);</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printf("*(*(pz+2) + 1) = %d\n", *(*(pz + 2) + 1));</a:t>
            </a:r>
            <a:endParaRPr lang="pt-BR"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10.7.1 </a:t>
            </a:r>
            <a:r>
              <a:rPr lang="zh-CN" altLang="en-US" dirty="0"/>
              <a:t>指向多维数组的指针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0x0064fd40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0x0064fd3c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0x0064fd38,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+ 1 = 0x0064fd3c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[0]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*(*(pz+2) + 1) = 3</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10.7.1 </a:t>
            </a:r>
            <a:r>
              <a:rPr lang="zh-CN" altLang="en-US" dirty="0"/>
              <a:t>指向多维数组的指针</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系统不同，输出的地址可能不同，但是地址之间的关系相同。如前所述，虽然</a:t>
            </a:r>
            <a:r>
              <a:rPr lang="en-US" altLang="zh-CN" sz="1800" b="0" i="0" u="none" strike="noStrike" baseline="0" dirty="0" err="1">
                <a:latin typeface="TimesNewRomanPSMT"/>
                <a:ea typeface="宋体" panose="02010600030101010101" pitchFamily="2" charset="-122"/>
              </a:rPr>
              <a:t>pz</a:t>
            </a:r>
            <a:r>
              <a:rPr lang="zh-CN" altLang="en-US" sz="1800" b="0" i="0" u="none" strike="noStrike" baseline="0" dirty="0">
                <a:latin typeface="宋体" panose="02010600030101010101" pitchFamily="2" charset="-122"/>
                <a:ea typeface="宋体" panose="02010600030101010101" pitchFamily="2" charset="-122"/>
              </a:rPr>
              <a:t>是一个指针，不是数组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名，但是也可以使用 </a:t>
            </a:r>
            <a:r>
              <a:rPr lang="en-US" altLang="zh-CN" sz="1800" b="0" i="0" u="none" strike="noStrike" baseline="0" dirty="0" err="1">
                <a:latin typeface="TimesNewRomanPSMT"/>
                <a:ea typeface="宋体" panose="02010600030101010101" pitchFamily="2" charset="-122"/>
              </a:rPr>
              <a:t>pz</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这样的写法。可以用数组表示法或指针表示法来表示一个数组元素，既可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以使用数组名，也可以使用指针名：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zippo[m][n] == *(*(zippo + m) + n)</a:t>
            </a:r>
            <a:endParaRPr lang="pt-BR" altLang="zh-CN" sz="1800" b="0" i="0" u="none" strike="noStrike" baseline="0" dirty="0">
              <a:latin typeface="TimesNewRomanPSMT"/>
            </a:endParaRPr>
          </a:p>
          <a:p>
            <a:pPr algn="l"/>
            <a:r>
              <a:rPr lang="pt-BR" altLang="zh-CN" sz="1800" b="0" i="0" u="none" strike="noStrike" baseline="0" dirty="0">
                <a:latin typeface="TimesNewRomanPSMT"/>
              </a:rPr>
              <a:t>pz[m][n] == *(*(pz + m) + 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指针之间的赋值比数值类型之间的赋值要严格。例如，不用类型转换就可以把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类型的值赋给</a:t>
            </a:r>
            <a:r>
              <a:rPr lang="en-US" altLang="zh-CN" sz="1800" b="0" i="0" u="none" strike="noStrike" baseline="0" dirty="0">
                <a:latin typeface="TimesNewRomanPSMT"/>
                <a:ea typeface="宋体" panose="02010600030101010101" pitchFamily="2" charset="-122"/>
              </a:rPr>
              <a:t>double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类型的变量，但是两个类型的指针不能这样做。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 p1 = &amp;n;</a:t>
            </a:r>
            <a:endParaRPr lang="en-US" altLang="zh-CN" sz="1800" b="0" i="0" u="none" strike="noStrike" baseline="0" dirty="0">
              <a:latin typeface="TimesNewRomanPSMT"/>
            </a:endParaRPr>
          </a:p>
          <a:p>
            <a:pPr algn="l"/>
            <a:r>
              <a:rPr lang="en-US" altLang="zh-CN" sz="1800" b="0" i="0" u="none" strike="noStrike" baseline="0" dirty="0">
                <a:latin typeface="TimesNewRomanPSMT"/>
              </a:rPr>
              <a:t>double * pd = &amp;x;</a:t>
            </a:r>
            <a:endParaRPr lang="en-US" altLang="zh-CN" sz="1800" b="0" i="0" u="none" strike="noStrike" baseline="0" dirty="0">
              <a:latin typeface="TimesNewRomanPSMT"/>
            </a:endParaRPr>
          </a:p>
          <a:p>
            <a:pPr algn="l"/>
            <a:r>
              <a:rPr lang="en-US" altLang="zh-CN" sz="1800" b="0" i="0" u="none" strike="noStrike" baseline="0" dirty="0">
                <a:latin typeface="TimesNewRomanPSMT"/>
              </a:rPr>
              <a:t>x =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隐式类型转换</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pd = p1;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编译时错误</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更复杂的类型也是如此。假设有如下声明：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 </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(*pa)[3];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ar1[2][3];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ar2[3][2];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**p2; // </a:t>
            </a:r>
            <a:r>
              <a:rPr lang="zh-CN" altLang="en-US" sz="1800" b="0" i="0" u="none" strike="noStrike" baseline="0" dirty="0">
                <a:latin typeface="宋体" panose="02010600030101010101" pitchFamily="2" charset="-122"/>
                <a:ea typeface="宋体" panose="02010600030101010101" pitchFamily="2" charset="-122"/>
              </a:rPr>
              <a:t>一个指向指针的指针</a:t>
            </a:r>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有如下的语句：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 &amp;ar1[0][0];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都是指向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 ar1[0];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都是指向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 ar1;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无效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pa = ar1;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都是指向内含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类型元素数组的指针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pa = ar2;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无效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p2 = &amp;</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both pointer-to-int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*p2 = ar2[0];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都是指向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p2 = ar2;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无效</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提高程序可读性的第</a:t>
            </a:r>
            <a:r>
              <a:rPr lang="en-US" altLang="zh-CN" dirty="0"/>
              <a:t>4</a:t>
            </a:r>
            <a:r>
              <a:rPr lang="zh-CN" altLang="en-US" dirty="0"/>
              <a:t>个技巧是：</a:t>
            </a:r>
            <a:r>
              <a:rPr lang="zh-CN" altLang="en-US" dirty="0">
                <a:solidFill>
                  <a:srgbClr val="FF0000"/>
                </a:solidFill>
              </a:rPr>
              <a:t>每条语句各占一行</a:t>
            </a:r>
            <a:r>
              <a:rPr lang="zh-CN" altLang="en-US" dirty="0"/>
              <a:t>。同样，这也不是</a:t>
            </a:r>
            <a:r>
              <a:rPr lang="en-US" altLang="zh-CN" dirty="0"/>
              <a:t>C</a:t>
            </a:r>
            <a:r>
              <a:rPr lang="zh-CN" altLang="en-US" dirty="0"/>
              <a:t>语言的要求。</a:t>
            </a:r>
            <a:r>
              <a:rPr lang="en-US" altLang="zh-CN" dirty="0"/>
              <a:t>C</a:t>
            </a:r>
            <a:r>
              <a:rPr lang="zh-CN" altLang="en-US" dirty="0"/>
              <a:t>语言的格式比较</a:t>
            </a:r>
            <a:endParaRPr lang="en-US" altLang="zh-CN" dirty="0"/>
          </a:p>
          <a:p>
            <a:r>
              <a:rPr lang="zh-CN" altLang="en-US" dirty="0"/>
              <a:t>自由，可以把多条语句放在一行，也可以每条语句独占一行。下面的语句都没问题，但是不好看：</a:t>
            </a:r>
            <a:endParaRPr lang="en-US" altLang="zh-CN" dirty="0"/>
          </a:p>
          <a:p>
            <a:endParaRPr lang="en-US" altLang="zh-CN" dirty="0"/>
          </a:p>
          <a:p>
            <a:r>
              <a:rPr lang="en-US" altLang="zh-CN" dirty="0"/>
              <a:t>int</a:t>
            </a:r>
            <a:r>
              <a:rPr lang="zh-CN" altLang="en-US" dirty="0"/>
              <a:t>　</a:t>
            </a:r>
            <a:r>
              <a:rPr lang="en-US" altLang="zh-CN" dirty="0"/>
              <a:t>main(</a:t>
            </a:r>
            <a:r>
              <a:rPr lang="zh-CN" altLang="en-US" dirty="0"/>
              <a:t>　</a:t>
            </a:r>
            <a:r>
              <a:rPr lang="en-US" altLang="zh-CN" dirty="0"/>
              <a:t>void</a:t>
            </a:r>
            <a:r>
              <a:rPr lang="zh-CN" altLang="en-US" dirty="0"/>
              <a:t>　</a:t>
            </a:r>
            <a:r>
              <a:rPr lang="en-US" altLang="zh-CN" dirty="0"/>
              <a:t>)</a:t>
            </a:r>
            <a:r>
              <a:rPr lang="zh-CN" altLang="en-US" dirty="0"/>
              <a:t>　</a:t>
            </a:r>
            <a:r>
              <a:rPr lang="en-US" altLang="zh-CN" dirty="0"/>
              <a:t>{</a:t>
            </a:r>
            <a:r>
              <a:rPr lang="zh-CN" altLang="en-US" dirty="0"/>
              <a:t>　</a:t>
            </a:r>
            <a:r>
              <a:rPr lang="en-US" altLang="zh-CN" dirty="0"/>
              <a:t>int</a:t>
            </a:r>
            <a:r>
              <a:rPr lang="zh-CN" altLang="en-US" dirty="0"/>
              <a:t>　</a:t>
            </a:r>
            <a:r>
              <a:rPr lang="en-US" altLang="zh-CN" dirty="0"/>
              <a:t>four;</a:t>
            </a:r>
            <a:r>
              <a:rPr lang="zh-CN" altLang="en-US" dirty="0"/>
              <a:t>　</a:t>
            </a:r>
            <a:r>
              <a:rPr lang="en-US" altLang="zh-CN" dirty="0"/>
              <a:t>four</a:t>
            </a:r>
            <a:endParaRPr lang="en-US" altLang="zh-CN" dirty="0"/>
          </a:p>
          <a:p>
            <a:r>
              <a:rPr lang="en-US" altLang="zh-CN" dirty="0"/>
              <a:t>=</a:t>
            </a:r>
            <a:endParaRPr lang="en-US" altLang="zh-CN" dirty="0"/>
          </a:p>
          <a:p>
            <a:r>
              <a:rPr lang="en-US" altLang="zh-CN" dirty="0"/>
              <a:t>4</a:t>
            </a:r>
            <a:endParaRPr lang="en-US" altLang="zh-CN" dirty="0"/>
          </a:p>
          <a:p>
            <a:r>
              <a:rPr lang="en-US" altLang="zh-CN" dirty="0"/>
              <a:t>;</a:t>
            </a:r>
            <a:endParaRPr lang="en-US" altLang="zh-CN" dirty="0"/>
          </a:p>
          <a:p>
            <a:r>
              <a:rPr lang="en-US" altLang="zh-CN" dirty="0" err="1"/>
              <a:t>printf</a:t>
            </a:r>
            <a:r>
              <a:rPr lang="en-US" altLang="zh-CN" dirty="0"/>
              <a:t>(</a:t>
            </a:r>
            <a:endParaRPr lang="en-US" altLang="zh-CN" dirty="0"/>
          </a:p>
          <a:p>
            <a:r>
              <a:rPr lang="en-US" altLang="zh-CN" dirty="0"/>
              <a:t>"%d\n",</a:t>
            </a:r>
            <a:endParaRPr lang="en-US" altLang="zh-CN" dirty="0"/>
          </a:p>
          <a:p>
            <a:r>
              <a:rPr lang="en-US" altLang="zh-CN" dirty="0"/>
              <a:t>four);</a:t>
            </a:r>
            <a:r>
              <a:rPr lang="zh-CN" altLang="en-US" dirty="0"/>
              <a:t>　</a:t>
            </a:r>
            <a:r>
              <a:rPr lang="en-US" altLang="zh-CN" dirty="0"/>
              <a:t>return</a:t>
            </a:r>
            <a:r>
              <a:rPr lang="zh-CN" altLang="en-US" dirty="0"/>
              <a:t>　</a:t>
            </a:r>
            <a:r>
              <a:rPr lang="en-US" altLang="zh-CN" dirty="0"/>
              <a:t>0;}</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2.4 </a:t>
            </a:r>
            <a:r>
              <a:rPr lang="zh-CN" altLang="en-US" dirty="0"/>
              <a:t>提高程序可读性的技巧</a:t>
            </a:r>
            <a:endParaRPr lang="zh-CN" altLang="en-US" dirty="0"/>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注意，以上无效的赋值表达式语句中涉及的两个指针都是指向不同的类型。例如，</a:t>
            </a:r>
            <a:r>
              <a:rPr lang="en-US" altLang="zh-CN" sz="1800" b="0" i="0" u="none" strike="noStrike" baseline="0" dirty="0" err="1">
                <a:latin typeface="TimesNewRomanPSMT"/>
                <a:ea typeface="宋体" panose="02010600030101010101" pitchFamily="2" charset="-122"/>
              </a:rPr>
              <a:t>pt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指向一个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值，而</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指向一个内含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类型元素的数组。类似地，</a:t>
            </a:r>
            <a:r>
              <a:rPr lang="en-US" altLang="zh-CN" sz="1800" b="0" i="0" u="none" strike="noStrike" baseline="0" dirty="0">
                <a:latin typeface="TimesNewRomanPSMT"/>
                <a:ea typeface="宋体" panose="02010600030101010101" pitchFamily="2" charset="-122"/>
              </a:rPr>
              <a:t>pa</a:t>
            </a:r>
            <a:r>
              <a:rPr lang="zh-CN" altLang="en-US" sz="1800" b="0" i="0" u="none" strike="noStrike" baseline="0" dirty="0">
                <a:latin typeface="宋体" panose="02010600030101010101" pitchFamily="2" charset="-122"/>
                <a:ea typeface="宋体" panose="02010600030101010101" pitchFamily="2" charset="-122"/>
              </a:rPr>
              <a:t>指向一个内含</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类型元素的数组，所以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它与</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的类型兼容，但是</a:t>
            </a:r>
            <a:r>
              <a:rPr lang="en-US" altLang="zh-CN" sz="1800" b="0" i="0" u="none" strike="noStrike" baseline="0" dirty="0">
                <a:latin typeface="TimesNewRomanPSMT"/>
                <a:ea typeface="宋体" panose="02010600030101010101" pitchFamily="2" charset="-122"/>
              </a:rPr>
              <a:t>ar2</a:t>
            </a:r>
            <a:r>
              <a:rPr lang="zh-CN" altLang="en-US" sz="1800" b="0" i="0" u="none" strike="noStrike" baseline="0" dirty="0">
                <a:latin typeface="宋体" panose="02010600030101010101" pitchFamily="2" charset="-122"/>
                <a:ea typeface="宋体" panose="02010600030101010101" pitchFamily="2" charset="-122"/>
              </a:rPr>
              <a:t>指向一个内含</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类型元素的数组，所以</a:t>
            </a:r>
            <a:r>
              <a:rPr lang="en-US" altLang="zh-CN" sz="1800" b="0" i="0" u="none" strike="noStrike" baseline="0" dirty="0">
                <a:latin typeface="TimesNewRomanPSMT"/>
                <a:ea typeface="宋体" panose="02010600030101010101" pitchFamily="2" charset="-122"/>
              </a:rPr>
              <a:t>pa</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ar2</a:t>
            </a:r>
            <a:r>
              <a:rPr lang="zh-CN" altLang="en-US" sz="1800" b="0" i="0" u="none" strike="noStrike" baseline="0" dirty="0">
                <a:latin typeface="宋体" panose="02010600030101010101" pitchFamily="2" charset="-122"/>
                <a:ea typeface="宋体" panose="02010600030101010101" pitchFamily="2" charset="-122"/>
              </a:rPr>
              <a:t>不兼容。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上面的最后两个例子有些棘手。变量</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是指向指针的指针，它指向的指针指向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ar2</a:t>
            </a:r>
            <a:r>
              <a:rPr lang="zh-CN" altLang="en-US" sz="1800" b="0" i="0" u="none" strike="noStrike" baseline="0" dirty="0">
                <a:latin typeface="宋体" panose="02010600030101010101" pitchFamily="2" charset="-122"/>
                <a:ea typeface="宋体" panose="02010600030101010101" pitchFamily="2" charset="-122"/>
              </a:rPr>
              <a:t>是指向数组的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指针，该数组内含</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类型的元素。所以，</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ar2</a:t>
            </a:r>
            <a:r>
              <a:rPr lang="zh-CN" altLang="en-US" sz="1800" b="0" i="0" u="none" strike="noStrike" baseline="0" dirty="0">
                <a:latin typeface="宋体" panose="02010600030101010101" pitchFamily="2" charset="-122"/>
                <a:ea typeface="宋体" panose="02010600030101010101" pitchFamily="2" charset="-122"/>
              </a:rPr>
              <a:t>的类型不同，不能把</a:t>
            </a:r>
            <a:r>
              <a:rPr lang="en-US" altLang="zh-CN" sz="1800" b="0" i="0" u="none" strike="noStrike" baseline="0" dirty="0">
                <a:latin typeface="TimesNewRomanPSMT"/>
                <a:ea typeface="宋体" panose="02010600030101010101" pitchFamily="2" charset="-122"/>
              </a:rPr>
              <a:t>ar2</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。但是，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p2</a:t>
            </a:r>
            <a:r>
              <a:rPr lang="zh-CN" altLang="en-US" sz="1800" b="0" i="0" u="none" strike="noStrike" baseline="0" dirty="0">
                <a:latin typeface="宋体" panose="02010600030101010101" pitchFamily="2" charset="-122"/>
                <a:ea typeface="宋体" panose="02010600030101010101" pitchFamily="2" charset="-122"/>
              </a:rPr>
              <a:t>是指向</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的指针，与</a:t>
            </a:r>
            <a:r>
              <a:rPr lang="en-US" altLang="zh-CN" sz="1800" b="0" i="0" u="none" strike="noStrike" baseline="0" dirty="0">
                <a:latin typeface="TimesNewRomanPSMT"/>
                <a:ea typeface="宋体" panose="02010600030101010101" pitchFamily="2" charset="-122"/>
              </a:rPr>
              <a:t>ar2[0]</a:t>
            </a:r>
            <a:r>
              <a:rPr lang="zh-CN" altLang="en-US" sz="1800" b="0" i="0" u="none" strike="noStrike" baseline="0" dirty="0">
                <a:latin typeface="宋体" panose="02010600030101010101" pitchFamily="2" charset="-122"/>
                <a:ea typeface="宋体" panose="02010600030101010101" pitchFamily="2" charset="-122"/>
              </a:rPr>
              <a:t>兼容。因为</a:t>
            </a:r>
            <a:r>
              <a:rPr lang="en-US" altLang="zh-CN" sz="1800" b="0" i="0" u="none" strike="noStrike" baseline="0" dirty="0">
                <a:latin typeface="TimesNewRomanPSMT"/>
                <a:ea typeface="宋体" panose="02010600030101010101" pitchFamily="2" charset="-122"/>
              </a:rPr>
              <a:t>ar2[0]</a:t>
            </a:r>
            <a:r>
              <a:rPr lang="zh-CN" altLang="en-US" sz="1800" b="0" i="0" u="none" strike="noStrike" baseline="0" dirty="0">
                <a:latin typeface="宋体" panose="02010600030101010101" pitchFamily="2" charset="-122"/>
                <a:ea typeface="宋体" panose="02010600030101010101" pitchFamily="2" charset="-122"/>
              </a:rPr>
              <a:t>是指向该数组首元素（</a:t>
            </a:r>
            <a:r>
              <a:rPr lang="en-US" altLang="zh-CN" sz="1800" b="0" i="0" u="none" strike="noStrike" baseline="0" dirty="0">
                <a:latin typeface="TimesNewRomanPSMT"/>
                <a:ea typeface="宋体" panose="02010600030101010101" pitchFamily="2" charset="-122"/>
              </a:rPr>
              <a:t>ar2[0][0]</a:t>
            </a:r>
            <a:r>
              <a:rPr lang="zh-CN" altLang="en-US" sz="1800" b="0" i="0" u="none" strike="noStrike" baseline="0" dirty="0">
                <a:latin typeface="宋体" panose="02010600030101010101" pitchFamily="2" charset="-122"/>
                <a:ea typeface="宋体" panose="02010600030101010101" pitchFamily="2" charset="-122"/>
              </a:rPr>
              <a:t>）的指针，所以</a:t>
            </a:r>
            <a:r>
              <a:rPr lang="en-US" altLang="zh-CN" sz="1800" b="0" i="0" u="none" strike="noStrike" baseline="0" dirty="0">
                <a:latin typeface="TimesNewRomanPSMT"/>
                <a:ea typeface="宋体" panose="02010600030101010101" pitchFamily="2" charset="-122"/>
              </a:rPr>
              <a:t>ar2[0]</a:t>
            </a:r>
            <a:r>
              <a:rPr lang="zh-CN" altLang="en-US" sz="1800" b="0" i="0" u="none" strike="noStrike" baseline="0" dirty="0">
                <a:latin typeface="宋体" panose="02010600030101010101" pitchFamily="2" charset="-122"/>
                <a:ea typeface="宋体" panose="02010600030101010101" pitchFamily="2" charset="-122"/>
              </a:rPr>
              <a:t>也是指向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一般而言，多重解引用让人费解。例如，考虑下面的代码：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 p1 = &amp;x;</a:t>
            </a:r>
            <a:endParaRPr lang="en-US" altLang="zh-CN" sz="1800" b="0" i="0" u="none" strike="noStrike" baseline="0" dirty="0">
              <a:latin typeface="TimesNewRomanPSMT"/>
            </a:endParaRPr>
          </a:p>
          <a:p>
            <a:pPr algn="l"/>
            <a:r>
              <a:rPr lang="en-US" altLang="zh-CN" sz="1800" b="0" i="0" u="none" strike="noStrike" baseline="0" dirty="0">
                <a:latin typeface="TimesNewRomanPSMT"/>
              </a:rPr>
              <a:t>const int * p2 = &amp;y;</a:t>
            </a:r>
            <a:endParaRPr lang="en-US" altLang="zh-CN" sz="1800" b="0" i="0" u="none" strike="noStrike" baseline="0" dirty="0">
              <a:latin typeface="TimesNewRomanPSMT"/>
            </a:endParaRPr>
          </a:p>
          <a:p>
            <a:pPr algn="l"/>
            <a:r>
              <a:rPr lang="en-US" altLang="zh-CN" sz="1800" b="0" i="0" u="none" strike="noStrike" baseline="0" dirty="0">
                <a:latin typeface="TimesNewRomanPSMT"/>
              </a:rPr>
              <a:t>const int ** pp2;</a:t>
            </a:r>
            <a:endParaRPr lang="en-US" altLang="zh-CN" sz="1800" b="0" i="0" u="none" strike="noStrike" baseline="0" dirty="0">
              <a:latin typeface="TimesNewRomanPSMT"/>
            </a:endParaRPr>
          </a:p>
          <a:p>
            <a:pPr algn="l"/>
            <a:r>
              <a:rPr lang="en-US" altLang="zh-CN" sz="1800" b="0" i="0" u="none" strike="noStrike" baseline="0" dirty="0">
                <a:latin typeface="TimesNewRomanPSMT"/>
              </a:rPr>
              <a:t>p1 = p2;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不安全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p2 = p1;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pp2 = &amp;p1;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不安全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嵌套指针类型赋值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前面提到过，把</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指针不安全，因为这样可以使用新的指针改变</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指针指向的数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据。编译器在编译代码时，可能会给出警告，执行这样的代码是未定义的。但是把非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指针没问题，前提是只进行一级解引用：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p2 = p1; // </a:t>
            </a:r>
            <a:r>
              <a:rPr lang="zh-CN" altLang="en-US" sz="1800" b="0" i="0" u="none" strike="noStrike" baseline="0" dirty="0">
                <a:latin typeface="宋体" panose="02010600030101010101" pitchFamily="2" charset="-122"/>
                <a:ea typeface="宋体" panose="02010600030101010101" pitchFamily="2" charset="-122"/>
              </a:rPr>
              <a:t>有效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但是进行两级解引用时，这样的赋值也不安全，例如，考虑下面的代码：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int **pp2;</a:t>
            </a:r>
            <a:endParaRPr lang="en-US" altLang="zh-CN" sz="1800" b="0" i="0" u="none" strike="noStrike" baseline="0" dirty="0">
              <a:latin typeface="TimesNewRomanPSMT"/>
            </a:endParaRPr>
          </a:p>
          <a:p>
            <a:pPr algn="l"/>
            <a:r>
              <a:rPr lang="en-US" altLang="zh-CN" sz="1800" b="0" i="0" u="none" strike="noStrike" baseline="0" dirty="0">
                <a:latin typeface="TimesNewRomanPSMT"/>
              </a:rPr>
              <a:t>int *p1;</a:t>
            </a:r>
            <a:endParaRPr lang="en-US" altLang="zh-CN" sz="1800" b="0" i="0" u="none" strike="noStrike" baseline="0" dirty="0">
              <a:latin typeface="TimesNewRomanPSMT"/>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pp2 = &amp;p1;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允许，但是这导致</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限定符失效（根据第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行代码，不能通过</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pp2</a:t>
            </a:r>
            <a:r>
              <a:rPr lang="zh-CN" altLang="en-US" sz="1800" b="0" i="0" u="none" strike="noStrike" baseline="0" dirty="0">
                <a:latin typeface="宋体" panose="02010600030101010101" pitchFamily="2" charset="-122"/>
                <a:ea typeface="宋体" panose="02010600030101010101" pitchFamily="2" charset="-122"/>
              </a:rPr>
              <a:t>修改它所指向的内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容）</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en-US" altLang="zh-CN" sz="1800" b="0" i="0" u="none" strike="noStrike" baseline="0" dirty="0">
                <a:latin typeface="TimesNewRomanPSMT"/>
              </a:rPr>
              <a:t>pp2 = &amp;n;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有效，两者都声明为</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，但是这将导致</a:t>
            </a:r>
            <a:r>
              <a:rPr lang="en-US" altLang="zh-CN" sz="1800" b="0" i="0" u="none" strike="noStrike" baseline="0" dirty="0">
                <a:latin typeface="TimesNewRomanPSMT"/>
                <a:ea typeface="宋体" panose="02010600030101010101" pitchFamily="2" charset="-122"/>
              </a:rPr>
              <a:t>p1</a:t>
            </a:r>
            <a:r>
              <a:rPr lang="zh-CN" altLang="en-US" sz="1800" b="0" i="0" u="none" strike="noStrike" baseline="0" dirty="0">
                <a:latin typeface="宋体" panose="02010600030101010101" pitchFamily="2" charset="-122"/>
                <a:ea typeface="宋体" panose="02010600030101010101" pitchFamily="2" charset="-122"/>
              </a:rPr>
              <a:t>指向</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*pp2</a:t>
            </a:r>
            <a:r>
              <a:rPr lang="zh-CN" altLang="en-US" sz="1800" b="0" i="0" u="none" strike="noStrike" baseline="0" dirty="0">
                <a:latin typeface="宋体" panose="02010600030101010101" pitchFamily="2" charset="-122"/>
                <a:ea typeface="宋体" panose="02010600030101010101" pitchFamily="2" charset="-122"/>
              </a:rPr>
              <a:t>已被修改）</a:t>
            </a:r>
            <a:endParaRPr lang="en-US" altLang="zh-CN" sz="1800" b="0" i="0" u="none" strike="noStrike" baseline="0" dirty="0">
              <a:latin typeface="TimesNewRomanPSMT"/>
            </a:endParaRPr>
          </a:p>
          <a:p>
            <a:pPr algn="l"/>
            <a:r>
              <a:rPr lang="zh-CN" altLang="en-US" sz="1800" b="0" i="0" u="none" strike="noStrike" baseline="0" dirty="0">
                <a:latin typeface="TimesNewRomanPSMT"/>
              </a:rPr>
              <a:t>*</a:t>
            </a:r>
            <a:r>
              <a:rPr lang="en-US" altLang="zh-CN" sz="1800" b="0" i="0" u="none" strike="noStrike" baseline="0" dirty="0">
                <a:latin typeface="TimesNewRomanPSMT"/>
              </a:rPr>
              <a:t>p1 = 10;//</a:t>
            </a:r>
            <a:r>
              <a:rPr lang="zh-CN" altLang="en-US" sz="1800" b="0" i="0" u="none" strike="noStrike" baseline="0" dirty="0">
                <a:latin typeface="宋体" panose="02010600030101010101" pitchFamily="2" charset="-122"/>
                <a:ea typeface="宋体" panose="02010600030101010101" pitchFamily="2" charset="-122"/>
              </a:rPr>
              <a:t>有效，但是这将改变</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的值（但是根据第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行代码，不能修改</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发生了什么？如前所示，标准规定了通过非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指针更改</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数据是未定义的。例如，在</a:t>
            </a:r>
            <a:r>
              <a:rPr lang="en-US" altLang="zh-CN" sz="1800" b="0" i="0" u="none" strike="noStrike" baseline="0" dirty="0">
                <a:latin typeface="TimesNewRomanPSMT"/>
                <a:ea typeface="宋体" panose="02010600030101010101" pitchFamily="2" charset="-122"/>
              </a:rPr>
              <a:t>Terminal</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OS X</a:t>
            </a:r>
            <a:r>
              <a:rPr lang="zh-CN" altLang="en-US" sz="1800" b="0" i="0" u="none" strike="noStrike" baseline="0" dirty="0">
                <a:latin typeface="宋体" panose="02010600030101010101" pitchFamily="2" charset="-122"/>
                <a:ea typeface="宋体" panose="02010600030101010101" pitchFamily="2" charset="-122"/>
              </a:rPr>
              <a:t>对底层</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系统的访问）使用</a:t>
            </a:r>
            <a:r>
              <a:rPr lang="en-US" altLang="zh-CN" sz="1800" b="0" i="0" u="none" strike="noStrike" baseline="0" dirty="0" err="1">
                <a:latin typeface="TimesNewRomanPSMT"/>
                <a:ea typeface="宋体" panose="02010600030101010101" pitchFamily="2" charset="-122"/>
              </a:rPr>
              <a:t>gcc</a:t>
            </a:r>
            <a:r>
              <a:rPr lang="zh-CN" altLang="en-US" sz="1800" b="0" i="0" u="none" strike="noStrike" baseline="0" dirty="0">
                <a:latin typeface="宋体" panose="02010600030101010101" pitchFamily="2" charset="-122"/>
                <a:ea typeface="宋体" panose="02010600030101010101" pitchFamily="2" charset="-122"/>
              </a:rPr>
              <a:t>编译包含以上代码的小程序，导致</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最终的值是</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，但是在相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同系统下使用</a:t>
            </a:r>
            <a:r>
              <a:rPr lang="en-US" altLang="zh-CN" sz="1800" b="0" i="0" u="none" strike="noStrike" baseline="0" dirty="0">
                <a:latin typeface="TimesNewRomanPSMT"/>
                <a:ea typeface="宋体" panose="02010600030101010101" pitchFamily="2" charset="-122"/>
              </a:rPr>
              <a:t>clang</a:t>
            </a:r>
            <a:r>
              <a:rPr lang="zh-CN" altLang="en-US" sz="1800" b="0" i="0" u="none" strike="noStrike" baseline="0" dirty="0">
                <a:latin typeface="宋体" panose="02010600030101010101" pitchFamily="2" charset="-122"/>
                <a:ea typeface="宋体" panose="02010600030101010101" pitchFamily="2" charset="-122"/>
              </a:rPr>
              <a:t>来编译，</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最终的值是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。两个编译器都给出指针类型不兼容的警告。当然，可以忽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略这些警告，但是最好不要相信该程序运行的结果，这些结果都是未定义的。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10.7.2 </a:t>
            </a:r>
            <a:r>
              <a:rPr lang="zh-CN" altLang="en-US" dirty="0"/>
              <a:t>指针的兼容性</a:t>
            </a:r>
            <a:endParaRPr lang="zh-CN" altLang="en-US" dirty="0"/>
          </a:p>
        </p:txBody>
      </p:sp>
      <p:sp>
        <p:nvSpPr>
          <p:cNvPr id="4" name="内容占位符 3"/>
          <p:cNvSpPr>
            <a:spLocks noGrp="1"/>
          </p:cNvSpPr>
          <p:nvPr>
            <p:ph idx="1"/>
          </p:nvPr>
        </p:nvSpPr>
        <p:spPr/>
        <p:txBody>
          <a:bodyPr>
            <a:normAutofit/>
          </a:bodyPr>
          <a:lstStyle/>
          <a:p>
            <a:pPr algn="l"/>
            <a:r>
              <a:rPr lang="fr-FR" altLang="zh-CN" sz="1800" b="1" i="0" u="none" strike="noStrike" baseline="0" dirty="0">
                <a:latin typeface="TimesNewRomanPS-BoldMT"/>
              </a:rPr>
              <a:t>C const</a:t>
            </a:r>
            <a:r>
              <a:rPr lang="zh-CN" altLang="fr-FR" sz="1800" b="0" i="0" u="none" strike="noStrike" baseline="0" dirty="0">
                <a:latin typeface="宋体" panose="02010600030101010101" pitchFamily="2" charset="-122"/>
                <a:ea typeface="宋体" panose="02010600030101010101" pitchFamily="2" charset="-122"/>
              </a:rPr>
              <a:t>和</a:t>
            </a:r>
            <a:r>
              <a:rPr lang="fr-FR" altLang="zh-CN" sz="1800" b="1" i="0" u="none" strike="noStrike" baseline="0" dirty="0">
                <a:latin typeface="TimesNewRomanPS-BoldMT"/>
                <a:ea typeface="宋体" panose="02010600030101010101" pitchFamily="2" charset="-122"/>
              </a:rPr>
              <a:t>C++ const</a:t>
            </a:r>
            <a:endParaRPr lang="fr-FR" altLang="zh-CN" sz="1800" b="1" i="0" u="none" strike="noStrike" baseline="0" dirty="0">
              <a:latin typeface="TimesNewRomanPS-Bold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的用法很相似，但是并不完全相同。区别之一是，</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允许在声明数组大小时使用</a:t>
            </a:r>
            <a:r>
              <a:rPr lang="en-US" altLang="zh-CN" sz="1800" b="0" i="0" u="none" strike="noStrike" baseline="0" dirty="0">
                <a:latin typeface="TimesNewRomanPSMT"/>
                <a:ea typeface="宋体" panose="02010600030101010101" pitchFamily="2" charset="-122"/>
              </a:rPr>
              <a:t>const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却不允许。区别之二是，</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的指针赋值检查更严格：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int y;</a:t>
            </a:r>
            <a:endParaRPr lang="en-US" altLang="zh-CN" sz="1800" b="0" i="0" u="none" strike="noStrike" baseline="0" dirty="0">
              <a:latin typeface="TimesNewRomanPSMT"/>
            </a:endParaRPr>
          </a:p>
          <a:p>
            <a:pPr algn="l"/>
            <a:r>
              <a:rPr lang="en-US" altLang="zh-CN" sz="1800" b="0" i="0" u="none" strike="noStrike" baseline="0" dirty="0">
                <a:latin typeface="TimesNewRomanPSMT"/>
              </a:rPr>
              <a:t>const int * p2 = &amp;y;</a:t>
            </a:r>
            <a:endParaRPr lang="en-US" altLang="zh-CN" sz="1800" b="0" i="0" u="none" strike="noStrike" baseline="0" dirty="0">
              <a:latin typeface="TimesNewRomanPSMT"/>
            </a:endParaRPr>
          </a:p>
          <a:p>
            <a:pPr algn="l"/>
            <a:r>
              <a:rPr lang="en-US" altLang="zh-CN" sz="1800" b="0" i="0" u="none" strike="noStrike" baseline="0" dirty="0">
                <a:latin typeface="TimesNewRomanPSMT"/>
              </a:rPr>
              <a:t>int * p1;</a:t>
            </a:r>
            <a:endParaRPr lang="en-US" altLang="zh-CN" sz="1800" b="0" i="0" u="none" strike="noStrike" baseline="0" dirty="0">
              <a:latin typeface="TimesNewRomanPSMT"/>
            </a:endParaRPr>
          </a:p>
          <a:p>
            <a:pPr algn="l"/>
            <a:r>
              <a:rPr lang="en-US" altLang="zh-CN" sz="1800" b="0" i="0" u="none" strike="noStrike" baseline="0" dirty="0">
                <a:latin typeface="TimesNewRomanPSMT"/>
              </a:rPr>
              <a:t>p1 = p2; // C++</a:t>
            </a:r>
            <a:r>
              <a:rPr lang="zh-CN" altLang="en-US" sz="1800" b="0" i="0" u="none" strike="noStrike" baseline="0" dirty="0">
                <a:latin typeface="宋体" panose="02010600030101010101" pitchFamily="2" charset="-122"/>
                <a:ea typeface="宋体" panose="02010600030101010101" pitchFamily="2" charset="-122"/>
              </a:rPr>
              <a:t>中不允许这样做，但是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可能只给出警告</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不允许把</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指针赋给非</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指针。而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则允许这样做，但是如果通过</a:t>
            </a:r>
            <a:r>
              <a:rPr lang="en-US" altLang="zh-CN" sz="1800" b="0" i="0" u="none" strike="noStrike" baseline="0" dirty="0">
                <a:latin typeface="TimesNewRomanPSMT"/>
                <a:ea typeface="宋体" panose="02010600030101010101" pitchFamily="2" charset="-122"/>
              </a:rPr>
              <a:t>p1</a:t>
            </a:r>
            <a:r>
              <a:rPr lang="zh-CN" altLang="en-US" sz="1800" b="0" i="0" u="none" strike="noStrike" baseline="0" dirty="0">
                <a:latin typeface="宋体" panose="02010600030101010101" pitchFamily="2" charset="-122"/>
                <a:ea typeface="宋体" panose="02010600030101010101" pitchFamily="2" charset="-122"/>
              </a:rPr>
              <a:t>更改</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，其行为是未定义的。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如果要编写处理二维数组的函数，首先要能正确地理解指针才能写出声明函数的形参。在函数体中，通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常使用数组表示法进行相关操作。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下面，我们编写一个处理二维数组的函数。一种方法是，利用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循环把处理一维数组的函数应用到二维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数组的每一行。如下所示：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junk[3][4]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{2,4,5,8},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{3,5,6,9},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{12,10,8,6}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 += sum(junk[</a:t>
            </a:r>
            <a:r>
              <a:rPr lang="en-US" altLang="zh-CN" sz="1800" b="0" i="0" u="none" strike="noStrike" baseline="0" dirty="0" err="1">
                <a:latin typeface="TimesNewRomanPSMT"/>
              </a:rPr>
              <a:t>i</a:t>
            </a:r>
            <a:r>
              <a:rPr lang="en-US" altLang="zh-CN" sz="1800" b="0" i="0" u="none" strike="noStrike" baseline="0" dirty="0">
                <a:latin typeface="TimesNewRomanPSMT"/>
              </a:rPr>
              <a:t>], 4); // junk[</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是一维数组</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记住，如果 </a:t>
            </a:r>
            <a:r>
              <a:rPr lang="en-US" altLang="zh-CN" sz="1800" b="0" i="0" u="none" strike="noStrike" baseline="0" dirty="0">
                <a:latin typeface="TimesNewRomanPSMT"/>
                <a:ea typeface="宋体" panose="02010600030101010101" pitchFamily="2" charset="-122"/>
              </a:rPr>
              <a:t>junk </a:t>
            </a:r>
            <a:r>
              <a:rPr lang="zh-CN" altLang="en-US" sz="1800" b="0" i="0" u="none" strike="noStrike" baseline="0" dirty="0">
                <a:latin typeface="宋体" panose="02010600030101010101" pitchFamily="2" charset="-122"/>
                <a:ea typeface="宋体" panose="02010600030101010101" pitchFamily="2" charset="-122"/>
              </a:rPr>
              <a:t>是二维数组，</a:t>
            </a:r>
            <a:r>
              <a:rPr lang="en-US" altLang="zh-CN" sz="1800" b="0" i="0" u="none" strike="noStrike" baseline="0" dirty="0">
                <a:latin typeface="TimesNewRomanPSMT"/>
                <a:ea typeface="宋体" panose="02010600030101010101" pitchFamily="2" charset="-122"/>
              </a:rPr>
              <a:t>junk[</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就是一维数组，可将其视为二维数组的一行。这里，</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函数计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算二维数组的每行的总和，然后</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循环再把每行的总和加起来。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无论是软件公司、经验丰富的</a:t>
            </a:r>
            <a:r>
              <a:rPr lang="en-US" altLang="zh-CN" dirty="0"/>
              <a:t>C</a:t>
            </a:r>
            <a:r>
              <a:rPr lang="zh-CN" altLang="en-US" dirty="0"/>
              <a:t>程序员，还是其他用户，都能从</a:t>
            </a:r>
            <a:r>
              <a:rPr lang="en-US" altLang="zh-CN" dirty="0"/>
              <a:t>C</a:t>
            </a:r>
            <a:r>
              <a:rPr lang="zh-CN" altLang="en-US" dirty="0"/>
              <a:t>语言中受益。越来越多的计算机用户</a:t>
            </a:r>
            <a:endParaRPr lang="en-US" altLang="zh-CN" dirty="0"/>
          </a:p>
          <a:p>
            <a:r>
              <a:rPr lang="zh-CN" altLang="en-US" dirty="0"/>
              <a:t>已转而求助</a:t>
            </a:r>
            <a:r>
              <a:rPr lang="en-US" altLang="zh-CN" dirty="0"/>
              <a:t>C</a:t>
            </a:r>
            <a:r>
              <a:rPr lang="zh-CN" altLang="en-US" dirty="0"/>
              <a:t>语言解决一些安全问题。不一定非得是计算机专家也能使用</a:t>
            </a:r>
            <a:r>
              <a:rPr lang="en-US" altLang="zh-CN" dirty="0"/>
              <a:t>C</a:t>
            </a:r>
            <a:r>
              <a:rPr lang="zh-CN" altLang="en-US" dirty="0"/>
              <a:t>语言。</a:t>
            </a:r>
            <a:endParaRPr lang="zh-CN" altLang="en-US" dirty="0"/>
          </a:p>
          <a:p>
            <a:endParaRPr lang="en-US" altLang="zh-CN" dirty="0"/>
          </a:p>
          <a:p>
            <a:endParaRPr lang="en-US" altLang="zh-CN" dirty="0"/>
          </a:p>
          <a:p>
            <a:endParaRPr lang="en-US" altLang="zh-CN" dirty="0"/>
          </a:p>
          <a:p>
            <a:r>
              <a:rPr lang="en-US" altLang="zh-CN" dirty="0"/>
              <a:t>20</a:t>
            </a:r>
            <a:r>
              <a:rPr lang="zh-CN" altLang="en-US" dirty="0"/>
              <a:t>世纪</a:t>
            </a:r>
            <a:r>
              <a:rPr lang="en-US" altLang="zh-CN" dirty="0"/>
              <a:t>90</a:t>
            </a:r>
            <a:r>
              <a:rPr lang="zh-CN" altLang="en-US" dirty="0"/>
              <a:t>年代，许多软件公司开始改用</a:t>
            </a:r>
            <a:r>
              <a:rPr lang="en-US" altLang="zh-CN" dirty="0"/>
              <a:t>C++</a:t>
            </a:r>
            <a:r>
              <a:rPr lang="zh-CN" altLang="en-US" dirty="0"/>
              <a:t>来开发大型的编程项目。</a:t>
            </a:r>
            <a:r>
              <a:rPr lang="en-US" altLang="zh-CN" dirty="0"/>
              <a:t>C++</a:t>
            </a:r>
            <a:r>
              <a:rPr lang="zh-CN" altLang="en-US" dirty="0"/>
              <a:t>在</a:t>
            </a:r>
            <a:r>
              <a:rPr lang="en-US" altLang="zh-CN" dirty="0"/>
              <a:t>C</a:t>
            </a:r>
            <a:r>
              <a:rPr lang="zh-CN" altLang="en-US" dirty="0"/>
              <a:t>语言的基础上嫁接了</a:t>
            </a:r>
            <a:r>
              <a:rPr lang="zh-CN" altLang="en-US" dirty="0">
                <a:solidFill>
                  <a:srgbClr val="FF0000"/>
                </a:solidFill>
              </a:rPr>
              <a:t>面向</a:t>
            </a:r>
            <a:endParaRPr lang="en-US" altLang="zh-CN" dirty="0">
              <a:solidFill>
                <a:srgbClr val="FF0000"/>
              </a:solidFill>
            </a:endParaRPr>
          </a:p>
          <a:p>
            <a:r>
              <a:rPr lang="zh-CN" altLang="en-US" dirty="0">
                <a:solidFill>
                  <a:srgbClr val="FF0000"/>
                </a:solidFill>
              </a:rPr>
              <a:t>对象</a:t>
            </a:r>
            <a:r>
              <a:rPr lang="zh-CN" altLang="en-US" dirty="0"/>
              <a:t>编程工具（面向对象编程是一门哲学，它通过对语言建模来适应问题，而不是对问题建模以适应语</a:t>
            </a:r>
            <a:endParaRPr lang="en-US" altLang="zh-CN" dirty="0"/>
          </a:p>
          <a:p>
            <a:r>
              <a:rPr lang="zh-CN" altLang="en-US" dirty="0"/>
              <a:t>言）。</a:t>
            </a:r>
            <a:r>
              <a:rPr lang="en-US" altLang="zh-CN" dirty="0">
                <a:solidFill>
                  <a:srgbClr val="FF0000"/>
                </a:solidFill>
              </a:rPr>
              <a:t>C++</a:t>
            </a:r>
            <a:r>
              <a:rPr lang="zh-CN" altLang="en-US" dirty="0">
                <a:solidFill>
                  <a:srgbClr val="FF0000"/>
                </a:solidFill>
              </a:rPr>
              <a:t>几乎是</a:t>
            </a:r>
            <a:r>
              <a:rPr lang="en-US" altLang="zh-CN" dirty="0">
                <a:solidFill>
                  <a:srgbClr val="FF0000"/>
                </a:solidFill>
              </a:rPr>
              <a:t>C</a:t>
            </a:r>
            <a:r>
              <a:rPr lang="zh-CN" altLang="en-US" dirty="0">
                <a:solidFill>
                  <a:srgbClr val="FF0000"/>
                </a:solidFill>
              </a:rPr>
              <a:t>的超集</a:t>
            </a:r>
            <a:r>
              <a:rPr lang="zh-CN" altLang="en-US" dirty="0"/>
              <a:t>，这意味着任何</a:t>
            </a:r>
            <a:r>
              <a:rPr lang="en-US" altLang="zh-CN" dirty="0"/>
              <a:t>C</a:t>
            </a:r>
            <a:r>
              <a:rPr lang="zh-CN" altLang="en-US" dirty="0"/>
              <a:t>程序差不多就是一个</a:t>
            </a:r>
            <a:r>
              <a:rPr lang="en-US" altLang="zh-CN" dirty="0"/>
              <a:t>C++</a:t>
            </a:r>
            <a:r>
              <a:rPr lang="zh-CN" altLang="en-US" dirty="0"/>
              <a:t>程序。学习</a:t>
            </a:r>
            <a:r>
              <a:rPr lang="en-US" altLang="zh-CN" dirty="0"/>
              <a:t>C</a:t>
            </a:r>
            <a:r>
              <a:rPr lang="zh-CN" altLang="en-US" dirty="0"/>
              <a:t>语言，也相当于学习</a:t>
            </a:r>
            <a:endParaRPr lang="en-US" altLang="zh-CN" dirty="0"/>
          </a:p>
          <a:p>
            <a:r>
              <a:rPr lang="zh-CN" altLang="en-US" dirty="0"/>
              <a:t>了许多</a:t>
            </a:r>
            <a:r>
              <a:rPr lang="en-US" altLang="zh-CN" dirty="0"/>
              <a:t>C++</a:t>
            </a:r>
            <a:r>
              <a:rPr lang="zh-CN" altLang="en-US" dirty="0"/>
              <a:t>的知识。</a:t>
            </a:r>
            <a:endParaRPr lang="zh-CN" altLang="en-US" dirty="0"/>
          </a:p>
        </p:txBody>
      </p:sp>
      <p:sp>
        <p:nvSpPr>
          <p:cNvPr id="2" name="标题 1"/>
          <p:cNvSpPr>
            <a:spLocks noGrp="1"/>
          </p:cNvSpPr>
          <p:nvPr>
            <p:ph type="title"/>
          </p:nvPr>
        </p:nvSpPr>
        <p:spPr/>
        <p:txBody>
          <a:bodyPr/>
          <a:lstStyle/>
          <a:p>
            <a:r>
              <a:rPr lang="en-US" altLang="zh-CN" dirty="0"/>
              <a:t>1.3 C</a:t>
            </a:r>
            <a:r>
              <a:rPr lang="zh-CN" altLang="en-US" dirty="0"/>
              <a:t>语言的应用范围</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分号告诉编译器一条语句在哪里结束、下一条语句在哪里开始。如果按照本章示例的约定来编写代码</a:t>
            </a:r>
            <a:endParaRPr lang="en-US" altLang="zh-CN" dirty="0"/>
          </a:p>
          <a:p>
            <a:r>
              <a:rPr lang="zh-CN" altLang="en-US" dirty="0"/>
              <a:t>（见图</a:t>
            </a:r>
            <a:r>
              <a:rPr lang="en-US" altLang="zh-CN" dirty="0"/>
              <a:t>2.5</a:t>
            </a:r>
            <a:r>
              <a:rPr lang="zh-CN" altLang="en-US" dirty="0"/>
              <a:t>），程序的逻辑会更清晰。</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2.4 </a:t>
            </a:r>
            <a:r>
              <a:rPr lang="zh-CN" altLang="en-US" dirty="0"/>
              <a:t>提高程序可读性的技巧</a:t>
            </a:r>
            <a:endParaRPr lang="zh-CN" altLang="en-US" dirty="0"/>
          </a:p>
        </p:txBody>
      </p:sp>
      <p:pic>
        <p:nvPicPr>
          <p:cNvPr id="5" name="图片 4"/>
          <p:cNvPicPr>
            <a:picLocks noChangeAspect="1"/>
          </p:cNvPicPr>
          <p:nvPr/>
        </p:nvPicPr>
        <p:blipFill>
          <a:blip r:embed="rId1"/>
          <a:stretch>
            <a:fillRect/>
          </a:stretch>
        </p:blipFill>
        <p:spPr>
          <a:xfrm>
            <a:off x="2702364" y="2558045"/>
            <a:ext cx="6512658" cy="3721519"/>
          </a:xfrm>
          <a:prstGeom prst="rect">
            <a:avLst/>
          </a:prstGeom>
        </p:spPr>
      </p:pic>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然而，这种方法无法记录行和列的信息。用这种方法计算总和，行和列的信息并不重要。但如果每行代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表一年，每列代表一个月，就还需要一个函数计算某列的总和。该函数要知道行和列的信息，可以通过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声明正确类型的形参变量来完成，以便函数能正确地传递数组。在这种情况下，数组 </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是一个内含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个数组元素的数组，每个元素是内含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类型值的数组（即</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是一个</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列的二维数组）。通过前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面的讨论可知，这表明</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是一个指向数组（内含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类型值）的指针。可以这样声明函数的形参：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somefunction</a:t>
            </a:r>
            <a:r>
              <a:rPr lang="en-US" altLang="zh-CN" sz="1800" b="0" i="0" u="none" strike="noStrike" baseline="0" dirty="0">
                <a:latin typeface="TimesNewRomanPSMT"/>
              </a:rPr>
              <a:t>( int (* </a:t>
            </a:r>
            <a:r>
              <a:rPr lang="en-US" altLang="zh-CN" sz="1800" b="0" i="0" u="none" strike="noStrike" baseline="0" dirty="0" err="1">
                <a:latin typeface="TimesNewRomanPSMT"/>
              </a:rPr>
              <a:t>pt</a:t>
            </a:r>
            <a:r>
              <a:rPr lang="en-US" altLang="zh-CN" sz="1800" b="0" i="0" u="none" strike="noStrike" baseline="0" dirty="0">
                <a:latin typeface="TimesNewRomanPSMT"/>
              </a:rPr>
              <a:t>)[4] );</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另外，如果当且仅当</a:t>
            </a:r>
            <a:r>
              <a:rPr lang="en-US" altLang="zh-CN" sz="1800" b="0" i="0" u="none" strike="noStrike" baseline="0" dirty="0" err="1">
                <a:latin typeface="TimesNewRomanPSMT"/>
                <a:ea typeface="宋体" panose="02010600030101010101" pitchFamily="2" charset="-122"/>
              </a:rPr>
              <a:t>pt</a:t>
            </a:r>
            <a:r>
              <a:rPr lang="zh-CN" altLang="en-US" sz="1800" b="0" i="0" u="none" strike="noStrike" baseline="0" dirty="0">
                <a:latin typeface="宋体" panose="02010600030101010101" pitchFamily="2" charset="-122"/>
                <a:ea typeface="宋体" panose="02010600030101010101" pitchFamily="2" charset="-122"/>
              </a:rPr>
              <a:t>是一个函数的形式参数时，可以这样声明：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somefunction</a:t>
            </a:r>
            <a:r>
              <a:rPr lang="en-US" altLang="zh-CN" sz="1800" b="0" i="0" u="none" strike="noStrike" baseline="0" dirty="0">
                <a:latin typeface="TimesNewRomanPSMT"/>
              </a:rPr>
              <a:t>( int </a:t>
            </a:r>
            <a:r>
              <a:rPr lang="en-US" altLang="zh-CN" sz="1800" b="0" i="0" u="none" strike="noStrike" baseline="0" dirty="0" err="1">
                <a:latin typeface="TimesNewRomanPSMT"/>
              </a:rPr>
              <a:t>pt</a:t>
            </a:r>
            <a:r>
              <a:rPr lang="en-US" altLang="zh-CN" sz="1800" b="0" i="0" u="none" strike="noStrike" baseline="0" dirty="0">
                <a:latin typeface="TimesNewRomanPSMT"/>
              </a:rPr>
              <a:t>[][4]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个方括号是空的。空的方括号表明</a:t>
            </a:r>
            <a:r>
              <a:rPr lang="en-US" altLang="zh-CN" sz="1800" b="0" i="0" u="none" strike="noStrike" baseline="0" dirty="0" err="1">
                <a:latin typeface="TimesNewRomanPSMT"/>
                <a:ea typeface="宋体" panose="02010600030101010101" pitchFamily="2" charset="-122"/>
              </a:rPr>
              <a:t>pt</a:t>
            </a:r>
            <a:r>
              <a:rPr lang="zh-CN" altLang="en-US" sz="1800" b="0" i="0" u="none" strike="noStrike" baseline="0" dirty="0">
                <a:latin typeface="宋体" panose="02010600030101010101" pitchFamily="2" charset="-122"/>
                <a:ea typeface="宋体" panose="02010600030101010101" pitchFamily="2" charset="-122"/>
              </a:rPr>
              <a:t>是一个指针。这样的变量稍后可以用作相同方法作为</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下面的程序示例中就是这样做的，如程序清单</a:t>
            </a:r>
            <a:r>
              <a:rPr lang="en-US" altLang="zh-CN" sz="1800" b="0" i="0" u="none" strike="noStrike" baseline="0" dirty="0">
                <a:latin typeface="TimesNewRomanPSMT"/>
                <a:ea typeface="宋体" panose="02010600030101010101" pitchFamily="2" charset="-122"/>
              </a:rPr>
              <a:t>10.17</a:t>
            </a:r>
            <a:r>
              <a:rPr lang="zh-CN" altLang="en-US" sz="1800" b="0" i="0" u="none" strike="noStrike" baseline="0" dirty="0">
                <a:latin typeface="宋体" panose="02010600030101010101" pitchFamily="2" charset="-122"/>
                <a:ea typeface="宋体" panose="02010600030101010101" pitchFamily="2" charset="-122"/>
              </a:rPr>
              <a:t>所示。注意该程序清单演示了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种等价的原型语法。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10.17 array2d.c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array2d.c -- </a:t>
            </a:r>
            <a:r>
              <a:rPr lang="zh-CN" altLang="en-US" sz="1800" b="0" i="0" u="none" strike="noStrike" baseline="0" dirty="0">
                <a:latin typeface="宋体" panose="02010600030101010101" pitchFamily="2" charset="-122"/>
                <a:ea typeface="宋体" panose="02010600030101010101" pitchFamily="2" charset="-122"/>
              </a:rPr>
              <a:t>处理二维数组的函数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sum_rows</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sum_cols</a:t>
            </a:r>
            <a:r>
              <a:rPr lang="en-US" altLang="zh-CN" sz="1800" b="0" i="0" u="none" strike="noStrike" baseline="0" dirty="0">
                <a:latin typeface="TimesNewRomanPSMT"/>
              </a:rPr>
              <a:t>(int [][COLS],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省略形参名，没问题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sum2d(int(*</a:t>
            </a:r>
            <a:r>
              <a:rPr lang="en-US" altLang="zh-CN" sz="1800" b="0" i="0" u="none" strike="noStrike" baseline="0" dirty="0" err="1">
                <a:latin typeface="TimesNewRomanPSMT"/>
              </a:rPr>
              <a:t>ar</a:t>
            </a:r>
            <a:r>
              <a:rPr lang="en-US" altLang="zh-CN" sz="1800" b="0" i="0" u="none" strike="noStrike" baseline="0" dirty="0">
                <a:latin typeface="TimesNewRomanPSMT"/>
              </a:rPr>
              <a:t>)[COLS], int 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另一种语法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junk[ROWS][COLS]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sum_rows</a:t>
            </a:r>
            <a:r>
              <a:rPr lang="en-US" altLang="zh-CN" sz="1800" b="0" i="0" u="none" strike="noStrike" baseline="0" dirty="0">
                <a:latin typeface="TimesNewRomanPSMT"/>
              </a:rPr>
              <a:t>(junk,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sum_cols</a:t>
            </a:r>
            <a:r>
              <a:rPr lang="en-US" altLang="zh-CN" sz="1800" b="0" i="0" u="none" strike="noStrike" baseline="0" dirty="0">
                <a:latin typeface="TimesNewRomanPSMT"/>
              </a:rPr>
              <a:t>(junk,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sum2d(junk,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sum_rows</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sum_cols</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row 0: sum = 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row 1: sum = 24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row 2: sum = 36</a:t>
            </a:r>
            <a:endParaRPr lang="en-US" altLang="zh-CN" sz="1800" b="0" i="0" u="none" strike="noStrike" baseline="0" dirty="0">
              <a:latin typeface="TimesNewRomanPSMT"/>
            </a:endParaRPr>
          </a:p>
          <a:p>
            <a:pPr algn="l"/>
            <a:r>
              <a:rPr lang="en-US" altLang="zh-CN" sz="1800" b="0" i="0" u="none" strike="noStrike" baseline="0" dirty="0">
                <a:latin typeface="TimesNewRomanPSMT"/>
              </a:rPr>
              <a:t>col 0: sum = 17</a:t>
            </a:r>
            <a:endParaRPr lang="en-US" altLang="zh-CN" sz="1800" b="0" i="0" u="none" strike="noStrike" baseline="0" dirty="0">
              <a:latin typeface="TimesNewRomanPSMT"/>
            </a:endParaRPr>
          </a:p>
          <a:p>
            <a:pPr algn="l"/>
            <a:r>
              <a:rPr lang="en-US" altLang="zh-CN" sz="1800" b="0" i="0" u="none" strike="noStrike" baseline="0" dirty="0">
                <a:latin typeface="TimesNewRomanPSMT"/>
              </a:rPr>
              <a:t>col 1: sum = 19</a:t>
            </a:r>
            <a:endParaRPr lang="en-US" altLang="zh-CN" sz="1800" b="0" i="0" u="none" strike="noStrike" baseline="0" dirty="0">
              <a:latin typeface="TimesNewRomanPSMT"/>
            </a:endParaRPr>
          </a:p>
          <a:p>
            <a:pPr algn="l"/>
            <a:r>
              <a:rPr lang="en-US" altLang="zh-CN" sz="1800" b="0" i="0" u="none" strike="noStrike" baseline="0" dirty="0">
                <a:latin typeface="TimesNewRomanPSMT"/>
              </a:rPr>
              <a:t>col 2: sum = 21</a:t>
            </a:r>
            <a:endParaRPr lang="en-US" altLang="zh-CN" sz="1800" b="0" i="0" u="none" strike="noStrike" baseline="0" dirty="0">
              <a:latin typeface="TimesNewRomanPSMT"/>
            </a:endParaRPr>
          </a:p>
          <a:p>
            <a:pPr algn="l"/>
            <a:r>
              <a:rPr lang="en-US" altLang="zh-CN" sz="1800" b="0" i="0" u="none" strike="noStrike" baseline="0" dirty="0">
                <a:latin typeface="TimesNewRomanPSMT"/>
              </a:rPr>
              <a:t>col 3: sum = 23</a:t>
            </a:r>
            <a:endParaRPr lang="en-US" altLang="zh-CN" sz="1800" b="0" i="0" u="none" strike="noStrike" baseline="0" dirty="0">
              <a:latin typeface="TimesNewRomanPSMT"/>
            </a:endParaRPr>
          </a:p>
          <a:p>
            <a:pPr algn="l"/>
            <a:r>
              <a:rPr lang="en-US" altLang="zh-CN" sz="1800" b="0" i="0" u="none" strike="noStrike" baseline="0" dirty="0">
                <a:latin typeface="TimesNewRomanPSMT"/>
              </a:rPr>
              <a:t>Sum of all elements = 80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10.17</a:t>
            </a:r>
            <a:r>
              <a:rPr lang="zh-CN" altLang="en-US" sz="1800" b="0" i="0" u="none" strike="noStrike" baseline="0" dirty="0">
                <a:latin typeface="宋体" panose="02010600030101010101" pitchFamily="2" charset="-122"/>
                <a:ea typeface="宋体" panose="02010600030101010101" pitchFamily="2" charset="-122"/>
              </a:rPr>
              <a:t>中的程序把数组名</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（即，指向数组首元素的指针，首元素是子数组）和符号常量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（代表行数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）作为参数传递给函数。每个函数都把</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视为内含数组元素（每个元素是内含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类型值的数组）的数组。列数内置在函数体中，但是行数靠函数传递得到。如果传入函数的行数是</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那么函数要处理的是</a:t>
            </a:r>
            <a:r>
              <a:rPr lang="en-US" altLang="zh-CN" sz="1800" b="0" i="0" u="none" strike="noStrike" baseline="0" dirty="0">
                <a:latin typeface="TimesNewRomanPSMT"/>
                <a:ea typeface="宋体" panose="02010600030101010101" pitchFamily="2" charset="-122"/>
              </a:rPr>
              <a:t>12×4</a:t>
            </a:r>
            <a:r>
              <a:rPr lang="zh-CN" altLang="en-US" sz="1800" b="0" i="0" u="none" strike="noStrike" baseline="0" dirty="0">
                <a:latin typeface="宋体" panose="02010600030101010101" pitchFamily="2" charset="-122"/>
                <a:ea typeface="宋体" panose="02010600030101010101" pitchFamily="2" charset="-122"/>
              </a:rPr>
              <a:t>的数组。因为</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是元素的个数，然而，因为每个元素都是数组，或者视为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一行，</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也可以看成是行数。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都使用数组表示法。因为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junk</a:t>
            </a:r>
            <a:r>
              <a:rPr lang="zh-CN" altLang="en-US" sz="1800" b="0" i="0" u="none" strike="noStrike" baseline="0" dirty="0">
                <a:latin typeface="宋体" panose="02010600030101010101" pitchFamily="2" charset="-122"/>
                <a:ea typeface="宋体" panose="02010600030101010101" pitchFamily="2" charset="-122"/>
              </a:rPr>
              <a:t>的类型相同，它们都是指向内含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值的数组的指针。</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注意，下面的声明不正确：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sum2(int </a:t>
            </a:r>
            <a:r>
              <a:rPr lang="en-US" altLang="zh-CN" sz="1800" b="0" i="0" u="none" strike="noStrike" baseline="0" dirty="0" err="1">
                <a:latin typeface="TimesNewRomanPSMT"/>
              </a:rPr>
              <a:t>ar</a:t>
            </a:r>
            <a:r>
              <a:rPr lang="en-US" altLang="zh-CN" sz="1800" b="0" i="0" u="none" strike="noStrike" baseline="0" dirty="0">
                <a:latin typeface="TimesNewRomanPSMT"/>
              </a:rPr>
              <a:t>[][], int rows); // </a:t>
            </a:r>
            <a:r>
              <a:rPr lang="zh-CN" altLang="en-US" sz="1800" b="0" i="0" u="none" strike="noStrike" baseline="0" dirty="0">
                <a:latin typeface="宋体" panose="02010600030101010101" pitchFamily="2" charset="-122"/>
                <a:ea typeface="宋体" panose="02010600030101010101" pitchFamily="2" charset="-122"/>
              </a:rPr>
              <a:t>错误的声明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前面介绍过，编译器会把数组表示法转换成指针表示法。例如，编译器会把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转换成 </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。编译器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求值，要知道</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所指向的对象大小。下面的声明：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sum2(int </a:t>
            </a:r>
            <a:r>
              <a:rPr lang="en-US" altLang="zh-CN" sz="1800" b="0" i="0" u="none" strike="noStrike" baseline="0" dirty="0" err="1">
                <a:latin typeface="TimesNewRomanPSMT"/>
              </a:rPr>
              <a:t>ar</a:t>
            </a:r>
            <a:r>
              <a:rPr lang="en-US" altLang="zh-CN" sz="1800" b="0" i="0" u="none" strike="noStrike" baseline="0" dirty="0">
                <a:latin typeface="TimesNewRomanPSMT"/>
              </a:rPr>
              <a:t>[][4], int 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有效声明</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指向一个内含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类型值的数组（在我们的系统中，</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指向的对象占</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字节），所以</a:t>
            </a:r>
            <a:r>
              <a:rPr lang="en-US" altLang="zh-CN" sz="1800" b="0" i="0" u="none" strike="noStrike" baseline="0" dirty="0">
                <a:latin typeface="TimesNewRomanPSMT"/>
                <a:ea typeface="宋体" panose="02010600030101010101" pitchFamily="2" charset="-122"/>
              </a:rPr>
              <a:t>ar+1</a:t>
            </a:r>
            <a:r>
              <a:rPr lang="zh-CN" altLang="en-US" sz="1800" b="0" i="0" u="none" strike="noStrike" baseline="0" dirty="0">
                <a:latin typeface="宋体" panose="02010600030101010101" pitchFamily="2" charset="-122"/>
                <a:ea typeface="宋体" panose="02010600030101010101" pitchFamily="2" charset="-122"/>
              </a:rPr>
              <a:t>的意思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该地址加上</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字节</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对方括号是空的，编译器就不知道该怎样处理。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对方括号中写上大小，如下所示，但是编译器会忽略该值：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sum2(int </a:t>
            </a:r>
            <a:r>
              <a:rPr lang="en-US" altLang="zh-CN" sz="1800" b="0" i="0" u="none" strike="noStrike" baseline="0" dirty="0" err="1">
                <a:latin typeface="TimesNewRomanPSMT"/>
              </a:rPr>
              <a:t>ar</a:t>
            </a:r>
            <a:r>
              <a:rPr lang="en-US" altLang="zh-CN" sz="1800" b="0" i="0" u="none" strike="noStrike" baseline="0" dirty="0">
                <a:latin typeface="TimesNewRomanPSMT"/>
              </a:rPr>
              <a:t>[3][4], int rows); // </a:t>
            </a:r>
            <a:r>
              <a:rPr lang="zh-CN" altLang="en-US" sz="1800" b="0" i="0" u="none" strike="noStrike" baseline="0" dirty="0">
                <a:latin typeface="宋体" panose="02010600030101010101" pitchFamily="2" charset="-122"/>
                <a:ea typeface="宋体" panose="02010600030101010101" pitchFamily="2" charset="-122"/>
              </a:rPr>
              <a:t>有效声明，但是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将被忽略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本章的第</a:t>
            </a:r>
            <a:r>
              <a:rPr lang="en-US" altLang="zh-CN" dirty="0"/>
              <a:t>1</a:t>
            </a:r>
            <a:r>
              <a:rPr lang="zh-CN" altLang="en-US" dirty="0"/>
              <a:t>个程序相当简单，下面的程序清单</a:t>
            </a:r>
            <a:r>
              <a:rPr lang="en-US" altLang="zh-CN" dirty="0"/>
              <a:t>2.2</a:t>
            </a:r>
            <a:r>
              <a:rPr lang="zh-CN" altLang="en-US" dirty="0"/>
              <a:t>也不太难。</a:t>
            </a:r>
            <a:endParaRPr lang="zh-CN" altLang="en-US" dirty="0"/>
          </a:p>
        </p:txBody>
      </p:sp>
      <p:sp>
        <p:nvSpPr>
          <p:cNvPr id="2" name="标题 1"/>
          <p:cNvSpPr>
            <a:spLocks noGrp="1"/>
          </p:cNvSpPr>
          <p:nvPr>
            <p:ph type="title"/>
          </p:nvPr>
        </p:nvSpPr>
        <p:spPr/>
        <p:txBody>
          <a:bodyPr/>
          <a:lstStyle/>
          <a:p>
            <a:r>
              <a:rPr lang="en-US" altLang="zh-CN" dirty="0"/>
              <a:t>2.5 </a:t>
            </a:r>
            <a:r>
              <a:rPr lang="zh-CN" altLang="en-US" dirty="0"/>
              <a:t>进一步使用</a:t>
            </a:r>
            <a:r>
              <a:rPr lang="en-US" altLang="zh-CN" dirty="0"/>
              <a:t>C</a:t>
            </a:r>
            <a:endParaRPr lang="zh-CN" altLang="en-US" dirty="0"/>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与使用</a:t>
            </a:r>
            <a:r>
              <a:rPr lang="en-US" altLang="zh-CN" sz="1800" b="0" i="0" u="none" strike="noStrike" baseline="0" dirty="0">
                <a:latin typeface="TimesNewRomanPSMT"/>
                <a:ea typeface="宋体" panose="02010600030101010101" pitchFamily="2" charset="-122"/>
              </a:rPr>
              <a:t>typedef</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章和第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章中讨论）相比，这种形式方便得多：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typedef int arr4[4];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arr4</a:t>
            </a:r>
            <a:r>
              <a:rPr lang="zh-CN" altLang="en-US" sz="1800" b="0" i="0" u="none" strike="noStrike" baseline="0" dirty="0">
                <a:latin typeface="宋体" panose="02010600030101010101" pitchFamily="2" charset="-122"/>
                <a:ea typeface="宋体" panose="02010600030101010101" pitchFamily="2" charset="-122"/>
              </a:rPr>
              <a:t>是一个内含 </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typedef arr4 arr3x4[3];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arr3x4 </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 </a:t>
            </a:r>
            <a:r>
              <a:rPr lang="en-US" altLang="zh-CN" sz="1800" b="0" i="0" u="none" strike="noStrike" baseline="0" dirty="0">
                <a:latin typeface="TimesNewRomanPSMT"/>
                <a:ea typeface="宋体" panose="02010600030101010101" pitchFamily="2" charset="-122"/>
              </a:rPr>
              <a:t>arr4</a:t>
            </a:r>
            <a:r>
              <a:rPr lang="zh-CN" altLang="en-US" sz="1800" b="0" i="0" u="none" strike="noStrike" baseline="0" dirty="0">
                <a:latin typeface="宋体" panose="02010600030101010101" pitchFamily="2" charset="-122"/>
                <a:ea typeface="宋体" panose="02010600030101010101" pitchFamily="2" charset="-122"/>
              </a:rPr>
              <a:t>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sum2(arr3x4 </a:t>
            </a:r>
            <a:r>
              <a:rPr lang="en-US" altLang="zh-CN" sz="1800" b="0" i="0" u="none" strike="noStrike" baseline="0" dirty="0" err="1">
                <a:latin typeface="TimesNewRomanPSMT"/>
              </a:rPr>
              <a:t>ar</a:t>
            </a:r>
            <a:r>
              <a:rPr lang="en-US" altLang="zh-CN" sz="1800" b="0" i="0" u="none" strike="noStrike" baseline="0" dirty="0">
                <a:latin typeface="TimesNewRomanPSMT"/>
              </a:rPr>
              <a:t>, int 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与下面的声明相同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sum2(int </a:t>
            </a:r>
            <a:r>
              <a:rPr lang="en-US" altLang="zh-CN" sz="1800" b="0" i="0" u="none" strike="noStrike" baseline="0" dirty="0" err="1">
                <a:latin typeface="TimesNewRomanPSMT"/>
              </a:rPr>
              <a:t>ar</a:t>
            </a:r>
            <a:r>
              <a:rPr lang="en-US" altLang="zh-CN" sz="1800" b="0" i="0" u="none" strike="noStrike" baseline="0" dirty="0">
                <a:latin typeface="TimesNewRomanPSMT"/>
              </a:rPr>
              <a:t>[3][4], int 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与下面的声明相同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sum2(int </a:t>
            </a:r>
            <a:r>
              <a:rPr lang="en-US" altLang="zh-CN" sz="1800" b="0" i="0" u="none" strike="noStrike" baseline="0" dirty="0" err="1">
                <a:latin typeface="TimesNewRomanPSMT"/>
              </a:rPr>
              <a:t>ar</a:t>
            </a:r>
            <a:r>
              <a:rPr lang="en-US" altLang="zh-CN" sz="1800" b="0" i="0" u="none" strike="noStrike" baseline="0" dirty="0">
                <a:latin typeface="TimesNewRomanPSMT"/>
              </a:rPr>
              <a:t>[][4], int 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标准形式</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10.7.3 </a:t>
            </a:r>
            <a:r>
              <a:rPr lang="zh-CN" altLang="en-US" dirty="0"/>
              <a:t>函数和多维数组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一般而言，声明一个指向</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维数组的指针时，只能省略最左边方括号中的值：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sum4d(int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[][12][20][30], int rows);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对方括号只用于表明这是一个指针，而其他的方括号则用于描述指针所指向数据对象的类型。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下面的声明与该声明等价：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sum4d(int (*</a:t>
            </a:r>
            <a:r>
              <a:rPr lang="en-US" altLang="zh-CN" sz="1800" b="0" i="0" u="none" strike="noStrike" baseline="0" dirty="0" err="1">
                <a:latin typeface="TimesNewRomanPSMT"/>
              </a:rPr>
              <a:t>ar</a:t>
            </a:r>
            <a:r>
              <a:rPr lang="en-US" altLang="zh-CN" sz="1800" b="0" i="0" u="none" strike="noStrike" baseline="0" dirty="0">
                <a:latin typeface="TimesNewRomanPSMT"/>
              </a:rPr>
              <a:t>)[12][20][30], int rows); // </a:t>
            </a:r>
            <a:r>
              <a:rPr lang="en-US" altLang="zh-CN" sz="1800" b="0" i="0" u="none" strike="noStrike" baseline="0" dirty="0" err="1">
                <a:latin typeface="TimesNewRomanPSMT"/>
              </a:rPr>
              <a:t>ar</a:t>
            </a:r>
            <a:r>
              <a:rPr lang="zh-CN" altLang="en-US" sz="1800" b="0" i="0" u="none" strike="noStrike" baseline="0" dirty="0">
                <a:latin typeface="宋体" panose="02010600030101010101" pitchFamily="2" charset="-122"/>
                <a:ea typeface="宋体" panose="02010600030101010101" pitchFamily="2" charset="-122"/>
              </a:rPr>
              <a:t>是一个指针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指向一个</a:t>
            </a:r>
            <a:r>
              <a:rPr lang="en-US" altLang="zh-CN" sz="1800" b="0" i="0" u="none" strike="noStrike" baseline="0" dirty="0">
                <a:latin typeface="TimesNewRomanPSMT"/>
                <a:ea typeface="宋体" panose="02010600030101010101" pitchFamily="2" charset="-122"/>
              </a:rPr>
              <a:t>12×20×30</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读者在学习处理二维数组的函数中可能不太理解，为何只把数组的行数作为函数的形参，而列数却内置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在函数体内。例如，函数定义如下：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假设声明了下列数组：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array1[5][4];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array2[100][4];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array3[2][4];</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可以用</a:t>
            </a:r>
            <a:r>
              <a:rPr lang="en-US" altLang="zh-CN" sz="1800" b="0" i="0" u="none" strike="noStrike" baseline="0" dirty="0">
                <a:latin typeface="TimesNewRomanPSMT"/>
                <a:ea typeface="宋体" panose="02010600030101010101" pitchFamily="2" charset="-122"/>
              </a:rPr>
              <a:t>sum2d()</a:t>
            </a:r>
            <a:r>
              <a:rPr lang="zh-CN" altLang="en-US" sz="1800" b="0" i="0" u="none" strike="noStrike" baseline="0" dirty="0">
                <a:latin typeface="宋体" panose="02010600030101010101" pitchFamily="2" charset="-122"/>
                <a:ea typeface="宋体" panose="02010600030101010101" pitchFamily="2" charset="-122"/>
              </a:rPr>
              <a:t>函数分别计算这些数组的元素之和：</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tot = sum2d(array1, 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5×4 </a:t>
            </a:r>
            <a:r>
              <a:rPr lang="zh-CN" altLang="en-US" sz="1800" b="0" i="0" u="none" strike="noStrike" baseline="0" dirty="0">
                <a:latin typeface="宋体" panose="02010600030101010101" pitchFamily="2" charset="-122"/>
                <a:ea typeface="宋体" panose="02010600030101010101" pitchFamily="2" charset="-122"/>
              </a:rPr>
              <a:t>数组的元素之和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tot = sum2d(array2, 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100×4</a:t>
            </a:r>
            <a:r>
              <a:rPr lang="zh-CN" altLang="en-US" sz="1800" b="0" i="0" u="none" strike="noStrike" baseline="0" dirty="0">
                <a:latin typeface="宋体" panose="02010600030101010101" pitchFamily="2" charset="-122"/>
                <a:ea typeface="宋体" panose="02010600030101010101" pitchFamily="2" charset="-122"/>
              </a:rPr>
              <a:t>数组的元素之和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tot = sum2d(array3,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2×4</a:t>
            </a:r>
            <a:r>
              <a:rPr lang="zh-CN" altLang="en-US" sz="1800" b="0" i="0" u="none" strike="noStrike" baseline="0" dirty="0">
                <a:latin typeface="宋体" panose="02010600030101010101" pitchFamily="2" charset="-122"/>
                <a:ea typeface="宋体" panose="02010600030101010101" pitchFamily="2" charset="-122"/>
              </a:rPr>
              <a:t>数组的元素之和</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sum2d()</a:t>
            </a:r>
            <a:r>
              <a:rPr lang="zh-CN" altLang="en-US" sz="1800" b="0" i="0" u="none" strike="noStrike" baseline="0" dirty="0">
                <a:latin typeface="宋体" panose="02010600030101010101" pitchFamily="2" charset="-122"/>
                <a:ea typeface="宋体" panose="02010600030101010101" pitchFamily="2" charset="-122"/>
              </a:rPr>
              <a:t>函数之所以能处理这些数组，是因为这些数组的列数固定为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，而行数被传递给形参</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是一个变量。但是如果要计算</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的数组（即</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列），就不能使用这个函数，必须重新创建一个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CLOS</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的函数。因为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规定，数组的维数必须是常量，不能用变量来代替</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要创建一个能处理任意大小二维数组的函数，比较繁琐（必须把数组作为一维数组传递，然后让函数计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算每行的开始处）。而且，这种方法不好处理</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的子例程，这些子例程都允许在函数调用中指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定两个维度。虽然 </a:t>
            </a:r>
            <a:r>
              <a:rPr lang="en-US" altLang="zh-CN" sz="1800" b="0" i="0" u="none" strike="noStrike" baseline="0" dirty="0">
                <a:latin typeface="TimesNewRomanPSMT"/>
                <a:ea typeface="宋体" panose="02010600030101010101" pitchFamily="2" charset="-122"/>
              </a:rPr>
              <a:t>FORTRAN </a:t>
            </a:r>
            <a:r>
              <a:rPr lang="zh-CN" altLang="en-US" sz="1800" b="0" i="0" u="none" strike="noStrike" baseline="0" dirty="0">
                <a:latin typeface="宋体" panose="02010600030101010101" pitchFamily="2" charset="-122"/>
                <a:ea typeface="宋体" panose="02010600030101010101" pitchFamily="2" charset="-122"/>
              </a:rPr>
              <a:t>是比较老的编程语言，但是在过去的几十年里，数值计算领域的专家已</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经用</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开发出许多有用的计算库。</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正逐渐替代</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，如果能直接转换现有的</a:t>
            </a:r>
            <a:r>
              <a:rPr lang="en-US" altLang="zh-CN" sz="1800" b="0" i="0" u="none" strike="noStrike" baseline="0" dirty="0">
                <a:latin typeface="TimesNewRomanPSMT"/>
                <a:ea typeface="宋体" panose="02010600030101010101" pitchFamily="2" charset="-122"/>
              </a:rPr>
              <a:t>FORTRAN</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库就好了。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鉴于此，</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新增了变长数组（</a:t>
            </a:r>
            <a:r>
              <a:rPr lang="en-US" altLang="zh-CN" sz="1800" b="0" i="0" u="none" strike="noStrike" baseline="0" dirty="0">
                <a:latin typeface="TimesNewRomanPSMT"/>
                <a:ea typeface="宋体" panose="02010600030101010101" pitchFamily="2" charset="-122"/>
              </a:rPr>
              <a:t>variable-length array</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），允许使用变量表示数组的维度。如下所示：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quarters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regions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 sales[regions][quarters];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一个变长数组（</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前面提到过，变长数组有一些限制。变长数组必须是自动存储类别，这意味着无论在函数中声明还是作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为函数形参声明，都不能使用</a:t>
            </a:r>
            <a:r>
              <a:rPr lang="en-US" altLang="zh-CN" sz="1800" b="0" i="0" u="none" strike="noStrike" baseline="0" dirty="0">
                <a:latin typeface="TimesNewRomanPSMT"/>
                <a:ea typeface="宋体" panose="02010600030101010101" pitchFamily="2" charset="-122"/>
              </a:rPr>
              <a:t>static</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extern</a:t>
            </a:r>
            <a:r>
              <a:rPr lang="zh-CN" altLang="en-US" sz="1800" b="0" i="0" u="none" strike="noStrike" baseline="0" dirty="0">
                <a:latin typeface="宋体" panose="02010600030101010101" pitchFamily="2" charset="-122"/>
                <a:ea typeface="宋体" panose="02010600030101010101" pitchFamily="2" charset="-122"/>
              </a:rPr>
              <a:t>存储类别说明符（第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章介绍）。而且，不能在声明中初始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化它们。最终，</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把变长数组作为一个可选特性，而不是必须强制实现的特性。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 变长数组不能改变大小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变长数组中的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变</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不是指可以修改已创建数组的大小。一旦创建了变长数组，它的大小则保持不变。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变</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指的是：在创建数组时，可以使用变量指定数组的维度。</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由于变长数组是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语言的新特性，目前完全支持这一特性的编译器不多。下面我们来看一个简单的例子：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如何编写一个函数，计算</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的二维数组所有元素之和。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首先，要声明一个带二维变长数组参数的函数，如下所示：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sum2d(int rows, int cols, int </a:t>
            </a:r>
            <a:r>
              <a:rPr lang="en-US" altLang="zh-CN" sz="1800" b="0" i="0" u="none" strike="noStrike" baseline="0" dirty="0" err="1">
                <a:latin typeface="TimesNewRomanPSMT"/>
              </a:rPr>
              <a:t>ar</a:t>
            </a:r>
            <a:r>
              <a:rPr lang="en-US" altLang="zh-CN" sz="1800" b="0" i="0" u="none" strike="noStrike" baseline="0" dirty="0">
                <a:latin typeface="TimesNewRomanPSMT"/>
              </a:rPr>
              <a:t>[rows][cols]); // </a:t>
            </a:r>
            <a:r>
              <a:rPr lang="en-US" altLang="zh-CN" sz="1800" b="0" i="0" u="none" strike="noStrike" baseline="0" dirty="0" err="1">
                <a:latin typeface="TimesNewRomanPSMT"/>
              </a:rPr>
              <a:t>ar</a:t>
            </a:r>
            <a:r>
              <a:rPr lang="zh-CN" altLang="en-US" sz="1800" b="0" i="0" u="none" strike="noStrike" baseline="0" dirty="0">
                <a:latin typeface="宋体" panose="02010600030101010101" pitchFamily="2" charset="-122"/>
                <a:ea typeface="宋体" panose="02010600030101010101" pitchFamily="2" charset="-122"/>
              </a:rPr>
              <a:t>是一个变长数组（</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注意前两个形参（</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）用作第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个形参二维数组</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的两个维度。因为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的声明要使用</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所以在形参列表中必须在声明</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之前先声明这两个形参。因此，下面的原型是错误的：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sum2d(int </a:t>
            </a:r>
            <a:r>
              <a:rPr lang="en-US" altLang="zh-CN" sz="1800" b="0" i="0" u="none" strike="noStrike" baseline="0" dirty="0" err="1">
                <a:latin typeface="TimesNewRomanPSMT"/>
              </a:rPr>
              <a:t>ar</a:t>
            </a:r>
            <a:r>
              <a:rPr lang="en-US" altLang="zh-CN" sz="1800" b="0" i="0" u="none" strike="noStrike" baseline="0" dirty="0">
                <a:latin typeface="TimesNewRomanPSMT"/>
              </a:rPr>
              <a:t>[rows][cols], int rows, int cols); // </a:t>
            </a:r>
            <a:r>
              <a:rPr lang="zh-CN" altLang="en-US" sz="1800" b="0" i="0" u="none" strike="noStrike" baseline="0" dirty="0">
                <a:latin typeface="宋体" panose="02010600030101010101" pitchFamily="2" charset="-122"/>
                <a:ea typeface="宋体" panose="02010600030101010101" pitchFamily="2" charset="-122"/>
              </a:rPr>
              <a:t>无效的顺序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C99/C11</a:t>
            </a:r>
            <a:r>
              <a:rPr lang="zh-CN" altLang="en-US" sz="1800" b="0" i="0" u="none" strike="noStrike" baseline="0" dirty="0">
                <a:latin typeface="宋体" panose="02010600030101010101" pitchFamily="2" charset="-122"/>
                <a:ea typeface="宋体" panose="02010600030101010101" pitchFamily="2" charset="-122"/>
              </a:rPr>
              <a:t>标准规定，可以省略原型中的形参名，但是在这种情况下，必须用星号来代替省略的维度：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sum2d(int, int, int </a:t>
            </a:r>
            <a:r>
              <a:rPr lang="en-US" altLang="zh-CN" sz="1800" b="0" i="0" u="none" strike="noStrike" baseline="0" dirty="0" err="1">
                <a:latin typeface="TimesNewRomanPSMT"/>
              </a:rPr>
              <a:t>ar</a:t>
            </a:r>
            <a:r>
              <a:rPr lang="en-US" altLang="zh-CN" sz="1800" b="0" i="0" u="none" strike="noStrike" baseline="0" dirty="0">
                <a:latin typeface="TimesNewRomanPSMT"/>
              </a:rPr>
              <a:t>[*][*]); // </a:t>
            </a:r>
            <a:r>
              <a:rPr lang="en-US" altLang="zh-CN" sz="1800" b="0" i="0" u="none" strike="noStrike" baseline="0" dirty="0" err="1">
                <a:latin typeface="TimesNewRomanPSMT"/>
              </a:rPr>
              <a:t>ar</a:t>
            </a:r>
            <a:r>
              <a:rPr lang="zh-CN" altLang="en-US" sz="1800" b="0" i="0" u="none" strike="noStrike" baseline="0" dirty="0">
                <a:latin typeface="宋体" panose="02010600030101010101" pitchFamily="2" charset="-122"/>
                <a:ea typeface="宋体" panose="02010600030101010101" pitchFamily="2" charset="-122"/>
              </a:rPr>
              <a:t>是一个变长数组（</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），省略了维度形参名</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程序清单</a:t>
            </a:r>
            <a:r>
              <a:rPr lang="en-US" altLang="zh-CN" dirty="0"/>
              <a:t>2.2 </a:t>
            </a:r>
            <a:r>
              <a:rPr lang="en-US" altLang="zh-CN" dirty="0" err="1"/>
              <a:t>fathm_ft.c</a:t>
            </a:r>
            <a:r>
              <a:rPr lang="zh-CN" altLang="en-US" dirty="0"/>
              <a:t>程序</a:t>
            </a:r>
            <a:endParaRPr lang="en-US" altLang="zh-CN" dirty="0"/>
          </a:p>
          <a:p>
            <a:endParaRPr lang="zh-CN" altLang="en-US" dirty="0"/>
          </a:p>
          <a:p>
            <a:r>
              <a:rPr lang="en-US" altLang="zh-CN" dirty="0"/>
              <a:t>// </a:t>
            </a:r>
            <a:r>
              <a:rPr lang="en-US" altLang="zh-CN" dirty="0" err="1"/>
              <a:t>fathm_ft.c</a:t>
            </a:r>
            <a:r>
              <a:rPr lang="en-US" altLang="zh-CN" dirty="0"/>
              <a:t> -- </a:t>
            </a:r>
            <a:r>
              <a:rPr lang="zh-CN" altLang="en-US" dirty="0"/>
              <a:t>把</a:t>
            </a:r>
            <a:r>
              <a:rPr lang="en-US" altLang="zh-CN" dirty="0"/>
              <a:t>2</a:t>
            </a:r>
            <a:r>
              <a:rPr lang="zh-CN" altLang="en-US" dirty="0"/>
              <a:t>音寻转换成英寸</a:t>
            </a:r>
            <a:endParaRPr lang="zh-CN" altLang="en-US"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	int</a:t>
            </a:r>
            <a:r>
              <a:rPr lang="zh-CN" altLang="en-US" dirty="0"/>
              <a:t>　</a:t>
            </a:r>
            <a:r>
              <a:rPr lang="en-US" altLang="zh-CN" dirty="0"/>
              <a:t>feet,</a:t>
            </a:r>
            <a:r>
              <a:rPr lang="zh-CN" altLang="en-US" dirty="0"/>
              <a:t>　</a:t>
            </a:r>
            <a:r>
              <a:rPr lang="en-US" altLang="zh-CN" dirty="0"/>
              <a:t>fathoms;</a:t>
            </a:r>
            <a:endParaRPr lang="en-US" altLang="zh-CN" dirty="0"/>
          </a:p>
          <a:p>
            <a:r>
              <a:rPr lang="en-US" altLang="zh-CN" dirty="0"/>
              <a:t>	fathoms</a:t>
            </a:r>
            <a:r>
              <a:rPr lang="zh-CN" altLang="en-US" dirty="0"/>
              <a:t>　</a:t>
            </a:r>
            <a:r>
              <a:rPr lang="en-US" altLang="zh-CN" dirty="0"/>
              <a:t>=</a:t>
            </a:r>
            <a:r>
              <a:rPr lang="zh-CN" altLang="en-US" dirty="0"/>
              <a:t>　</a:t>
            </a:r>
            <a:r>
              <a:rPr lang="en-US" altLang="zh-CN" dirty="0"/>
              <a:t>2;</a:t>
            </a:r>
            <a:endParaRPr lang="en-US" altLang="zh-CN" dirty="0"/>
          </a:p>
          <a:p>
            <a:r>
              <a:rPr lang="en-US" altLang="zh-CN" dirty="0"/>
              <a:t>	feet = 6 * fathoms;</a:t>
            </a:r>
            <a:endParaRPr lang="en-US" altLang="zh-CN" dirty="0"/>
          </a:p>
          <a:p>
            <a:r>
              <a:rPr lang="en-US" altLang="zh-CN" dirty="0" err="1"/>
              <a:t>	printf</a:t>
            </a:r>
            <a:r>
              <a:rPr lang="en-US" altLang="zh-CN" dirty="0"/>
              <a:t>("There</a:t>
            </a:r>
            <a:r>
              <a:rPr lang="zh-CN" altLang="en-US" dirty="0"/>
              <a:t>　</a:t>
            </a:r>
            <a:r>
              <a:rPr lang="en-US" altLang="zh-CN" dirty="0"/>
              <a:t>are</a:t>
            </a:r>
            <a:r>
              <a:rPr lang="zh-CN" altLang="en-US" dirty="0"/>
              <a:t>　</a:t>
            </a:r>
            <a:r>
              <a:rPr lang="en-US" altLang="zh-CN" dirty="0"/>
              <a:t>%d</a:t>
            </a:r>
            <a:r>
              <a:rPr lang="zh-CN" altLang="en-US" dirty="0"/>
              <a:t>　</a:t>
            </a:r>
            <a:r>
              <a:rPr lang="en-US" altLang="zh-CN" dirty="0"/>
              <a:t>feet</a:t>
            </a:r>
            <a:r>
              <a:rPr lang="zh-CN" altLang="en-US" dirty="0"/>
              <a:t>　</a:t>
            </a:r>
            <a:r>
              <a:rPr lang="en-US" altLang="zh-CN" dirty="0"/>
              <a:t>in</a:t>
            </a:r>
            <a:r>
              <a:rPr lang="zh-CN" altLang="en-US" dirty="0"/>
              <a:t>　</a:t>
            </a:r>
            <a:r>
              <a:rPr lang="en-US" altLang="zh-CN" dirty="0"/>
              <a:t>%d</a:t>
            </a:r>
            <a:r>
              <a:rPr lang="zh-CN" altLang="en-US" dirty="0"/>
              <a:t>　</a:t>
            </a:r>
            <a:r>
              <a:rPr lang="en-US" altLang="zh-CN" dirty="0"/>
              <a:t>fathoms!\n",</a:t>
            </a:r>
            <a:r>
              <a:rPr lang="zh-CN" altLang="en-US" dirty="0"/>
              <a:t>　</a:t>
            </a:r>
            <a:r>
              <a:rPr lang="en-US" altLang="zh-CN" dirty="0"/>
              <a:t>feet,</a:t>
            </a:r>
            <a:r>
              <a:rPr lang="zh-CN" altLang="en-US" dirty="0"/>
              <a:t>　</a:t>
            </a:r>
            <a:r>
              <a:rPr lang="en-US" altLang="zh-CN" dirty="0"/>
              <a:t>fathoms);</a:t>
            </a:r>
            <a:endParaRPr lang="en-US" altLang="zh-CN" dirty="0"/>
          </a:p>
          <a:p>
            <a:r>
              <a:rPr lang="en-US" altLang="zh-CN" dirty="0" err="1"/>
              <a:t>	printf</a:t>
            </a:r>
            <a:r>
              <a:rPr lang="en-US" altLang="zh-CN" dirty="0"/>
              <a:t>("Yes, I said %d feet!\n", 6 * fathoms);</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zh-CN" altLang="en-US" dirty="0"/>
          </a:p>
        </p:txBody>
      </p:sp>
      <p:sp>
        <p:nvSpPr>
          <p:cNvPr id="2" name="标题 1"/>
          <p:cNvSpPr>
            <a:spLocks noGrp="1"/>
          </p:cNvSpPr>
          <p:nvPr>
            <p:ph type="title"/>
          </p:nvPr>
        </p:nvSpPr>
        <p:spPr/>
        <p:txBody>
          <a:bodyPr/>
          <a:lstStyle/>
          <a:p>
            <a:r>
              <a:rPr lang="en-US" altLang="zh-CN" dirty="0"/>
              <a:t>2.5 </a:t>
            </a:r>
            <a:r>
              <a:rPr lang="zh-CN" altLang="en-US" dirty="0"/>
              <a:t>进一步使用</a:t>
            </a:r>
            <a:r>
              <a:rPr lang="en-US" altLang="zh-CN" dirty="0"/>
              <a:t>C</a:t>
            </a:r>
            <a:endParaRPr lang="zh-CN" altLang="en-US" dirty="0"/>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其次，该函数的定义如下：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[rows][cols])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该函数除函数头与传统的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函数（程序清单</a:t>
            </a:r>
            <a:r>
              <a:rPr lang="en-US" altLang="zh-CN" sz="1800" b="0" i="0" u="none" strike="noStrike" baseline="0" dirty="0">
                <a:latin typeface="TimesNewRomanPSMT"/>
                <a:ea typeface="宋体" panose="02010600030101010101" pitchFamily="2" charset="-122"/>
              </a:rPr>
              <a:t>10.17</a:t>
            </a:r>
            <a:r>
              <a:rPr lang="zh-CN" altLang="en-US" sz="1800" b="0" i="0" u="none" strike="noStrike" baseline="0" dirty="0">
                <a:latin typeface="宋体" panose="02010600030101010101" pitchFamily="2" charset="-122"/>
                <a:ea typeface="宋体" panose="02010600030101010101" pitchFamily="2" charset="-122"/>
              </a:rPr>
              <a:t>）不同外，还把符号常量</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替换成变量</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。这是因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为在函数头中使用了变长数组。由于用变量代表行数和列数，所以新的</a:t>
            </a:r>
            <a:r>
              <a:rPr lang="en-US" altLang="zh-CN" sz="1800" b="0" i="0" u="none" strike="noStrike" baseline="0" dirty="0">
                <a:latin typeface="TimesNewRomanPSMT"/>
                <a:ea typeface="宋体" panose="02010600030101010101" pitchFamily="2" charset="-122"/>
              </a:rPr>
              <a:t>sum2d()</a:t>
            </a:r>
            <a:r>
              <a:rPr lang="zh-CN" altLang="en-US" sz="1800" b="0" i="0" u="none" strike="noStrike" baseline="0" dirty="0">
                <a:latin typeface="宋体" panose="02010600030101010101" pitchFamily="2" charset="-122"/>
                <a:ea typeface="宋体" panose="02010600030101010101" pitchFamily="2" charset="-122"/>
              </a:rPr>
              <a:t>现在可以处理任意大小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的二维</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数组，如程序清单</a:t>
            </a:r>
            <a:r>
              <a:rPr lang="en-US" altLang="zh-CN" sz="1800" b="0" i="0" u="none" strike="noStrike" baseline="0" dirty="0">
                <a:latin typeface="TimesNewRomanPSMT"/>
                <a:ea typeface="宋体" panose="02010600030101010101" pitchFamily="2" charset="-122"/>
              </a:rPr>
              <a:t>10.18</a:t>
            </a:r>
            <a:r>
              <a:rPr lang="zh-CN" altLang="en-US" sz="1800" b="0" i="0" u="none" strike="noStrike" baseline="0" dirty="0">
                <a:latin typeface="宋体" panose="02010600030101010101" pitchFamily="2" charset="-122"/>
                <a:ea typeface="宋体" panose="02010600030101010101" pitchFamily="2" charset="-122"/>
              </a:rPr>
              <a:t>所示。但是，该程序要求编译器支持变长数组特性。另外，该程序还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演示了以变长数组作为形参的函数既可处理传统</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数组，也可处理变长数组。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10.18 vararr2d.c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//vararr2d.c -- </a:t>
            </a:r>
            <a:r>
              <a:rPr lang="zh-CN" altLang="en-US" sz="1800" b="0" i="0" u="none" strike="noStrike" baseline="0" dirty="0">
                <a:latin typeface="宋体" panose="02010600030101010101" pitchFamily="2" charset="-122"/>
                <a:ea typeface="宋体" panose="02010600030101010101" pitchFamily="2" charset="-122"/>
              </a:rPr>
              <a:t>使用变长数组的函数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[rows][cols]);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junk[ROWS][COLS]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morejunk</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varr</a:t>
            </a:r>
            <a:r>
              <a:rPr lang="en-US" altLang="zh-CN" sz="1800" b="0" i="0" u="none" strike="noStrike" baseline="0" dirty="0">
                <a:latin typeface="TimesNewRomanPSMT"/>
              </a:rPr>
              <a:t>[</a:t>
            </a:r>
            <a:r>
              <a:rPr lang="en-US" altLang="zh-CN" sz="1800" b="0" i="0" u="none" strike="noStrike" baseline="0" dirty="0" err="1">
                <a:latin typeface="TimesNewRomanPSMT"/>
              </a:rPr>
              <a:t>rs</a:t>
            </a:r>
            <a:r>
              <a:rPr lang="en-US" altLang="zh-CN" sz="1800" b="0" i="0" u="none" strike="noStrike" baseline="0" dirty="0">
                <a:latin typeface="TimesNewRomanPSMT"/>
              </a:rPr>
              <a:t>][cs];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变长数组（</a:t>
            </a:r>
            <a:r>
              <a:rPr lang="en-US" altLang="zh-CN" sz="1800" b="0" i="0" u="none" strike="noStrike" baseline="0" dirty="0">
                <a:latin typeface="TimesNewRomanPSMT"/>
                <a:ea typeface="宋体" panose="02010600030101010101" pitchFamily="2" charset="-122"/>
              </a:rPr>
              <a:t>VLA</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j++</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sv-SE" altLang="zh-CN" sz="1800" b="0" i="0" u="none" strike="noStrike" baseline="0" dirty="0">
                <a:latin typeface="TimesNewRomanPSMT"/>
              </a:rPr>
              <a:t>varr[i][j] = i * j + j;</a:t>
            </a:r>
            <a:endParaRPr lang="sv-SE"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("3x5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junk));</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("2x6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morejunk</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("3x10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VLA\n");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a:t>
            </a:r>
            <a:r>
              <a:rPr lang="en-US" altLang="zh-CN" sz="1800" b="0" i="0" u="none" strike="noStrike" baseline="0" dirty="0" err="1">
                <a:latin typeface="TimesNewRomanPSMT"/>
                <a:ea typeface="宋体" panose="02010600030101010101" pitchFamily="2" charset="-122"/>
              </a:rPr>
              <a:t>rs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varr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带变长数组形参的函数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[rows][cols])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3x5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2x6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array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3x10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VLA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elements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270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需要注意的是，在函数定义的形参列表中声明的变长数组并未实际创建数组。和传统的语法类似，变长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数组名实际上是一个指针。这说明带变长数组形参的函数实际上是在原始数组中处理数组，因此可以修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改传入的数组。下面的代码段指出指针和实际数组是何时声明的：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thing[10][6];</a:t>
            </a:r>
            <a:endParaRPr lang="en-US" altLang="zh-CN" sz="1800" b="0" i="0" u="none" strike="noStrike" baseline="0" dirty="0">
              <a:latin typeface="TimesNewRomanPSMT"/>
            </a:endParaRPr>
          </a:p>
          <a:p>
            <a:pPr algn="l"/>
            <a:r>
              <a:rPr lang="en-US" altLang="zh-CN" sz="1800" b="0" i="0" u="none" strike="noStrike" baseline="0" dirty="0" err="1">
                <a:latin typeface="TimesNewRomanPSMT"/>
              </a:rPr>
              <a:t>twoset</a:t>
            </a:r>
            <a:r>
              <a:rPr lang="en-US" altLang="zh-CN" sz="1800" b="0" i="0" u="none" strike="noStrike" baseline="0" dirty="0">
                <a:latin typeface="TimesNewRomanPSMT"/>
              </a:rPr>
              <a:t>(10,6,thing);</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a:t>
            </a:r>
            <a:r>
              <a:rPr lang="en-US" altLang="zh-CN" sz="1800" b="0" i="0" u="none" strike="noStrike" baseline="0" dirty="0" err="1">
                <a:latin typeface="TimesNewRomanPSMT"/>
              </a:rPr>
              <a:t>twoset</a:t>
            </a:r>
            <a:r>
              <a:rPr lang="en-US" altLang="zh-CN" sz="1800" b="0" i="0" u="none" strike="noStrike" baseline="0" dirty="0">
                <a:latin typeface="TimesNewRomanPSMT"/>
              </a:rPr>
              <a:t> (int n, int m, int </a:t>
            </a:r>
            <a:r>
              <a:rPr lang="en-US" altLang="zh-CN" sz="1800" b="0" i="0" u="none" strike="noStrike" baseline="0" dirty="0" err="1">
                <a:latin typeface="TimesNewRomanPSMT"/>
              </a:rPr>
              <a:t>ar</a:t>
            </a:r>
            <a:r>
              <a:rPr lang="en-US" altLang="zh-CN" sz="1800" b="0" i="0" u="none" strike="noStrike" baseline="0" dirty="0">
                <a:latin typeface="TimesNewRomanPSMT"/>
              </a:rPr>
              <a:t>[n][m]) // </a:t>
            </a:r>
            <a:r>
              <a:rPr lang="en-US" altLang="zh-CN" sz="1800" b="0" i="0" u="none" strike="noStrike" baseline="0" dirty="0" err="1">
                <a:latin typeface="TimesNewRomanPSMT"/>
              </a:rPr>
              <a:t>ar</a:t>
            </a:r>
            <a:r>
              <a:rPr lang="zh-CN" altLang="en-US" sz="1800" b="0" i="0" u="none" strike="noStrike" baseline="0" dirty="0">
                <a:latin typeface="宋体" panose="02010600030101010101" pitchFamily="2" charset="-122"/>
                <a:ea typeface="宋体" panose="02010600030101010101" pitchFamily="2" charset="-122"/>
              </a:rPr>
              <a:t>是一个指向数组（内含</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类型的值）的指针</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temp[n][m];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temp</a:t>
            </a:r>
            <a:r>
              <a:rPr lang="zh-CN" altLang="en-US" sz="1800" b="0" i="0" u="none" strike="noStrike" baseline="0" dirty="0">
                <a:latin typeface="宋体" panose="02010600030101010101" pitchFamily="2" charset="-122"/>
                <a:ea typeface="宋体" panose="02010600030101010101" pitchFamily="2" charset="-122"/>
              </a:rPr>
              <a:t>是一个</a:t>
            </a:r>
            <a:r>
              <a:rPr lang="en-US" altLang="zh-CN" sz="1800" b="0" i="0" u="none" strike="noStrike" baseline="0" dirty="0" err="1">
                <a:latin typeface="TimesNewRomanPSMT"/>
                <a:ea typeface="宋体" panose="02010600030101010101" pitchFamily="2" charset="-122"/>
              </a:rPr>
              <a:t>n×m</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temp[0][0] =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设置</a:t>
            </a:r>
            <a:r>
              <a:rPr lang="en-US" altLang="zh-CN" sz="1800" b="0" i="0" u="none" strike="noStrike" baseline="0" dirty="0">
                <a:latin typeface="TimesNewRomanPSMT"/>
                <a:ea typeface="宋体" panose="02010600030101010101" pitchFamily="2" charset="-122"/>
              </a:rPr>
              <a:t>temp</a:t>
            </a:r>
            <a:r>
              <a:rPr lang="zh-CN" altLang="en-US" sz="1800" b="0" i="0" u="none" strike="noStrike" baseline="0" dirty="0">
                <a:latin typeface="宋体" panose="02010600030101010101" pitchFamily="2" charset="-122"/>
                <a:ea typeface="宋体" panose="02010600030101010101" pitchFamily="2" charset="-122"/>
              </a:rPr>
              <a:t>的一个元素为</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ar</a:t>
            </a:r>
            <a:r>
              <a:rPr lang="en-US" altLang="zh-CN" sz="1800" b="0" i="0" u="none" strike="noStrike" baseline="0" dirty="0">
                <a:latin typeface="TimesNewRomanPSMT"/>
              </a:rPr>
              <a:t>[0][0] =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设置</a:t>
            </a:r>
            <a:r>
              <a:rPr lang="en-US" altLang="zh-CN" sz="1800" b="0" i="0" u="none" strike="noStrike" baseline="0" dirty="0">
                <a:latin typeface="TimesNewRomanPSMT"/>
                <a:ea typeface="宋体" panose="02010600030101010101" pitchFamily="2" charset="-122"/>
              </a:rPr>
              <a:t>thing[0][0]</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如上代码所示调用</a:t>
            </a:r>
            <a:r>
              <a:rPr lang="en-US" altLang="zh-CN" sz="1800" b="0" i="0" u="none" strike="noStrike" baseline="0" dirty="0" err="1">
                <a:latin typeface="TimesNewRomanPSMT"/>
                <a:ea typeface="宋体" panose="02010600030101010101" pitchFamily="2" charset="-122"/>
              </a:rPr>
              <a:t>twoset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成为指向</a:t>
            </a:r>
            <a:r>
              <a:rPr lang="en-US" altLang="zh-CN" sz="1800" b="0" i="0" u="none" strike="noStrike" baseline="0" dirty="0">
                <a:latin typeface="TimesNewRomanPSMT"/>
                <a:ea typeface="宋体" panose="02010600030101010101" pitchFamily="2" charset="-122"/>
              </a:rPr>
              <a:t>thing[0]</a:t>
            </a:r>
            <a:r>
              <a:rPr lang="zh-CN" altLang="en-US" sz="1800" b="0" i="0" u="none" strike="noStrike" baseline="0" dirty="0">
                <a:latin typeface="宋体" panose="02010600030101010101" pitchFamily="2" charset="-122"/>
                <a:ea typeface="宋体" panose="02010600030101010101" pitchFamily="2" charset="-122"/>
              </a:rPr>
              <a:t>的指针，</a:t>
            </a:r>
            <a:r>
              <a:rPr lang="en-US" altLang="zh-CN" sz="1800" b="0" i="0" u="none" strike="noStrike" baseline="0" dirty="0">
                <a:latin typeface="TimesNewRomanPSMT"/>
                <a:ea typeface="宋体" panose="02010600030101010101" pitchFamily="2" charset="-122"/>
              </a:rPr>
              <a:t>temp</a:t>
            </a:r>
            <a:r>
              <a:rPr lang="zh-CN" altLang="en-US" sz="1800" b="0" i="0" u="none" strike="noStrike" baseline="0" dirty="0">
                <a:latin typeface="宋体" panose="02010600030101010101" pitchFamily="2" charset="-122"/>
                <a:ea typeface="宋体" panose="02010600030101010101" pitchFamily="2" charset="-122"/>
              </a:rPr>
              <a:t>被创建为</a:t>
            </a:r>
            <a:r>
              <a:rPr lang="en-US" altLang="zh-CN" sz="1800" b="0" i="0" u="none" strike="noStrike" baseline="0" dirty="0">
                <a:latin typeface="TimesNewRomanPSMT"/>
                <a:ea typeface="宋体" panose="02010600030101010101" pitchFamily="2" charset="-122"/>
              </a:rPr>
              <a:t>10×6</a:t>
            </a:r>
            <a:r>
              <a:rPr lang="zh-CN" altLang="en-US" sz="1800" b="0" i="0" u="none" strike="noStrike" baseline="0" dirty="0">
                <a:latin typeface="宋体" panose="02010600030101010101" pitchFamily="2" charset="-122"/>
                <a:ea typeface="宋体" panose="02010600030101010101" pitchFamily="2" charset="-122"/>
              </a:rPr>
              <a:t>的数组。因为</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thing</a:t>
            </a:r>
            <a:r>
              <a:rPr lang="zh-CN" altLang="en-US" sz="1800" b="0" i="0" u="none" strike="noStrike" baseline="0" dirty="0">
                <a:latin typeface="宋体" panose="02010600030101010101" pitchFamily="2" charset="-122"/>
                <a:ea typeface="宋体" panose="02010600030101010101" pitchFamily="2" charset="-122"/>
              </a:rPr>
              <a:t>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是指向</a:t>
            </a:r>
            <a:r>
              <a:rPr lang="en-US" altLang="zh-CN" sz="1800" b="0" i="0" u="none" strike="noStrike" baseline="0" dirty="0">
                <a:latin typeface="TimesNewRomanPSMT"/>
                <a:ea typeface="宋体" panose="02010600030101010101" pitchFamily="2" charset="-122"/>
              </a:rPr>
              <a:t>thing[0]</a:t>
            </a:r>
            <a:r>
              <a:rPr lang="zh-CN" altLang="en-US" sz="1800" b="0" i="0" u="none" strike="noStrike" baseline="0" dirty="0">
                <a:latin typeface="宋体" panose="02010600030101010101" pitchFamily="2" charset="-122"/>
                <a:ea typeface="宋体" panose="02010600030101010101" pitchFamily="2" charset="-122"/>
              </a:rPr>
              <a:t>的指针，</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[0][0]</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thing[0][0]</a:t>
            </a:r>
            <a:r>
              <a:rPr lang="zh-CN" altLang="en-US" sz="1800" b="0" i="0" u="none" strike="noStrike" baseline="0" dirty="0">
                <a:latin typeface="宋体" panose="02010600030101010101" pitchFamily="2" charset="-122"/>
                <a:ea typeface="宋体" panose="02010600030101010101" pitchFamily="2" charset="-122"/>
              </a:rPr>
              <a:t>访问的数据位置相同。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1" i="0" u="none" strike="noStrike" baseline="0" dirty="0">
                <a:latin typeface="TimesNewRomanPS-BoldMT"/>
              </a:rPr>
              <a:t>const</a:t>
            </a:r>
            <a:r>
              <a:rPr lang="zh-CN" altLang="en-US" sz="1800" b="0" i="0" u="none" strike="noStrike" baseline="0" dirty="0">
                <a:latin typeface="宋体" panose="02010600030101010101" pitchFamily="2" charset="-122"/>
                <a:ea typeface="宋体" panose="02010600030101010101" pitchFamily="2" charset="-122"/>
              </a:rPr>
              <a:t>和数组大小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是否可以在声明数组时使用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变量？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double </a:t>
            </a:r>
            <a:r>
              <a:rPr lang="en-US" altLang="zh-CN" sz="1800" b="0" i="0" u="none" strike="noStrike" baseline="0" dirty="0" err="1">
                <a:latin typeface="TimesNewRomanPSMT"/>
              </a:rPr>
              <a:t>ar</a:t>
            </a:r>
            <a:r>
              <a:rPr lang="en-US" altLang="zh-CN" sz="1800" b="0" i="0" u="none" strike="noStrike" baseline="0" dirty="0">
                <a:latin typeface="TimesNewRomanPSMT"/>
              </a:rPr>
              <a:t>[SZ]; // </a:t>
            </a:r>
            <a:r>
              <a:rPr lang="zh-CN" altLang="en-US" sz="1800" b="0" i="0" u="none" strike="noStrike" baseline="0" dirty="0">
                <a:latin typeface="宋体" panose="02010600030101010101" pitchFamily="2" charset="-122"/>
                <a:ea typeface="宋体" panose="02010600030101010101" pitchFamily="2" charset="-122"/>
              </a:rPr>
              <a:t>是否允许？</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C90</a:t>
            </a:r>
            <a:r>
              <a:rPr lang="zh-CN" altLang="en-US" sz="1800" b="0" i="0" u="none" strike="noStrike" baseline="0" dirty="0">
                <a:latin typeface="宋体" panose="02010600030101010101" pitchFamily="2" charset="-122"/>
                <a:ea typeface="宋体" panose="02010600030101010101" pitchFamily="2" charset="-122"/>
              </a:rPr>
              <a:t>标准不允许（也可能允许）。数组的大小必须是给定的整型常量表达式，可以是整型常量组合，如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表达式或其他不是</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的内容。由于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实现可以扩大整型常量表达式的范围，所以可能会允许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，但是这种代码可能无法移植。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C99/C11 </a:t>
            </a:r>
            <a:r>
              <a:rPr lang="zh-CN" altLang="en-US" sz="1800" b="0" i="0" u="none" strike="noStrike" baseline="0" dirty="0">
                <a:latin typeface="宋体" panose="02010600030101010101" pitchFamily="2" charset="-122"/>
                <a:ea typeface="宋体" panose="02010600030101010101" pitchFamily="2" charset="-122"/>
              </a:rPr>
              <a:t>标准允许在声明变长数组时使用 </a:t>
            </a:r>
            <a:r>
              <a:rPr lang="en-US" altLang="zh-CN" sz="1800" b="0" i="0" u="none" strike="noStrike" baseline="0" dirty="0">
                <a:latin typeface="TimesNewRomanPSMT"/>
                <a:ea typeface="宋体" panose="02010600030101010101" pitchFamily="2" charset="-122"/>
              </a:rPr>
              <a:t>const </a:t>
            </a:r>
            <a:r>
              <a:rPr lang="zh-CN" altLang="en-US" sz="1800" b="0" i="0" u="none" strike="noStrike" baseline="0" dirty="0">
                <a:latin typeface="宋体" panose="02010600030101010101" pitchFamily="2" charset="-122"/>
                <a:ea typeface="宋体" panose="02010600030101010101" pitchFamily="2" charset="-122"/>
              </a:rPr>
              <a:t>变量。所以该数组的定义必须是声明在块中的自动存储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类别数组。</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与程序清单</a:t>
            </a:r>
            <a:r>
              <a:rPr lang="en-US" altLang="zh-CN" dirty="0"/>
              <a:t>2.1</a:t>
            </a:r>
            <a:r>
              <a:rPr lang="zh-CN" altLang="en-US" dirty="0"/>
              <a:t>相比，以上代码有什么新内容？这段代码提供了程序描述，声明了多个变量，进行了乘</a:t>
            </a:r>
            <a:endParaRPr lang="en-US" altLang="zh-CN" dirty="0"/>
          </a:p>
          <a:p>
            <a:r>
              <a:rPr lang="zh-CN" altLang="en-US" dirty="0"/>
              <a:t>法运算，并打印了两个变量的值。下面我们更详细地分析这些内容。</a:t>
            </a:r>
            <a:endParaRPr lang="zh-CN" altLang="en-US" dirty="0"/>
          </a:p>
        </p:txBody>
      </p:sp>
      <p:sp>
        <p:nvSpPr>
          <p:cNvPr id="2" name="标题 1"/>
          <p:cNvSpPr>
            <a:spLocks noGrp="1"/>
          </p:cNvSpPr>
          <p:nvPr>
            <p:ph type="title"/>
          </p:nvPr>
        </p:nvSpPr>
        <p:spPr/>
        <p:txBody>
          <a:bodyPr/>
          <a:lstStyle/>
          <a:p>
            <a:r>
              <a:rPr lang="en-US" altLang="zh-CN" dirty="0"/>
              <a:t>2.5 </a:t>
            </a:r>
            <a:r>
              <a:rPr lang="zh-CN" altLang="en-US" dirty="0"/>
              <a:t>进一步使用</a:t>
            </a:r>
            <a:r>
              <a:rPr lang="en-US" altLang="zh-CN" dirty="0"/>
              <a:t>C</a:t>
            </a:r>
            <a:endParaRPr lang="zh-CN" altLang="en-US" dirty="0"/>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10.8 </a:t>
            </a:r>
            <a:r>
              <a:rPr lang="zh-CN" altLang="en-US" dirty="0"/>
              <a:t>变长</a:t>
            </a:r>
            <a:r>
              <a:rPr lang="zh-CN" altLang="en-US"/>
              <a:t>数组（</a:t>
            </a:r>
            <a:r>
              <a:rPr lang="en-US" altLang="zh-CN" dirty="0"/>
              <a:t>VLA</a:t>
            </a:r>
            <a:r>
              <a:rPr lang="zh-CN" altLang="en-US"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变长数组还允许动态内存分配，这说明可以在程序运行时指定数组的大小。普通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数组都是静态内存分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配，即在编译时确定数组的大小。由于数组大小是常量，所以编译器在编译时就知道了。第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章将详细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介绍动态内存分配。</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假设给带</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类型形参的函数传递一个值，要传递</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类型的变量，但是也可以传递</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类型常量，如</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C99 </a:t>
            </a:r>
            <a:r>
              <a:rPr lang="zh-CN" altLang="en-US" sz="1800" b="0" i="0" u="none" strike="noStrike" baseline="0" dirty="0">
                <a:latin typeface="宋体" panose="02010600030101010101" pitchFamily="2" charset="-122"/>
                <a:ea typeface="宋体" panose="02010600030101010101" pitchFamily="2" charset="-122"/>
              </a:rPr>
              <a:t>标准以前，对于带数组形参的函数，情况不同，可以传递数组，但是没有等价的数组常量。</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增了复合字面量（</a:t>
            </a:r>
            <a:r>
              <a:rPr lang="en-US" altLang="zh-CN" sz="1800" b="0" i="0" u="none" strike="noStrike" baseline="0" dirty="0">
                <a:latin typeface="TimesNewRomanPSMT"/>
                <a:ea typeface="宋体" panose="02010600030101010101" pitchFamily="2" charset="-122"/>
              </a:rPr>
              <a:t>compound literal</a:t>
            </a:r>
            <a:r>
              <a:rPr lang="zh-CN" altLang="en-US" sz="1800" b="0" i="0" u="none" strike="noStrike" baseline="0" dirty="0">
                <a:latin typeface="宋体" panose="02010600030101010101" pitchFamily="2" charset="-122"/>
                <a:ea typeface="宋体" panose="02010600030101010101" pitchFamily="2" charset="-122"/>
              </a:rPr>
              <a:t>）。字面量是除符号常量外的常量。例如，</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类型字面量， </a:t>
            </a:r>
            <a:r>
              <a:rPr lang="en-US" altLang="zh-CN" sz="1800" b="0" i="0" u="none" strike="noStrike" baseline="0" dirty="0">
                <a:latin typeface="TimesNewRomanPSMT"/>
                <a:ea typeface="宋体" panose="02010600030101010101" pitchFamily="2" charset="-122"/>
              </a:rPr>
              <a:t>81.3</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类型的字面量，</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类型的字面量，</a:t>
            </a:r>
            <a:r>
              <a:rPr lang="en-US" altLang="zh-CN" sz="1800" b="0" i="0" u="none" strike="noStrike" baseline="0" dirty="0">
                <a:latin typeface="TimesNewRomanPSMT"/>
                <a:ea typeface="宋体" panose="02010600030101010101" pitchFamily="2" charset="-122"/>
              </a:rPr>
              <a:t>"elephant"</a:t>
            </a:r>
            <a:r>
              <a:rPr lang="zh-CN" altLang="en-US" sz="1800" b="0" i="0" u="none" strike="noStrike" baseline="0" dirty="0">
                <a:latin typeface="宋体" panose="02010600030101010101" pitchFamily="2" charset="-122"/>
                <a:ea typeface="宋体" panose="02010600030101010101" pitchFamily="2" charset="-122"/>
              </a:rPr>
              <a:t>是字符串字面量。发布</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标准的委员会认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为，如果有代表数组和结构内容的复合字面量，在编程时会更方便。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对于数组，复合字面量类似数组初始化列表，前面是用括号括起来的类型名。例如，下面是一个普通的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fr-FR" altLang="zh-CN" sz="1800" b="0" i="0" u="none" strike="noStrike" baseline="0" dirty="0">
                <a:latin typeface="TimesNewRomanPSMT"/>
              </a:rPr>
              <a:t>int diva[2] = {10, 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下面的复合字面量创建了一个和</a:t>
            </a:r>
            <a:r>
              <a:rPr lang="en-US" altLang="zh-CN" sz="1800" b="0" i="0" u="none" strike="noStrike" baseline="0" dirty="0">
                <a:latin typeface="TimesNewRomanPSMT"/>
                <a:ea typeface="宋体" panose="02010600030101010101" pitchFamily="2" charset="-122"/>
              </a:rPr>
              <a:t>diva</a:t>
            </a:r>
            <a:r>
              <a:rPr lang="zh-CN" altLang="en-US" sz="1800" b="0" i="0" u="none" strike="noStrike" baseline="0" dirty="0">
                <a:latin typeface="宋体" panose="02010600030101010101" pitchFamily="2" charset="-122"/>
                <a:ea typeface="宋体" panose="02010600030101010101" pitchFamily="2" charset="-122"/>
              </a:rPr>
              <a:t>数组相同的匿名数组，也有两个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[2]){10, 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复合字面量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注意，去掉声明中的数组名，留下的</a:t>
            </a:r>
            <a:r>
              <a:rPr lang="en-US" altLang="zh-CN" sz="1800" b="0" i="0" u="none" strike="noStrike" baseline="0" dirty="0">
                <a:latin typeface="TimesNewRomanPSMT"/>
                <a:ea typeface="宋体" panose="02010600030101010101" pitchFamily="2" charset="-122"/>
              </a:rPr>
              <a:t>int [2]</a:t>
            </a:r>
            <a:r>
              <a:rPr lang="zh-CN" altLang="en-US" sz="1800" b="0" i="0" u="none" strike="noStrike" baseline="0" dirty="0">
                <a:latin typeface="宋体" panose="02010600030101010101" pitchFamily="2" charset="-122"/>
                <a:ea typeface="宋体" panose="02010600030101010101" pitchFamily="2" charset="-122"/>
              </a:rPr>
              <a:t>即是复合字面量的类型名。</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初始化有数组名的数组时可以省略数组大小，复合字面量也可以省略大小，编译器会自动计算数组当前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的元素个数：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[]){50, 20, 90} // </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个元素的复合字面量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因为复合字面量是匿名的，所以不能先创建然后再使用它，必须在创建的同时使用它。使用指针记录地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址就是一种用法。也就是说，可以这样用：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 pt1;</a:t>
            </a:r>
            <a:endParaRPr lang="en-US" altLang="zh-CN" sz="1800" b="0" i="0" u="none" strike="noStrike" baseline="0" dirty="0">
              <a:latin typeface="TimesNewRomanPSMT"/>
            </a:endParaRPr>
          </a:p>
          <a:p>
            <a:pPr algn="l"/>
            <a:r>
              <a:rPr lang="sv-SE" altLang="zh-CN" sz="1800" b="0" i="0" u="none" strike="noStrike" baseline="0" dirty="0">
                <a:latin typeface="TimesNewRomanPSMT"/>
              </a:rPr>
              <a:t>pt1 = (int [2]) {10, 20};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注意，该复合字面量的字面常量与上面创建的 </a:t>
            </a:r>
            <a:r>
              <a:rPr lang="en-US" altLang="zh-CN" sz="1800" b="0" i="0" u="none" strike="noStrike" baseline="0" dirty="0">
                <a:latin typeface="TimesNewRomanPSMT"/>
                <a:ea typeface="宋体" panose="02010600030101010101" pitchFamily="2" charset="-122"/>
              </a:rPr>
              <a:t>diva </a:t>
            </a:r>
            <a:r>
              <a:rPr lang="zh-CN" altLang="en-US" sz="1800" b="0" i="0" u="none" strike="noStrike" baseline="0" dirty="0">
                <a:latin typeface="宋体" panose="02010600030101010101" pitchFamily="2" charset="-122"/>
                <a:ea typeface="宋体" panose="02010600030101010101" pitchFamily="2" charset="-122"/>
              </a:rPr>
              <a:t>数组的字面常量完全相同。与有数组名的数组类似，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复合字面量的类型名也代表首元素的地址，所以可以把它赋给指向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的指针。然后便可使用这个指针。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例如，本例中</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pt1</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pt1[1]</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还可以把复合字面量作为实际参数传递给带有匹配形式参数的函数：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total3;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total3 = sum((int []){4,4,4,5,5,5}, 6);</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个实参是内含</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类型值的数组，和数组名类似，这同时也是该数组首元素的地址。这种用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法的好处是，把信息传入函数前不必先创建数组，这是复合字面量的典型用法。</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可以把这种用法应用于二维数组或多维数组。例如，下面的代码演示了如何创建二维</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数组并储存其地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(*pt2)[4];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声明一个指向二维数组的指针，该数组内含</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个数组元素，</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每个元素是内含</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{1,2,3,-9},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{4,5,6,-8}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如上所示，该复合字面量的类型是</a:t>
            </a:r>
            <a:r>
              <a:rPr lang="en-US" altLang="zh-CN" sz="1800" b="0" i="0" u="none" strike="noStrike" baseline="0" dirty="0">
                <a:latin typeface="TimesNewRomanPSMT"/>
                <a:ea typeface="宋体" panose="02010600030101010101" pitchFamily="2" charset="-122"/>
              </a:rPr>
              <a:t>int [2][4]</a:t>
            </a:r>
            <a:r>
              <a:rPr lang="zh-CN" altLang="en-US" sz="1800" b="0" i="0" u="none" strike="noStrike" baseline="0" dirty="0">
                <a:latin typeface="宋体" panose="02010600030101010101" pitchFamily="2" charset="-122"/>
                <a:ea typeface="宋体" panose="02010600030101010101" pitchFamily="2" charset="-122"/>
              </a:rPr>
              <a:t>，即一个</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数组。 </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10.19</a:t>
            </a:r>
            <a:r>
              <a:rPr lang="zh-CN" altLang="en-US" sz="1800" b="0" i="0" u="none" strike="noStrike" baseline="0" dirty="0">
                <a:latin typeface="宋体" panose="02010600030101010101" pitchFamily="2" charset="-122"/>
                <a:ea typeface="宋体" panose="02010600030101010101" pitchFamily="2" charset="-122"/>
              </a:rPr>
              <a:t>把上述例子放进一个完整的程序中。</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10.19 </a:t>
            </a:r>
            <a:r>
              <a:rPr lang="en-US" altLang="zh-CN" sz="1800" b="1" i="0" u="none" strike="noStrike" baseline="0" dirty="0" err="1">
                <a:latin typeface="TimesNewRomanPS-BoldMT"/>
                <a:ea typeface="宋体" panose="02010600030101010101" pitchFamily="2" charset="-122"/>
              </a:rPr>
              <a:t>flc.c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flc.c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有趣的常量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total3;</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 * pt1;</a:t>
            </a:r>
            <a:endParaRPr lang="en-US" altLang="zh-CN" sz="1800" b="0" i="0" u="none" strike="noStrike" baseline="0" dirty="0">
              <a:latin typeface="TimesNewRomanPSMT"/>
            </a:endParaRPr>
          </a:p>
          <a:p>
            <a:pPr algn="l"/>
            <a:r>
              <a:rPr lang="en-US" altLang="zh-CN" sz="1800" b="0" i="0" u="none" strike="noStrike" baseline="0" dirty="0">
                <a:latin typeface="TimesNewRomanPSMT"/>
              </a:rPr>
              <a:t>int(*pt2)[COLS];</a:t>
            </a:r>
            <a:endParaRPr lang="en-US" altLang="zh-CN" sz="1800" b="0" i="0" u="none" strike="noStrike" baseline="0" dirty="0">
              <a:latin typeface="TimesNewRomanPSMT"/>
            </a:endParaRPr>
          </a:p>
          <a:p>
            <a:pPr algn="l"/>
            <a:r>
              <a:rPr lang="en-US" altLang="zh-CN" sz="1800" b="0" i="0" u="none" strike="noStrike" baseline="0" dirty="0">
                <a:latin typeface="TimesNewRomanPSMT"/>
              </a:rPr>
              <a:t>pt1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(int[2][COLS])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sum(pt1,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sum2d(pt2,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printf("total1</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total1);</a:t>
            </a:r>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printf("total2</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total2);</a:t>
            </a:r>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printf("total3</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total3);</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sum2d(const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程序在开始处有一条注释（使用新的注释风格），给出了文件名和程序的目的。写这种程序说明很简单、</a:t>
            </a:r>
            <a:endParaRPr lang="en-US" altLang="zh-CN" dirty="0"/>
          </a:p>
          <a:p>
            <a:r>
              <a:rPr lang="zh-CN" altLang="en-US" dirty="0"/>
              <a:t>不费时，而且在以后浏览或打印程序时很有帮助。</a:t>
            </a:r>
            <a:endParaRPr lang="zh-CN" altLang="en-US" dirty="0"/>
          </a:p>
        </p:txBody>
      </p:sp>
      <p:sp>
        <p:nvSpPr>
          <p:cNvPr id="2" name="标题 1"/>
          <p:cNvSpPr>
            <a:spLocks noGrp="1"/>
          </p:cNvSpPr>
          <p:nvPr>
            <p:ph type="title"/>
          </p:nvPr>
        </p:nvSpPr>
        <p:spPr/>
        <p:txBody>
          <a:bodyPr/>
          <a:lstStyle/>
          <a:p>
            <a:r>
              <a:rPr lang="en-US" altLang="zh-CN" dirty="0"/>
              <a:t>2.5.1 </a:t>
            </a:r>
            <a:r>
              <a:rPr lang="zh-CN" altLang="en-US" dirty="0"/>
              <a:t>程序说明</a:t>
            </a:r>
            <a:endParaRPr lang="zh-CN" altLang="en-US" dirty="0"/>
          </a:p>
        </p:txBody>
      </p:sp>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10.9 </a:t>
            </a:r>
            <a:r>
              <a:rPr lang="zh-CN" altLang="en-US" dirty="0"/>
              <a:t>复合字面量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的编译器才能正常运行该程序示例（目前并不是所有的编译器都支持），其输出如下：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total1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total3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27</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记住，复合字面量是提供只临时需要的值的一种手段。复合字面量具有块作用域（第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章将介绍相关内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容），这意味着一旦离开定义复合字面量的块，程序将无法保证该字面量是否存在。也就是说，复合字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面量的定义在最内层的花括号中。</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10.10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数组用于储存相同类型的数据。</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把数组看作是派生类型，因为数组是建立在其他类型的基础上。也就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是说，无法简单地声明一个数组。在声明数组时必须说明其元素的类型，如</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类型的数组、</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数组，或其他类型的数组。所谓的其他类型也可以是数组类型，这种情况下，创建的是数组的数组（或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称为二维数组）。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10.10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通常编写一个函数来处理数组，这样在特定的函数中解决特定的问题，有助于实现程序的模块化。在把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数组名作为实际参数时，传递给函数的不是整个数组，而是数组的地址（因此，函数对应的形式参数是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指针）。为了处理数组，函数必须知道从何处开始读取数据和要处理多少个数组元素。数组地址提供了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地址</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元素个数</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可以内置在函数中或作为单独的参数传递。第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种方法更普遍，因为这样做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可以让同一个函数处理不同大小的数组。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10.10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数组和指针的关系密切，同一个操作可以用数组表示法或指针表示法。它们之间的关系允许你在处理数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组的函数中使用数组表示法，即使函数的形式参数是一个指针，而不是数组。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对于传统的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数组，必须用常量表达式指明数组的大小，所以数组大小在编译时就已确定。</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增了变长数组，可以用变量表示数组大小。这意味着变长数组的大小延迟到程序运行时才确定。</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数组是一组数据类型相同的元素。数组元素按顺序储存在内存中，通过整数下标（或索引）可以访问各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元素。在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中，数组首元素的下标是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，所以对于内含</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个元素的数组，其最后一个元素的下标是</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为程序员，要确保使用有效的数组下标，因为编译器和运行的程序都不会检查下标的有效性。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声明一个简单的一维数组形式如下：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name [ size ];</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type</a:t>
            </a:r>
            <a:r>
              <a:rPr lang="zh-CN" altLang="en-US" sz="1800" b="0" i="0" u="none" strike="noStrike" baseline="0" dirty="0">
                <a:latin typeface="宋体" panose="02010600030101010101" pitchFamily="2" charset="-122"/>
                <a:ea typeface="宋体" panose="02010600030101010101" pitchFamily="2" charset="-122"/>
              </a:rPr>
              <a:t>是数组中每个元素的数据类型，</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是数组名，</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是数组元素的个数。对于传统的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要求</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是整型常量表达式。但是</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允许使用整型非常量表达式。这种情况下的数组被称为变长数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a:t>
            </a:r>
            <a:endParaRPr lang="en-US" altLang="zh-CN" dirty="0">
              <a:latin typeface="TimesNewRomanPSMT"/>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把数组名解释为该数组首元素的地址。换言之，数组名与指向该数组首元素的指针等价。概括地说，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数组和指针的关系十分密切。如果</a:t>
            </a:r>
            <a:r>
              <a:rPr lang="en-US" altLang="zh-CN" sz="1800" b="0" i="0" u="none" strike="noStrike" baseline="0" dirty="0" err="1">
                <a:latin typeface="TimesNewRomanPSMT"/>
                <a:ea typeface="宋体" panose="02010600030101010101" pitchFamily="2" charset="-122"/>
              </a:rPr>
              <a:t>ar</a:t>
            </a:r>
            <a:r>
              <a:rPr lang="zh-CN" altLang="en-US" sz="1800" b="0" i="0" u="none" strike="noStrike" baseline="0" dirty="0">
                <a:latin typeface="宋体" panose="02010600030101010101" pitchFamily="2" charset="-122"/>
                <a:ea typeface="宋体" panose="02010600030101010101" pitchFamily="2" charset="-122"/>
              </a:rPr>
              <a:t>是一个数组，那么表达式</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ar+i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等价。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语言而言，不能把整个数组作为参数传递给函数，但是可以传递数组的地址。然后函数可以使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用传入的地址操控原始数组。如果函数没有修改原始数组的意图，应在声明函数的形式参数时使用关键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。在被调函数中可以使用数组表示法或指针表示法，无论用哪种表示法，实际上使用的都是指针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指针加上一个整数或递增指针，指针的值以所指向对象的大小为单位改变。也就是说，如果</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指向一个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数组的</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类型值，那么</a:t>
            </a:r>
            <a:r>
              <a:rPr lang="en-US" altLang="zh-CN" sz="1800" b="0" i="0" u="none" strike="noStrike" baseline="0" dirty="0">
                <a:latin typeface="TimesNewRomanPSMT"/>
                <a:ea typeface="宋体" panose="02010600030101010101" pitchFamily="2" charset="-122"/>
              </a:rPr>
              <a:t>pd</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意味着其值加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，以便它指向该数组的下一个元素。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二维数组即是数组的数组。例如，下面声明了一个二维数组：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sales[5][12];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该数组名为</a:t>
            </a:r>
            <a:r>
              <a:rPr lang="en-US" altLang="zh-CN" sz="1800" b="0" i="0" u="none" strike="noStrike" baseline="0" dirty="0">
                <a:latin typeface="TimesNewRomanPSMT"/>
                <a:ea typeface="宋体" panose="02010600030101010101" pitchFamily="2" charset="-122"/>
              </a:rPr>
              <a:t>sales</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个元素（一维数组），每个元素都是一个内含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类型值的数组。第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维数组是</a:t>
            </a:r>
            <a:r>
              <a:rPr lang="en-US" altLang="zh-CN" sz="1800" b="0" i="0" u="none" strike="noStrike" baseline="0" dirty="0">
                <a:latin typeface="TimesNewRomanPSMT"/>
                <a:ea typeface="宋体" panose="02010600030101010101" pitchFamily="2" charset="-122"/>
              </a:rPr>
              <a:t>sales[0]</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个一维数组是</a:t>
            </a:r>
            <a:r>
              <a:rPr lang="en-US" altLang="zh-CN" sz="1800" b="0" i="0" u="none" strike="noStrike" baseline="0" dirty="0">
                <a:latin typeface="TimesNewRomanPSMT"/>
                <a:ea typeface="宋体" panose="02010600030101010101" pitchFamily="2" charset="-122"/>
              </a:rPr>
              <a:t>sales[1]</a:t>
            </a:r>
            <a:r>
              <a:rPr lang="zh-CN" altLang="en-US" sz="1800" b="0" i="0" u="none" strike="noStrike" baseline="0" dirty="0">
                <a:latin typeface="宋体" panose="02010600030101010101" pitchFamily="2" charset="-122"/>
                <a:ea typeface="宋体" panose="02010600030101010101" pitchFamily="2" charset="-122"/>
              </a:rPr>
              <a:t>，以此类推，每个元素都是内含</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类型值的数组。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个下标可以访问这些一维数组中的特定元素。例如，</a:t>
            </a:r>
            <a:r>
              <a:rPr lang="en-US" altLang="zh-CN" sz="1800" b="0" i="0" u="none" strike="noStrike" baseline="0" dirty="0">
                <a:latin typeface="TimesNewRomanPSMT"/>
                <a:ea typeface="宋体" panose="02010600030101010101" pitchFamily="2" charset="-122"/>
              </a:rPr>
              <a:t>sales[2][5]</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err="1">
                <a:latin typeface="TimesNewRomanPSMT"/>
                <a:ea typeface="宋体" panose="02010600030101010101" pitchFamily="2" charset="-122"/>
              </a:rPr>
              <a:t>slaes</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个元素，而</a:t>
            </a:r>
            <a:r>
              <a:rPr lang="en-US" altLang="zh-CN" sz="1800" b="0" i="0" u="none" strike="noStrike" baseline="0" dirty="0">
                <a:latin typeface="TimesNewRomanPSMT"/>
                <a:ea typeface="宋体" panose="02010600030101010101" pitchFamily="2" charset="-122"/>
              </a:rPr>
              <a:t>sales[2]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sales</a:t>
            </a:r>
            <a:r>
              <a:rPr lang="zh-CN" altLang="en-US" sz="1800" b="0" i="0" u="none" strike="noStrike" baseline="0" dirty="0">
                <a:latin typeface="宋体" panose="02010600030101010101" pitchFamily="2" charset="-122"/>
                <a:ea typeface="宋体" panose="02010600030101010101" pitchFamily="2" charset="-122"/>
              </a:rPr>
              <a:t>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语言传递多维数组的传统方法是把数组名（即数组的地址）传递给类型匹配的指针形参。声明这样的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指针形参要指定所有的数组维度，除了第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个维度。传递的第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个维度通常作为第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个参数。例如，为了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处理前面声明的</a:t>
            </a:r>
            <a:r>
              <a:rPr lang="en-US" altLang="zh-CN" sz="1800" b="0" i="0" u="none" strike="noStrike" baseline="0" dirty="0">
                <a:latin typeface="TimesNewRomanPSMT"/>
              </a:rPr>
              <a:t>sales</a:t>
            </a:r>
            <a:r>
              <a:rPr lang="zh-CN" altLang="en-US" sz="1800" b="0" i="0" u="none" strike="noStrike" baseline="0" dirty="0">
                <a:latin typeface="宋体" panose="02010600030101010101" pitchFamily="2" charset="-122"/>
                <a:ea typeface="宋体" panose="02010600030101010101" pitchFamily="2" charset="-122"/>
              </a:rPr>
              <a:t>数组，函数原型和函数调用如下：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display(double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display(sales, 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变长数组提供第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种语法，把数组维度作为参数传递。在这种情况下，对应函数原型和函数调用如下：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display(int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cols,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ar</a:t>
            </a:r>
            <a:r>
              <a:rPr lang="en-US" altLang="zh-CN" sz="1800" b="0" i="0" u="none" strike="noStrike" baseline="0" dirty="0">
                <a:latin typeface="TimesNewRomanPSMT"/>
                <a:ea typeface="宋体" panose="02010600030101010101" pitchFamily="2" charset="-122"/>
              </a:rPr>
              <a:t>[rows][cols]);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display(5, 12, sales);</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接下来，程序在一条声明中声明了两个变量，而不是一个变量。为此，要在声明中用</a:t>
            </a:r>
            <a:r>
              <a:rPr lang="zh-CN" altLang="en-US" dirty="0">
                <a:solidFill>
                  <a:srgbClr val="FF0000"/>
                </a:solidFill>
              </a:rPr>
              <a:t>逗号隔开</a:t>
            </a:r>
            <a:r>
              <a:rPr lang="zh-CN" altLang="en-US" dirty="0"/>
              <a:t>两个变量</a:t>
            </a:r>
            <a:endParaRPr lang="en-US" altLang="zh-CN" dirty="0"/>
          </a:p>
          <a:p>
            <a:r>
              <a:rPr lang="zh-CN" altLang="en-US" dirty="0"/>
              <a:t>（</a:t>
            </a:r>
            <a:r>
              <a:rPr lang="en-US" altLang="zh-CN" dirty="0"/>
              <a:t>feet</a:t>
            </a:r>
            <a:r>
              <a:rPr lang="zh-CN" altLang="en-US" dirty="0"/>
              <a:t>和</a:t>
            </a:r>
            <a:r>
              <a:rPr lang="en-US" altLang="zh-CN" dirty="0"/>
              <a:t>fathoms</a:t>
            </a:r>
            <a:r>
              <a:rPr lang="zh-CN" altLang="en-US" dirty="0"/>
              <a:t>）。也就是说，</a:t>
            </a:r>
            <a:endParaRPr lang="en-US" altLang="zh-CN" dirty="0"/>
          </a:p>
          <a:p>
            <a:endParaRPr lang="en-US" altLang="zh-CN" dirty="0"/>
          </a:p>
          <a:p>
            <a:r>
              <a:rPr lang="en-US" altLang="zh-CN" dirty="0"/>
              <a:t>int</a:t>
            </a:r>
            <a:r>
              <a:rPr lang="zh-CN" altLang="en-US" dirty="0"/>
              <a:t>　</a:t>
            </a:r>
            <a:r>
              <a:rPr lang="en-US" altLang="zh-CN" dirty="0"/>
              <a:t>feet,</a:t>
            </a:r>
            <a:r>
              <a:rPr lang="zh-CN" altLang="en-US" dirty="0"/>
              <a:t>　</a:t>
            </a:r>
            <a:r>
              <a:rPr lang="en-US" altLang="zh-CN" dirty="0"/>
              <a:t>fathoms;</a:t>
            </a:r>
            <a:endParaRPr lang="en-US" altLang="zh-CN" dirty="0"/>
          </a:p>
          <a:p>
            <a:endParaRPr lang="en-US" altLang="zh-CN" dirty="0"/>
          </a:p>
          <a:p>
            <a:r>
              <a:rPr lang="zh-CN" altLang="en-US" dirty="0"/>
              <a:t>和</a:t>
            </a:r>
            <a:endParaRPr lang="zh-CN" altLang="en-US" dirty="0"/>
          </a:p>
          <a:p>
            <a:endParaRPr lang="en-US" altLang="zh-CN" dirty="0"/>
          </a:p>
          <a:p>
            <a:r>
              <a:rPr lang="en-US" altLang="zh-CN" dirty="0"/>
              <a:t>int</a:t>
            </a:r>
            <a:r>
              <a:rPr lang="zh-CN" altLang="en-US" dirty="0"/>
              <a:t>　</a:t>
            </a:r>
            <a:r>
              <a:rPr lang="en-US" altLang="zh-CN" dirty="0"/>
              <a:t>feet;</a:t>
            </a:r>
            <a:endParaRPr lang="en-US" altLang="zh-CN" dirty="0"/>
          </a:p>
          <a:p>
            <a:r>
              <a:rPr lang="en-US" altLang="zh-CN" dirty="0"/>
              <a:t>int</a:t>
            </a:r>
            <a:r>
              <a:rPr lang="zh-CN" altLang="en-US" dirty="0"/>
              <a:t>　</a:t>
            </a:r>
            <a:r>
              <a:rPr lang="en-US" altLang="zh-CN" dirty="0"/>
              <a:t>fathoms;</a:t>
            </a:r>
            <a:endParaRPr lang="en-US" altLang="zh-CN" dirty="0"/>
          </a:p>
          <a:p>
            <a:endParaRPr lang="en-US" altLang="zh-CN" dirty="0"/>
          </a:p>
          <a:p>
            <a:r>
              <a:rPr lang="zh-CN" altLang="en-US" dirty="0"/>
              <a:t>等价。</a:t>
            </a:r>
            <a:endParaRPr lang="zh-CN" altLang="en-US" dirty="0"/>
          </a:p>
        </p:txBody>
      </p:sp>
      <p:sp>
        <p:nvSpPr>
          <p:cNvPr id="2" name="标题 1"/>
          <p:cNvSpPr>
            <a:spLocks noGrp="1"/>
          </p:cNvSpPr>
          <p:nvPr>
            <p:ph type="title"/>
          </p:nvPr>
        </p:nvSpPr>
        <p:spPr/>
        <p:txBody>
          <a:bodyPr/>
          <a:lstStyle/>
          <a:p>
            <a:r>
              <a:rPr lang="en-US" altLang="zh-CN" dirty="0"/>
              <a:t>2.5.2 </a:t>
            </a:r>
            <a:r>
              <a:rPr lang="zh-CN" altLang="en-US" dirty="0"/>
              <a:t>多条声明</a:t>
            </a:r>
            <a:endParaRPr lang="zh-CN" altLang="en-US" dirty="0"/>
          </a:p>
        </p:txBody>
      </p:sp>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10.11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虽然上述讨论中使用的是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类型的数组和</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类型的数组，其他类型的数组也是如此。然而，字符串</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有一些特殊的规则，这是由于其末尾的空字符所致。有了这个空字符，不用传递数组的大小，函数通过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检测字符串的末尾也知道在何处停止。我们将在第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章中详细介绍。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下面的程序将打印什么内容？</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ptr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printf("%d %d\n", ref[index], *ptr);</a:t>
            </a:r>
            <a:endParaRPr lang="pt-BR"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在复习题</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ref</a:t>
            </a:r>
            <a:r>
              <a:rPr lang="zh-CN" altLang="en-US" sz="1800" b="0" i="0" u="none" strike="noStrike" baseline="0" dirty="0">
                <a:latin typeface="宋体" panose="02010600030101010101" pitchFamily="2" charset="-122"/>
                <a:ea typeface="宋体" panose="02010600030101010101" pitchFamily="2" charset="-122"/>
              </a:rPr>
              <a:t>有多少个元素？</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在复习题</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ref</a:t>
            </a:r>
            <a:r>
              <a:rPr lang="zh-CN" altLang="en-US" sz="1800" b="0" i="0" u="none" strike="noStrike" baseline="0" dirty="0">
                <a:latin typeface="宋体" panose="02010600030101010101" pitchFamily="2" charset="-122"/>
                <a:ea typeface="宋体" panose="02010600030101010101" pitchFamily="2" charset="-122"/>
              </a:rPr>
              <a:t>的地址是什么？</a:t>
            </a:r>
            <a:r>
              <a:rPr lang="en-US" altLang="zh-CN" sz="1800" b="0" i="0" u="none" strike="noStrike" baseline="0" dirty="0">
                <a:latin typeface="TimesNewRomanPSMT"/>
                <a:ea typeface="宋体" panose="02010600030101010101" pitchFamily="2" charset="-122"/>
              </a:rPr>
              <a:t>ref + 1</a:t>
            </a:r>
            <a:r>
              <a:rPr lang="zh-CN" altLang="en-US" sz="1800" b="0" i="0" u="none" strike="noStrike" baseline="0" dirty="0">
                <a:latin typeface="宋体" panose="02010600030101010101" pitchFamily="2" charset="-122"/>
                <a:ea typeface="宋体" panose="02010600030101010101" pitchFamily="2" charset="-122"/>
              </a:rPr>
              <a:t>是什么意思？</a:t>
            </a:r>
            <a:r>
              <a:rPr lang="en-US" altLang="zh-CN" sz="1800" b="0" i="0" u="none" strike="noStrike" baseline="0" dirty="0">
                <a:latin typeface="TimesNewRomanPSMT"/>
                <a:ea typeface="宋体" panose="02010600030101010101" pitchFamily="2" charset="-122"/>
              </a:rPr>
              <a:t>++ref</a:t>
            </a:r>
            <a:r>
              <a:rPr lang="zh-CN" altLang="en-US" sz="1800" b="0" i="0" u="none" strike="noStrike" baseline="0" dirty="0">
                <a:latin typeface="宋体" panose="02010600030101010101" pitchFamily="2" charset="-122"/>
                <a:ea typeface="宋体" panose="02010600030101010101" pitchFamily="2" charset="-122"/>
              </a:rPr>
              <a:t>指向什么？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在下面的代码中，</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 + 2)</a:t>
            </a:r>
            <a:r>
              <a:rPr lang="zh-CN" altLang="en-US" sz="1800" b="0" i="0" u="none" strike="noStrike" baseline="0" dirty="0">
                <a:latin typeface="宋体" panose="02010600030101010101" pitchFamily="2" charset="-122"/>
                <a:ea typeface="宋体" panose="02010600030101010101" pitchFamily="2" charset="-122"/>
              </a:rPr>
              <a:t>的值分别是什么？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ptr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torf</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torf</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int * </a:t>
            </a:r>
            <a:r>
              <a:rPr lang="en-US" altLang="zh-CN" sz="1800" b="0" i="0" u="none" strike="noStrike" baseline="0" dirty="0" err="1">
                <a:latin typeface="TimesNewRomanPSMT"/>
              </a:rPr>
              <a:t>ptr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fort[0];</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在下面的代码中，</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 + 1)</a:t>
            </a:r>
            <a:r>
              <a:rPr lang="zh-CN" altLang="en-US" sz="1800" b="0" i="0" u="none" strike="noStrike" baseline="0" dirty="0">
                <a:latin typeface="宋体" panose="02010600030101010101" pitchFamily="2" charset="-122"/>
                <a:ea typeface="宋体" panose="02010600030101010101" pitchFamily="2" charset="-122"/>
              </a:rPr>
              <a:t>的值分别是什么？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torf</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torf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ptr</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ptr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假设有下面的声明：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int grid[30][100];</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种写法表示</a:t>
            </a:r>
            <a:r>
              <a:rPr lang="en-US" altLang="zh-CN" sz="1800" b="0" i="0" u="none" strike="noStrike" baseline="0" dirty="0">
                <a:latin typeface="TimesNewRomanPSMT"/>
                <a:ea typeface="宋体" panose="02010600030101010101" pitchFamily="2" charset="-122"/>
              </a:rPr>
              <a:t>grid[22][56]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种写法表示</a:t>
            </a:r>
            <a:r>
              <a:rPr lang="en-US" altLang="zh-CN" sz="1800" b="0" i="0" u="none" strike="noStrike" baseline="0" dirty="0">
                <a:latin typeface="TimesNewRomanPSMT"/>
                <a:ea typeface="宋体" panose="02010600030101010101" pitchFamily="2" charset="-122"/>
              </a:rPr>
              <a:t>grid[22][0]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种写法表示</a:t>
            </a:r>
            <a:r>
              <a:rPr lang="en-US" altLang="zh-CN" sz="1800" b="0" i="0" u="none" strike="noStrike" baseline="0" dirty="0">
                <a:latin typeface="TimesNewRomanPSMT"/>
                <a:ea typeface="宋体" panose="02010600030101010101" pitchFamily="2" charset="-122"/>
              </a:rPr>
              <a:t>grid[0][0]</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正确声明以下各变量：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a.digits</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b.rates</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c.mat</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个元素的数组，每个元素都是内含</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个整数的数组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d.psa</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个元素的数组，每个元素都是指向</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的指针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e.pstr</a:t>
            </a:r>
            <a:r>
              <a:rPr lang="zh-CN" altLang="en-US" sz="1800" b="0" i="0" u="none" strike="noStrike" baseline="0" dirty="0">
                <a:latin typeface="宋体" panose="02010600030101010101" pitchFamily="2" charset="-122"/>
                <a:ea typeface="宋体" panose="02010600030101010101" pitchFamily="2" charset="-122"/>
              </a:rPr>
              <a:t>是一个指向数组的指针，该数组内含</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8.</a:t>
            </a:r>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声明一个内含</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类型值的数组，并初始化各元素为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rPr>
              <a:t>16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用数组表示法表示</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声明的数组的第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个元素（其值为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假设编译器支持</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标准，声明一个内含</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类型值的数组，并初始化最后一个元素为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他元素不考虑</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假设编译器支持</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标准，声明一个内含</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类型值的数组，并初始化下标为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的元素为</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，其他元素不考虑</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内含</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个元素的数组下标范围是什么？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假设有下面的声明：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float </a:t>
            </a:r>
            <a:r>
              <a:rPr lang="en-US" altLang="zh-CN" sz="1800" b="0" i="0" u="none" strike="noStrike" baseline="0" dirty="0" err="1">
                <a:latin typeface="TimesNewRomanPSMT"/>
              </a:rPr>
              <a:t>rootbeer</a:t>
            </a:r>
            <a:r>
              <a:rPr lang="en-US" altLang="zh-CN" sz="1800" b="0" i="0" u="none" strike="noStrike" baseline="0" dirty="0">
                <a:latin typeface="TimesNewRomanPSMT"/>
              </a:rPr>
              <a:t>[10], things[10][5], *pf, value = 2.2;</a:t>
            </a:r>
            <a:endParaRPr lang="en-US" altLang="zh-CN" sz="1800" b="0" i="0" u="none" strike="noStrike" baseline="0" dirty="0">
              <a:latin typeface="TimesNewRomanPSMT"/>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i</a:t>
            </a:r>
            <a:r>
              <a:rPr lang="en-US" altLang="zh-CN" sz="1800" b="0" i="0" u="none" strike="noStrike" baseline="0" dirty="0">
                <a:latin typeface="TimesNewRomanPSMT"/>
              </a:rPr>
              <a:t> = 3;</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判断以下各项是否有效：</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a.rootbeer</a:t>
            </a:r>
            <a:r>
              <a:rPr lang="en-US" altLang="zh-CN" sz="1800" b="0" i="0" u="none" strike="noStrike" baseline="0" dirty="0">
                <a:latin typeface="TimesNewRomanPSMT"/>
              </a:rPr>
              <a:t>[2] = value;</a:t>
            </a:r>
            <a:endParaRPr lang="en-US" altLang="zh-CN" sz="1800" b="0" i="0" u="none" strike="noStrike" baseline="0" dirty="0">
              <a:latin typeface="TimesNewRomanPSMT"/>
            </a:endParaRPr>
          </a:p>
          <a:p>
            <a:pPr algn="l"/>
            <a:r>
              <a:rPr lang="en-US" altLang="zh-CN" sz="1800" b="0" i="0" u="none" strike="noStrike" baseline="0" dirty="0" err="1">
                <a:latin typeface="TimesNewRomanPSMT"/>
              </a:rPr>
              <a:t>b.scanf</a:t>
            </a:r>
            <a:r>
              <a:rPr lang="en-US" altLang="zh-CN" sz="1800" b="0" i="0" u="none" strike="noStrike" baseline="0" dirty="0">
                <a:latin typeface="TimesNewRomanPSMT"/>
              </a:rPr>
              <a:t>("%f", &amp;</a:t>
            </a:r>
            <a:r>
              <a:rPr lang="en-US" altLang="zh-CN" sz="1800" b="0" i="0" u="none" strike="noStrike" baseline="0" dirty="0" err="1">
                <a:latin typeface="TimesNewRomanPSMT"/>
              </a:rPr>
              <a:t>rootbeer</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c.rootbeer</a:t>
            </a:r>
            <a:r>
              <a:rPr lang="en-US" altLang="zh-CN" sz="1800" b="0" i="0" u="none" strike="noStrike" baseline="0" dirty="0">
                <a:latin typeface="TimesNewRomanPSMT"/>
              </a:rPr>
              <a:t> = value;</a:t>
            </a:r>
            <a:endParaRPr lang="en-US" altLang="zh-CN" sz="1800" b="0" i="0" u="none" strike="noStrike" baseline="0" dirty="0">
              <a:latin typeface="TimesNewRomanPSMT"/>
            </a:endParaRPr>
          </a:p>
          <a:p>
            <a:pPr algn="l"/>
            <a:r>
              <a:rPr lang="en-US" altLang="zh-CN" sz="1800" b="0" i="0" u="none" strike="noStrike" baseline="0" dirty="0" err="1">
                <a:latin typeface="TimesNewRomanPSMT"/>
              </a:rPr>
              <a:t>d.printf</a:t>
            </a:r>
            <a:r>
              <a:rPr lang="en-US" altLang="zh-CN" sz="1800" b="0" i="0" u="none" strike="noStrike" baseline="0" dirty="0">
                <a:latin typeface="TimesNewRomanPSMT"/>
              </a:rPr>
              <a:t>("%f", </a:t>
            </a:r>
            <a:r>
              <a:rPr lang="en-US" altLang="zh-CN" sz="1800" b="0" i="0" u="none" strike="noStrike" baseline="0" dirty="0" err="1">
                <a:latin typeface="TimesNewRomanPSMT"/>
              </a:rPr>
              <a:t>rootbeer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nl-NL" altLang="zh-CN" sz="1800" b="0" i="0" u="none" strike="noStrike" baseline="0" dirty="0">
                <a:latin typeface="TimesNewRomanPSMT"/>
              </a:rPr>
              <a:t>e.things[4][4] = rootbeer[3];</a:t>
            </a:r>
            <a:endParaRPr lang="nl-NL" altLang="zh-CN" sz="1800" b="0" i="0" u="none" strike="noStrike" baseline="0" dirty="0">
              <a:latin typeface="TimesNewRomanPSMT"/>
            </a:endParaRPr>
          </a:p>
          <a:p>
            <a:pPr algn="l"/>
            <a:r>
              <a:rPr lang="en-US" altLang="zh-CN" sz="1800" b="0" i="0" u="none" strike="noStrike" baseline="0" dirty="0" err="1">
                <a:latin typeface="TimesNewRomanPSMT"/>
              </a:rPr>
              <a:t>f.things</a:t>
            </a:r>
            <a:r>
              <a:rPr lang="en-US" altLang="zh-CN" sz="1800" b="0" i="0" u="none" strike="noStrike" baseline="0" dirty="0">
                <a:latin typeface="TimesNewRomanPSMT"/>
              </a:rPr>
              <a:t>[5] = </a:t>
            </a:r>
            <a:r>
              <a:rPr lang="en-US" altLang="zh-CN" sz="1800" b="0" i="0" u="none" strike="noStrike" baseline="0" dirty="0" err="1">
                <a:latin typeface="TimesNewRomanPSMT"/>
              </a:rPr>
              <a:t>rootbeer</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g.pf = value;</a:t>
            </a:r>
            <a:endParaRPr lang="en-US" altLang="zh-CN" sz="1800" b="0" i="0" u="none" strike="noStrike" baseline="0" dirty="0">
              <a:latin typeface="TimesNewRomanPSMT"/>
            </a:endParaRPr>
          </a:p>
          <a:p>
            <a:pPr algn="l"/>
            <a:r>
              <a:rPr lang="en-US" altLang="zh-CN" sz="1800" b="0" i="0" u="none" strike="noStrike" baseline="0" dirty="0">
                <a:latin typeface="TimesNewRomanPSMT"/>
              </a:rPr>
              <a:t>h.pf = </a:t>
            </a:r>
            <a:r>
              <a:rPr lang="en-US" altLang="zh-CN" sz="1800" b="0" i="0" u="none" strike="noStrike" baseline="0" dirty="0" err="1">
                <a:latin typeface="TimesNewRomanPSMT"/>
              </a:rPr>
              <a:t>rootbeer</a:t>
            </a:r>
            <a:r>
              <a:rPr lang="en-US" altLang="zh-CN" sz="1800" b="0" i="0" u="none" strike="noStrike" baseline="0" dirty="0">
                <a:latin typeface="TimesNewRomanPSMT"/>
              </a:rPr>
              <a:t>;</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然后，程序进行了乘法运算。利用计算机强大的计算能力来计算 </a:t>
            </a:r>
            <a:r>
              <a:rPr lang="en-US" altLang="zh-CN" dirty="0"/>
              <a:t>6 </a:t>
            </a:r>
            <a:r>
              <a:rPr lang="zh-CN" altLang="en-US" dirty="0"/>
              <a:t>乘以</a:t>
            </a:r>
            <a:r>
              <a:rPr lang="en-US" altLang="zh-CN" dirty="0"/>
              <a:t>2</a:t>
            </a:r>
            <a:r>
              <a:rPr lang="zh-CN" altLang="en-US" dirty="0"/>
              <a:t>。</a:t>
            </a:r>
            <a:r>
              <a:rPr lang="en-US" altLang="zh-CN" dirty="0"/>
              <a:t>C </a:t>
            </a:r>
            <a:r>
              <a:rPr lang="zh-CN" altLang="en-US" dirty="0"/>
              <a:t>语言和许多其他语言一样，</a:t>
            </a:r>
            <a:endParaRPr lang="en-US" altLang="zh-CN" dirty="0"/>
          </a:p>
          <a:p>
            <a:r>
              <a:rPr lang="zh-CN" altLang="en-US" dirty="0"/>
              <a:t>用*表示乘法。因此，语句</a:t>
            </a:r>
            <a:endParaRPr lang="en-US" altLang="zh-CN" dirty="0"/>
          </a:p>
          <a:p>
            <a:endParaRPr lang="en-US" altLang="zh-CN" dirty="0"/>
          </a:p>
          <a:p>
            <a:r>
              <a:rPr lang="en-US" altLang="zh-CN" dirty="0"/>
              <a:t>feet = 6 * fathoms;</a:t>
            </a:r>
            <a:endParaRPr lang="en-US" altLang="zh-CN" dirty="0"/>
          </a:p>
          <a:p>
            <a:endParaRPr lang="en-US" altLang="zh-CN" dirty="0"/>
          </a:p>
          <a:p>
            <a:r>
              <a:rPr lang="zh-CN" altLang="en-US" dirty="0"/>
              <a:t>的意思是“查找变量</a:t>
            </a:r>
            <a:r>
              <a:rPr lang="en-US" altLang="zh-CN" dirty="0"/>
              <a:t>fathoms</a:t>
            </a:r>
            <a:r>
              <a:rPr lang="zh-CN" altLang="en-US" dirty="0"/>
              <a:t>的值，用</a:t>
            </a:r>
            <a:r>
              <a:rPr lang="en-US" altLang="zh-CN" dirty="0"/>
              <a:t>6</a:t>
            </a:r>
            <a:r>
              <a:rPr lang="zh-CN" altLang="en-US" dirty="0"/>
              <a:t>乘以该值，并把计算结果赋给变量</a:t>
            </a:r>
            <a:r>
              <a:rPr lang="en-US" altLang="zh-CN" dirty="0"/>
              <a:t>feet”</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2.5.3 </a:t>
            </a:r>
            <a:r>
              <a:rPr lang="zh-CN" altLang="en-US" dirty="0"/>
              <a:t>乘法</a:t>
            </a:r>
            <a:endParaRPr lang="zh-CN" altLang="en-US" dirty="0"/>
          </a:p>
        </p:txBody>
      </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声明一个</a:t>
            </a:r>
            <a:r>
              <a:rPr lang="en-US" altLang="zh-CN" sz="1800" b="0" i="0" u="none" strike="noStrike" baseline="0" dirty="0">
                <a:latin typeface="TimesNewRomanPSMT"/>
                <a:ea typeface="宋体" panose="02010600030101010101" pitchFamily="2" charset="-122"/>
              </a:rPr>
              <a:t>800×600</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下面声明了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double trots[20];</a:t>
            </a:r>
            <a:endParaRPr lang="en-US" altLang="zh-CN" sz="1800" b="0" i="0" u="none" strike="noStrike" baseline="0" dirty="0">
              <a:latin typeface="TimesNewRomanPSMT"/>
            </a:endParaRPr>
          </a:p>
          <a:p>
            <a:pPr algn="l"/>
            <a:r>
              <a:rPr lang="en-US" altLang="zh-CN" sz="1800" b="0" i="0" u="none" strike="noStrike" baseline="0" dirty="0">
                <a:latin typeface="TimesNewRomanPSMT"/>
              </a:rPr>
              <a:t>short clops[10][30];</a:t>
            </a:r>
            <a:endParaRPr lang="en-US" altLang="zh-CN" sz="1800" b="0" i="0" u="none" strike="noStrike" baseline="0" dirty="0">
              <a:latin typeface="TimesNewRomanPSMT"/>
            </a:endParaRPr>
          </a:p>
          <a:p>
            <a:pPr algn="l"/>
            <a:r>
              <a:rPr lang="en-US" altLang="zh-CN" sz="1800" b="0" i="0" u="none" strike="noStrike" baseline="0" dirty="0">
                <a:latin typeface="TimesNewRomanPSMT"/>
              </a:rPr>
              <a:t>long shots[5][10][15];</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分别以传统方式和以变长数组为参数的方式编写处理</a:t>
            </a:r>
            <a:r>
              <a:rPr lang="en-US" altLang="zh-CN" sz="1800" b="0" i="0" u="none" strike="noStrike" baseline="0" dirty="0">
                <a:latin typeface="TimesNewRomanPSMT"/>
                <a:ea typeface="宋体" panose="02010600030101010101" pitchFamily="2" charset="-122"/>
              </a:rPr>
              <a:t>trots</a:t>
            </a:r>
            <a:r>
              <a:rPr lang="zh-CN" altLang="en-US" sz="1800" b="0" i="0" u="none" strike="noStrike" baseline="0" dirty="0">
                <a:latin typeface="宋体" panose="02010600030101010101" pitchFamily="2" charset="-122"/>
                <a:ea typeface="宋体" panose="02010600030101010101" pitchFamily="2" charset="-122"/>
              </a:rPr>
              <a:t>数组的</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函数原型和函数调用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分别以传统方式和以变长数组为参数的方式编写处理</a:t>
            </a:r>
            <a:r>
              <a:rPr lang="en-US" altLang="zh-CN" sz="1800" b="0" i="0" u="none" strike="noStrike" baseline="0" dirty="0">
                <a:latin typeface="TimesNewRomanPSMT"/>
                <a:ea typeface="宋体" panose="02010600030101010101" pitchFamily="2" charset="-122"/>
              </a:rPr>
              <a:t>clops</a:t>
            </a:r>
            <a:r>
              <a:rPr lang="zh-CN" altLang="en-US" sz="1800" b="0" i="0" u="none" strike="noStrike" baseline="0" dirty="0">
                <a:latin typeface="宋体" panose="02010600030101010101" pitchFamily="2" charset="-122"/>
                <a:ea typeface="宋体" panose="02010600030101010101" pitchFamily="2" charset="-122"/>
              </a:rPr>
              <a:t>数组的</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函数原型和函数调用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分别以传统方式和以变长数组为参数的方式编写处理</a:t>
            </a:r>
            <a:r>
              <a:rPr lang="en-US" altLang="zh-CN" sz="1800" b="0" i="0" u="none" strike="noStrike" baseline="0" dirty="0">
                <a:latin typeface="TimesNewRomanPSMT"/>
                <a:ea typeface="宋体" panose="02010600030101010101" pitchFamily="2" charset="-122"/>
              </a:rPr>
              <a:t>shots</a:t>
            </a:r>
            <a:r>
              <a:rPr lang="zh-CN" altLang="en-US" sz="1800" b="0" i="0" u="none" strike="noStrike" baseline="0" dirty="0">
                <a:latin typeface="宋体" panose="02010600030101010101" pitchFamily="2" charset="-122"/>
                <a:ea typeface="宋体" panose="02010600030101010101" pitchFamily="2" charset="-122"/>
              </a:rPr>
              <a:t>数组的</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函数原型和函数调用</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10.12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13.</a:t>
            </a:r>
            <a:r>
              <a:rPr lang="zh-CN" altLang="en-US" sz="1800" b="0" i="0" u="none" strike="noStrike" baseline="0" dirty="0">
                <a:latin typeface="宋体" panose="02010600030101010101" pitchFamily="2" charset="-122"/>
                <a:ea typeface="宋体" panose="02010600030101010101" pitchFamily="2" charset="-122"/>
              </a:rPr>
              <a:t>下面有两个函数原型：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show(const double </a:t>
            </a:r>
            <a:r>
              <a:rPr lang="en-US" altLang="zh-CN" sz="1800" b="0" i="0" u="none" strike="noStrike" baseline="0" dirty="0" err="1">
                <a:latin typeface="TimesNewRomanPSMT"/>
              </a:rPr>
              <a:t>ar</a:t>
            </a:r>
            <a:r>
              <a:rPr lang="en-US" altLang="zh-CN" sz="1800" b="0" i="0" u="none" strike="noStrike" baseline="0" dirty="0">
                <a:latin typeface="TimesNewRomanPSMT"/>
              </a:rPr>
              <a:t>[], 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n</a:t>
            </a:r>
            <a:r>
              <a:rPr lang="zh-CN" altLang="en-US" sz="1800" b="0" i="0" u="none" strike="noStrike" baseline="0" dirty="0">
                <a:latin typeface="宋体" panose="02010600030101010101" pitchFamily="2" charset="-122"/>
                <a:ea typeface="宋体" panose="02010600030101010101" pitchFamily="2" charset="-122"/>
              </a:rPr>
              <a:t>是数组元素的个数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show2(const double ar2[][3], 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n</a:t>
            </a:r>
            <a:r>
              <a:rPr lang="zh-CN" altLang="en-US" sz="1800" b="0" i="0" u="none" strike="noStrike" baseline="0" dirty="0">
                <a:latin typeface="宋体" panose="02010600030101010101" pitchFamily="2" charset="-122"/>
                <a:ea typeface="宋体" panose="02010600030101010101" pitchFamily="2" charset="-122"/>
              </a:rPr>
              <a:t>是二维数组的行数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编写一个函数调用，把一个内含</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的复合字面量传递给</a:t>
            </a:r>
            <a:r>
              <a:rPr lang="en-US" altLang="zh-CN" sz="1800" b="0" i="0" u="none" strike="noStrike" baseline="0" dirty="0">
                <a:latin typeface="TimesNewRomanPSMT"/>
              </a:rPr>
              <a:t>show()</a:t>
            </a:r>
            <a:r>
              <a:rPr lang="zh-CN" altLang="en-US" sz="1800" b="0" i="0" u="none" strike="noStrike" baseline="0" dirty="0">
                <a:latin typeface="宋体" panose="02010600030101010101" pitchFamily="2" charset="-122"/>
                <a:ea typeface="宋体" panose="02010600030101010101" pitchFamily="2" charset="-122"/>
              </a:rPr>
              <a:t>函数。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编写一个函数调用，把一个</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列的复合字面量（</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作为第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作为第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行）传递给</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show2()</a:t>
            </a:r>
            <a:r>
              <a:rPr lang="zh-CN" altLang="en-US" sz="1800" b="0" i="0" u="none" strike="noStrike" baseline="0" dirty="0">
                <a:latin typeface="宋体" panose="02010600030101010101" pitchFamily="2" charset="-122"/>
                <a:ea typeface="宋体" panose="02010600030101010101" pitchFamily="2" charset="-122"/>
              </a:rPr>
              <a:t>函数。</a:t>
            </a:r>
            <a:endParaRPr lang="zh-CN" altLang="en-US"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修改程序清单</a:t>
            </a:r>
            <a:r>
              <a:rPr lang="en-US" altLang="zh-CN" sz="1800" b="0" i="0" u="none" strike="noStrike" baseline="0" dirty="0">
                <a:latin typeface="TimesNewRomanPSMT"/>
                <a:ea typeface="宋体" panose="02010600030101010101" pitchFamily="2" charset="-122"/>
              </a:rPr>
              <a:t>10.7</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rain.c</a:t>
            </a:r>
            <a:r>
              <a:rPr lang="zh-CN" altLang="en-US" sz="1800" b="0" i="0" u="none" strike="noStrike" baseline="0" dirty="0">
                <a:latin typeface="宋体" panose="02010600030101010101" pitchFamily="2" charset="-122"/>
                <a:ea typeface="宋体" panose="02010600030101010101" pitchFamily="2" charset="-122"/>
              </a:rPr>
              <a:t>程序，用指针进行计算（仍然要声明并初始化数组）。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编写一个程序，初始化一个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类型的数组，然后把该数组的内容拷贝至</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个其他数组中（在</a:t>
            </a:r>
            <a:r>
              <a:rPr lang="en-US" altLang="zh-CN" sz="1800" b="0" i="0" u="none" strike="noStrike" baseline="0" dirty="0">
                <a:latin typeface="TimesNewRomanPSMT"/>
                <a:ea typeface="宋体" panose="02010600030101010101" pitchFamily="2" charset="-122"/>
              </a:rPr>
              <a:t>main()</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中声明这</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个数组）。使用带数组表示法的函数进行第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份拷贝。使用带指针表示法和指针递增的函数进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份拷贝。把目标数组名、源数组名和待拷贝的元素个数作为前两个函数的参数。第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个函数以目标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数组名、源数组名和指向源数组最后一个元素后面的元素的指针。也就是说，给定以下声明，则函数调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source[5]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target1[5];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target2[5];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target3[5];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copy_arr</a:t>
            </a:r>
            <a:r>
              <a:rPr lang="en-US" altLang="zh-CN" sz="1800" b="0" i="0" u="none" strike="noStrike" baseline="0" dirty="0">
                <a:latin typeface="TimesNewRomanPSMT"/>
              </a:rPr>
              <a:t>(target1,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source,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copy_ptr</a:t>
            </a:r>
            <a:r>
              <a:rPr lang="en-US" altLang="zh-CN" sz="1800" b="0" i="0" u="none" strike="noStrike" baseline="0" dirty="0">
                <a:latin typeface="TimesNewRomanPSMT"/>
              </a:rPr>
              <a:t>(target2,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source,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fr-FR" altLang="zh-CN" sz="1800" b="0" i="0" u="none" strike="noStrike" baseline="0" dirty="0">
                <a:latin typeface="TimesNewRomanPSMT"/>
              </a:rPr>
              <a:t>copy_ptrs(target3, source, source + 5);</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编写一个函数，返回储存在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类型数组中的最大值，并在一个简单的程序中测试该函数。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编写一个函数，返回储存在</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类型数组中最大值的下标，并在一个简单的程序中测试该函数。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编写一个函数，返回储存在</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类型数组中最大值和最小值的差值，并在一个简单的程序中测试该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编写一个函数，把</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类型数组中的数据倒序排列，并在一个简单的程序中测试该函数。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编写一个程序，初始化一个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类型的二维数组，使用编程练习</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中的一个拷贝函数把该数组中的数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据拷贝至另一个二维数组中（因为二维数组是数组的数组，所以可以使用处理一维数组的拷贝函数来处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理数组中的每个子数组）。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使用编程练习</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中的拷贝函数，把一个内含</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个元素的数组中第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个元素拷贝至内含</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个元素的数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组中。该函数本身不需要修改，只需要选择合适的实际参数（实际参数不需要是数组名和数组大小，只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需要是数组元素的地址和待处理元素的个数）。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编写一个程序，初始化一个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二维数组，使用一个处理变长数组的函数将其拷贝至另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一个二维数组中。还要编写一个以变长数组为形参的函数以显示两个数组的内容。这两个函数应该能处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理任意</a:t>
            </a:r>
            <a:r>
              <a:rPr lang="en-US" altLang="zh-CN" sz="1800" b="0" i="0" u="none" strike="noStrike" baseline="0" dirty="0">
                <a:latin typeface="TimesNewRomanPSMT"/>
                <a:ea typeface="宋体" panose="02010600030101010101" pitchFamily="2" charset="-122"/>
              </a:rPr>
              <a:t>N×M</a:t>
            </a:r>
            <a:r>
              <a:rPr lang="zh-CN" altLang="en-US" sz="1800" b="0" i="0" u="none" strike="noStrike" baseline="0" dirty="0">
                <a:latin typeface="宋体" panose="02010600030101010101" pitchFamily="2" charset="-122"/>
                <a:ea typeface="宋体" panose="02010600030101010101" pitchFamily="2" charset="-122"/>
              </a:rPr>
              <a:t>数组（如果编译器不支持变长数组，就使用传统</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函数处理</a:t>
            </a:r>
            <a:r>
              <a:rPr lang="en-US" altLang="zh-CN" sz="1800" b="0" i="0" u="none" strike="noStrike" baseline="0" dirty="0">
                <a:latin typeface="TimesNewRomanPSMT"/>
                <a:ea typeface="宋体" panose="02010600030101010101" pitchFamily="2" charset="-122"/>
              </a:rPr>
              <a:t>N×5</a:t>
            </a:r>
            <a:r>
              <a:rPr lang="zh-CN" altLang="en-US" sz="1800" b="0" i="0" u="none" strike="noStrike" baseline="0" dirty="0">
                <a:latin typeface="宋体" panose="02010600030101010101" pitchFamily="2" charset="-122"/>
                <a:ea typeface="宋体" panose="02010600030101010101" pitchFamily="2" charset="-122"/>
              </a:rPr>
              <a:t>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编写一个函数，把两个数组中相对应的元素相加，然后把结果储存到第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个数组中。也就是说，如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果数组</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中包含的值是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，数组</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中包含的值是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，那么该函数把</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赋给第</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个数组。函数接受</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个数组名和一个数组大小。在一个简单的程序中测试该函数。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编写一个程序，声明一个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二维数组，并用合适的值初始化它。该程序打印数组中的值，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然后各值翻倍（即是原值的</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倍），并显示出各元素的新值。编写一个函数显示数组的内容，再编写一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个函数把各元素的值翻倍。这两个函数都以函数名和行数作为参数。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重写程序清单</a:t>
            </a:r>
            <a:r>
              <a:rPr lang="en-US" altLang="zh-CN" sz="1800" b="0" i="0" u="none" strike="noStrike" baseline="0" dirty="0">
                <a:latin typeface="TimesNewRomanPSMT"/>
                <a:ea typeface="宋体" panose="02010600030101010101" pitchFamily="2" charset="-122"/>
              </a:rPr>
              <a:t>10.7</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rain.c</a:t>
            </a:r>
            <a:r>
              <a:rPr lang="zh-CN" altLang="en-US" sz="1800" b="0" i="0" u="none" strike="noStrike" baseline="0" dirty="0">
                <a:latin typeface="宋体" panose="02010600030101010101" pitchFamily="2" charset="-122"/>
                <a:ea typeface="宋体" panose="02010600030101010101" pitchFamily="2" charset="-122"/>
              </a:rPr>
              <a:t>程序，把</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中的主要任务都改成用函数来完成。</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13.</a:t>
            </a:r>
            <a:r>
              <a:rPr lang="zh-CN" altLang="en-US" sz="1800" b="0" i="0" u="none" strike="noStrike" baseline="0" dirty="0">
                <a:latin typeface="宋体" panose="02010600030101010101" pitchFamily="2" charset="-122"/>
                <a:ea typeface="宋体" panose="02010600030101010101" pitchFamily="2" charset="-122"/>
              </a:rPr>
              <a:t>编写一个程序，提示用户输入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组数，每组数包含</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类型的数（假设用户都正确地响应，不会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输入非数值数据）。该程序应完成下列任务。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把用户输入的数据储存在</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的数组中</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计算每组（</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个）数据的平均值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计算所有数据的平均值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找出这</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个数据中的最大值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a:t>
            </a:r>
            <a:r>
              <a:rPr lang="zh-CN" altLang="en-US" sz="1800" b="0" i="0" u="none" strike="noStrike" baseline="0" dirty="0">
                <a:latin typeface="宋体" panose="02010600030101010101" pitchFamily="2" charset="-122"/>
                <a:ea typeface="宋体" panose="02010600030101010101" pitchFamily="2" charset="-122"/>
              </a:rPr>
              <a:t>打印结果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每个任务都要用单独的函数来完成（使用传统</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处理数组的方式）。完成任务</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，要编写一个计算并返回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一维数组平均值的函数，利用循环调用该函数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次。对于处理其他任务的函数，应该把整个数组作为参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数，完成任务</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的函数应把结果返回主调函数。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最后，程序以新的方式使用</a:t>
            </a:r>
            <a:r>
              <a:rPr lang="en-US" altLang="zh-CN" dirty="0" err="1"/>
              <a:t>printf</a:t>
            </a:r>
            <a:r>
              <a:rPr lang="en-US" altLang="zh-CN" dirty="0"/>
              <a:t>()</a:t>
            </a:r>
            <a:r>
              <a:rPr lang="zh-CN" altLang="en-US" dirty="0"/>
              <a:t>函数。如果编译并运行该程序，输出应该是这样：</a:t>
            </a:r>
            <a:endParaRPr lang="en-US" altLang="zh-CN" dirty="0"/>
          </a:p>
          <a:p>
            <a:endParaRPr lang="en-US" altLang="zh-CN" dirty="0"/>
          </a:p>
          <a:p>
            <a:r>
              <a:rPr lang="en-US" altLang="zh-CN" dirty="0"/>
              <a:t>There</a:t>
            </a:r>
            <a:r>
              <a:rPr lang="zh-CN" altLang="en-US" dirty="0"/>
              <a:t>　</a:t>
            </a:r>
            <a:r>
              <a:rPr lang="en-US" altLang="zh-CN" dirty="0"/>
              <a:t>are</a:t>
            </a:r>
            <a:r>
              <a:rPr lang="zh-CN" altLang="en-US" dirty="0"/>
              <a:t>　</a:t>
            </a:r>
            <a:r>
              <a:rPr lang="en-US" altLang="zh-CN" dirty="0"/>
              <a:t>12</a:t>
            </a:r>
            <a:r>
              <a:rPr lang="zh-CN" altLang="en-US" dirty="0"/>
              <a:t>　</a:t>
            </a:r>
            <a:r>
              <a:rPr lang="en-US" altLang="zh-CN" dirty="0"/>
              <a:t>feet</a:t>
            </a:r>
            <a:r>
              <a:rPr lang="zh-CN" altLang="en-US" dirty="0"/>
              <a:t>　</a:t>
            </a:r>
            <a:r>
              <a:rPr lang="en-US" altLang="zh-CN" dirty="0"/>
              <a:t>in</a:t>
            </a:r>
            <a:r>
              <a:rPr lang="zh-CN" altLang="en-US" dirty="0"/>
              <a:t>　</a:t>
            </a:r>
            <a:r>
              <a:rPr lang="en-US" altLang="zh-CN" dirty="0"/>
              <a:t>2</a:t>
            </a:r>
            <a:r>
              <a:rPr lang="zh-CN" altLang="en-US" dirty="0"/>
              <a:t>　</a:t>
            </a:r>
            <a:r>
              <a:rPr lang="en-US" altLang="zh-CN" dirty="0"/>
              <a:t>fathoms!</a:t>
            </a:r>
            <a:endParaRPr lang="en-US" altLang="zh-CN" dirty="0"/>
          </a:p>
          <a:p>
            <a:endParaRPr lang="en-US" altLang="zh-CN" dirty="0"/>
          </a:p>
          <a:p>
            <a:r>
              <a:rPr lang="en-US" altLang="zh-CN" dirty="0"/>
              <a:t>Yes,</a:t>
            </a:r>
            <a:r>
              <a:rPr lang="zh-CN" altLang="en-US" dirty="0"/>
              <a:t>　</a:t>
            </a:r>
            <a:r>
              <a:rPr lang="en-US" altLang="zh-CN" dirty="0"/>
              <a:t>I</a:t>
            </a:r>
            <a:r>
              <a:rPr lang="zh-CN" altLang="en-US" dirty="0"/>
              <a:t>　</a:t>
            </a:r>
            <a:r>
              <a:rPr lang="en-US" altLang="zh-CN" dirty="0"/>
              <a:t>said</a:t>
            </a:r>
            <a:r>
              <a:rPr lang="zh-CN" altLang="en-US" dirty="0"/>
              <a:t>　</a:t>
            </a:r>
            <a:r>
              <a:rPr lang="en-US" altLang="zh-CN" dirty="0"/>
              <a:t>12</a:t>
            </a:r>
            <a:r>
              <a:rPr lang="zh-CN" altLang="en-US" dirty="0"/>
              <a:t>　</a:t>
            </a:r>
            <a:r>
              <a:rPr lang="en-US" altLang="zh-CN" dirty="0"/>
              <a:t>feet!</a:t>
            </a:r>
            <a:endParaRPr lang="en-US" altLang="zh-CN" dirty="0"/>
          </a:p>
          <a:p>
            <a:endParaRPr lang="en-US" altLang="zh-CN" dirty="0"/>
          </a:p>
          <a:p>
            <a:r>
              <a:rPr lang="zh-CN" altLang="en-US" dirty="0"/>
              <a:t>程序的第</a:t>
            </a:r>
            <a:r>
              <a:rPr lang="en-US" altLang="zh-CN" dirty="0"/>
              <a:t>1</a:t>
            </a:r>
            <a:r>
              <a:rPr lang="zh-CN" altLang="en-US" dirty="0"/>
              <a:t>个</a:t>
            </a:r>
            <a:r>
              <a:rPr lang="en-US" altLang="zh-CN" dirty="0" err="1"/>
              <a:t>printf</a:t>
            </a:r>
            <a:r>
              <a:rPr lang="en-US" altLang="zh-CN" dirty="0"/>
              <a:t>()</a:t>
            </a:r>
            <a:r>
              <a:rPr lang="zh-CN" altLang="en-US" dirty="0"/>
              <a:t>中进行了两次替换。双引号号后面的第</a:t>
            </a:r>
            <a:r>
              <a:rPr lang="en-US" altLang="zh-CN" dirty="0"/>
              <a:t>1</a:t>
            </a:r>
            <a:r>
              <a:rPr lang="zh-CN" altLang="en-US" dirty="0"/>
              <a:t>个变量（</a:t>
            </a:r>
            <a:r>
              <a:rPr lang="en-US" altLang="zh-CN" dirty="0"/>
              <a:t>feet</a:t>
            </a:r>
            <a:r>
              <a:rPr lang="zh-CN" altLang="en-US" dirty="0"/>
              <a:t>）替换了双引号中的第</a:t>
            </a:r>
            <a:r>
              <a:rPr lang="en-US" altLang="zh-CN" dirty="0"/>
              <a:t>1</a:t>
            </a:r>
            <a:r>
              <a:rPr lang="zh-CN" altLang="en-US" dirty="0"/>
              <a:t>个</a:t>
            </a:r>
            <a:endParaRPr lang="en-US" altLang="zh-CN" dirty="0"/>
          </a:p>
          <a:p>
            <a:r>
              <a:rPr lang="en-US" altLang="zh-CN" dirty="0"/>
              <a:t>%d</a:t>
            </a:r>
            <a:r>
              <a:rPr lang="zh-CN" altLang="en-US" dirty="0"/>
              <a:t>；双引号号后面的第</a:t>
            </a:r>
            <a:r>
              <a:rPr lang="en-US" altLang="zh-CN" dirty="0"/>
              <a:t>2</a:t>
            </a:r>
            <a:r>
              <a:rPr lang="zh-CN" altLang="en-US" dirty="0"/>
              <a:t>个变量（</a:t>
            </a:r>
            <a:r>
              <a:rPr lang="en-US" altLang="zh-CN" dirty="0"/>
              <a:t>fathoms</a:t>
            </a:r>
            <a:r>
              <a:rPr lang="zh-CN" altLang="en-US" dirty="0"/>
              <a:t>）替换了双引号中的第</a:t>
            </a:r>
            <a:r>
              <a:rPr lang="en-US" altLang="zh-CN" dirty="0"/>
              <a:t>2</a:t>
            </a:r>
            <a:r>
              <a:rPr lang="zh-CN" altLang="en-US" dirty="0"/>
              <a:t>个</a:t>
            </a:r>
            <a:r>
              <a:rPr lang="en-US" altLang="zh-CN" dirty="0"/>
              <a:t>%d</a:t>
            </a:r>
            <a:r>
              <a:rPr lang="zh-CN" altLang="en-US" dirty="0"/>
              <a:t>。注意，待输出的变量列于双引</a:t>
            </a:r>
            <a:endParaRPr lang="en-US" altLang="zh-CN" dirty="0"/>
          </a:p>
          <a:p>
            <a:r>
              <a:rPr lang="zh-CN" altLang="en-US" dirty="0"/>
              <a:t>号的后面。还要注意，变量之间要用逗号隔开。</a:t>
            </a:r>
            <a:endParaRPr lang="zh-CN" altLang="en-US" dirty="0"/>
          </a:p>
        </p:txBody>
      </p:sp>
      <p:sp>
        <p:nvSpPr>
          <p:cNvPr id="2" name="标题 1"/>
          <p:cNvSpPr>
            <a:spLocks noGrp="1"/>
          </p:cNvSpPr>
          <p:nvPr>
            <p:ph type="title"/>
          </p:nvPr>
        </p:nvSpPr>
        <p:spPr/>
        <p:txBody>
          <a:bodyPr/>
          <a:lstStyle/>
          <a:p>
            <a:r>
              <a:rPr lang="en-US" altLang="zh-CN" dirty="0"/>
              <a:t>2.5.4 </a:t>
            </a:r>
            <a:r>
              <a:rPr lang="zh-CN" altLang="en-US" dirty="0"/>
              <a:t>打印多个值</a:t>
            </a:r>
            <a:endParaRPr lang="zh-CN" altLang="en-US" dirty="0"/>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35"/>
            <a:ext cx="10515600" cy="1268677"/>
          </a:xfrm>
        </p:spPr>
        <p:txBody>
          <a:bodyPr>
            <a:normAutofit/>
          </a:bodyPr>
          <a:lstStyle/>
          <a:p>
            <a:r>
              <a:rPr lang="en-US" altLang="zh-CN" dirty="0"/>
              <a:t>10.13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14.</a:t>
            </a:r>
            <a:r>
              <a:rPr lang="zh-CN" altLang="en-US" sz="1800" b="0" i="0" u="none" strike="noStrike" baseline="0" dirty="0">
                <a:latin typeface="宋体" panose="02010600030101010101" pitchFamily="2" charset="-122"/>
                <a:ea typeface="宋体" panose="02010600030101010101" pitchFamily="2" charset="-122"/>
              </a:rPr>
              <a:t>以变长数组作为函数形参，完成编程练习</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第</a:t>
            </a:r>
            <a:r>
              <a:rPr lang="en-US" altLang="zh-CN" dirty="0"/>
              <a:t>2</a:t>
            </a:r>
            <a:r>
              <a:rPr lang="zh-CN" altLang="en-US" dirty="0"/>
              <a:t>个</a:t>
            </a:r>
            <a:r>
              <a:rPr lang="en-US" altLang="zh-CN" dirty="0" err="1"/>
              <a:t>printf</a:t>
            </a:r>
            <a:r>
              <a:rPr lang="en-US" altLang="zh-CN" dirty="0"/>
              <a:t>()</a:t>
            </a:r>
            <a:r>
              <a:rPr lang="zh-CN" altLang="en-US" dirty="0"/>
              <a:t>函数说明待打印的值不一定是变量，只要可求值得出合适类型值的项即可，如</a:t>
            </a:r>
            <a:r>
              <a:rPr lang="en-US" altLang="zh-CN" dirty="0"/>
              <a:t>6 </a:t>
            </a:r>
            <a:endParaRPr lang="en-US" altLang="zh-CN" dirty="0"/>
          </a:p>
          <a:p>
            <a:r>
              <a:rPr lang="en-US" altLang="zh-CN" dirty="0"/>
              <a:t>*fathoms</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2.5.4 </a:t>
            </a:r>
            <a:r>
              <a:rPr lang="zh-CN" altLang="en-US" dirty="0"/>
              <a:t>打印多个值</a:t>
            </a:r>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该程序涉及的范围有限，但它是把音寻转换成英寸程序的核心部分。我们还需要把其他值通过交互的</a:t>
            </a:r>
            <a:endParaRPr lang="en-US" altLang="zh-CN" dirty="0"/>
          </a:p>
          <a:p>
            <a:r>
              <a:rPr lang="zh-CN" altLang="en-US" dirty="0"/>
              <a:t>方式赋给</a:t>
            </a:r>
            <a:r>
              <a:rPr lang="en-US" altLang="zh-CN" dirty="0"/>
              <a:t>feet</a:t>
            </a:r>
            <a:r>
              <a:rPr lang="zh-CN" altLang="en-US" dirty="0"/>
              <a:t>，其方法将在后面章节中介绍。</a:t>
            </a:r>
            <a:endParaRPr lang="zh-CN" altLang="en-US" dirty="0"/>
          </a:p>
        </p:txBody>
      </p:sp>
      <p:sp>
        <p:nvSpPr>
          <p:cNvPr id="2" name="标题 1"/>
          <p:cNvSpPr>
            <a:spLocks noGrp="1"/>
          </p:cNvSpPr>
          <p:nvPr>
            <p:ph type="title"/>
          </p:nvPr>
        </p:nvSpPr>
        <p:spPr/>
        <p:txBody>
          <a:bodyPr/>
          <a:lstStyle/>
          <a:p>
            <a:r>
              <a:rPr lang="en-US" altLang="zh-CN" dirty="0"/>
              <a:t>2.5.4 </a:t>
            </a:r>
            <a:r>
              <a:rPr lang="zh-CN" altLang="en-US" dirty="0"/>
              <a:t>打印多个值</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虽然这些年来</a:t>
            </a:r>
            <a:r>
              <a:rPr lang="en-US" altLang="zh-CN" dirty="0">
                <a:solidFill>
                  <a:srgbClr val="FF0000"/>
                </a:solidFill>
              </a:rPr>
              <a:t>C++</a:t>
            </a:r>
            <a:r>
              <a:rPr lang="zh-CN" altLang="en-US" dirty="0">
                <a:solidFill>
                  <a:srgbClr val="FF0000"/>
                </a:solidFill>
              </a:rPr>
              <a:t>和</a:t>
            </a:r>
            <a:r>
              <a:rPr lang="en-US" altLang="zh-CN" dirty="0">
                <a:solidFill>
                  <a:srgbClr val="FF0000"/>
                </a:solidFill>
              </a:rPr>
              <a:t>JAVA</a:t>
            </a:r>
            <a:r>
              <a:rPr lang="zh-CN" altLang="en-US" dirty="0">
                <a:solidFill>
                  <a:srgbClr val="FF0000"/>
                </a:solidFill>
              </a:rPr>
              <a:t>非常流行</a:t>
            </a:r>
            <a:r>
              <a:rPr lang="zh-CN" altLang="en-US" dirty="0"/>
              <a:t>，但是</a:t>
            </a:r>
            <a:r>
              <a:rPr lang="en-US" altLang="zh-CN" dirty="0"/>
              <a:t>C</a:t>
            </a:r>
            <a:r>
              <a:rPr lang="zh-CN" altLang="en-US" dirty="0"/>
              <a:t>语言仍是软件业中的核心技能。在最想具备的技能中，</a:t>
            </a:r>
            <a:r>
              <a:rPr lang="en-US" altLang="zh-CN" dirty="0"/>
              <a:t>C</a:t>
            </a:r>
            <a:r>
              <a:rPr lang="zh-CN" altLang="en-US" dirty="0"/>
              <a:t>语</a:t>
            </a:r>
            <a:endParaRPr lang="en-US" altLang="zh-CN" dirty="0"/>
          </a:p>
          <a:p>
            <a:r>
              <a:rPr lang="zh-CN" altLang="en-US" dirty="0"/>
              <a:t>言通常位居前十。特别是，</a:t>
            </a:r>
            <a:r>
              <a:rPr lang="en-US" altLang="zh-CN" dirty="0"/>
              <a:t>C </a:t>
            </a:r>
            <a:r>
              <a:rPr lang="zh-CN" altLang="en-US" dirty="0"/>
              <a:t>语言已成为</a:t>
            </a:r>
            <a:r>
              <a:rPr lang="zh-CN" altLang="en-US" dirty="0">
                <a:solidFill>
                  <a:srgbClr val="FF0000"/>
                </a:solidFill>
              </a:rPr>
              <a:t>嵌入式系统</a:t>
            </a:r>
            <a:r>
              <a:rPr lang="zh-CN" altLang="en-US" dirty="0"/>
              <a:t>编程的流行语言。也就是说，越来越多的汽车、照</a:t>
            </a:r>
            <a:endParaRPr lang="en-US" altLang="zh-CN" dirty="0"/>
          </a:p>
          <a:p>
            <a:r>
              <a:rPr lang="zh-CN" altLang="en-US" dirty="0"/>
              <a:t>相机、</a:t>
            </a:r>
            <a:r>
              <a:rPr lang="en-US" altLang="zh-CN" dirty="0"/>
              <a:t>DVD </a:t>
            </a:r>
            <a:r>
              <a:rPr lang="zh-CN" altLang="en-US" dirty="0"/>
              <a:t>播放机和其他现代化设备的微处理器都用 </a:t>
            </a:r>
            <a:r>
              <a:rPr lang="en-US" altLang="zh-CN" dirty="0"/>
              <a:t>C </a:t>
            </a:r>
            <a:r>
              <a:rPr lang="zh-CN" altLang="en-US" dirty="0"/>
              <a:t>语言进行编程。除此之外，</a:t>
            </a:r>
            <a:r>
              <a:rPr lang="en-US" altLang="zh-CN" dirty="0"/>
              <a:t>C </a:t>
            </a:r>
            <a:r>
              <a:rPr lang="zh-CN" altLang="en-US" dirty="0"/>
              <a:t>语言还从长期被</a:t>
            </a:r>
            <a:endParaRPr lang="en-US" altLang="zh-CN" dirty="0"/>
          </a:p>
          <a:p>
            <a:r>
              <a:rPr lang="en-US" altLang="zh-CN" dirty="0"/>
              <a:t>FORTRAN</a:t>
            </a:r>
            <a:r>
              <a:rPr lang="zh-CN" altLang="en-US" dirty="0"/>
              <a:t>独占的科学编程领域分得一杯羹。最终，作为</a:t>
            </a:r>
            <a:r>
              <a:rPr lang="zh-CN" altLang="en-US" dirty="0">
                <a:solidFill>
                  <a:srgbClr val="FF0000"/>
                </a:solidFill>
              </a:rPr>
              <a:t>开发操作系统的卓越语言，</a:t>
            </a:r>
            <a:r>
              <a:rPr lang="en-US" altLang="zh-CN" dirty="0">
                <a:solidFill>
                  <a:srgbClr val="FF0000"/>
                </a:solidFill>
              </a:rPr>
              <a:t>C</a:t>
            </a:r>
            <a:r>
              <a:rPr lang="zh-CN" altLang="en-US" dirty="0">
                <a:solidFill>
                  <a:srgbClr val="FF0000"/>
                </a:solidFill>
              </a:rPr>
              <a:t>在</a:t>
            </a:r>
            <a:r>
              <a:rPr lang="en-US" altLang="zh-CN" dirty="0">
                <a:solidFill>
                  <a:srgbClr val="FF0000"/>
                </a:solidFill>
              </a:rPr>
              <a:t>Linux</a:t>
            </a:r>
            <a:r>
              <a:rPr lang="zh-CN" altLang="en-US" dirty="0">
                <a:solidFill>
                  <a:srgbClr val="FF0000"/>
                </a:solidFill>
              </a:rPr>
              <a:t>开发中扮</a:t>
            </a:r>
            <a:endParaRPr lang="en-US" altLang="zh-CN" dirty="0">
              <a:solidFill>
                <a:srgbClr val="FF0000"/>
              </a:solidFill>
            </a:endParaRPr>
          </a:p>
          <a:p>
            <a:r>
              <a:rPr lang="zh-CN" altLang="en-US" dirty="0">
                <a:solidFill>
                  <a:srgbClr val="FF0000"/>
                </a:solidFill>
              </a:rPr>
              <a:t>演着极其重要的角色</a:t>
            </a:r>
            <a:r>
              <a:rPr lang="zh-CN" altLang="en-US" dirty="0"/>
              <a:t>。因此，在进入</a:t>
            </a:r>
            <a:r>
              <a:rPr lang="en-US" altLang="zh-CN" dirty="0"/>
              <a:t>21</a:t>
            </a:r>
            <a:r>
              <a:rPr lang="zh-CN" altLang="en-US" dirty="0"/>
              <a:t>世纪的第</a:t>
            </a:r>
            <a:r>
              <a:rPr lang="en-US" altLang="zh-CN" dirty="0"/>
              <a:t>2</a:t>
            </a:r>
            <a:r>
              <a:rPr lang="zh-CN" altLang="en-US" dirty="0"/>
              <a:t>个</a:t>
            </a:r>
            <a:r>
              <a:rPr lang="en-US" altLang="zh-CN" dirty="0"/>
              <a:t>10</a:t>
            </a:r>
            <a:r>
              <a:rPr lang="zh-CN" altLang="en-US" dirty="0"/>
              <a:t>年中，</a:t>
            </a:r>
            <a:r>
              <a:rPr lang="en-US" altLang="zh-CN" dirty="0"/>
              <a:t>C</a:t>
            </a:r>
            <a:r>
              <a:rPr lang="zh-CN" altLang="en-US" dirty="0"/>
              <a:t>语言仍然保持着强劲的势头。</a:t>
            </a:r>
            <a:endParaRPr lang="en-US" altLang="zh-CN" dirty="0"/>
          </a:p>
          <a:p>
            <a:endParaRPr lang="en-US" altLang="zh-CN" dirty="0"/>
          </a:p>
          <a:p>
            <a:endParaRPr lang="en-US" altLang="zh-CN" dirty="0"/>
          </a:p>
          <a:p>
            <a:endParaRPr lang="en-US" altLang="zh-CN" dirty="0"/>
          </a:p>
          <a:p>
            <a:r>
              <a:rPr lang="zh-CN" altLang="en-US" dirty="0"/>
              <a:t>简而言之，</a:t>
            </a:r>
            <a:r>
              <a:rPr lang="en-US" altLang="zh-CN" dirty="0"/>
              <a:t>C </a:t>
            </a:r>
            <a:r>
              <a:rPr lang="zh-CN" altLang="en-US" dirty="0"/>
              <a:t>语言是最重要的编程语言之一，将来也是如此。如果你想拿下一份编程的工作，被问到是</a:t>
            </a:r>
            <a:endParaRPr lang="en-US" altLang="zh-CN" dirty="0"/>
          </a:p>
          <a:p>
            <a:r>
              <a:rPr lang="zh-CN" altLang="en-US" dirty="0"/>
              <a:t>否会</a:t>
            </a:r>
            <a:r>
              <a:rPr lang="en-US" altLang="zh-CN" dirty="0"/>
              <a:t>C</a:t>
            </a:r>
            <a:r>
              <a:rPr lang="zh-CN" altLang="en-US" dirty="0"/>
              <a:t>语言时，最好回答“是”。</a:t>
            </a:r>
            <a:endParaRPr lang="zh-CN" altLang="en-US" dirty="0"/>
          </a:p>
        </p:txBody>
      </p:sp>
      <p:sp>
        <p:nvSpPr>
          <p:cNvPr id="2" name="标题 1"/>
          <p:cNvSpPr>
            <a:spLocks noGrp="1"/>
          </p:cNvSpPr>
          <p:nvPr>
            <p:ph type="title"/>
          </p:nvPr>
        </p:nvSpPr>
        <p:spPr/>
        <p:txBody>
          <a:bodyPr/>
          <a:lstStyle/>
          <a:p>
            <a:r>
              <a:rPr lang="en-US" altLang="zh-CN" dirty="0"/>
              <a:t>1.3 C</a:t>
            </a:r>
            <a:r>
              <a:rPr lang="zh-CN" altLang="en-US" dirty="0"/>
              <a:t>语言的应用范围</a:t>
            </a:r>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到目前为止，介绍的几个程序都只使用了</a:t>
            </a:r>
            <a:r>
              <a:rPr lang="en-US" altLang="zh-CN" dirty="0" err="1"/>
              <a:t>printf</a:t>
            </a:r>
            <a:r>
              <a:rPr lang="en-US" altLang="zh-CN" dirty="0"/>
              <a:t>()</a:t>
            </a:r>
            <a:r>
              <a:rPr lang="zh-CN" altLang="en-US" dirty="0"/>
              <a:t>函数。程序清单</a:t>
            </a:r>
            <a:r>
              <a:rPr lang="en-US" altLang="zh-CN" dirty="0"/>
              <a:t>2.3</a:t>
            </a:r>
            <a:r>
              <a:rPr lang="zh-CN" altLang="en-US" dirty="0"/>
              <a:t>演示了除</a:t>
            </a:r>
            <a:r>
              <a:rPr lang="en-US" altLang="zh-CN" dirty="0"/>
              <a:t>main()</a:t>
            </a:r>
            <a:r>
              <a:rPr lang="zh-CN" altLang="en-US" dirty="0"/>
              <a:t>以外，如何把自</a:t>
            </a:r>
            <a:endParaRPr lang="en-US" altLang="zh-CN" dirty="0"/>
          </a:p>
          <a:p>
            <a:r>
              <a:rPr lang="zh-CN" altLang="en-US" dirty="0"/>
              <a:t>己的函数加入程序中。</a:t>
            </a:r>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程序清单</a:t>
            </a:r>
            <a:r>
              <a:rPr lang="en-US" altLang="zh-CN" dirty="0"/>
              <a:t>2.3 </a:t>
            </a:r>
            <a:r>
              <a:rPr lang="en-US" altLang="zh-CN" dirty="0" err="1"/>
              <a:t>two_func.c</a:t>
            </a:r>
            <a:r>
              <a:rPr lang="zh-CN" altLang="en-US" dirty="0"/>
              <a:t>程序</a:t>
            </a:r>
            <a:endParaRPr lang="en-US" altLang="zh-CN" dirty="0"/>
          </a:p>
          <a:p>
            <a:endParaRPr lang="zh-CN" altLang="en-US" dirty="0"/>
          </a:p>
          <a:p>
            <a:r>
              <a:rPr lang="en-US" altLang="zh-CN" dirty="0"/>
              <a:t>//* </a:t>
            </a:r>
            <a:r>
              <a:rPr lang="en-US" altLang="zh-CN" dirty="0" err="1"/>
              <a:t>two_func.c</a:t>
            </a:r>
            <a:r>
              <a:rPr lang="en-US" altLang="zh-CN" dirty="0"/>
              <a:t> -- </a:t>
            </a:r>
            <a:r>
              <a:rPr lang="zh-CN" altLang="en-US" dirty="0"/>
              <a:t>一个文件中包含两个函数 *</a:t>
            </a:r>
            <a:r>
              <a:rPr lang="en-US" altLang="zh-CN" dirty="0"/>
              <a:t>/</a:t>
            </a:r>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void butler(void); /* ANSI/ISO C</a:t>
            </a:r>
            <a:r>
              <a:rPr lang="zh-CN" altLang="en-US" dirty="0"/>
              <a:t>函数原型 *</a:t>
            </a:r>
            <a:r>
              <a:rPr lang="en-US" altLang="zh-CN" dirty="0"/>
              <a: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err="1"/>
              <a:t>	printf</a:t>
            </a:r>
            <a:r>
              <a:rPr lang="en-US" altLang="zh-CN" dirty="0"/>
              <a:t>("I</a:t>
            </a:r>
            <a:r>
              <a:rPr lang="zh-CN" altLang="en-US" dirty="0"/>
              <a:t>　</a:t>
            </a:r>
            <a:r>
              <a:rPr lang="en-US" altLang="zh-CN" dirty="0"/>
              <a:t>will</a:t>
            </a:r>
            <a:r>
              <a:rPr lang="zh-CN" altLang="en-US" dirty="0"/>
              <a:t>　</a:t>
            </a:r>
            <a:r>
              <a:rPr lang="en-US" altLang="zh-CN" dirty="0"/>
              <a:t>summon</a:t>
            </a:r>
            <a:r>
              <a:rPr lang="zh-CN" altLang="en-US" dirty="0"/>
              <a:t>　</a:t>
            </a:r>
            <a:r>
              <a:rPr lang="en-US" altLang="zh-CN" dirty="0"/>
              <a:t>the</a:t>
            </a:r>
            <a:r>
              <a:rPr lang="zh-CN" altLang="en-US" dirty="0"/>
              <a:t>　</a:t>
            </a:r>
            <a:r>
              <a:rPr lang="en-US" altLang="zh-CN" dirty="0"/>
              <a:t>butler</a:t>
            </a:r>
            <a:r>
              <a:rPr lang="zh-CN" altLang="en-US" dirty="0"/>
              <a:t>　</a:t>
            </a:r>
            <a:r>
              <a:rPr lang="en-US" altLang="zh-CN" dirty="0"/>
              <a:t>function.\n");</a:t>
            </a:r>
            <a:endParaRPr lang="en-US" altLang="zh-CN" dirty="0"/>
          </a:p>
          <a:p>
            <a:r>
              <a:rPr lang="en-US" altLang="zh-CN" dirty="0"/>
              <a:t>	butler();</a:t>
            </a:r>
            <a:endParaRPr lang="en-US" altLang="zh-CN" dirty="0"/>
          </a:p>
          <a:p>
            <a:r>
              <a:rPr lang="en-US" altLang="zh-CN" dirty="0" err="1"/>
              <a:t>	printf</a:t>
            </a:r>
            <a:r>
              <a:rPr lang="en-US" altLang="zh-CN" dirty="0"/>
              <a:t>("Yes.</a:t>
            </a:r>
            <a:r>
              <a:rPr lang="zh-CN" altLang="en-US" dirty="0"/>
              <a:t>　</a:t>
            </a:r>
            <a:r>
              <a:rPr lang="en-US" altLang="zh-CN" dirty="0"/>
              <a:t>Bring</a:t>
            </a:r>
            <a:r>
              <a:rPr lang="zh-CN" altLang="en-US" dirty="0"/>
              <a:t>　</a:t>
            </a:r>
            <a:r>
              <a:rPr lang="en-US" altLang="zh-CN" dirty="0"/>
              <a:t>me</a:t>
            </a:r>
            <a:r>
              <a:rPr lang="zh-CN" altLang="en-US" dirty="0"/>
              <a:t>　</a:t>
            </a:r>
            <a:r>
              <a:rPr lang="en-US" altLang="zh-CN" dirty="0"/>
              <a:t>some</a:t>
            </a:r>
            <a:r>
              <a:rPr lang="zh-CN" altLang="en-US" dirty="0"/>
              <a:t>　</a:t>
            </a:r>
            <a:r>
              <a:rPr lang="en-US" altLang="zh-CN" dirty="0"/>
              <a:t>tea</a:t>
            </a:r>
            <a:r>
              <a:rPr lang="zh-CN" altLang="en-US" dirty="0"/>
              <a:t>　</a:t>
            </a:r>
            <a:r>
              <a:rPr lang="en-US" altLang="zh-CN" dirty="0"/>
              <a:t>and</a:t>
            </a:r>
            <a:r>
              <a:rPr lang="zh-CN" altLang="en-US" dirty="0"/>
              <a:t>　</a:t>
            </a:r>
            <a:r>
              <a:rPr lang="en-US" altLang="zh-CN" dirty="0"/>
              <a:t>writeable</a:t>
            </a:r>
            <a:r>
              <a:rPr lang="zh-CN" altLang="en-US" dirty="0"/>
              <a:t>　</a:t>
            </a:r>
            <a:r>
              <a:rPr lang="en-US" altLang="zh-CN" dirty="0"/>
              <a:t>DVDs.\n");</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void butler(void) /* </a:t>
            </a:r>
            <a:r>
              <a:rPr lang="zh-CN" altLang="en-US" dirty="0"/>
              <a:t>函数定义开始 *</a:t>
            </a:r>
            <a:r>
              <a:rPr lang="en-US" altLang="zh-CN" dirty="0"/>
              <a:t>/</a:t>
            </a:r>
            <a:endParaRPr lang="en-US" altLang="zh-CN" dirty="0"/>
          </a:p>
          <a:p>
            <a:r>
              <a:rPr lang="en-US" altLang="zh-CN" dirty="0"/>
              <a:t>{</a:t>
            </a:r>
            <a:endParaRPr lang="en-US" altLang="zh-CN" dirty="0"/>
          </a:p>
          <a:p>
            <a:r>
              <a:rPr lang="en-US" altLang="pt-BR" dirty="0"/>
              <a:t>	</a:t>
            </a:r>
            <a:r>
              <a:rPr lang="pt-BR" altLang="zh-CN" dirty="0"/>
              <a:t>printf("You</a:t>
            </a:r>
            <a:r>
              <a:rPr lang="zh-CN" altLang="pt-BR" dirty="0"/>
              <a:t>　</a:t>
            </a:r>
            <a:r>
              <a:rPr lang="pt-BR" altLang="zh-CN" dirty="0"/>
              <a:t>rang,</a:t>
            </a:r>
            <a:r>
              <a:rPr lang="zh-CN" altLang="pt-BR" dirty="0"/>
              <a:t>　</a:t>
            </a:r>
            <a:r>
              <a:rPr lang="pt-BR" altLang="zh-CN" dirty="0"/>
              <a:t>sir?\n");</a:t>
            </a:r>
            <a:endParaRPr lang="pt-BR" altLang="zh-CN" dirty="0"/>
          </a:p>
          <a:p>
            <a:r>
              <a:rPr lang="en-US" altLang="zh-CN" dirty="0"/>
              <a:t>}</a:t>
            </a:r>
            <a:endParaRPr lang="en-US" altLang="zh-CN" dirty="0"/>
          </a:p>
          <a:p>
            <a:r>
              <a:rPr lang="zh-CN" altLang="en-US" dirty="0"/>
              <a:t>该程序的输出如下：</a:t>
            </a:r>
            <a:endParaRPr lang="zh-CN" altLang="en-US" dirty="0"/>
          </a:p>
          <a:p>
            <a:endParaRPr lang="en-US" altLang="zh-CN" dirty="0"/>
          </a:p>
          <a:p>
            <a:r>
              <a:rPr lang="en-US" altLang="zh-CN" dirty="0"/>
              <a:t>I will summon the butler function.</a:t>
            </a:r>
            <a:endParaRPr lang="en-US" altLang="zh-CN" dirty="0"/>
          </a:p>
          <a:p>
            <a:endParaRPr lang="en-US" altLang="zh-CN" dirty="0"/>
          </a:p>
          <a:p>
            <a:r>
              <a:rPr lang="en-US" altLang="zh-CN" dirty="0"/>
              <a:t>You rang, sir?</a:t>
            </a:r>
            <a:endParaRPr lang="en-US" altLang="zh-CN" dirty="0"/>
          </a:p>
          <a:p>
            <a:endParaRPr lang="en-US" altLang="zh-CN" dirty="0"/>
          </a:p>
          <a:p>
            <a:r>
              <a:rPr lang="en-US" altLang="zh-CN" dirty="0" err="1"/>
              <a:t>Yes.Bring</a:t>
            </a:r>
            <a:r>
              <a:rPr lang="en-US" altLang="zh-CN" dirty="0"/>
              <a:t> me some tea and writeable DVDs.</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butler()</a:t>
            </a:r>
            <a:r>
              <a:rPr lang="zh-CN" altLang="en-US" dirty="0"/>
              <a:t>函数在程序中出现了</a:t>
            </a:r>
            <a:r>
              <a:rPr lang="en-US" altLang="zh-CN" dirty="0"/>
              <a:t>3</a:t>
            </a:r>
            <a:r>
              <a:rPr lang="zh-CN" altLang="en-US" dirty="0"/>
              <a:t>次。第</a:t>
            </a:r>
            <a:r>
              <a:rPr lang="en-US" altLang="zh-CN" dirty="0"/>
              <a:t>1</a:t>
            </a:r>
            <a:r>
              <a:rPr lang="zh-CN" altLang="en-US" dirty="0"/>
              <a:t>次是</a:t>
            </a:r>
            <a:r>
              <a:rPr lang="zh-CN" altLang="en-US" dirty="0">
                <a:solidFill>
                  <a:srgbClr val="FF0000"/>
                </a:solidFill>
              </a:rPr>
              <a:t>函数原型</a:t>
            </a:r>
            <a:r>
              <a:rPr lang="zh-CN" altLang="en-US" dirty="0"/>
              <a:t>（</a:t>
            </a:r>
            <a:r>
              <a:rPr lang="en-US" altLang="zh-CN" dirty="0"/>
              <a:t>prototype</a:t>
            </a:r>
            <a:r>
              <a:rPr lang="zh-CN" altLang="en-US" dirty="0"/>
              <a:t>），告知编译器在程序中要使用该函</a:t>
            </a:r>
            <a:endParaRPr lang="en-US" altLang="zh-CN" dirty="0"/>
          </a:p>
          <a:p>
            <a:r>
              <a:rPr lang="zh-CN" altLang="en-US" dirty="0"/>
              <a:t>数；第 </a:t>
            </a:r>
            <a:r>
              <a:rPr lang="en-US" altLang="zh-CN" dirty="0"/>
              <a:t>2 </a:t>
            </a:r>
            <a:r>
              <a:rPr lang="zh-CN" altLang="en-US" dirty="0"/>
              <a:t>次以</a:t>
            </a:r>
            <a:r>
              <a:rPr lang="zh-CN" altLang="en-US" dirty="0">
                <a:solidFill>
                  <a:srgbClr val="FF0000"/>
                </a:solidFill>
              </a:rPr>
              <a:t>函数调用</a:t>
            </a:r>
            <a:r>
              <a:rPr lang="zh-CN" altLang="en-US" dirty="0"/>
              <a:t>（</a:t>
            </a:r>
            <a:r>
              <a:rPr lang="en-US" altLang="zh-CN" dirty="0"/>
              <a:t>function call</a:t>
            </a:r>
            <a:r>
              <a:rPr lang="zh-CN" altLang="en-US" dirty="0"/>
              <a:t>）的形式出现在 </a:t>
            </a:r>
            <a:r>
              <a:rPr lang="en-US" altLang="zh-CN" dirty="0"/>
              <a:t>main()</a:t>
            </a:r>
            <a:r>
              <a:rPr lang="zh-CN" altLang="en-US" dirty="0"/>
              <a:t>中；最后一次出现在</a:t>
            </a:r>
            <a:r>
              <a:rPr lang="zh-CN" altLang="en-US" dirty="0">
                <a:solidFill>
                  <a:srgbClr val="FF0000"/>
                </a:solidFill>
              </a:rPr>
              <a:t>函数定义</a:t>
            </a:r>
            <a:endParaRPr lang="en-US" altLang="zh-CN" dirty="0"/>
          </a:p>
          <a:p>
            <a:r>
              <a:rPr lang="zh-CN" altLang="en-US" dirty="0"/>
              <a:t>（</a:t>
            </a:r>
            <a:r>
              <a:rPr lang="en-US" altLang="zh-CN" dirty="0"/>
              <a:t>function definition</a:t>
            </a:r>
            <a:r>
              <a:rPr lang="zh-CN" altLang="en-US" dirty="0"/>
              <a:t>）中，</a:t>
            </a:r>
            <a:r>
              <a:rPr lang="zh-CN" altLang="en-US" dirty="0">
                <a:solidFill>
                  <a:srgbClr val="FF0000"/>
                </a:solidFill>
              </a:rPr>
              <a:t>函数定义即是函数本身的源代码</a:t>
            </a:r>
            <a:r>
              <a:rPr lang="zh-CN" altLang="en-US" dirty="0"/>
              <a:t>。下面逐一分析。</a:t>
            </a:r>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C90 </a:t>
            </a:r>
            <a:r>
              <a:rPr lang="zh-CN" altLang="en-US" dirty="0"/>
              <a:t>标准新增了函数原型，旧式的编译器可能无法识别（稍后我们将介绍，如果使用这种编译器应该怎</a:t>
            </a:r>
            <a:endParaRPr lang="en-US" altLang="zh-CN" dirty="0"/>
          </a:p>
          <a:p>
            <a:r>
              <a:rPr lang="zh-CN" altLang="en-US" dirty="0"/>
              <a:t>么做）。</a:t>
            </a:r>
            <a:r>
              <a:rPr lang="zh-CN" altLang="en-US" dirty="0">
                <a:solidFill>
                  <a:srgbClr val="FF0000"/>
                </a:solidFill>
              </a:rPr>
              <a:t>函数原型是一种声明形式</a:t>
            </a:r>
            <a:r>
              <a:rPr lang="zh-CN" altLang="en-US" dirty="0"/>
              <a:t>，告知编译器正在使用某函数，因此函数原型也被称为</a:t>
            </a:r>
            <a:r>
              <a:rPr lang="zh-CN" altLang="en-US" dirty="0">
                <a:solidFill>
                  <a:srgbClr val="FF0000"/>
                </a:solidFill>
              </a:rPr>
              <a:t>函数声明</a:t>
            </a:r>
            <a:endParaRPr lang="en-US" altLang="zh-CN" dirty="0">
              <a:solidFill>
                <a:srgbClr val="FF0000"/>
              </a:solidFill>
            </a:endParaRPr>
          </a:p>
          <a:p>
            <a:r>
              <a:rPr lang="zh-CN" altLang="en-US" dirty="0"/>
              <a:t>（</a:t>
            </a:r>
            <a:r>
              <a:rPr lang="en-US" altLang="zh-CN" dirty="0"/>
              <a:t>function declaration</a:t>
            </a:r>
            <a:r>
              <a:rPr lang="zh-CN" altLang="en-US" dirty="0"/>
              <a:t>）。函数原型还指明了函数的属性。例如，</a:t>
            </a:r>
            <a:r>
              <a:rPr lang="en-US" altLang="zh-CN" dirty="0"/>
              <a:t>butler()</a:t>
            </a:r>
            <a:r>
              <a:rPr lang="zh-CN" altLang="en-US" dirty="0"/>
              <a:t>函数原型中的第</a:t>
            </a:r>
            <a:r>
              <a:rPr lang="en-US" altLang="zh-CN" dirty="0"/>
              <a:t>1</a:t>
            </a:r>
            <a:r>
              <a:rPr lang="zh-CN" altLang="en-US" dirty="0"/>
              <a:t>个</a:t>
            </a:r>
            <a:r>
              <a:rPr lang="en-US" altLang="zh-CN" dirty="0"/>
              <a:t>void</a:t>
            </a:r>
            <a:endParaRPr lang="en-US" altLang="zh-CN" dirty="0"/>
          </a:p>
          <a:p>
            <a:r>
              <a:rPr lang="zh-CN" altLang="en-US" dirty="0"/>
              <a:t>表明，</a:t>
            </a:r>
            <a:r>
              <a:rPr lang="en-US" altLang="zh-CN" dirty="0"/>
              <a:t>butler()</a:t>
            </a:r>
            <a:r>
              <a:rPr lang="zh-CN" altLang="en-US" dirty="0"/>
              <a:t>函数没有返回值（通常，被调函数会向主调函数返回一个值，但是 </a:t>
            </a:r>
            <a:r>
              <a:rPr lang="en-US" altLang="zh-CN" dirty="0" err="1"/>
              <a:t>bulter</a:t>
            </a:r>
            <a:r>
              <a:rPr lang="en-US" altLang="zh-CN" dirty="0"/>
              <a:t>()</a:t>
            </a:r>
            <a:r>
              <a:rPr lang="zh-CN" altLang="en-US" dirty="0"/>
              <a:t>函数没</a:t>
            </a:r>
            <a:endParaRPr lang="en-US" altLang="zh-CN" dirty="0"/>
          </a:p>
          <a:p>
            <a:r>
              <a:rPr lang="zh-CN" altLang="en-US" dirty="0"/>
              <a:t>有）。第 </a:t>
            </a:r>
            <a:r>
              <a:rPr lang="en-US" altLang="zh-CN" dirty="0"/>
              <a:t>2 </a:t>
            </a:r>
            <a:r>
              <a:rPr lang="zh-CN" altLang="en-US" dirty="0"/>
              <a:t>个 </a:t>
            </a:r>
            <a:r>
              <a:rPr lang="en-US" altLang="zh-CN" dirty="0"/>
              <a:t>void </a:t>
            </a:r>
            <a:r>
              <a:rPr lang="zh-CN" altLang="en-US" dirty="0"/>
              <a:t>（</a:t>
            </a:r>
            <a:r>
              <a:rPr lang="en-US" altLang="zh-CN" dirty="0"/>
              <a:t>butler(void)</a:t>
            </a:r>
            <a:r>
              <a:rPr lang="zh-CN" altLang="en-US" dirty="0"/>
              <a:t>中的 </a:t>
            </a:r>
            <a:r>
              <a:rPr lang="en-US" altLang="zh-CN" dirty="0"/>
              <a:t>void</a:t>
            </a:r>
            <a:r>
              <a:rPr lang="zh-CN" altLang="en-US" dirty="0"/>
              <a:t>）的意思是 </a:t>
            </a:r>
            <a:r>
              <a:rPr lang="en-US" altLang="zh-CN" dirty="0"/>
              <a:t>butler()</a:t>
            </a:r>
            <a:r>
              <a:rPr lang="zh-CN" altLang="en-US" dirty="0"/>
              <a:t>函数不带参数。因此，当编译器</a:t>
            </a:r>
            <a:endParaRPr lang="en-US" altLang="zh-CN" dirty="0"/>
          </a:p>
          <a:p>
            <a:r>
              <a:rPr lang="zh-CN" altLang="en-US" dirty="0"/>
              <a:t>运行至此，会检查</a:t>
            </a:r>
            <a:r>
              <a:rPr lang="en-US" altLang="zh-CN" dirty="0"/>
              <a:t>butler()</a:t>
            </a:r>
            <a:r>
              <a:rPr lang="zh-CN" altLang="en-US" dirty="0"/>
              <a:t>是否使用得当。注意，</a:t>
            </a:r>
            <a:r>
              <a:rPr lang="en-US" altLang="zh-CN" dirty="0"/>
              <a:t>void</a:t>
            </a:r>
            <a:r>
              <a:rPr lang="zh-CN" altLang="en-US" dirty="0"/>
              <a:t>在这里的意思是“空的”，而不是“无效”。</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早期的</a:t>
            </a:r>
            <a:r>
              <a:rPr lang="en-US" altLang="zh-CN" dirty="0"/>
              <a:t>C</a:t>
            </a:r>
            <a:r>
              <a:rPr lang="zh-CN" altLang="en-US" dirty="0"/>
              <a:t>语言支持一种更简单的函数声明，只需指定返回类型，不用描述参数：</a:t>
            </a:r>
            <a:endParaRPr lang="zh-CN" altLang="en-US" dirty="0"/>
          </a:p>
          <a:p>
            <a:endParaRPr lang="en-US" altLang="zh-CN" dirty="0"/>
          </a:p>
          <a:p>
            <a:r>
              <a:rPr lang="en-US" altLang="zh-CN" dirty="0"/>
              <a:t>void butler();</a:t>
            </a:r>
            <a:endParaRPr lang="en-US" altLang="zh-CN" dirty="0"/>
          </a:p>
          <a:p>
            <a:endParaRPr lang="en-US" altLang="zh-CN" dirty="0"/>
          </a:p>
          <a:p>
            <a:r>
              <a:rPr lang="zh-CN" altLang="en-US" dirty="0"/>
              <a:t>早期的</a:t>
            </a:r>
            <a:r>
              <a:rPr lang="en-US" altLang="zh-CN" dirty="0"/>
              <a:t>C</a:t>
            </a:r>
            <a:r>
              <a:rPr lang="zh-CN" altLang="en-US" dirty="0"/>
              <a:t>代码中的函数声明就类似上面这样，不是现在的函数原型。</a:t>
            </a:r>
            <a:r>
              <a:rPr lang="en-US" altLang="zh-CN" dirty="0"/>
              <a:t>C90</a:t>
            </a:r>
            <a:r>
              <a:rPr lang="zh-CN" altLang="en-US" dirty="0"/>
              <a:t>、</a:t>
            </a:r>
            <a:r>
              <a:rPr lang="en-US" altLang="zh-CN" dirty="0"/>
              <a:t>C99 </a:t>
            </a:r>
            <a:r>
              <a:rPr lang="zh-CN" altLang="en-US" dirty="0"/>
              <a:t>和</a:t>
            </a:r>
            <a:r>
              <a:rPr lang="en-US" altLang="zh-CN" dirty="0"/>
              <a:t>C11 </a:t>
            </a:r>
            <a:r>
              <a:rPr lang="zh-CN" altLang="en-US" dirty="0"/>
              <a:t>标准都承认旧版本</a:t>
            </a:r>
            <a:endParaRPr lang="en-US" altLang="zh-CN" dirty="0"/>
          </a:p>
          <a:p>
            <a:r>
              <a:rPr lang="zh-CN" altLang="en-US" dirty="0"/>
              <a:t>的形式，但是也表明了会逐渐淘汰这种过时的写法。如果要使用以前写的 </a:t>
            </a:r>
            <a:r>
              <a:rPr lang="en-US" altLang="zh-CN" dirty="0"/>
              <a:t>C</a:t>
            </a:r>
            <a:r>
              <a:rPr lang="zh-CN" altLang="en-US" dirty="0"/>
              <a:t>代码，就需要把旧式声明转</a:t>
            </a:r>
            <a:endParaRPr lang="en-US" altLang="zh-CN" dirty="0"/>
          </a:p>
          <a:p>
            <a:r>
              <a:rPr lang="zh-CN" altLang="en-US" dirty="0"/>
              <a:t>换成函数原型。本书在后面的章节会继续介绍函数原型的相关内容。</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接下来我们继续分析程序。在 </a:t>
            </a:r>
            <a:r>
              <a:rPr lang="en-US" altLang="zh-CN" dirty="0"/>
              <a:t>main()</a:t>
            </a:r>
            <a:r>
              <a:rPr lang="zh-CN" altLang="en-US" dirty="0"/>
              <a:t>中调用 </a:t>
            </a:r>
            <a:r>
              <a:rPr lang="en-US" altLang="zh-CN" dirty="0"/>
              <a:t>butler()</a:t>
            </a:r>
            <a:r>
              <a:rPr lang="zh-CN" altLang="en-US" dirty="0"/>
              <a:t>很简单，写出函数名和圆括号即可。当</a:t>
            </a:r>
            <a:r>
              <a:rPr lang="en-US" altLang="zh-CN" dirty="0"/>
              <a:t>butler()</a:t>
            </a:r>
            <a:endParaRPr lang="en-US" altLang="zh-CN" dirty="0"/>
          </a:p>
          <a:p>
            <a:r>
              <a:rPr lang="zh-CN" altLang="en-US" dirty="0"/>
              <a:t>执行完毕后，程序会继续执行</a:t>
            </a:r>
            <a:r>
              <a:rPr lang="en-US" altLang="zh-CN" dirty="0"/>
              <a:t>main()</a:t>
            </a:r>
            <a:r>
              <a:rPr lang="zh-CN" altLang="en-US" dirty="0"/>
              <a:t>中的下一条语句。</a:t>
            </a:r>
            <a:endParaRPr lang="en-US" altLang="zh-CN" dirty="0"/>
          </a:p>
          <a:p>
            <a:endParaRPr lang="en-US" altLang="zh-CN" dirty="0"/>
          </a:p>
          <a:p>
            <a:r>
              <a:rPr lang="zh-CN" altLang="en-US" dirty="0"/>
              <a:t>程序的最后部分是 </a:t>
            </a:r>
            <a:r>
              <a:rPr lang="en-US" altLang="zh-CN" dirty="0"/>
              <a:t>butler()</a:t>
            </a:r>
            <a:r>
              <a:rPr lang="zh-CN" altLang="en-US" dirty="0"/>
              <a:t>函数的定义，其形式和 </a:t>
            </a:r>
            <a:r>
              <a:rPr lang="en-US" altLang="zh-CN" dirty="0"/>
              <a:t>main()</a:t>
            </a:r>
            <a:r>
              <a:rPr lang="zh-CN" altLang="en-US" dirty="0"/>
              <a:t>相同，都包含函数头和用花括号括起来的函</a:t>
            </a:r>
            <a:endParaRPr lang="en-US" altLang="zh-CN" dirty="0"/>
          </a:p>
          <a:p>
            <a:r>
              <a:rPr lang="zh-CN" altLang="en-US" dirty="0"/>
              <a:t>数体。函数头重述了函数原型的信息：</a:t>
            </a:r>
            <a:r>
              <a:rPr lang="en-US" altLang="zh-CN" dirty="0" err="1"/>
              <a:t>bulter</a:t>
            </a:r>
            <a:r>
              <a:rPr lang="en-US" altLang="zh-CN" dirty="0"/>
              <a:t>()</a:t>
            </a:r>
            <a:r>
              <a:rPr lang="zh-CN" altLang="en-US" dirty="0"/>
              <a:t>不带任何参数，且没有返回值。如果使用老式编译器，</a:t>
            </a:r>
            <a:endParaRPr lang="en-US" altLang="zh-CN" dirty="0"/>
          </a:p>
          <a:p>
            <a:r>
              <a:rPr lang="zh-CN" altLang="en-US" dirty="0"/>
              <a:t>请去掉圆括号中的</a:t>
            </a:r>
            <a:r>
              <a:rPr lang="en-US" altLang="zh-CN" dirty="0"/>
              <a:t>void</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这里要注意，何时执行 </a:t>
            </a:r>
            <a:r>
              <a:rPr lang="en-US" altLang="zh-CN" dirty="0"/>
              <a:t>butler()</a:t>
            </a:r>
            <a:r>
              <a:rPr lang="zh-CN" altLang="en-US" dirty="0"/>
              <a:t>函数取决于它在 </a:t>
            </a:r>
            <a:r>
              <a:rPr lang="en-US" altLang="zh-CN" dirty="0"/>
              <a:t>main()</a:t>
            </a:r>
            <a:r>
              <a:rPr lang="zh-CN" altLang="en-US" dirty="0"/>
              <a:t>中被调用的位置，而不是 </a:t>
            </a:r>
            <a:r>
              <a:rPr lang="en-US" altLang="zh-CN" dirty="0"/>
              <a:t>butler()</a:t>
            </a:r>
            <a:r>
              <a:rPr lang="zh-CN" altLang="en-US" dirty="0"/>
              <a:t>的定义在</a:t>
            </a:r>
            <a:endParaRPr lang="en-US" altLang="zh-CN" dirty="0"/>
          </a:p>
          <a:p>
            <a:r>
              <a:rPr lang="zh-CN" altLang="en-US" dirty="0"/>
              <a:t>文件中的位置。例如，把 </a:t>
            </a:r>
            <a:r>
              <a:rPr lang="en-US" altLang="zh-CN" dirty="0"/>
              <a:t>butler()</a:t>
            </a:r>
            <a:r>
              <a:rPr lang="zh-CN" altLang="en-US" dirty="0"/>
              <a:t>函数的定义放在 </a:t>
            </a:r>
            <a:r>
              <a:rPr lang="en-US" altLang="zh-CN" dirty="0"/>
              <a:t>main()</a:t>
            </a:r>
            <a:r>
              <a:rPr lang="zh-CN" altLang="en-US" dirty="0"/>
              <a:t>定义之前，不会改变程序的执行顺序， </a:t>
            </a:r>
            <a:endParaRPr lang="en-US" altLang="zh-CN" dirty="0"/>
          </a:p>
          <a:p>
            <a:r>
              <a:rPr lang="en-US" altLang="zh-CN" dirty="0"/>
              <a:t>butler()</a:t>
            </a:r>
            <a:r>
              <a:rPr lang="zh-CN" altLang="en-US" dirty="0"/>
              <a:t>函数仍然在两次</a:t>
            </a:r>
            <a:r>
              <a:rPr lang="en-US" altLang="zh-CN" dirty="0" err="1"/>
              <a:t>printf</a:t>
            </a:r>
            <a:r>
              <a:rPr lang="en-US" altLang="zh-CN" dirty="0"/>
              <a:t>()</a:t>
            </a:r>
            <a:r>
              <a:rPr lang="zh-CN" altLang="en-US" dirty="0"/>
              <a:t>调用之间被调用。记住，无论</a:t>
            </a:r>
            <a:r>
              <a:rPr lang="en-US" altLang="zh-CN" dirty="0"/>
              <a:t>main()</a:t>
            </a:r>
            <a:r>
              <a:rPr lang="zh-CN" altLang="en-US" dirty="0"/>
              <a:t>在程序文件处于什么位置，所有</a:t>
            </a:r>
            <a:endParaRPr lang="en-US" altLang="zh-CN" dirty="0"/>
          </a:p>
          <a:p>
            <a:r>
              <a:rPr lang="zh-CN" altLang="en-US" dirty="0"/>
              <a:t>的</a:t>
            </a:r>
            <a:r>
              <a:rPr lang="en-US" altLang="zh-CN" dirty="0"/>
              <a:t>C</a:t>
            </a:r>
            <a:r>
              <a:rPr lang="zh-CN" altLang="en-US" dirty="0"/>
              <a:t>程序都从</a:t>
            </a:r>
            <a:r>
              <a:rPr lang="en-US" altLang="zh-CN" dirty="0"/>
              <a:t>main()</a:t>
            </a:r>
            <a:r>
              <a:rPr lang="zh-CN" altLang="en-US" dirty="0"/>
              <a:t>开始执行。但是，</a:t>
            </a:r>
            <a:r>
              <a:rPr lang="en-US" altLang="zh-CN" dirty="0"/>
              <a:t>C</a:t>
            </a:r>
            <a:r>
              <a:rPr lang="zh-CN" altLang="en-US" dirty="0"/>
              <a:t>的惯例是把</a:t>
            </a:r>
            <a:r>
              <a:rPr lang="en-US" altLang="zh-CN" dirty="0"/>
              <a:t>main()</a:t>
            </a:r>
            <a:r>
              <a:rPr lang="zh-CN" altLang="en-US" dirty="0"/>
              <a:t>放在开头，因为它提供了程序的基本框架。</a:t>
            </a:r>
            <a:endParaRPr lang="en-US" altLang="zh-CN" dirty="0"/>
          </a:p>
          <a:p>
            <a:endParaRPr lang="en-US" altLang="zh-CN" dirty="0"/>
          </a:p>
          <a:p>
            <a:endParaRPr lang="en-US" altLang="zh-CN" dirty="0"/>
          </a:p>
          <a:p>
            <a:r>
              <a:rPr lang="en-US" altLang="zh-CN" dirty="0"/>
              <a:t>C</a:t>
            </a:r>
            <a:r>
              <a:rPr lang="zh-CN" altLang="en-US" dirty="0"/>
              <a:t>标准建议，要为程序中用到的所有函数提供函数原型。标准</a:t>
            </a:r>
            <a:r>
              <a:rPr lang="en-US" altLang="zh-CN" dirty="0"/>
              <a:t>include</a:t>
            </a:r>
            <a:r>
              <a:rPr lang="zh-CN" altLang="en-US" dirty="0"/>
              <a:t>文件（包含文件）为标准库函数提</a:t>
            </a:r>
            <a:endParaRPr lang="en-US" altLang="zh-CN" dirty="0"/>
          </a:p>
          <a:p>
            <a:r>
              <a:rPr lang="zh-CN" altLang="en-US" dirty="0"/>
              <a:t>供可函数原型。例如，在</a:t>
            </a:r>
            <a:r>
              <a:rPr lang="en-US" altLang="zh-CN" dirty="0"/>
              <a:t>C</a:t>
            </a:r>
            <a:r>
              <a:rPr lang="zh-CN" altLang="en-US" dirty="0"/>
              <a:t>标准中，</a:t>
            </a:r>
            <a:r>
              <a:rPr lang="en-US" altLang="zh-CN" dirty="0" err="1"/>
              <a:t>stdio.h</a:t>
            </a:r>
            <a:r>
              <a:rPr lang="zh-CN" altLang="en-US" dirty="0"/>
              <a:t>文件包含了</a:t>
            </a:r>
            <a:r>
              <a:rPr lang="en-US" altLang="zh-CN" dirty="0" err="1"/>
              <a:t>printf</a:t>
            </a:r>
            <a:r>
              <a:rPr lang="en-US" altLang="zh-CN" dirty="0"/>
              <a:t>()</a:t>
            </a:r>
            <a:r>
              <a:rPr lang="zh-CN" altLang="en-US" dirty="0"/>
              <a:t>的函数原型。第</a:t>
            </a:r>
            <a:r>
              <a:rPr lang="en-US" altLang="zh-CN" dirty="0"/>
              <a:t>6</a:t>
            </a:r>
            <a:r>
              <a:rPr lang="zh-CN" altLang="en-US" dirty="0"/>
              <a:t>章最后一个示例演示</a:t>
            </a:r>
            <a:endParaRPr lang="en-US" altLang="zh-CN" dirty="0"/>
          </a:p>
          <a:p>
            <a:r>
              <a:rPr lang="zh-CN" altLang="en-US" dirty="0"/>
              <a:t>了如何使用带返回值的函数，</a:t>
            </a:r>
            <a:r>
              <a:rPr lang="zh-CN" altLang="en-US" dirty="0">
                <a:solidFill>
                  <a:srgbClr val="FF0000"/>
                </a:solidFill>
              </a:rPr>
              <a:t>第</a:t>
            </a:r>
            <a:r>
              <a:rPr lang="en-US" altLang="zh-CN" dirty="0">
                <a:solidFill>
                  <a:srgbClr val="FF0000"/>
                </a:solidFill>
              </a:rPr>
              <a:t>9</a:t>
            </a:r>
            <a:r>
              <a:rPr lang="zh-CN" altLang="en-US" dirty="0">
                <a:solidFill>
                  <a:srgbClr val="FF0000"/>
                </a:solidFill>
              </a:rPr>
              <a:t>章将详细全面地介绍函数</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2.6 </a:t>
            </a:r>
            <a:r>
              <a:rPr lang="zh-CN" altLang="en-US" dirty="0"/>
              <a:t>多个函数</a:t>
            </a:r>
            <a:endParaRPr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现在，你可以编写一个简单的 </a:t>
            </a:r>
            <a:r>
              <a:rPr lang="en-US" altLang="zh-CN" dirty="0"/>
              <a:t>C </a:t>
            </a:r>
            <a:r>
              <a:rPr lang="zh-CN" altLang="en-US" dirty="0"/>
              <a:t>程序，但是可能会犯一些简单的错误。程序的错误通常叫做</a:t>
            </a:r>
            <a:r>
              <a:rPr lang="zh-CN" altLang="en-US" dirty="0">
                <a:solidFill>
                  <a:srgbClr val="FF0000"/>
                </a:solidFill>
              </a:rPr>
              <a:t> </a:t>
            </a:r>
            <a:r>
              <a:rPr lang="en-US" altLang="zh-CN" dirty="0">
                <a:solidFill>
                  <a:srgbClr val="FF0000"/>
                </a:solidFill>
              </a:rPr>
              <a:t>bug</a:t>
            </a:r>
            <a:r>
              <a:rPr lang="zh-CN" altLang="en-US" dirty="0"/>
              <a:t>，找</a:t>
            </a:r>
            <a:endParaRPr lang="en-US" altLang="zh-CN" dirty="0"/>
          </a:p>
          <a:p>
            <a:r>
              <a:rPr lang="zh-CN" altLang="en-US" dirty="0"/>
              <a:t>出并修正错误的过程叫做</a:t>
            </a:r>
            <a:r>
              <a:rPr lang="zh-CN" altLang="en-US" dirty="0">
                <a:solidFill>
                  <a:srgbClr val="FF0000"/>
                </a:solidFill>
              </a:rPr>
              <a:t>调试（</a:t>
            </a:r>
            <a:r>
              <a:rPr lang="en-US" altLang="zh-CN" dirty="0">
                <a:solidFill>
                  <a:srgbClr val="FF0000"/>
                </a:solidFill>
              </a:rPr>
              <a:t>debug</a:t>
            </a:r>
            <a:r>
              <a:rPr lang="zh-CN" altLang="en-US" dirty="0">
                <a:solidFill>
                  <a:srgbClr val="FF0000"/>
                </a:solidFill>
              </a:rPr>
              <a:t>）</a:t>
            </a:r>
            <a:r>
              <a:rPr lang="zh-CN" altLang="en-US" dirty="0"/>
              <a:t>。程序清单</a:t>
            </a:r>
            <a:r>
              <a:rPr lang="en-US" altLang="zh-CN" dirty="0"/>
              <a:t>2.4</a:t>
            </a:r>
            <a:r>
              <a:rPr lang="zh-CN" altLang="en-US" dirty="0"/>
              <a:t>是一个有错误的程序，看看你能找出几处。</a:t>
            </a:r>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2.7 </a:t>
            </a:r>
            <a:r>
              <a:rPr lang="zh-CN" altLang="en-US" dirty="0"/>
              <a:t>调试程序</a:t>
            </a:r>
            <a:endParaRPr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fontScale="92500" lnSpcReduction="10000"/>
          </a:bodyPr>
          <a:lstStyle/>
          <a:p>
            <a:r>
              <a:rPr lang="zh-CN" altLang="en-US" dirty="0"/>
              <a:t>程序清单</a:t>
            </a:r>
            <a:r>
              <a:rPr lang="en-US" altLang="zh-CN" dirty="0"/>
              <a:t>2.4 </a:t>
            </a:r>
            <a:r>
              <a:rPr lang="en-US" altLang="zh-CN" dirty="0" err="1"/>
              <a:t>nogood.c</a:t>
            </a:r>
            <a:r>
              <a:rPr lang="zh-CN" altLang="en-US" dirty="0"/>
              <a:t>程序</a:t>
            </a:r>
            <a:endParaRPr lang="zh-CN" altLang="en-US" dirty="0"/>
          </a:p>
          <a:p>
            <a:r>
              <a:rPr lang="en-US" altLang="zh-CN" dirty="0"/>
              <a:t>/* </a:t>
            </a:r>
            <a:r>
              <a:rPr lang="en-US" altLang="zh-CN" dirty="0" err="1"/>
              <a:t>nogood.c</a:t>
            </a:r>
            <a:r>
              <a:rPr lang="en-US" altLang="zh-CN" dirty="0"/>
              <a:t> -- </a:t>
            </a:r>
            <a:r>
              <a:rPr lang="zh-CN" altLang="en-US" dirty="0"/>
              <a:t>有错误的程序 *</a:t>
            </a:r>
            <a:r>
              <a:rPr lang="en-US" altLang="zh-CN" dirty="0"/>
              <a:t>/</a:t>
            </a:r>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int</a:t>
            </a:r>
            <a:r>
              <a:rPr lang="zh-CN" altLang="en-US" dirty="0"/>
              <a:t>　</a:t>
            </a:r>
            <a:r>
              <a:rPr lang="en-US" altLang="zh-CN" dirty="0"/>
              <a:t>n,</a:t>
            </a:r>
            <a:r>
              <a:rPr lang="zh-CN" altLang="en-US" dirty="0"/>
              <a:t>　</a:t>
            </a:r>
            <a:r>
              <a:rPr lang="en-US" altLang="zh-CN" dirty="0"/>
              <a:t>int</a:t>
            </a:r>
            <a:r>
              <a:rPr lang="zh-CN" altLang="en-US" dirty="0"/>
              <a:t>　</a:t>
            </a:r>
            <a:r>
              <a:rPr lang="en-US" altLang="zh-CN" dirty="0"/>
              <a:t>n2,</a:t>
            </a:r>
            <a:r>
              <a:rPr lang="zh-CN" altLang="en-US" dirty="0"/>
              <a:t>　</a:t>
            </a:r>
            <a:r>
              <a:rPr lang="en-US" altLang="zh-CN" dirty="0"/>
              <a:t>int</a:t>
            </a:r>
            <a:r>
              <a:rPr lang="zh-CN" altLang="en-US" dirty="0"/>
              <a:t>　</a:t>
            </a:r>
            <a:r>
              <a:rPr lang="en-US" altLang="zh-CN" dirty="0"/>
              <a:t>n3;</a:t>
            </a:r>
            <a:endParaRPr lang="en-US" altLang="zh-CN" dirty="0"/>
          </a:p>
          <a:p>
            <a:r>
              <a:rPr lang="en-US" altLang="zh-CN" dirty="0"/>
              <a:t>/* </a:t>
            </a:r>
            <a:r>
              <a:rPr lang="zh-CN" altLang="en-US" dirty="0"/>
              <a:t>该程序有多处错误</a:t>
            </a:r>
            <a:endParaRPr lang="zh-CN" altLang="en-US" dirty="0"/>
          </a:p>
          <a:p>
            <a:r>
              <a:rPr lang="en-US" altLang="zh-CN" dirty="0"/>
              <a:t>n</a:t>
            </a:r>
            <a:r>
              <a:rPr lang="zh-CN" altLang="en-US" dirty="0"/>
              <a:t>　</a:t>
            </a:r>
            <a:r>
              <a:rPr lang="en-US" altLang="zh-CN" dirty="0"/>
              <a:t>=</a:t>
            </a:r>
            <a:r>
              <a:rPr lang="zh-CN" altLang="en-US" dirty="0"/>
              <a:t>　</a:t>
            </a:r>
            <a:r>
              <a:rPr lang="en-US" altLang="zh-CN" dirty="0"/>
              <a:t>5;</a:t>
            </a:r>
            <a:endParaRPr lang="en-US" altLang="zh-CN" dirty="0"/>
          </a:p>
          <a:p>
            <a:r>
              <a:rPr lang="en-US" altLang="zh-CN" dirty="0"/>
              <a:t>n2 = n * n;</a:t>
            </a:r>
            <a:endParaRPr lang="en-US" altLang="zh-CN" dirty="0"/>
          </a:p>
          <a:p>
            <a:r>
              <a:rPr lang="en-US" altLang="zh-CN" dirty="0"/>
              <a:t>n3 = n2 * n2;</a:t>
            </a:r>
            <a:endParaRPr lang="en-US" altLang="zh-CN" dirty="0"/>
          </a:p>
          <a:p>
            <a:r>
              <a:rPr lang="en-US" altLang="zh-CN" dirty="0" err="1"/>
              <a:t>printf</a:t>
            </a:r>
            <a:r>
              <a:rPr lang="en-US" altLang="zh-CN" dirty="0"/>
              <a:t>("n</a:t>
            </a:r>
            <a:r>
              <a:rPr lang="zh-CN" altLang="en-US" dirty="0"/>
              <a:t>　</a:t>
            </a:r>
            <a:r>
              <a:rPr lang="en-US" altLang="zh-CN" dirty="0"/>
              <a:t>=</a:t>
            </a:r>
            <a:r>
              <a:rPr lang="zh-CN" altLang="en-US" dirty="0"/>
              <a:t>　</a:t>
            </a:r>
            <a:r>
              <a:rPr lang="en-US" altLang="zh-CN" dirty="0"/>
              <a:t>%d,</a:t>
            </a:r>
            <a:r>
              <a:rPr lang="zh-CN" altLang="en-US" dirty="0"/>
              <a:t>　</a:t>
            </a:r>
            <a:r>
              <a:rPr lang="en-US" altLang="zh-CN" dirty="0"/>
              <a:t>n</a:t>
            </a:r>
            <a:r>
              <a:rPr lang="zh-CN" altLang="en-US" dirty="0"/>
              <a:t>　</a:t>
            </a:r>
            <a:r>
              <a:rPr lang="en-US" altLang="zh-CN" dirty="0"/>
              <a:t>squared</a:t>
            </a:r>
            <a:r>
              <a:rPr lang="zh-CN" altLang="en-US" dirty="0"/>
              <a:t>　</a:t>
            </a:r>
            <a:r>
              <a:rPr lang="en-US" altLang="zh-CN" dirty="0"/>
              <a:t>=</a:t>
            </a:r>
            <a:r>
              <a:rPr lang="zh-CN" altLang="en-US" dirty="0"/>
              <a:t>　</a:t>
            </a:r>
            <a:r>
              <a:rPr lang="en-US" altLang="zh-CN" dirty="0"/>
              <a:t>%d,</a:t>
            </a:r>
            <a:r>
              <a:rPr lang="zh-CN" altLang="en-US" dirty="0"/>
              <a:t>　</a:t>
            </a:r>
            <a:r>
              <a:rPr lang="en-US" altLang="zh-CN" dirty="0"/>
              <a:t>n</a:t>
            </a:r>
            <a:r>
              <a:rPr lang="zh-CN" altLang="en-US" dirty="0"/>
              <a:t>　</a:t>
            </a:r>
            <a:r>
              <a:rPr lang="en-US" altLang="zh-CN" dirty="0"/>
              <a:t>cubed</a:t>
            </a:r>
            <a:r>
              <a:rPr lang="zh-CN" altLang="en-US" dirty="0"/>
              <a:t>　</a:t>
            </a:r>
            <a:r>
              <a:rPr lang="en-US" altLang="zh-CN" dirty="0"/>
              <a:t>=</a:t>
            </a:r>
            <a:r>
              <a:rPr lang="zh-CN" altLang="en-US" dirty="0"/>
              <a:t>　</a:t>
            </a:r>
            <a:r>
              <a:rPr lang="en-US" altLang="zh-CN" dirty="0"/>
              <a:t>%d\n",</a:t>
            </a:r>
            <a:r>
              <a:rPr lang="zh-CN" altLang="en-US" dirty="0"/>
              <a:t>　</a:t>
            </a:r>
            <a:r>
              <a:rPr lang="en-US" altLang="zh-CN" dirty="0"/>
              <a:t>n,</a:t>
            </a:r>
            <a:r>
              <a:rPr lang="zh-CN" altLang="en-US" dirty="0"/>
              <a:t>　</a:t>
            </a:r>
            <a:endParaRPr lang="zh-CN" altLang="en-US" dirty="0"/>
          </a:p>
          <a:p>
            <a:r>
              <a:rPr lang="en-US" altLang="zh-CN" dirty="0"/>
              <a:t>n2,</a:t>
            </a:r>
            <a:r>
              <a:rPr lang="zh-CN" altLang="en-US" dirty="0"/>
              <a:t>　</a:t>
            </a:r>
            <a:r>
              <a:rPr lang="en-US" altLang="zh-CN" dirty="0"/>
              <a:t>n3)</a:t>
            </a:r>
            <a:endParaRPr lang="en-US" altLang="zh-CN" dirty="0"/>
          </a:p>
          <a:p>
            <a:r>
              <a:rPr lang="en-US" altLang="zh-CN" dirty="0"/>
              <a:t>return 0;</a:t>
            </a:r>
            <a:endParaRPr lang="en-US" altLang="zh-CN" dirty="0"/>
          </a:p>
          <a:p>
            <a:r>
              <a:rPr lang="en-US" altLang="zh-CN" dirty="0"/>
              <a:t>)</a:t>
            </a:r>
            <a:endParaRPr lang="zh-CN" altLang="en-US" dirty="0"/>
          </a:p>
        </p:txBody>
      </p:sp>
      <p:sp>
        <p:nvSpPr>
          <p:cNvPr id="2" name="标题 1"/>
          <p:cNvSpPr>
            <a:spLocks noGrp="1"/>
          </p:cNvSpPr>
          <p:nvPr>
            <p:ph type="title"/>
          </p:nvPr>
        </p:nvSpPr>
        <p:spPr/>
        <p:txBody>
          <a:bodyPr/>
          <a:lstStyle/>
          <a:p>
            <a:r>
              <a:rPr lang="en-US" altLang="zh-CN" dirty="0"/>
              <a:t>2.7 </a:t>
            </a:r>
            <a:r>
              <a:rPr lang="zh-CN" altLang="en-US" dirty="0"/>
              <a:t>调试程序</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在学习如何用</a:t>
            </a:r>
            <a:r>
              <a:rPr lang="en-US" altLang="zh-CN" dirty="0"/>
              <a:t>C</a:t>
            </a:r>
            <a:r>
              <a:rPr lang="zh-CN" altLang="en-US" dirty="0"/>
              <a:t>语言编程之前，最好先了解一下计算机的工作原理。这些知识有助于你理解用</a:t>
            </a:r>
            <a:r>
              <a:rPr lang="en-US" altLang="zh-CN" dirty="0"/>
              <a:t>C</a:t>
            </a:r>
            <a:r>
              <a:rPr lang="zh-CN" altLang="en-US" dirty="0"/>
              <a:t>语言编</a:t>
            </a:r>
            <a:endParaRPr lang="en-US" altLang="zh-CN" dirty="0"/>
          </a:p>
          <a:p>
            <a:r>
              <a:rPr lang="zh-CN" altLang="en-US" dirty="0"/>
              <a:t>写程序和运行</a:t>
            </a:r>
            <a:r>
              <a:rPr lang="en-US" altLang="zh-CN" dirty="0"/>
              <a:t>C</a:t>
            </a:r>
            <a:r>
              <a:rPr lang="zh-CN" altLang="en-US" dirty="0"/>
              <a:t>程序时所发生的事情之间有什么联系。</a:t>
            </a:r>
            <a:endParaRPr lang="en-US" altLang="zh-CN" dirty="0"/>
          </a:p>
          <a:p>
            <a:endParaRPr lang="en-US" altLang="zh-CN" dirty="0"/>
          </a:p>
          <a:p>
            <a:endParaRPr lang="en-US" altLang="zh-CN" dirty="0"/>
          </a:p>
          <a:p>
            <a:endParaRPr lang="en-US" altLang="zh-CN" dirty="0"/>
          </a:p>
          <a:p>
            <a:r>
              <a:rPr lang="zh-CN" altLang="en-US" dirty="0"/>
              <a:t>现代的计算机由多种部件构成。</a:t>
            </a:r>
            <a:r>
              <a:rPr lang="zh-CN" altLang="en-US" dirty="0">
                <a:solidFill>
                  <a:srgbClr val="FF0000"/>
                </a:solidFill>
              </a:rPr>
              <a:t>中央处理单元（</a:t>
            </a:r>
            <a:r>
              <a:rPr lang="en-US" altLang="zh-CN" dirty="0">
                <a:solidFill>
                  <a:srgbClr val="FF0000"/>
                </a:solidFill>
              </a:rPr>
              <a:t>CPU</a:t>
            </a:r>
            <a:r>
              <a:rPr lang="zh-CN" altLang="en-US" dirty="0">
                <a:solidFill>
                  <a:srgbClr val="FF0000"/>
                </a:solidFill>
              </a:rPr>
              <a:t>）</a:t>
            </a:r>
            <a:r>
              <a:rPr lang="zh-CN" altLang="en-US" dirty="0"/>
              <a:t>承担绝大部分的运算工作。</a:t>
            </a:r>
            <a:r>
              <a:rPr lang="zh-CN" altLang="en-US" dirty="0">
                <a:solidFill>
                  <a:srgbClr val="FF0000"/>
                </a:solidFill>
              </a:rPr>
              <a:t>随机存取内存</a:t>
            </a:r>
            <a:endParaRPr lang="en-US" altLang="zh-CN" dirty="0">
              <a:solidFill>
                <a:srgbClr val="FF0000"/>
              </a:solidFill>
            </a:endParaRPr>
          </a:p>
          <a:p>
            <a:r>
              <a:rPr lang="zh-CN" altLang="en-US" dirty="0">
                <a:solidFill>
                  <a:srgbClr val="FF0000"/>
                </a:solidFill>
              </a:rPr>
              <a:t>（</a:t>
            </a:r>
            <a:r>
              <a:rPr lang="en-US" altLang="zh-CN" dirty="0">
                <a:solidFill>
                  <a:srgbClr val="FF0000"/>
                </a:solidFill>
              </a:rPr>
              <a:t>RAM</a:t>
            </a:r>
            <a:r>
              <a:rPr lang="zh-CN" altLang="en-US" dirty="0">
                <a:solidFill>
                  <a:srgbClr val="FF0000"/>
                </a:solidFill>
              </a:rPr>
              <a:t>）</a:t>
            </a:r>
            <a:r>
              <a:rPr lang="zh-CN" altLang="en-US" dirty="0"/>
              <a:t>是存储程序和文件的工作区；而永久内存存储设备（过去一般指机械硬盘，现在还包括固态</a:t>
            </a:r>
            <a:endParaRPr lang="en-US" altLang="zh-CN" dirty="0"/>
          </a:p>
          <a:p>
            <a:r>
              <a:rPr lang="zh-CN" altLang="en-US" dirty="0"/>
              <a:t>硬盘）即使在关闭计算机后，也不会丢失之前储存的程序和文件。另外，还有各种</a:t>
            </a:r>
            <a:r>
              <a:rPr lang="zh-CN" altLang="en-US" dirty="0">
                <a:solidFill>
                  <a:srgbClr val="FF0000"/>
                </a:solidFill>
              </a:rPr>
              <a:t>外围设备</a:t>
            </a:r>
            <a:r>
              <a:rPr lang="zh-CN" altLang="en-US" dirty="0"/>
              <a:t>（如，键盘、</a:t>
            </a:r>
            <a:endParaRPr lang="en-US" altLang="zh-CN" dirty="0"/>
          </a:p>
          <a:p>
            <a:r>
              <a:rPr lang="zh-CN" altLang="en-US" dirty="0"/>
              <a:t>鼠标、触摸屏、监视器）提供人与计算机之间的交互。</a:t>
            </a:r>
            <a:r>
              <a:rPr lang="en-US" altLang="zh-CN" dirty="0"/>
              <a:t>CPU</a:t>
            </a:r>
            <a:r>
              <a:rPr lang="zh-CN" altLang="en-US" dirty="0"/>
              <a:t>负责处理程序，接下来我们重点讨论它的工</a:t>
            </a:r>
            <a:endParaRPr lang="en-US" altLang="zh-CN" dirty="0"/>
          </a:p>
          <a:p>
            <a:r>
              <a:rPr lang="zh-CN" altLang="en-US" dirty="0"/>
              <a:t>作原理。</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1.4 </a:t>
            </a:r>
            <a:r>
              <a:rPr lang="zh-CN" altLang="en-US" dirty="0"/>
              <a:t>计算机能做什么</a:t>
            </a:r>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程序清单 </a:t>
            </a:r>
            <a:r>
              <a:rPr lang="en-US" altLang="zh-CN" dirty="0"/>
              <a:t>2.4 </a:t>
            </a:r>
            <a:r>
              <a:rPr lang="zh-CN" altLang="en-US" dirty="0"/>
              <a:t>中有多处语法错误。如果不遵循 </a:t>
            </a:r>
            <a:r>
              <a:rPr lang="en-US" altLang="zh-CN" dirty="0"/>
              <a:t>C </a:t>
            </a:r>
            <a:r>
              <a:rPr lang="zh-CN" altLang="en-US" dirty="0"/>
              <a:t>语言的规则就会犯语法错误。这类似于英文中的语法</a:t>
            </a:r>
            <a:endParaRPr lang="en-US" altLang="zh-CN" dirty="0"/>
          </a:p>
          <a:p>
            <a:r>
              <a:rPr lang="zh-CN" altLang="en-US" dirty="0"/>
              <a:t>错误。例如，看看这个句子：</a:t>
            </a:r>
            <a:r>
              <a:rPr lang="en-US" altLang="zh-CN" dirty="0"/>
              <a:t>Bugs frustrate be can</a:t>
            </a:r>
            <a:r>
              <a:rPr lang="zh-CN" altLang="en-US" dirty="0"/>
              <a:t>。该句子中的英文单词都是有效的单词（即，拼</a:t>
            </a:r>
            <a:endParaRPr lang="en-US" altLang="zh-CN" dirty="0"/>
          </a:p>
          <a:p>
            <a:r>
              <a:rPr lang="zh-CN" altLang="en-US" dirty="0"/>
              <a:t>写正确），但是并未按照正确的顺序组织句子，而且用词也不妥。</a:t>
            </a:r>
            <a:r>
              <a:rPr lang="en-US" altLang="zh-CN" dirty="0"/>
              <a:t>C</a:t>
            </a:r>
            <a:r>
              <a:rPr lang="zh-CN" altLang="en-US" dirty="0"/>
              <a:t>语言的语法错误指的是，把有效的</a:t>
            </a:r>
            <a:r>
              <a:rPr lang="en-US" altLang="zh-CN" dirty="0"/>
              <a:t>C</a:t>
            </a:r>
            <a:endParaRPr lang="en-US" altLang="zh-CN" dirty="0"/>
          </a:p>
          <a:p>
            <a:r>
              <a:rPr lang="zh-CN" altLang="en-US" dirty="0"/>
              <a:t>符号放在错误的地方。</a:t>
            </a:r>
            <a:endParaRPr lang="zh-CN" altLang="en-US" dirty="0"/>
          </a:p>
        </p:txBody>
      </p:sp>
      <p:sp>
        <p:nvSpPr>
          <p:cNvPr id="2" name="标题 1"/>
          <p:cNvSpPr>
            <a:spLocks noGrp="1"/>
          </p:cNvSpPr>
          <p:nvPr>
            <p:ph type="title"/>
          </p:nvPr>
        </p:nvSpPr>
        <p:spPr/>
        <p:txBody>
          <a:bodyPr/>
          <a:lstStyle/>
          <a:p>
            <a:r>
              <a:rPr lang="en-US" altLang="zh-CN" dirty="0"/>
              <a:t>2.7.1 </a:t>
            </a:r>
            <a:r>
              <a:rPr lang="zh-CN" altLang="en-US" dirty="0"/>
              <a:t>语法错误</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nogood.c</a:t>
            </a:r>
            <a:r>
              <a:rPr lang="zh-CN" altLang="en-US" dirty="0"/>
              <a:t>程序中有哪些错误？其一，</a:t>
            </a:r>
            <a:r>
              <a:rPr lang="en-US" altLang="zh-CN" dirty="0"/>
              <a:t>main()</a:t>
            </a:r>
            <a:r>
              <a:rPr lang="zh-CN" altLang="en-US" dirty="0"/>
              <a:t>函数体使用圆括号来代替花括号。这就是把</a:t>
            </a:r>
            <a:r>
              <a:rPr lang="en-US" altLang="zh-CN" dirty="0"/>
              <a:t>C</a:t>
            </a:r>
            <a:r>
              <a:rPr lang="zh-CN" altLang="en-US" dirty="0"/>
              <a:t>符号用错了地</a:t>
            </a:r>
            <a:endParaRPr lang="en-US" altLang="zh-CN" dirty="0"/>
          </a:p>
          <a:p>
            <a:r>
              <a:rPr lang="zh-CN" altLang="en-US" dirty="0"/>
              <a:t>方。 其二，变量声明应该这样写：</a:t>
            </a:r>
            <a:endParaRPr lang="en-US" altLang="zh-CN" dirty="0"/>
          </a:p>
          <a:p>
            <a:endParaRPr lang="en-US" altLang="zh-CN" dirty="0"/>
          </a:p>
          <a:p>
            <a:r>
              <a:rPr lang="en-US" altLang="zh-CN" dirty="0"/>
              <a:t>int n, n2, n3;</a:t>
            </a:r>
            <a:endParaRPr lang="en-US" altLang="zh-CN" dirty="0"/>
          </a:p>
          <a:p>
            <a:r>
              <a:rPr lang="zh-CN" altLang="en-US" dirty="0"/>
              <a:t>或者，这样写：</a:t>
            </a:r>
            <a:endParaRPr lang="zh-CN" altLang="en-US" dirty="0"/>
          </a:p>
          <a:p>
            <a:r>
              <a:rPr lang="en-US" altLang="zh-CN" dirty="0"/>
              <a:t>int</a:t>
            </a:r>
            <a:r>
              <a:rPr lang="zh-CN" altLang="en-US" dirty="0"/>
              <a:t>　</a:t>
            </a:r>
            <a:r>
              <a:rPr lang="en-US" altLang="zh-CN" dirty="0"/>
              <a:t>n;</a:t>
            </a:r>
            <a:endParaRPr lang="en-US" altLang="zh-CN" dirty="0"/>
          </a:p>
          <a:p>
            <a:r>
              <a:rPr lang="en-US" altLang="zh-CN" dirty="0"/>
              <a:t>int</a:t>
            </a:r>
            <a:r>
              <a:rPr lang="zh-CN" altLang="en-US" dirty="0"/>
              <a:t>　</a:t>
            </a:r>
            <a:r>
              <a:rPr lang="en-US" altLang="zh-CN" dirty="0"/>
              <a:t>n2;</a:t>
            </a:r>
            <a:endParaRPr lang="en-US" altLang="zh-CN" dirty="0"/>
          </a:p>
          <a:p>
            <a:r>
              <a:rPr lang="en-US" altLang="zh-CN" dirty="0"/>
              <a:t>int</a:t>
            </a:r>
            <a:r>
              <a:rPr lang="zh-CN" altLang="en-US" dirty="0"/>
              <a:t>　</a:t>
            </a:r>
            <a:r>
              <a:rPr lang="en-US" altLang="zh-CN" dirty="0"/>
              <a:t>n3;</a:t>
            </a:r>
            <a:endParaRPr lang="en-US" altLang="zh-CN" dirty="0"/>
          </a:p>
          <a:p>
            <a:endParaRPr lang="en-US" altLang="zh-CN" dirty="0"/>
          </a:p>
          <a:p>
            <a:r>
              <a:rPr lang="zh-CN" altLang="en-US" dirty="0"/>
              <a:t>其三，</a:t>
            </a:r>
            <a:r>
              <a:rPr lang="en-US" altLang="zh-CN" dirty="0"/>
              <a:t>main()</a:t>
            </a:r>
            <a:r>
              <a:rPr lang="zh-CN" altLang="en-US" dirty="0"/>
              <a:t>中的注释末尾漏掉了*</a:t>
            </a:r>
            <a:r>
              <a:rPr lang="en-US" altLang="zh-CN" dirty="0"/>
              <a:t>/</a:t>
            </a:r>
            <a:r>
              <a:rPr lang="zh-CN" altLang="en-US" dirty="0"/>
              <a:t>（另一种修改方案是，用</a:t>
            </a:r>
            <a:r>
              <a:rPr lang="en-US" altLang="zh-CN" dirty="0"/>
              <a:t>//</a:t>
            </a:r>
            <a:r>
              <a:rPr lang="zh-CN" altLang="en-US" dirty="0"/>
              <a:t>替换</a:t>
            </a:r>
            <a:r>
              <a:rPr lang="en-US" altLang="zh-CN" dirty="0"/>
              <a:t>/*</a:t>
            </a:r>
            <a:r>
              <a:rPr lang="zh-CN" altLang="en-US" dirty="0"/>
              <a:t>）。最后，</a:t>
            </a:r>
            <a:r>
              <a:rPr lang="en-US" altLang="zh-CN" dirty="0" err="1"/>
              <a:t>printf</a:t>
            </a:r>
            <a:r>
              <a:rPr lang="en-US" altLang="zh-CN" dirty="0"/>
              <a:t>()</a:t>
            </a:r>
            <a:r>
              <a:rPr lang="zh-CN" altLang="en-US" dirty="0"/>
              <a:t>语句末尾漏</a:t>
            </a:r>
            <a:endParaRPr lang="en-US" altLang="zh-CN" dirty="0"/>
          </a:p>
          <a:p>
            <a:r>
              <a:rPr lang="zh-CN" altLang="en-US" dirty="0"/>
              <a:t>掉了分号。</a:t>
            </a:r>
            <a:endParaRPr lang="zh-CN" altLang="en-US" dirty="0"/>
          </a:p>
        </p:txBody>
      </p:sp>
      <p:sp>
        <p:nvSpPr>
          <p:cNvPr id="2" name="标题 1"/>
          <p:cNvSpPr>
            <a:spLocks noGrp="1"/>
          </p:cNvSpPr>
          <p:nvPr>
            <p:ph type="title"/>
          </p:nvPr>
        </p:nvSpPr>
        <p:spPr/>
        <p:txBody>
          <a:bodyPr/>
          <a:lstStyle/>
          <a:p>
            <a:r>
              <a:rPr lang="en-US" altLang="zh-CN" dirty="0"/>
              <a:t>2.7.1 </a:t>
            </a:r>
            <a:r>
              <a:rPr lang="zh-CN" altLang="en-US" dirty="0"/>
              <a:t>语法错误</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如何发现程序的语法错误？首先，在编译之前，浏览源代码看是否能发现一些明显的错误。接下来，查</a:t>
            </a:r>
            <a:endParaRPr lang="en-US" altLang="zh-CN" dirty="0"/>
          </a:p>
          <a:p>
            <a:r>
              <a:rPr lang="zh-CN" altLang="en-US" dirty="0"/>
              <a:t>看编译器是否发现错误，检查程序的语法错误是它的工作之一。在编译程序时，编译器发现错误会报告</a:t>
            </a:r>
            <a:endParaRPr lang="en-US" altLang="zh-CN" dirty="0"/>
          </a:p>
          <a:p>
            <a:r>
              <a:rPr lang="zh-CN" altLang="en-US" dirty="0"/>
              <a:t>错误信息，指出每一处错误的性质和具体位置。</a:t>
            </a:r>
            <a:endParaRPr lang="en-US" altLang="zh-CN" dirty="0"/>
          </a:p>
          <a:p>
            <a:endParaRPr lang="en-US" altLang="zh-CN" dirty="0"/>
          </a:p>
          <a:p>
            <a:endParaRPr lang="en-US" altLang="zh-CN" dirty="0"/>
          </a:p>
          <a:p>
            <a:r>
              <a:rPr lang="zh-CN" altLang="en-US" dirty="0"/>
              <a:t>尽管如此，编译器也有出错的时候。也许某处隐藏的语法错误会导致编译器误判。例如，由于</a:t>
            </a:r>
            <a:r>
              <a:rPr lang="en-US" altLang="zh-CN" dirty="0" err="1"/>
              <a:t>nogood.c</a:t>
            </a:r>
            <a:endParaRPr lang="en-US" altLang="zh-CN" dirty="0"/>
          </a:p>
          <a:p>
            <a:r>
              <a:rPr lang="zh-CN" altLang="en-US" dirty="0"/>
              <a:t>程序未正确声明</a:t>
            </a:r>
            <a:r>
              <a:rPr lang="en-US" altLang="zh-CN" dirty="0"/>
              <a:t>n2</a:t>
            </a:r>
            <a:r>
              <a:rPr lang="zh-CN" altLang="en-US" dirty="0"/>
              <a:t>和</a:t>
            </a:r>
            <a:r>
              <a:rPr lang="en-US" altLang="zh-CN" dirty="0"/>
              <a:t>n3</a:t>
            </a:r>
            <a:r>
              <a:rPr lang="zh-CN" altLang="en-US" dirty="0"/>
              <a:t>，会导致编译器在使用这些变量时发现更多问题。实际上，有时不用把编译器报</a:t>
            </a:r>
            <a:endParaRPr lang="en-US" altLang="zh-CN" dirty="0"/>
          </a:p>
          <a:p>
            <a:r>
              <a:rPr lang="zh-CN" altLang="en-US" dirty="0"/>
              <a:t>告的所有错误逐一修正，仅修正第 </a:t>
            </a:r>
            <a:r>
              <a:rPr lang="en-US" altLang="zh-CN" dirty="0"/>
              <a:t>1 </a:t>
            </a:r>
            <a:r>
              <a:rPr lang="zh-CN" altLang="en-US" dirty="0"/>
              <a:t>条或前几处错误后，错误信息就会少很多。继续这样做，直到编</a:t>
            </a:r>
            <a:endParaRPr lang="en-US" altLang="zh-CN" dirty="0"/>
          </a:p>
          <a:p>
            <a:r>
              <a:rPr lang="zh-CN" altLang="en-US" dirty="0"/>
              <a:t>译器不再报错。编译器另一个常见的毛病是，报错的位置比真正的错误位置滞后一行。例如，编译器在</a:t>
            </a:r>
            <a:endParaRPr lang="en-US" altLang="zh-CN" dirty="0"/>
          </a:p>
          <a:p>
            <a:r>
              <a:rPr lang="zh-CN" altLang="en-US" dirty="0"/>
              <a:t>编译下一行时才会发现上一行缺少分号。因此，如果编译器报错某行缺少分号，请检查上一行。</a:t>
            </a:r>
            <a:endParaRPr lang="zh-CN" altLang="en-US" dirty="0"/>
          </a:p>
        </p:txBody>
      </p:sp>
      <p:sp>
        <p:nvSpPr>
          <p:cNvPr id="2" name="标题 1"/>
          <p:cNvSpPr>
            <a:spLocks noGrp="1"/>
          </p:cNvSpPr>
          <p:nvPr>
            <p:ph type="title"/>
          </p:nvPr>
        </p:nvSpPr>
        <p:spPr/>
        <p:txBody>
          <a:bodyPr/>
          <a:lstStyle/>
          <a:p>
            <a:r>
              <a:rPr lang="en-US" altLang="zh-CN" dirty="0"/>
              <a:t>2.7.1 </a:t>
            </a:r>
            <a:r>
              <a:rPr lang="zh-CN" altLang="en-US" dirty="0"/>
              <a:t>语法错误</a:t>
            </a:r>
            <a:endParaRPr lang="zh-CN" alt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语义错误是指意思上的错误。例如，考虑这个句子：</a:t>
            </a:r>
            <a:r>
              <a:rPr lang="en-US" altLang="zh-CN" dirty="0"/>
              <a:t>Scornful derivatives sing greenly</a:t>
            </a:r>
            <a:r>
              <a:rPr lang="zh-CN" altLang="en-US" dirty="0"/>
              <a:t>（轻蔑的衍</a:t>
            </a:r>
            <a:endParaRPr lang="en-US" altLang="zh-CN" dirty="0"/>
          </a:p>
          <a:p>
            <a:r>
              <a:rPr lang="zh-CN" altLang="en-US" dirty="0"/>
              <a:t>生物不熟练地唱歌）。句中的形容词、名词、动词和副词都在正确的位置上，所以语法正确。但是，却</a:t>
            </a:r>
            <a:endParaRPr lang="en-US" altLang="zh-CN" dirty="0"/>
          </a:p>
          <a:p>
            <a:r>
              <a:rPr lang="zh-CN" altLang="en-US" dirty="0"/>
              <a:t>让人不知所云。在</a:t>
            </a:r>
            <a:r>
              <a:rPr lang="en-US" altLang="zh-CN" dirty="0"/>
              <a:t>C</a:t>
            </a:r>
            <a:r>
              <a:rPr lang="zh-CN" altLang="en-US" dirty="0"/>
              <a:t>语言中，如果遵循了</a:t>
            </a:r>
            <a:r>
              <a:rPr lang="en-US" altLang="zh-CN" dirty="0"/>
              <a:t>C</a:t>
            </a:r>
            <a:r>
              <a:rPr lang="zh-CN" altLang="en-US" dirty="0"/>
              <a:t>规则，但是结果不正确，那就是犯了语义错误。程序示例中有</a:t>
            </a:r>
            <a:endParaRPr lang="en-US" altLang="zh-CN" dirty="0"/>
          </a:p>
          <a:p>
            <a:r>
              <a:rPr lang="zh-CN" altLang="en-US" dirty="0"/>
              <a:t>这样的错误：</a:t>
            </a:r>
            <a:endParaRPr lang="en-US" altLang="zh-CN" dirty="0"/>
          </a:p>
          <a:p>
            <a:endParaRPr lang="en-US" altLang="zh-CN" dirty="0"/>
          </a:p>
          <a:p>
            <a:r>
              <a:rPr lang="en-US" altLang="zh-CN" dirty="0"/>
              <a:t>n3 = n2 * n2;</a:t>
            </a:r>
            <a:endParaRPr lang="en-US" altLang="zh-CN" dirty="0"/>
          </a:p>
          <a:p>
            <a:endParaRPr lang="en-US" altLang="zh-CN" dirty="0"/>
          </a:p>
          <a:p>
            <a:r>
              <a:rPr lang="zh-CN" altLang="en-US" dirty="0"/>
              <a:t>此处，</a:t>
            </a:r>
            <a:r>
              <a:rPr lang="en-US" altLang="zh-CN" dirty="0"/>
              <a:t>n3</a:t>
            </a:r>
            <a:r>
              <a:rPr lang="zh-CN" altLang="en-US" dirty="0"/>
              <a:t>原意表示</a:t>
            </a:r>
            <a:r>
              <a:rPr lang="en-US" altLang="zh-CN" dirty="0"/>
              <a:t>n</a:t>
            </a:r>
            <a:r>
              <a:rPr lang="zh-CN" altLang="en-US" dirty="0"/>
              <a:t>的</a:t>
            </a:r>
            <a:r>
              <a:rPr lang="en-US" altLang="zh-CN" dirty="0"/>
              <a:t>3</a:t>
            </a:r>
            <a:r>
              <a:rPr lang="zh-CN" altLang="en-US" dirty="0"/>
              <a:t>次方，但是代码中的</a:t>
            </a:r>
            <a:r>
              <a:rPr lang="en-US" altLang="zh-CN" dirty="0"/>
              <a:t>n3</a:t>
            </a:r>
            <a:r>
              <a:rPr lang="zh-CN" altLang="en-US" dirty="0"/>
              <a:t>被设置成</a:t>
            </a:r>
            <a:r>
              <a:rPr lang="en-US" altLang="zh-CN" dirty="0"/>
              <a:t>n</a:t>
            </a:r>
            <a:r>
              <a:rPr lang="zh-CN" altLang="en-US" dirty="0"/>
              <a:t>的</a:t>
            </a:r>
            <a:r>
              <a:rPr lang="en-US" altLang="zh-CN" dirty="0"/>
              <a:t>4</a:t>
            </a:r>
            <a:r>
              <a:rPr lang="zh-CN" altLang="en-US" dirty="0"/>
              <a:t>次方（</a:t>
            </a:r>
            <a:r>
              <a:rPr lang="en-US" altLang="zh-CN" dirty="0"/>
              <a:t>n2 =n * n</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solidFill>
                  <a:srgbClr val="FF0000"/>
                </a:solidFill>
              </a:rPr>
              <a:t>编译器无法检测语义错误，因为这类错误并未违反 </a:t>
            </a:r>
            <a:r>
              <a:rPr lang="en-US" altLang="zh-CN" dirty="0">
                <a:solidFill>
                  <a:srgbClr val="FF0000"/>
                </a:solidFill>
              </a:rPr>
              <a:t>C</a:t>
            </a:r>
            <a:r>
              <a:rPr lang="zh-CN" altLang="en-US" dirty="0">
                <a:solidFill>
                  <a:srgbClr val="FF0000"/>
                </a:solidFill>
              </a:rPr>
              <a:t>语言的规则</a:t>
            </a:r>
            <a:r>
              <a:rPr lang="zh-CN" altLang="en-US" dirty="0"/>
              <a:t>。编译器无法了解你的真正意图，所以</a:t>
            </a:r>
            <a:endParaRPr lang="en-US" altLang="zh-CN" dirty="0"/>
          </a:p>
          <a:p>
            <a:r>
              <a:rPr lang="zh-CN" altLang="en-US" dirty="0"/>
              <a:t>你只能自己找出这些错误。例如，假设你修正了程序的语法错误，程序应该如程序清单</a:t>
            </a:r>
            <a:r>
              <a:rPr lang="en-US" altLang="zh-CN" dirty="0"/>
              <a:t>2.5</a:t>
            </a:r>
            <a:r>
              <a:rPr lang="zh-CN" altLang="en-US" dirty="0"/>
              <a:t>所示：</a:t>
            </a:r>
            <a:endParaRPr lang="en-US" altLang="zh-CN" dirty="0"/>
          </a:p>
          <a:p>
            <a:endParaRPr lang="en-US" altLang="zh-CN" dirty="0"/>
          </a:p>
          <a:p>
            <a:r>
              <a:rPr lang="zh-CN" altLang="en-US" dirty="0"/>
              <a:t>程序清单</a:t>
            </a:r>
            <a:r>
              <a:rPr lang="en-US" altLang="zh-CN" dirty="0"/>
              <a:t>2.5 </a:t>
            </a:r>
            <a:r>
              <a:rPr lang="en-US" altLang="zh-CN" dirty="0" err="1"/>
              <a:t>stillbad.c</a:t>
            </a:r>
            <a:r>
              <a:rPr lang="zh-CN" altLang="en-US" dirty="0"/>
              <a:t>程序</a:t>
            </a:r>
            <a:endParaRPr lang="zh-CN" altLang="en-US" dirty="0"/>
          </a:p>
          <a:p>
            <a:r>
              <a:rPr lang="en-US" altLang="zh-CN" dirty="0"/>
              <a:t>/* </a:t>
            </a:r>
            <a:r>
              <a:rPr lang="en-US" altLang="zh-CN" dirty="0" err="1"/>
              <a:t>stillbad.c</a:t>
            </a:r>
            <a:r>
              <a:rPr lang="en-US" altLang="zh-CN" dirty="0"/>
              <a:t> -- </a:t>
            </a:r>
            <a:r>
              <a:rPr lang="zh-CN" altLang="en-US" dirty="0"/>
              <a:t>修复了语法错误的程序 *</a:t>
            </a:r>
            <a:r>
              <a:rPr lang="en-US" altLang="zh-CN" dirty="0"/>
              <a:t>/</a:t>
            </a:r>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int</a:t>
            </a:r>
            <a:r>
              <a:rPr lang="zh-CN" altLang="en-US" dirty="0"/>
              <a:t>　</a:t>
            </a:r>
            <a:r>
              <a:rPr lang="en-US" altLang="zh-CN" dirty="0"/>
              <a:t>n,</a:t>
            </a:r>
            <a:r>
              <a:rPr lang="zh-CN" altLang="en-US" dirty="0"/>
              <a:t>　</a:t>
            </a:r>
            <a:r>
              <a:rPr lang="en-US" altLang="zh-CN" dirty="0"/>
              <a:t>n2,</a:t>
            </a:r>
            <a:r>
              <a:rPr lang="zh-CN" altLang="en-US" dirty="0"/>
              <a:t>　</a:t>
            </a:r>
            <a:r>
              <a:rPr lang="en-US" altLang="zh-CN" dirty="0"/>
              <a:t>n3;</a:t>
            </a:r>
            <a:endParaRPr lang="en-US" altLang="zh-CN" dirty="0"/>
          </a:p>
          <a:p>
            <a:r>
              <a:rPr lang="en-US" altLang="zh-CN" dirty="0"/>
              <a:t>/* </a:t>
            </a:r>
            <a:r>
              <a:rPr lang="zh-CN" altLang="en-US" dirty="0"/>
              <a:t>该程序有一个语义错误 *</a:t>
            </a:r>
            <a:r>
              <a:rPr lang="en-US" altLang="zh-CN" dirty="0"/>
              <a:t>/</a:t>
            </a:r>
            <a:endParaRPr lang="en-US" altLang="zh-CN" dirty="0"/>
          </a:p>
          <a:p>
            <a:r>
              <a:rPr lang="en-US" altLang="zh-CN" dirty="0"/>
              <a:t>n</a:t>
            </a:r>
            <a:r>
              <a:rPr lang="zh-CN" altLang="en-US" dirty="0"/>
              <a:t>　</a:t>
            </a:r>
            <a:r>
              <a:rPr lang="en-US" altLang="zh-CN" dirty="0"/>
              <a:t>=</a:t>
            </a:r>
            <a:r>
              <a:rPr lang="zh-CN" altLang="en-US" dirty="0"/>
              <a:t>　</a:t>
            </a:r>
            <a:r>
              <a:rPr lang="en-US" altLang="zh-CN" dirty="0"/>
              <a:t>5;</a:t>
            </a:r>
            <a:endParaRPr lang="en-US" altLang="zh-CN" dirty="0"/>
          </a:p>
          <a:p>
            <a:r>
              <a:rPr lang="en-US" altLang="zh-CN" dirty="0"/>
              <a:t>n2 = n * n;</a:t>
            </a:r>
            <a:endParaRPr lang="en-US" altLang="zh-CN" dirty="0"/>
          </a:p>
          <a:p>
            <a:r>
              <a:rPr lang="en-US" altLang="zh-CN" dirty="0"/>
              <a:t>n3 = n2 * n2;</a:t>
            </a:r>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printf</a:t>
            </a:r>
            <a:r>
              <a:rPr lang="en-US" altLang="zh-CN" dirty="0"/>
              <a:t>("n</a:t>
            </a:r>
            <a:r>
              <a:rPr lang="zh-CN" altLang="en-US" dirty="0"/>
              <a:t>　</a:t>
            </a:r>
            <a:r>
              <a:rPr lang="en-US" altLang="zh-CN" dirty="0"/>
              <a:t>=</a:t>
            </a:r>
            <a:r>
              <a:rPr lang="zh-CN" altLang="en-US" dirty="0"/>
              <a:t>　</a:t>
            </a:r>
            <a:r>
              <a:rPr lang="en-US" altLang="zh-CN" dirty="0"/>
              <a:t>%d,</a:t>
            </a:r>
            <a:r>
              <a:rPr lang="zh-CN" altLang="en-US" dirty="0"/>
              <a:t>　</a:t>
            </a:r>
            <a:r>
              <a:rPr lang="en-US" altLang="zh-CN" dirty="0"/>
              <a:t>n</a:t>
            </a:r>
            <a:r>
              <a:rPr lang="zh-CN" altLang="en-US" dirty="0"/>
              <a:t>　</a:t>
            </a:r>
            <a:r>
              <a:rPr lang="en-US" altLang="zh-CN" dirty="0"/>
              <a:t>squared</a:t>
            </a:r>
            <a:r>
              <a:rPr lang="zh-CN" altLang="en-US" dirty="0"/>
              <a:t>　</a:t>
            </a:r>
            <a:r>
              <a:rPr lang="en-US" altLang="zh-CN" dirty="0"/>
              <a:t>=</a:t>
            </a:r>
            <a:r>
              <a:rPr lang="zh-CN" altLang="en-US" dirty="0"/>
              <a:t>　</a:t>
            </a:r>
            <a:r>
              <a:rPr lang="en-US" altLang="zh-CN" dirty="0"/>
              <a:t>%d,</a:t>
            </a:r>
            <a:r>
              <a:rPr lang="zh-CN" altLang="en-US" dirty="0"/>
              <a:t>　</a:t>
            </a:r>
            <a:r>
              <a:rPr lang="en-US" altLang="zh-CN" dirty="0"/>
              <a:t>n</a:t>
            </a:r>
            <a:r>
              <a:rPr lang="zh-CN" altLang="en-US" dirty="0"/>
              <a:t>　</a:t>
            </a:r>
            <a:r>
              <a:rPr lang="en-US" altLang="zh-CN" dirty="0"/>
              <a:t>cubed</a:t>
            </a:r>
            <a:r>
              <a:rPr lang="zh-CN" altLang="en-US" dirty="0"/>
              <a:t>　</a:t>
            </a:r>
            <a:r>
              <a:rPr lang="en-US" altLang="zh-CN" dirty="0"/>
              <a:t>=</a:t>
            </a:r>
            <a:r>
              <a:rPr lang="zh-CN" altLang="en-US" dirty="0"/>
              <a:t>　</a:t>
            </a:r>
            <a:r>
              <a:rPr lang="en-US" altLang="zh-CN" dirty="0"/>
              <a:t>%d\n",</a:t>
            </a:r>
            <a:r>
              <a:rPr lang="zh-CN" altLang="en-US" dirty="0"/>
              <a:t>　</a:t>
            </a:r>
            <a:r>
              <a:rPr lang="en-US" altLang="zh-CN" dirty="0"/>
              <a:t>n,</a:t>
            </a:r>
            <a:r>
              <a:rPr lang="zh-CN" altLang="en-US" dirty="0"/>
              <a:t>　</a:t>
            </a:r>
            <a:endParaRPr lang="zh-CN" altLang="en-US" dirty="0"/>
          </a:p>
          <a:p>
            <a:r>
              <a:rPr lang="en-US" altLang="zh-CN" dirty="0"/>
              <a:t>n2,</a:t>
            </a:r>
            <a:r>
              <a:rPr lang="zh-CN" altLang="en-US" dirty="0"/>
              <a:t>　</a:t>
            </a:r>
            <a:r>
              <a:rPr lang="en-US" altLang="zh-CN" dirty="0"/>
              <a:t>n3);</a:t>
            </a:r>
            <a:endParaRPr lang="en-US" altLang="zh-CN" dirty="0"/>
          </a:p>
          <a:p>
            <a:r>
              <a:rPr lang="en-US" altLang="zh-CN" dirty="0"/>
              <a:t>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该程序的输出如下：</a:t>
            </a:r>
            <a:endParaRPr lang="zh-CN" altLang="en-US" dirty="0"/>
          </a:p>
          <a:p>
            <a:endParaRPr lang="pt-BR" altLang="zh-CN" dirty="0"/>
          </a:p>
          <a:p>
            <a:r>
              <a:rPr lang="pt-BR" altLang="zh-CN" dirty="0"/>
              <a:t>n = 5, n squared = 25, n cubed = 625</a:t>
            </a:r>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如果对简单的立方比较熟悉，就会注意到 </a:t>
            </a:r>
            <a:r>
              <a:rPr lang="en-US" altLang="zh-CN" dirty="0"/>
              <a:t>625 </a:t>
            </a:r>
            <a:r>
              <a:rPr lang="zh-CN" altLang="en-US" dirty="0"/>
              <a:t>不对。下一步是跟踪程序的执行步骤，找出程序如何得</a:t>
            </a:r>
            <a:endParaRPr lang="en-US" altLang="zh-CN" dirty="0"/>
          </a:p>
          <a:p>
            <a:r>
              <a:rPr lang="zh-CN" altLang="en-US" dirty="0"/>
              <a:t>出这个答案。对于本例，通过查看代码就会发现其中的错误，但是，还应该学习更系统的方法。方法之</a:t>
            </a:r>
            <a:endParaRPr lang="en-US" altLang="zh-CN" dirty="0"/>
          </a:p>
          <a:p>
            <a:r>
              <a:rPr lang="zh-CN" altLang="en-US" dirty="0"/>
              <a:t>一是，把自己想象成计算机，跟着程序的步骤一步一步地执行。下面，我们来试试这种方法。</a:t>
            </a:r>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main()</a:t>
            </a:r>
            <a:r>
              <a:rPr lang="zh-CN" altLang="en-US" dirty="0"/>
              <a:t>函数体一开始就声明了</a:t>
            </a:r>
            <a:r>
              <a:rPr lang="en-US" altLang="zh-CN" dirty="0"/>
              <a:t>3</a:t>
            </a:r>
            <a:r>
              <a:rPr lang="zh-CN" altLang="en-US" dirty="0"/>
              <a:t>个变量：</a:t>
            </a:r>
            <a:r>
              <a:rPr lang="en-US" altLang="zh-CN" dirty="0"/>
              <a:t>n</a:t>
            </a:r>
            <a:r>
              <a:rPr lang="zh-CN" altLang="en-US" dirty="0"/>
              <a:t>、</a:t>
            </a:r>
            <a:r>
              <a:rPr lang="en-US" altLang="zh-CN" dirty="0"/>
              <a:t>n2</a:t>
            </a:r>
            <a:r>
              <a:rPr lang="zh-CN" altLang="en-US" dirty="0"/>
              <a:t>、</a:t>
            </a:r>
            <a:r>
              <a:rPr lang="en-US" altLang="zh-CN" dirty="0"/>
              <a:t>n3</a:t>
            </a:r>
            <a:r>
              <a:rPr lang="zh-CN" altLang="en-US" dirty="0"/>
              <a:t>。你可以画出</a:t>
            </a:r>
            <a:r>
              <a:rPr lang="en-US" altLang="zh-CN" dirty="0"/>
              <a:t>3</a:t>
            </a:r>
            <a:r>
              <a:rPr lang="zh-CN" altLang="en-US" dirty="0"/>
              <a:t>个盒子并把变量名写在盒子上来模拟</a:t>
            </a:r>
            <a:endParaRPr lang="en-US" altLang="zh-CN" dirty="0"/>
          </a:p>
          <a:p>
            <a:r>
              <a:rPr lang="zh-CN" altLang="en-US" dirty="0"/>
              <a:t>这种情况（见图</a:t>
            </a:r>
            <a:r>
              <a:rPr lang="en-US" altLang="zh-CN" dirty="0"/>
              <a:t>2.6</a:t>
            </a:r>
            <a:r>
              <a:rPr lang="zh-CN" altLang="en-US" dirty="0"/>
              <a:t>）。接下来，程序把</a:t>
            </a:r>
            <a:r>
              <a:rPr lang="en-US" altLang="zh-CN" dirty="0"/>
              <a:t>5</a:t>
            </a:r>
            <a:r>
              <a:rPr lang="zh-CN" altLang="en-US" dirty="0"/>
              <a:t>赋给变量</a:t>
            </a:r>
            <a:r>
              <a:rPr lang="en-US" altLang="zh-CN" dirty="0"/>
              <a:t>n</a:t>
            </a:r>
            <a:r>
              <a:rPr lang="zh-CN" altLang="en-US" dirty="0"/>
              <a:t>。你可以在标签为</a:t>
            </a:r>
            <a:r>
              <a:rPr lang="en-US" altLang="zh-CN" dirty="0"/>
              <a:t>n</a:t>
            </a:r>
            <a:r>
              <a:rPr lang="zh-CN" altLang="en-US" dirty="0"/>
              <a:t>的盒子里写上</a:t>
            </a:r>
            <a:r>
              <a:rPr lang="en-US" altLang="zh-CN" dirty="0"/>
              <a:t>5</a:t>
            </a:r>
            <a:r>
              <a:rPr lang="zh-CN" altLang="en-US" dirty="0"/>
              <a:t>。接着，程序把</a:t>
            </a:r>
            <a:r>
              <a:rPr lang="en-US" altLang="zh-CN" dirty="0"/>
              <a:t>n</a:t>
            </a:r>
            <a:endParaRPr lang="en-US" altLang="zh-CN" dirty="0"/>
          </a:p>
          <a:p>
            <a:r>
              <a:rPr lang="zh-CN" altLang="en-US" dirty="0"/>
              <a:t>和</a:t>
            </a:r>
            <a:r>
              <a:rPr lang="en-US" altLang="zh-CN" dirty="0"/>
              <a:t>n</a:t>
            </a:r>
            <a:r>
              <a:rPr lang="zh-CN" altLang="en-US" dirty="0"/>
              <a:t>相乘，并把乘积赋给</a:t>
            </a:r>
            <a:r>
              <a:rPr lang="en-US" altLang="zh-CN" dirty="0"/>
              <a:t>n2</a:t>
            </a:r>
            <a:r>
              <a:rPr lang="zh-CN" altLang="en-US" dirty="0"/>
              <a:t>。因此，查看标签为</a:t>
            </a:r>
            <a:r>
              <a:rPr lang="en-US" altLang="zh-CN" dirty="0"/>
              <a:t>n</a:t>
            </a:r>
            <a:r>
              <a:rPr lang="zh-CN" altLang="en-US" dirty="0"/>
              <a:t>的盒子，其值是</a:t>
            </a:r>
            <a:r>
              <a:rPr lang="en-US" altLang="zh-CN" dirty="0"/>
              <a:t>5</a:t>
            </a:r>
            <a:r>
              <a:rPr lang="zh-CN" altLang="en-US" dirty="0"/>
              <a:t>，</a:t>
            </a:r>
            <a:r>
              <a:rPr lang="en-US" altLang="zh-CN" dirty="0"/>
              <a:t>5</a:t>
            </a:r>
            <a:r>
              <a:rPr lang="zh-CN" altLang="en-US" dirty="0"/>
              <a:t>乘以</a:t>
            </a:r>
            <a:r>
              <a:rPr lang="en-US" altLang="zh-CN" dirty="0"/>
              <a:t>5</a:t>
            </a:r>
            <a:r>
              <a:rPr lang="zh-CN" altLang="en-US" dirty="0"/>
              <a:t>得</a:t>
            </a:r>
            <a:r>
              <a:rPr lang="en-US" altLang="zh-CN" dirty="0"/>
              <a:t>25</a:t>
            </a:r>
            <a:r>
              <a:rPr lang="zh-CN" altLang="en-US" dirty="0"/>
              <a:t>，于是把</a:t>
            </a:r>
            <a:r>
              <a:rPr lang="en-US" altLang="zh-CN" dirty="0"/>
              <a:t>25</a:t>
            </a:r>
            <a:r>
              <a:rPr lang="zh-CN" altLang="en-US" dirty="0"/>
              <a:t>放进标签为 </a:t>
            </a:r>
            <a:endParaRPr lang="en-US" altLang="zh-CN" dirty="0"/>
          </a:p>
          <a:p>
            <a:r>
              <a:rPr lang="en-US" altLang="zh-CN" dirty="0"/>
              <a:t>n2 </a:t>
            </a:r>
            <a:r>
              <a:rPr lang="zh-CN" altLang="en-US" dirty="0"/>
              <a:t>的盒子里。为了模拟下一条语句（</a:t>
            </a:r>
            <a:r>
              <a:rPr lang="en-US" altLang="zh-CN" dirty="0"/>
              <a:t>n3 = n2 * n2</a:t>
            </a:r>
            <a:r>
              <a:rPr lang="zh-CN" altLang="en-US" dirty="0"/>
              <a:t>），查看 </a:t>
            </a:r>
            <a:r>
              <a:rPr lang="en-US" altLang="zh-CN" dirty="0"/>
              <a:t>n2 </a:t>
            </a:r>
            <a:r>
              <a:rPr lang="zh-CN" altLang="en-US" dirty="0"/>
              <a:t>盒子，发现其值是 </a:t>
            </a:r>
            <a:r>
              <a:rPr lang="en-US" altLang="zh-CN" dirty="0"/>
              <a:t>25</a:t>
            </a:r>
            <a:r>
              <a:rPr lang="zh-CN" altLang="en-US" dirty="0"/>
              <a:t>。</a:t>
            </a:r>
            <a:r>
              <a:rPr lang="en-US" altLang="zh-CN" dirty="0"/>
              <a:t>25</a:t>
            </a:r>
            <a:r>
              <a:rPr lang="zh-CN" altLang="en-US" dirty="0"/>
              <a:t>乘以</a:t>
            </a:r>
            <a:r>
              <a:rPr lang="en-US" altLang="zh-CN" dirty="0"/>
              <a:t>25</a:t>
            </a:r>
            <a:r>
              <a:rPr lang="zh-CN" altLang="en-US" dirty="0"/>
              <a:t>得</a:t>
            </a:r>
            <a:endParaRPr lang="en-US" altLang="zh-CN" dirty="0"/>
          </a:p>
          <a:p>
            <a:r>
              <a:rPr lang="en-US" altLang="zh-CN" dirty="0"/>
              <a:t>625</a:t>
            </a:r>
            <a:r>
              <a:rPr lang="zh-CN" altLang="en-US" dirty="0"/>
              <a:t>，把</a:t>
            </a:r>
            <a:r>
              <a:rPr lang="en-US" altLang="zh-CN" dirty="0"/>
              <a:t>625</a:t>
            </a:r>
            <a:r>
              <a:rPr lang="zh-CN" altLang="en-US" dirty="0"/>
              <a:t>放进标签为</a:t>
            </a:r>
            <a:r>
              <a:rPr lang="en-US" altLang="zh-CN" dirty="0"/>
              <a:t>n3</a:t>
            </a:r>
            <a:r>
              <a:rPr lang="zh-CN" altLang="en-US" dirty="0"/>
              <a:t>的盒子。原来如此！程序中计算的是</a:t>
            </a:r>
            <a:r>
              <a:rPr lang="en-US" altLang="zh-CN" dirty="0"/>
              <a:t>n2</a:t>
            </a:r>
            <a:r>
              <a:rPr lang="zh-CN" altLang="en-US" dirty="0"/>
              <a:t>的平方，不是用</a:t>
            </a:r>
            <a:r>
              <a:rPr lang="en-US" altLang="zh-CN" dirty="0"/>
              <a:t>n2</a:t>
            </a:r>
            <a:r>
              <a:rPr lang="zh-CN" altLang="en-US" dirty="0"/>
              <a:t>乘以</a:t>
            </a:r>
            <a:r>
              <a:rPr lang="en-US" altLang="zh-CN" dirty="0"/>
              <a:t>n</a:t>
            </a:r>
            <a:r>
              <a:rPr lang="zh-CN" altLang="en-US" dirty="0"/>
              <a:t>得到</a:t>
            </a:r>
            <a:r>
              <a:rPr lang="en-US" altLang="zh-CN" dirty="0"/>
              <a:t>n</a:t>
            </a:r>
            <a:r>
              <a:rPr lang="zh-CN" altLang="en-US" dirty="0"/>
              <a:t>的</a:t>
            </a:r>
            <a:r>
              <a:rPr lang="en-US" altLang="zh-CN" dirty="0"/>
              <a:t>3</a:t>
            </a:r>
            <a:r>
              <a:rPr lang="zh-CN" altLang="en-US" dirty="0"/>
              <a:t>次方。</a:t>
            </a:r>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pic>
        <p:nvPicPr>
          <p:cNvPr id="5" name="图片 4"/>
          <p:cNvPicPr>
            <a:picLocks noChangeAspect="1"/>
          </p:cNvPicPr>
          <p:nvPr/>
        </p:nvPicPr>
        <p:blipFill>
          <a:blip r:embed="rId1"/>
          <a:stretch>
            <a:fillRect/>
          </a:stretch>
        </p:blipFill>
        <p:spPr>
          <a:xfrm>
            <a:off x="3839353" y="3857511"/>
            <a:ext cx="4132796" cy="2503573"/>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对于上面的程序示例，检查程序的过程可能过于繁琐。但是，用这种方法一步一步查看程序的执行情况，</a:t>
            </a:r>
            <a:endParaRPr lang="en-US" altLang="zh-CN" dirty="0"/>
          </a:p>
          <a:p>
            <a:r>
              <a:rPr lang="zh-CN" altLang="en-US" dirty="0"/>
              <a:t>通常是发现程序问题所在的良方。</a:t>
            </a:r>
            <a:endParaRPr lang="zh-CN" altLang="en-US" dirty="0"/>
          </a:p>
        </p:txBody>
      </p:sp>
      <p:sp>
        <p:nvSpPr>
          <p:cNvPr id="2" name="标题 1"/>
          <p:cNvSpPr>
            <a:spLocks noGrp="1"/>
          </p:cNvSpPr>
          <p:nvPr>
            <p:ph type="title"/>
          </p:nvPr>
        </p:nvSpPr>
        <p:spPr/>
        <p:txBody>
          <a:bodyPr/>
          <a:lstStyle/>
          <a:p>
            <a:r>
              <a:rPr lang="en-US" altLang="zh-CN" dirty="0"/>
              <a:t>2.7.2 </a:t>
            </a:r>
            <a:r>
              <a:rPr lang="zh-CN" altLang="en-US" dirty="0"/>
              <a:t>语义错误</a:t>
            </a:r>
            <a:endParaRPr lang="zh-CN" alt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通过逐步跟踪程序的执行步骤，并记录每个变量，便可监视程序的状态。程序状态（</a:t>
            </a:r>
            <a:r>
              <a:rPr lang="en-US" altLang="zh-CN" dirty="0"/>
              <a:t>program state</a:t>
            </a:r>
            <a:r>
              <a:rPr lang="zh-CN" altLang="en-US" dirty="0"/>
              <a:t>）</a:t>
            </a:r>
            <a:endParaRPr lang="en-US" altLang="zh-CN" dirty="0"/>
          </a:p>
          <a:p>
            <a:r>
              <a:rPr lang="zh-CN" altLang="en-US" dirty="0"/>
              <a:t>是在程序的执行过程中，某给定点上所有变量值的集合。它是计算机当前状态的一个快照。</a:t>
            </a:r>
            <a:endParaRPr lang="en-US" altLang="zh-CN" dirty="0"/>
          </a:p>
          <a:p>
            <a:endParaRPr lang="en-US" altLang="zh-CN" dirty="0"/>
          </a:p>
          <a:p>
            <a:r>
              <a:rPr lang="zh-CN" altLang="en-US" dirty="0"/>
              <a:t>我们刚刚讨论了一种跟踪程序状态的方法：自己模拟计算机逐步执行程序。但是，如果程序中有</a:t>
            </a:r>
            <a:r>
              <a:rPr lang="en-US" altLang="zh-CN" dirty="0"/>
              <a:t>10000</a:t>
            </a:r>
            <a:endParaRPr lang="en-US" altLang="zh-CN" dirty="0"/>
          </a:p>
          <a:p>
            <a:r>
              <a:rPr lang="zh-CN" altLang="en-US" dirty="0"/>
              <a:t>次循环，这种方法恐怕行不通。不过，你可以跟踪一小部分循环，看看程序是否按照预期的方式执行。</a:t>
            </a:r>
            <a:endParaRPr lang="en-US" altLang="zh-CN" dirty="0"/>
          </a:p>
          <a:p>
            <a:r>
              <a:rPr lang="zh-CN" altLang="en-US" dirty="0"/>
              <a:t>另外，还要考虑一种情况：你很可能按照自己所想去执行程序，而不是根据实际写出来的代码去执行。</a:t>
            </a:r>
            <a:endParaRPr lang="en-US" altLang="zh-CN" dirty="0"/>
          </a:p>
          <a:p>
            <a:r>
              <a:rPr lang="zh-CN" altLang="en-US" dirty="0"/>
              <a:t>因此，要尽量忠实代码来模拟。</a:t>
            </a:r>
            <a:endParaRPr lang="zh-CN" altLang="en-US" dirty="0"/>
          </a:p>
        </p:txBody>
      </p:sp>
      <p:sp>
        <p:nvSpPr>
          <p:cNvPr id="2" name="标题 1"/>
          <p:cNvSpPr>
            <a:spLocks noGrp="1"/>
          </p:cNvSpPr>
          <p:nvPr>
            <p:ph type="title"/>
          </p:nvPr>
        </p:nvSpPr>
        <p:spPr/>
        <p:txBody>
          <a:bodyPr/>
          <a:lstStyle/>
          <a:p>
            <a:r>
              <a:rPr lang="en-US" altLang="zh-CN" dirty="0"/>
              <a:t>2.7.3 </a:t>
            </a:r>
            <a:r>
              <a:rPr lang="zh-CN" altLang="en-US" dirty="0"/>
              <a:t>程序状态</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722340"/>
          </a:xfrm>
        </p:spPr>
        <p:txBody>
          <a:bodyPr>
            <a:normAutofit/>
          </a:bodyPr>
          <a:lstStyle/>
          <a:p>
            <a:r>
              <a:rPr lang="zh-CN" altLang="en-US" sz="4000" dirty="0">
                <a:latin typeface="微软雅黑 Light" panose="020B0502040204020203" pitchFamily="34" charset="-122"/>
                <a:ea typeface="微软雅黑 Light" panose="020B0502040204020203" pitchFamily="34" charset="-122"/>
              </a:rPr>
              <a:t>书籍介绍</a:t>
            </a:r>
            <a:endParaRPr lang="zh-CN" altLang="en-US" sz="40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6096000" y="3602038"/>
            <a:ext cx="4572000" cy="1655762"/>
          </a:xfrm>
        </p:spPr>
        <p:txBody>
          <a:bodyPr/>
          <a:lstStyle/>
          <a:p>
            <a:pPr algn="l"/>
            <a:r>
              <a:rPr lang="zh-CN" altLang="en-US" dirty="0"/>
              <a:t>作者：</a:t>
            </a:r>
            <a:endParaRPr lang="en-US" altLang="zh-CN" dirty="0"/>
          </a:p>
          <a:p>
            <a:pPr algn="l"/>
            <a:r>
              <a:rPr lang="en-US" altLang="zh-CN" dirty="0"/>
              <a:t>[</a:t>
            </a:r>
            <a:r>
              <a:rPr lang="zh-CN" altLang="en-US" dirty="0"/>
              <a:t>美</a:t>
            </a:r>
            <a:r>
              <a:rPr lang="en-US" altLang="zh-CN" dirty="0"/>
              <a:t>]Stephen </a:t>
            </a:r>
            <a:r>
              <a:rPr lang="en-US" altLang="zh-CN" dirty="0" err="1"/>
              <a:t>Prata</a:t>
            </a:r>
            <a:r>
              <a:rPr lang="en-US" altLang="zh-CN" dirty="0"/>
              <a:t>|</a:t>
            </a:r>
            <a:r>
              <a:rPr lang="zh-CN" altLang="en-US" dirty="0"/>
              <a:t>著</a:t>
            </a:r>
            <a:endParaRPr lang="en-US" altLang="zh-CN" dirty="0"/>
          </a:p>
          <a:p>
            <a:pPr algn="l"/>
            <a:r>
              <a:rPr lang="zh-CN" altLang="en-US" dirty="0"/>
              <a:t>             姜佑</a:t>
            </a:r>
            <a:r>
              <a:rPr lang="en-US" altLang="zh-CN" dirty="0"/>
              <a:t>|</a:t>
            </a:r>
            <a:r>
              <a:rPr lang="zh-CN" altLang="en-US" dirty="0"/>
              <a:t>译</a:t>
            </a:r>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2091690" y="1962785"/>
            <a:ext cx="3225165" cy="4539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CPU </a:t>
            </a:r>
            <a:r>
              <a:rPr lang="zh-CN" altLang="en-US" dirty="0"/>
              <a:t>的工作非常简单，至少从以下简短的描述中看是这样。它</a:t>
            </a:r>
            <a:r>
              <a:rPr lang="zh-CN" altLang="en-US" dirty="0">
                <a:solidFill>
                  <a:srgbClr val="FF0000"/>
                </a:solidFill>
              </a:rPr>
              <a:t>从内存中获取并执行一条指令，然后再从</a:t>
            </a:r>
            <a:endParaRPr lang="en-US" altLang="zh-CN" dirty="0">
              <a:solidFill>
                <a:srgbClr val="FF0000"/>
              </a:solidFill>
            </a:endParaRPr>
          </a:p>
          <a:p>
            <a:r>
              <a:rPr lang="zh-CN" altLang="en-US" dirty="0">
                <a:solidFill>
                  <a:srgbClr val="FF0000"/>
                </a:solidFill>
              </a:rPr>
              <a:t>内存中获取并执行下一条指令</a:t>
            </a:r>
            <a:r>
              <a:rPr lang="zh-CN" altLang="en-US" dirty="0"/>
              <a:t>，诸如此类（一个吉赫兹的</a:t>
            </a:r>
            <a:r>
              <a:rPr lang="en-US" altLang="zh-CN" dirty="0"/>
              <a:t>CPU</a:t>
            </a:r>
            <a:r>
              <a:rPr lang="zh-CN" altLang="en-US" dirty="0"/>
              <a:t>一秒钟能重复这样的操作大约十亿次，因</a:t>
            </a:r>
            <a:endParaRPr lang="en-US" altLang="zh-CN" dirty="0"/>
          </a:p>
          <a:p>
            <a:r>
              <a:rPr lang="zh-CN" altLang="en-US" dirty="0"/>
              <a:t>此，</a:t>
            </a:r>
            <a:r>
              <a:rPr lang="en-US" altLang="zh-CN" dirty="0"/>
              <a:t>CPU </a:t>
            </a:r>
            <a:r>
              <a:rPr lang="zh-CN" altLang="en-US" dirty="0"/>
              <a:t>能以惊人的速度从事枯燥的工作）。</a:t>
            </a:r>
            <a:r>
              <a:rPr lang="en-US" altLang="zh-CN" dirty="0"/>
              <a:t>CPU </a:t>
            </a:r>
            <a:r>
              <a:rPr lang="zh-CN" altLang="en-US" dirty="0"/>
              <a:t>有自己的小工作区</a:t>
            </a:r>
            <a:r>
              <a:rPr lang="en-US" altLang="zh-CN" dirty="0"/>
              <a:t>——</a:t>
            </a:r>
            <a:r>
              <a:rPr lang="zh-CN" altLang="en-US" dirty="0"/>
              <a:t>由若干个寄存器组成，每个</a:t>
            </a:r>
            <a:endParaRPr lang="en-US" altLang="zh-CN" dirty="0"/>
          </a:p>
          <a:p>
            <a:r>
              <a:rPr lang="zh-CN" altLang="en-US" dirty="0"/>
              <a:t>寄存器都可以储存一个数字。一个寄存器储存下一条指令的内存地址，</a:t>
            </a:r>
            <a:r>
              <a:rPr lang="en-US" altLang="zh-CN" dirty="0"/>
              <a:t>CPU </a:t>
            </a:r>
            <a:r>
              <a:rPr lang="zh-CN" altLang="en-US" dirty="0"/>
              <a:t>使用该地址来获取和更新下</a:t>
            </a:r>
            <a:endParaRPr lang="en-US" altLang="zh-CN" dirty="0"/>
          </a:p>
          <a:p>
            <a:r>
              <a:rPr lang="zh-CN" altLang="en-US" dirty="0"/>
              <a:t>一条指令。在获取指令后，</a:t>
            </a:r>
            <a:r>
              <a:rPr lang="en-US" altLang="zh-CN" dirty="0"/>
              <a:t>CPU</a:t>
            </a:r>
            <a:r>
              <a:rPr lang="zh-CN" altLang="en-US" dirty="0"/>
              <a:t>在另一个寄存器中储存该指令，并更新第</a:t>
            </a:r>
            <a:r>
              <a:rPr lang="en-US" altLang="zh-CN" dirty="0"/>
              <a:t>1</a:t>
            </a:r>
            <a:r>
              <a:rPr lang="zh-CN" altLang="en-US" dirty="0"/>
              <a:t>个寄存器储存下一条指令的</a:t>
            </a:r>
            <a:endParaRPr lang="en-US" altLang="zh-CN" dirty="0"/>
          </a:p>
          <a:p>
            <a:r>
              <a:rPr lang="zh-CN" altLang="en-US" dirty="0"/>
              <a:t>地址。</a:t>
            </a:r>
            <a:r>
              <a:rPr lang="en-US" altLang="zh-CN" dirty="0"/>
              <a:t>CPU</a:t>
            </a:r>
            <a:r>
              <a:rPr lang="zh-CN" altLang="en-US" dirty="0"/>
              <a:t>能理解的指令有限（这些指令的集合叫作指令集）。而且，这些指令相当具体，其中的许多</a:t>
            </a:r>
            <a:endParaRPr lang="en-US" altLang="zh-CN" dirty="0"/>
          </a:p>
          <a:p>
            <a:r>
              <a:rPr lang="zh-CN" altLang="en-US" dirty="0"/>
              <a:t>指令都是用于请求计算机把一个数字从一个位置移动到另一个位置。例如，从内存移动到寄存器。</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1.4 </a:t>
            </a:r>
            <a:r>
              <a:rPr lang="zh-CN" altLang="en-US" dirty="0"/>
              <a:t>计算机能做什么</a:t>
            </a:r>
            <a:endParaRPr lang="zh-CN" alt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定位语义错误的另一种方法是：在程序中的关键点插入额外的 </a:t>
            </a:r>
            <a:r>
              <a:rPr lang="en-US" altLang="zh-CN" dirty="0" err="1"/>
              <a:t>printf</a:t>
            </a:r>
            <a:r>
              <a:rPr lang="en-US" altLang="zh-CN" dirty="0"/>
              <a:t>()</a:t>
            </a:r>
            <a:r>
              <a:rPr lang="zh-CN" altLang="en-US" dirty="0"/>
              <a:t>语句，以监视制定变量值的变</a:t>
            </a:r>
            <a:endParaRPr lang="en-US" altLang="zh-CN" dirty="0"/>
          </a:p>
          <a:p>
            <a:r>
              <a:rPr lang="zh-CN" altLang="en-US" dirty="0"/>
              <a:t>化。通过查看值的变化可以了解程序的执行情况。对程序的执行满意后，便可删除额外的 </a:t>
            </a:r>
            <a:r>
              <a:rPr lang="en-US" altLang="zh-CN" dirty="0" err="1"/>
              <a:t>printf</a:t>
            </a:r>
            <a:r>
              <a:rPr lang="en-US" altLang="zh-CN" dirty="0"/>
              <a:t>()</a:t>
            </a:r>
            <a:r>
              <a:rPr lang="zh-CN" altLang="en-US" dirty="0"/>
              <a:t>语</a:t>
            </a:r>
            <a:endParaRPr lang="en-US" altLang="zh-CN" dirty="0"/>
          </a:p>
          <a:p>
            <a:r>
              <a:rPr lang="zh-CN" altLang="en-US" dirty="0"/>
              <a:t>句，然后重新编译。</a:t>
            </a:r>
            <a:endParaRPr lang="zh-CN" altLang="en-US" dirty="0"/>
          </a:p>
        </p:txBody>
      </p:sp>
      <p:sp>
        <p:nvSpPr>
          <p:cNvPr id="2" name="标题 1"/>
          <p:cNvSpPr>
            <a:spLocks noGrp="1"/>
          </p:cNvSpPr>
          <p:nvPr>
            <p:ph type="title"/>
          </p:nvPr>
        </p:nvSpPr>
        <p:spPr/>
        <p:txBody>
          <a:bodyPr/>
          <a:lstStyle/>
          <a:p>
            <a:r>
              <a:rPr lang="en-US" altLang="zh-CN" dirty="0"/>
              <a:t>2.7.3 </a:t>
            </a:r>
            <a:r>
              <a:rPr lang="zh-CN" altLang="en-US" dirty="0"/>
              <a:t>程序状态</a:t>
            </a:r>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检测程序状态的第</a:t>
            </a:r>
            <a:r>
              <a:rPr lang="en-US" altLang="zh-CN" dirty="0"/>
              <a:t>3</a:t>
            </a:r>
            <a:r>
              <a:rPr lang="zh-CN" altLang="en-US" dirty="0"/>
              <a:t>种方法是使用调试器。调试器（</a:t>
            </a:r>
            <a:r>
              <a:rPr lang="en-US" altLang="zh-CN" dirty="0"/>
              <a:t>debugger</a:t>
            </a:r>
            <a:r>
              <a:rPr lang="zh-CN" altLang="en-US" dirty="0"/>
              <a:t>）是一种程序，让你一步一步运行另一个</a:t>
            </a:r>
            <a:endParaRPr lang="en-US" altLang="zh-CN" dirty="0"/>
          </a:p>
          <a:p>
            <a:r>
              <a:rPr lang="zh-CN" altLang="en-US" dirty="0"/>
              <a:t>程序，并检查该程序变量的值。调试器有不同的使用难度和复杂度。较高级的调试器会显示正在执行的</a:t>
            </a:r>
            <a:endParaRPr lang="en-US" altLang="zh-CN" dirty="0"/>
          </a:p>
          <a:p>
            <a:r>
              <a:rPr lang="zh-CN" altLang="en-US" dirty="0"/>
              <a:t>源代码行号。这在检查有多条执行路径的程序时很方便，因为很容易知道正在执行哪条路径。如果你的</a:t>
            </a:r>
            <a:endParaRPr lang="en-US" altLang="zh-CN" dirty="0"/>
          </a:p>
          <a:p>
            <a:r>
              <a:rPr lang="zh-CN" altLang="en-US" dirty="0"/>
              <a:t>编译器自带调试器，现在可以花点时间学会怎么使用它。例如，试着调试一下程序清单</a:t>
            </a:r>
            <a:r>
              <a:rPr lang="en-US" altLang="zh-CN" dirty="0"/>
              <a:t>2.4</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2.7.3 </a:t>
            </a:r>
            <a:r>
              <a:rPr lang="zh-CN" altLang="en-US" dirty="0"/>
              <a:t>程序状态</a:t>
            </a:r>
            <a:endParaRPr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关键字</a:t>
            </a:r>
            <a:r>
              <a:rPr lang="zh-CN" altLang="en-US" dirty="0"/>
              <a:t>是</a:t>
            </a:r>
            <a:r>
              <a:rPr lang="en-US" altLang="zh-CN" dirty="0"/>
              <a:t>C</a:t>
            </a:r>
            <a:r>
              <a:rPr lang="zh-CN" altLang="en-US" dirty="0"/>
              <a:t>语言的词汇。它们对</a:t>
            </a:r>
            <a:r>
              <a:rPr lang="en-US" altLang="zh-CN" dirty="0"/>
              <a:t>C</a:t>
            </a:r>
            <a:r>
              <a:rPr lang="zh-CN" altLang="en-US" dirty="0"/>
              <a:t>而言比较特殊，</a:t>
            </a:r>
            <a:r>
              <a:rPr lang="zh-CN" altLang="en-US" dirty="0">
                <a:solidFill>
                  <a:srgbClr val="FF0000"/>
                </a:solidFill>
              </a:rPr>
              <a:t>不能用它们作为标识符</a:t>
            </a:r>
            <a:r>
              <a:rPr lang="zh-CN" altLang="en-US" dirty="0"/>
              <a:t>（如，变量名）。许多关键字</a:t>
            </a:r>
            <a:endParaRPr lang="en-US" altLang="zh-CN" dirty="0"/>
          </a:p>
          <a:p>
            <a:r>
              <a:rPr lang="zh-CN" altLang="en-US" dirty="0"/>
              <a:t>用于指定不同的类型，如 </a:t>
            </a:r>
            <a:r>
              <a:rPr lang="en-US" altLang="zh-CN" dirty="0"/>
              <a:t>int</a:t>
            </a:r>
            <a:r>
              <a:rPr lang="zh-CN" altLang="en-US" dirty="0"/>
              <a:t>。还有一些关键字（如，</a:t>
            </a:r>
            <a:r>
              <a:rPr lang="en-US" altLang="zh-CN" dirty="0"/>
              <a:t>if</a:t>
            </a:r>
            <a:r>
              <a:rPr lang="zh-CN" altLang="en-US" dirty="0"/>
              <a:t>）用于控制程序中语句的执行顺序。在表 </a:t>
            </a:r>
            <a:r>
              <a:rPr lang="en-US" altLang="zh-CN" dirty="0"/>
              <a:t>2.2 </a:t>
            </a:r>
            <a:endParaRPr lang="en-US" altLang="zh-CN" dirty="0"/>
          </a:p>
          <a:p>
            <a:r>
              <a:rPr lang="zh-CN" altLang="en-US" dirty="0"/>
              <a:t>中所列的</a:t>
            </a:r>
            <a:r>
              <a:rPr lang="en-US" altLang="zh-CN" dirty="0"/>
              <a:t>C</a:t>
            </a:r>
            <a:r>
              <a:rPr lang="zh-CN" altLang="en-US" dirty="0"/>
              <a:t>语言关键字中，粗体表示的是</a:t>
            </a:r>
            <a:r>
              <a:rPr lang="en-US" altLang="zh-CN" dirty="0"/>
              <a:t>C90</a:t>
            </a:r>
            <a:r>
              <a:rPr lang="zh-CN" altLang="en-US" dirty="0"/>
              <a:t>标准新增的关键字，斜体表示的</a:t>
            </a:r>
            <a:r>
              <a:rPr lang="en-US" altLang="zh-CN" dirty="0"/>
              <a:t>C99</a:t>
            </a:r>
            <a:r>
              <a:rPr lang="zh-CN" altLang="en-US" dirty="0"/>
              <a:t>标准新增的关键字，粗</a:t>
            </a:r>
            <a:endParaRPr lang="en-US" altLang="zh-CN" dirty="0"/>
          </a:p>
          <a:p>
            <a:r>
              <a:rPr lang="zh-CN" altLang="en-US" dirty="0"/>
              <a:t>斜体表示的是</a:t>
            </a:r>
            <a:r>
              <a:rPr lang="en-US" altLang="zh-CN" dirty="0"/>
              <a:t>C11</a:t>
            </a:r>
            <a:r>
              <a:rPr lang="zh-CN" altLang="en-US" dirty="0"/>
              <a:t>标准新增的关键字。</a:t>
            </a:r>
            <a:endParaRPr lang="zh-CN" altLang="en-US" dirty="0"/>
          </a:p>
        </p:txBody>
      </p:sp>
      <p:sp>
        <p:nvSpPr>
          <p:cNvPr id="2" name="标题 1"/>
          <p:cNvSpPr>
            <a:spLocks noGrp="1"/>
          </p:cNvSpPr>
          <p:nvPr>
            <p:ph type="title"/>
          </p:nvPr>
        </p:nvSpPr>
        <p:spPr/>
        <p:txBody>
          <a:bodyPr/>
          <a:lstStyle/>
          <a:p>
            <a:r>
              <a:rPr lang="en-US" altLang="zh-CN" dirty="0"/>
              <a:t>2.8 </a:t>
            </a:r>
            <a:r>
              <a:rPr lang="zh-CN" altLang="en-US" dirty="0"/>
              <a:t>关键字和保留标识符</a:t>
            </a:r>
            <a:endParaRPr lang="zh-CN" altLang="en-US" dirty="0"/>
          </a:p>
        </p:txBody>
      </p:sp>
      <p:pic>
        <p:nvPicPr>
          <p:cNvPr id="5" name="图片 4"/>
          <p:cNvPicPr>
            <a:picLocks noChangeAspect="1"/>
          </p:cNvPicPr>
          <p:nvPr/>
        </p:nvPicPr>
        <p:blipFill>
          <a:blip r:embed="rId1"/>
          <a:stretch>
            <a:fillRect/>
          </a:stretch>
        </p:blipFill>
        <p:spPr>
          <a:xfrm>
            <a:off x="1293499" y="3429000"/>
            <a:ext cx="9605002" cy="197750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2.8 </a:t>
            </a:r>
            <a:r>
              <a:rPr lang="zh-CN" altLang="en-US" dirty="0"/>
              <a:t>关键字和保留标识符</a:t>
            </a:r>
            <a:endParaRPr lang="zh-CN" altLang="en-US" dirty="0"/>
          </a:p>
        </p:txBody>
      </p:sp>
      <p:pic>
        <p:nvPicPr>
          <p:cNvPr id="6" name="图片 5"/>
          <p:cNvPicPr>
            <a:picLocks noChangeAspect="1"/>
          </p:cNvPicPr>
          <p:nvPr/>
        </p:nvPicPr>
        <p:blipFill>
          <a:blip r:embed="rId1"/>
          <a:stretch>
            <a:fillRect/>
          </a:stretch>
        </p:blipFill>
        <p:spPr>
          <a:xfrm>
            <a:off x="1424625" y="1766655"/>
            <a:ext cx="9079943" cy="2982898"/>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如果使用关键字不当（如，用关键字作为变量名），编译器会将其</a:t>
            </a:r>
            <a:r>
              <a:rPr lang="zh-CN" altLang="en-US" dirty="0">
                <a:solidFill>
                  <a:srgbClr val="FF0000"/>
                </a:solidFill>
              </a:rPr>
              <a:t>视为语法错误</a:t>
            </a:r>
            <a:r>
              <a:rPr lang="zh-CN" altLang="en-US" dirty="0"/>
              <a:t>。还有一些</a:t>
            </a:r>
            <a:r>
              <a:rPr lang="zh-CN" altLang="en-US" dirty="0">
                <a:solidFill>
                  <a:srgbClr val="FF0000"/>
                </a:solidFill>
              </a:rPr>
              <a:t>保留标识符</a:t>
            </a:r>
            <a:endParaRPr lang="en-US" altLang="zh-CN" dirty="0"/>
          </a:p>
          <a:p>
            <a:r>
              <a:rPr lang="zh-CN" altLang="en-US" dirty="0"/>
              <a:t>（</a:t>
            </a:r>
            <a:r>
              <a:rPr lang="en-US" altLang="zh-CN" dirty="0"/>
              <a:t>reserved identifier</a:t>
            </a:r>
            <a:r>
              <a:rPr lang="zh-CN" altLang="en-US" dirty="0"/>
              <a:t>），</a:t>
            </a:r>
            <a:r>
              <a:rPr lang="en-US" altLang="zh-CN" dirty="0"/>
              <a:t>C</a:t>
            </a:r>
            <a:r>
              <a:rPr lang="zh-CN" altLang="en-US" dirty="0"/>
              <a:t>语言已经指定了它们的用途或保留它们的使用权，如果你使用这些标识符</a:t>
            </a:r>
            <a:endParaRPr lang="en-US" altLang="zh-CN" dirty="0"/>
          </a:p>
          <a:p>
            <a:r>
              <a:rPr lang="zh-CN" altLang="en-US" dirty="0"/>
              <a:t>来表示其他意思会导致一些问题。因此，尽管它们也是有效的名称，不会引起语法错误，也不能随便使</a:t>
            </a:r>
            <a:endParaRPr lang="en-US" altLang="zh-CN" dirty="0"/>
          </a:p>
          <a:p>
            <a:r>
              <a:rPr lang="zh-CN" altLang="en-US" dirty="0"/>
              <a:t>用。保留标识符包括那些以下划线字符开头的标识符和标准库函数名，如</a:t>
            </a:r>
            <a:r>
              <a:rPr lang="en-US" altLang="zh-CN" dirty="0" err="1"/>
              <a:t>printf</a:t>
            </a:r>
            <a:r>
              <a:rPr lang="en-US" altLang="zh-CN" dirty="0"/>
              <a:t>()</a:t>
            </a:r>
            <a:r>
              <a:rPr lang="zh-CN" altLang="en-US" dirty="0"/>
              <a:t>。</a:t>
            </a:r>
            <a:endParaRPr lang="zh-CN" altLang="en-US" dirty="0"/>
          </a:p>
        </p:txBody>
      </p:sp>
      <p:sp>
        <p:nvSpPr>
          <p:cNvPr id="2" name="标题 1"/>
          <p:cNvSpPr>
            <a:spLocks noGrp="1"/>
          </p:cNvSpPr>
          <p:nvPr>
            <p:ph type="title"/>
          </p:nvPr>
        </p:nvSpPr>
        <p:spPr/>
        <p:txBody>
          <a:bodyPr/>
          <a:lstStyle/>
          <a:p>
            <a:r>
              <a:rPr lang="en-US" altLang="zh-CN" dirty="0"/>
              <a:t>2.8 </a:t>
            </a:r>
            <a:r>
              <a:rPr lang="zh-CN" altLang="en-US" dirty="0"/>
              <a:t>关键字和保留标识符</a:t>
            </a:r>
            <a:endParaRPr lang="zh-CN" alt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编程是一件富有挑战性的事情。程序员要具备抽象和逻辑的思维，并谨慎地处理细节问题（编译器会强</a:t>
            </a:r>
            <a:endParaRPr lang="en-US" altLang="zh-CN" dirty="0"/>
          </a:p>
          <a:p>
            <a:r>
              <a:rPr lang="zh-CN" altLang="en-US" dirty="0"/>
              <a:t>迫你注意细节问题）。平时和朋友交流时，可能用错几个单词，犯一两个语法错误，或者说几句不完整</a:t>
            </a:r>
            <a:endParaRPr lang="en-US" altLang="zh-CN" dirty="0"/>
          </a:p>
          <a:p>
            <a:r>
              <a:rPr lang="zh-CN" altLang="en-US" dirty="0"/>
              <a:t>的句子，但是对方能明白你想说什么。而编译器不允许这样，对它而言，几乎正确仍然是错误。</a:t>
            </a:r>
            <a:endParaRPr lang="en-US" altLang="zh-CN" dirty="0"/>
          </a:p>
          <a:p>
            <a:endParaRPr lang="en-US" altLang="zh-CN" dirty="0"/>
          </a:p>
          <a:p>
            <a:endParaRPr lang="en-US" altLang="zh-CN" dirty="0"/>
          </a:p>
          <a:p>
            <a:r>
              <a:rPr lang="zh-CN" altLang="en-US" dirty="0"/>
              <a:t>编译器不会在下面讲到的概念性问题上帮助你。因此，本书在这一章中介绍一些关键概念帮助读者弥补</a:t>
            </a:r>
            <a:endParaRPr lang="en-US" altLang="zh-CN" dirty="0"/>
          </a:p>
          <a:p>
            <a:r>
              <a:rPr lang="zh-CN" altLang="en-US" dirty="0"/>
              <a:t>这部分的内容。</a:t>
            </a:r>
            <a:endParaRPr lang="zh-CN" altLang="en-US" dirty="0"/>
          </a:p>
        </p:txBody>
      </p:sp>
      <p:sp>
        <p:nvSpPr>
          <p:cNvPr id="2" name="标题 1"/>
          <p:cNvSpPr>
            <a:spLocks noGrp="1"/>
          </p:cNvSpPr>
          <p:nvPr>
            <p:ph type="title"/>
          </p:nvPr>
        </p:nvSpPr>
        <p:spPr/>
        <p:txBody>
          <a:bodyPr/>
          <a:lstStyle/>
          <a:p>
            <a:r>
              <a:rPr lang="en-US" altLang="zh-CN" dirty="0"/>
              <a:t>2.9 </a:t>
            </a:r>
            <a:r>
              <a:rPr lang="zh-CN" altLang="en-US" dirty="0"/>
              <a:t>关键概念</a:t>
            </a: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在本章中，读者的目标应该是理解什么是</a:t>
            </a:r>
            <a:r>
              <a:rPr lang="en-US" altLang="zh-CN" dirty="0"/>
              <a:t>C</a:t>
            </a:r>
            <a:r>
              <a:rPr lang="zh-CN" altLang="en-US" dirty="0"/>
              <a:t>程序。可以把程序看作是你希望计算机如何完成任务的描述。</a:t>
            </a:r>
            <a:endParaRPr lang="en-US" altLang="zh-CN" dirty="0"/>
          </a:p>
          <a:p>
            <a:r>
              <a:rPr lang="zh-CN" altLang="en-US" dirty="0"/>
              <a:t>编译器负责处理一些细节工作，例如把你要计算机完成的任务转换成底层的机器语言（如果从量化方面</a:t>
            </a:r>
            <a:endParaRPr lang="en-US" altLang="zh-CN" dirty="0"/>
          </a:p>
          <a:p>
            <a:r>
              <a:rPr lang="zh-CN" altLang="en-US" dirty="0"/>
              <a:t>来解释编译器所做的工作，它可以把</a:t>
            </a:r>
            <a:r>
              <a:rPr lang="en-US" altLang="zh-CN" dirty="0"/>
              <a:t>1KB</a:t>
            </a:r>
            <a:r>
              <a:rPr lang="zh-CN" altLang="en-US" dirty="0"/>
              <a:t>的源文件创建成</a:t>
            </a:r>
            <a:r>
              <a:rPr lang="en-US" altLang="zh-CN" dirty="0"/>
              <a:t>60KB</a:t>
            </a:r>
            <a:r>
              <a:rPr lang="zh-CN" altLang="en-US" dirty="0"/>
              <a:t>的可执行文件；即使是一个很简单的</a:t>
            </a:r>
            <a:r>
              <a:rPr lang="en-US" altLang="zh-CN" dirty="0"/>
              <a:t>C</a:t>
            </a:r>
            <a:r>
              <a:rPr lang="zh-CN" altLang="en-US" dirty="0"/>
              <a:t>程</a:t>
            </a:r>
            <a:endParaRPr lang="en-US" altLang="zh-CN" dirty="0"/>
          </a:p>
          <a:p>
            <a:r>
              <a:rPr lang="zh-CN" altLang="en-US" dirty="0"/>
              <a:t>序也要用大量的机器语言来表示）。由于编译器不具有真正的智能，所以你必须用编译器能理解的术语</a:t>
            </a:r>
            <a:endParaRPr lang="en-US" altLang="zh-CN" dirty="0"/>
          </a:p>
          <a:p>
            <a:r>
              <a:rPr lang="zh-CN" altLang="en-US" dirty="0"/>
              <a:t>表达你的意图，这些术语就是</a:t>
            </a:r>
            <a:r>
              <a:rPr lang="en-US" altLang="zh-CN" dirty="0"/>
              <a:t>C</a:t>
            </a:r>
            <a:r>
              <a:rPr lang="zh-CN" altLang="en-US" dirty="0"/>
              <a:t>语言标准规定的形式规则（尽管有些约束，但总比直接用机器语言方便</a:t>
            </a:r>
            <a:endParaRPr lang="en-US" altLang="zh-CN" dirty="0"/>
          </a:p>
          <a:p>
            <a:r>
              <a:rPr lang="zh-CN" altLang="en-US" dirty="0"/>
              <a:t>得多）。</a:t>
            </a:r>
            <a:endParaRPr lang="en-US" altLang="zh-CN" dirty="0"/>
          </a:p>
          <a:p>
            <a:endParaRPr lang="en-US" altLang="zh-CN" dirty="0"/>
          </a:p>
          <a:p>
            <a:endParaRPr lang="en-US" altLang="zh-CN" dirty="0"/>
          </a:p>
          <a:p>
            <a:r>
              <a:rPr lang="zh-CN" altLang="en-US" dirty="0"/>
              <a:t>编译器希望接收到特定格式的指令，我们在本章已经介绍过。作为程序员的任务是，在符合 </a:t>
            </a:r>
            <a:r>
              <a:rPr lang="en-US" altLang="zh-CN" dirty="0"/>
              <a:t>C</a:t>
            </a:r>
            <a:r>
              <a:rPr lang="zh-CN" altLang="en-US" dirty="0"/>
              <a:t>标准的编</a:t>
            </a:r>
            <a:endParaRPr lang="en-US" altLang="zh-CN" dirty="0"/>
          </a:p>
          <a:p>
            <a:r>
              <a:rPr lang="zh-CN" altLang="en-US" dirty="0"/>
              <a:t>译器框架中，表达你希望程序应该如何完成任务的想法。</a:t>
            </a:r>
            <a:endParaRPr lang="zh-CN" altLang="en-US" dirty="0"/>
          </a:p>
        </p:txBody>
      </p:sp>
      <p:sp>
        <p:nvSpPr>
          <p:cNvPr id="2" name="标题 1"/>
          <p:cNvSpPr>
            <a:spLocks noGrp="1"/>
          </p:cNvSpPr>
          <p:nvPr>
            <p:ph type="title"/>
          </p:nvPr>
        </p:nvSpPr>
        <p:spPr/>
        <p:txBody>
          <a:bodyPr/>
          <a:lstStyle/>
          <a:p>
            <a:r>
              <a:rPr lang="en-US" altLang="zh-CN" dirty="0"/>
              <a:t>2.9 </a:t>
            </a:r>
            <a:r>
              <a:rPr lang="zh-CN" altLang="en-US" dirty="0"/>
              <a:t>关键概念</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程序由一个或多个</a:t>
            </a:r>
            <a:r>
              <a:rPr lang="en-US" altLang="zh-CN" dirty="0"/>
              <a:t>C</a:t>
            </a:r>
            <a:r>
              <a:rPr lang="zh-CN" altLang="en-US" dirty="0"/>
              <a:t>函数组成。每个</a:t>
            </a:r>
            <a:r>
              <a:rPr lang="en-US" altLang="zh-CN" dirty="0"/>
              <a:t>C</a:t>
            </a:r>
            <a:r>
              <a:rPr lang="zh-CN" altLang="en-US" dirty="0"/>
              <a:t>程序必须包含一个</a:t>
            </a:r>
            <a:r>
              <a:rPr lang="en-US" altLang="zh-CN" dirty="0"/>
              <a:t>main()</a:t>
            </a:r>
            <a:r>
              <a:rPr lang="zh-CN" altLang="en-US" dirty="0"/>
              <a:t>函数，这是</a:t>
            </a:r>
            <a:r>
              <a:rPr lang="en-US" altLang="zh-CN" dirty="0"/>
              <a:t>C</a:t>
            </a:r>
            <a:r>
              <a:rPr lang="zh-CN" altLang="en-US" dirty="0"/>
              <a:t>程序要调用的第</a:t>
            </a:r>
            <a:r>
              <a:rPr lang="en-US" altLang="zh-CN" dirty="0"/>
              <a:t>1</a:t>
            </a:r>
            <a:r>
              <a:rPr lang="zh-CN" altLang="en-US" dirty="0"/>
              <a:t>个函数。</a:t>
            </a:r>
            <a:endParaRPr lang="en-US" altLang="zh-CN" dirty="0"/>
          </a:p>
          <a:p>
            <a:r>
              <a:rPr lang="zh-CN" altLang="en-US" dirty="0"/>
              <a:t>简单的函数由函数头和后面的一对花括号组成，花括号中是由声明、语句组成的函数体。</a:t>
            </a:r>
            <a:endParaRPr lang="en-US" altLang="zh-CN" dirty="0"/>
          </a:p>
          <a:p>
            <a:endParaRPr lang="en-US" altLang="zh-CN" dirty="0"/>
          </a:p>
          <a:p>
            <a:endParaRPr lang="en-US" altLang="zh-CN" dirty="0"/>
          </a:p>
          <a:p>
            <a:r>
              <a:rPr lang="zh-CN" altLang="en-US" dirty="0"/>
              <a:t>在</a:t>
            </a:r>
            <a:r>
              <a:rPr lang="en-US" altLang="zh-CN" dirty="0"/>
              <a:t>C</a:t>
            </a:r>
            <a:r>
              <a:rPr lang="zh-CN" altLang="en-US" dirty="0"/>
              <a:t>语言中，大部分语句都以分号结尾。声明为变量创建变量名和标识该变量中储存的数据类型。变量</a:t>
            </a:r>
            <a:endParaRPr lang="en-US" altLang="zh-CN" dirty="0"/>
          </a:p>
          <a:p>
            <a:r>
              <a:rPr lang="zh-CN" altLang="en-US" dirty="0"/>
              <a:t>名是一种标识符。赋值表达式语句把值赋给变量，或者更一般地说，把值赋给存储空间。函数表达式语</a:t>
            </a:r>
            <a:endParaRPr lang="en-US" altLang="zh-CN" dirty="0"/>
          </a:p>
          <a:p>
            <a:r>
              <a:rPr lang="zh-CN" altLang="en-US" dirty="0"/>
              <a:t>句用于调用指定的已命名函数。调用函数执行完毕后，程序会返回到函数调用后面的语句继续执行。</a:t>
            </a:r>
            <a:endParaRPr lang="en-US" altLang="zh-CN" dirty="0"/>
          </a:p>
          <a:p>
            <a:endParaRPr lang="en-US" altLang="zh-CN" dirty="0"/>
          </a:p>
          <a:p>
            <a:endParaRPr lang="en-US" altLang="zh-CN" dirty="0"/>
          </a:p>
          <a:p>
            <a:r>
              <a:rPr lang="en-US" altLang="zh-CN" dirty="0" err="1"/>
              <a:t>printf</a:t>
            </a:r>
            <a:r>
              <a:rPr lang="en-US" altLang="zh-CN" dirty="0"/>
              <a:t>()</a:t>
            </a:r>
            <a:r>
              <a:rPr lang="zh-CN" altLang="en-US" dirty="0"/>
              <a:t>函数用于输出想要表达的内容和变量的值。</a:t>
            </a:r>
            <a:endParaRPr lang="zh-CN" altLang="en-US" dirty="0"/>
          </a:p>
        </p:txBody>
      </p:sp>
      <p:sp>
        <p:nvSpPr>
          <p:cNvPr id="2" name="标题 1"/>
          <p:cNvSpPr>
            <a:spLocks noGrp="1"/>
          </p:cNvSpPr>
          <p:nvPr>
            <p:ph type="title"/>
          </p:nvPr>
        </p:nvSpPr>
        <p:spPr/>
        <p:txBody>
          <a:bodyPr/>
          <a:lstStyle/>
          <a:p>
            <a:r>
              <a:rPr lang="en-US" altLang="zh-CN" dirty="0"/>
              <a:t>2.10 </a:t>
            </a:r>
            <a:r>
              <a:rPr lang="zh-CN" altLang="en-US" dirty="0"/>
              <a:t>本章小结</a:t>
            </a:r>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一门语言的语法是一套规则，用于管理语言中各有效语句组合在一起的方式。语句的语义是语句要表达</a:t>
            </a:r>
            <a:endParaRPr lang="en-US" altLang="zh-CN" dirty="0"/>
          </a:p>
          <a:p>
            <a:r>
              <a:rPr lang="zh-CN" altLang="en-US" dirty="0"/>
              <a:t>的意思。编译器可以检测出语法错误，但是程序里的语义错误只有在编译完之后才能从程序的行为中表</a:t>
            </a:r>
            <a:endParaRPr lang="en-US" altLang="zh-CN" dirty="0"/>
          </a:p>
          <a:p>
            <a:r>
              <a:rPr lang="zh-CN" altLang="en-US" dirty="0"/>
              <a:t>现出来。检查程序是否有语义错误要跟踪程序的状态，即程序每执行一步后所有变量的值。</a:t>
            </a:r>
            <a:endParaRPr lang="zh-CN" altLang="en-US" dirty="0"/>
          </a:p>
          <a:p>
            <a:endParaRPr lang="en-US" altLang="zh-CN" dirty="0"/>
          </a:p>
          <a:p>
            <a:endParaRPr lang="en-US" altLang="zh-CN" dirty="0"/>
          </a:p>
          <a:p>
            <a:r>
              <a:rPr lang="zh-CN" altLang="en-US" dirty="0"/>
              <a:t>最后，关键字是</a:t>
            </a:r>
            <a:r>
              <a:rPr lang="en-US" altLang="zh-CN" dirty="0"/>
              <a:t>C</a:t>
            </a:r>
            <a:r>
              <a:rPr lang="zh-CN" altLang="en-US" dirty="0"/>
              <a:t>语言的词汇。</a:t>
            </a:r>
            <a:endParaRPr lang="zh-CN" altLang="en-US" dirty="0"/>
          </a:p>
        </p:txBody>
      </p:sp>
      <p:sp>
        <p:nvSpPr>
          <p:cNvPr id="2" name="标题 1"/>
          <p:cNvSpPr>
            <a:spLocks noGrp="1"/>
          </p:cNvSpPr>
          <p:nvPr>
            <p:ph type="title"/>
          </p:nvPr>
        </p:nvSpPr>
        <p:spPr/>
        <p:txBody>
          <a:bodyPr/>
          <a:lstStyle/>
          <a:p>
            <a:r>
              <a:rPr lang="en-US" altLang="zh-CN" dirty="0"/>
              <a:t>2.10 </a:t>
            </a:r>
            <a:r>
              <a:rPr lang="zh-CN" altLang="en-US" dirty="0"/>
              <a:t>本章小结</a:t>
            </a: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复习题的参考答案在附录</a:t>
            </a:r>
            <a:r>
              <a:rPr lang="en-US" altLang="zh-CN" dirty="0"/>
              <a:t>A</a:t>
            </a:r>
            <a:r>
              <a:rPr lang="zh-CN" altLang="en-US" dirty="0"/>
              <a:t>中。</a:t>
            </a:r>
            <a:endParaRPr lang="zh-CN" altLang="en-US" dirty="0"/>
          </a:p>
          <a:p>
            <a:endParaRPr lang="en-US" altLang="zh-CN" dirty="0"/>
          </a:p>
          <a:p>
            <a:r>
              <a:rPr lang="en-US" altLang="zh-CN" dirty="0"/>
              <a:t>1.C</a:t>
            </a:r>
            <a:r>
              <a:rPr lang="zh-CN" altLang="en-US" dirty="0"/>
              <a:t>语言的基本模块是什么？</a:t>
            </a:r>
            <a:endParaRPr lang="zh-CN" altLang="en-US" dirty="0"/>
          </a:p>
          <a:p>
            <a:endParaRPr lang="en-US" altLang="zh-CN" dirty="0"/>
          </a:p>
          <a:p>
            <a:r>
              <a:rPr lang="en-US" altLang="zh-CN" dirty="0"/>
              <a:t>2.</a:t>
            </a:r>
            <a:r>
              <a:rPr lang="zh-CN" altLang="en-US" dirty="0"/>
              <a:t>什么是语法错误？写出一个英语例子和</a:t>
            </a:r>
            <a:r>
              <a:rPr lang="en-US" altLang="zh-CN" dirty="0"/>
              <a:t>C</a:t>
            </a:r>
            <a:r>
              <a:rPr lang="zh-CN" altLang="en-US" dirty="0"/>
              <a:t>语言例子。</a:t>
            </a:r>
            <a:endParaRPr lang="zh-CN" altLang="en-US" dirty="0"/>
          </a:p>
          <a:p>
            <a:endParaRPr lang="en-US" altLang="zh-CN" dirty="0"/>
          </a:p>
          <a:p>
            <a:r>
              <a:rPr lang="en-US" altLang="zh-CN" dirty="0"/>
              <a:t>3.</a:t>
            </a:r>
            <a:r>
              <a:rPr lang="zh-CN" altLang="en-US" dirty="0"/>
              <a:t>什么是语义错误？写出一个英语例子和</a:t>
            </a:r>
            <a:r>
              <a:rPr lang="en-US" altLang="zh-CN" dirty="0"/>
              <a:t>C</a:t>
            </a:r>
            <a:r>
              <a:rPr lang="zh-CN" altLang="en-US" dirty="0"/>
              <a:t>语言例子。</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下面介绍两个有趣的知识。其一，储存在计算机中的所有内容都是数字。计算机以数字形式储存数字和</a:t>
            </a:r>
            <a:endParaRPr lang="en-US" altLang="zh-CN" dirty="0"/>
          </a:p>
          <a:p>
            <a:r>
              <a:rPr lang="zh-CN" altLang="en-US" dirty="0"/>
              <a:t>字符（如，在文本文档中使用的字母）。每个字符都有一个数字码。计算机载入寄存器的指令也以数字</a:t>
            </a:r>
            <a:endParaRPr lang="en-US" altLang="zh-CN" dirty="0"/>
          </a:p>
          <a:p>
            <a:r>
              <a:rPr lang="zh-CN" altLang="en-US" dirty="0"/>
              <a:t>形式储存，指令集中的每条指令都有一个数字码。其二，计算机程序最终必须以数字指令码（即，</a:t>
            </a:r>
            <a:r>
              <a:rPr lang="zh-CN" altLang="en-US" dirty="0">
                <a:solidFill>
                  <a:srgbClr val="FF0000"/>
                </a:solidFill>
              </a:rPr>
              <a:t>机器</a:t>
            </a:r>
            <a:endParaRPr lang="en-US" altLang="zh-CN" dirty="0">
              <a:solidFill>
                <a:srgbClr val="FF0000"/>
              </a:solidFill>
            </a:endParaRPr>
          </a:p>
          <a:p>
            <a:r>
              <a:rPr lang="zh-CN" altLang="en-US" dirty="0">
                <a:solidFill>
                  <a:srgbClr val="FF0000"/>
                </a:solidFill>
              </a:rPr>
              <a:t>语言</a:t>
            </a:r>
            <a:r>
              <a:rPr lang="zh-CN" altLang="en-US" dirty="0"/>
              <a:t>）来表示。</a:t>
            </a:r>
            <a:endParaRPr lang="en-US" altLang="zh-CN" dirty="0"/>
          </a:p>
        </p:txBody>
      </p:sp>
      <p:sp>
        <p:nvSpPr>
          <p:cNvPr id="2" name="标题 1"/>
          <p:cNvSpPr>
            <a:spLocks noGrp="1"/>
          </p:cNvSpPr>
          <p:nvPr>
            <p:ph type="title"/>
          </p:nvPr>
        </p:nvSpPr>
        <p:spPr/>
        <p:txBody>
          <a:bodyPr/>
          <a:lstStyle/>
          <a:p>
            <a:r>
              <a:rPr lang="en-US" altLang="zh-CN" dirty="0"/>
              <a:t>1.4 </a:t>
            </a:r>
            <a:r>
              <a:rPr lang="zh-CN" altLang="en-US" dirty="0"/>
              <a:t>计算机能做什么</a:t>
            </a:r>
            <a:endParaRPr lang="zh-CN" altLang="en-US" dirty="0"/>
          </a:p>
        </p:txBody>
      </p:sp>
    </p:spTree>
  </p:cSld>
  <p:clrMapOvr>
    <a:overrideClrMapping bg1="lt1" tx1="dk1" bg2="lt2" tx2="dk2" accent1="accent1" accent2="accent2" accent3="accent3" accent4="accent4" accent5="accent5" accent6="accent6" hlink="hlink" folHlink="folHlink"/>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4.Indiana Sloth</a:t>
            </a:r>
            <a:r>
              <a:rPr lang="zh-CN" altLang="en-US" dirty="0"/>
              <a:t>编写了下面的程序，并征求你的意见。请帮助他评定。</a:t>
            </a:r>
            <a:endParaRPr lang="zh-CN" altLang="en-US" dirty="0"/>
          </a:p>
          <a:p>
            <a:endParaRPr lang="en-US" altLang="zh-CN" dirty="0"/>
          </a:p>
          <a:p>
            <a:r>
              <a:rPr lang="en-US" altLang="zh-CN" dirty="0"/>
              <a:t>include</a:t>
            </a:r>
            <a:r>
              <a:rPr lang="zh-CN" altLang="en-US" dirty="0"/>
              <a:t>　</a:t>
            </a:r>
            <a:r>
              <a:rPr lang="en-US" altLang="zh-CN" dirty="0" err="1"/>
              <a:t>studio.h</a:t>
            </a:r>
            <a:endParaRPr lang="en-US" altLang="zh-CN" dirty="0"/>
          </a:p>
          <a:p>
            <a:r>
              <a:rPr lang="en-US" altLang="zh-CN" dirty="0"/>
              <a:t>int main{void} /* </a:t>
            </a:r>
            <a:r>
              <a:rPr lang="zh-CN" altLang="en-US" dirty="0"/>
              <a:t>该程序打印一年有多少周 </a:t>
            </a:r>
            <a:r>
              <a:rPr lang="en-US" altLang="zh-CN" dirty="0"/>
              <a:t>/*</a:t>
            </a:r>
            <a:endParaRPr lang="en-US" altLang="zh-CN" dirty="0"/>
          </a:p>
          <a:p>
            <a:r>
              <a:rPr lang="en-US" altLang="zh-CN" dirty="0"/>
              <a:t>(</a:t>
            </a:r>
            <a:endParaRPr lang="en-US" altLang="zh-CN" dirty="0"/>
          </a:p>
          <a:p>
            <a:r>
              <a:rPr lang="en-US" altLang="zh-CN" dirty="0"/>
              <a:t>int</a:t>
            </a:r>
            <a:r>
              <a:rPr lang="zh-CN" altLang="en-US" dirty="0"/>
              <a:t>　</a:t>
            </a:r>
            <a:r>
              <a:rPr lang="en-US" altLang="zh-CN" dirty="0"/>
              <a:t>s</a:t>
            </a:r>
            <a:endParaRPr lang="en-US" altLang="zh-CN" dirty="0"/>
          </a:p>
          <a:p>
            <a:r>
              <a:rPr lang="en-US" altLang="zh-CN" dirty="0"/>
              <a:t>s</a:t>
            </a:r>
            <a:r>
              <a:rPr lang="zh-CN" altLang="en-US" dirty="0"/>
              <a:t>　</a:t>
            </a:r>
            <a:r>
              <a:rPr lang="en-US" altLang="zh-CN" dirty="0"/>
              <a:t>:=</a:t>
            </a:r>
            <a:r>
              <a:rPr lang="zh-CN" altLang="en-US" dirty="0"/>
              <a:t>　</a:t>
            </a:r>
            <a:r>
              <a:rPr lang="en-US" altLang="zh-CN" dirty="0"/>
              <a:t>56;</a:t>
            </a:r>
            <a:endParaRPr lang="en-US" altLang="zh-CN" dirty="0"/>
          </a:p>
          <a:p>
            <a:r>
              <a:rPr lang="en-US" altLang="zh-CN" dirty="0"/>
              <a:t>print(There</a:t>
            </a:r>
            <a:r>
              <a:rPr lang="zh-CN" altLang="en-US" dirty="0"/>
              <a:t>　</a:t>
            </a:r>
            <a:r>
              <a:rPr lang="en-US" altLang="zh-CN" dirty="0"/>
              <a:t>are</a:t>
            </a:r>
            <a:r>
              <a:rPr lang="zh-CN" altLang="en-US" dirty="0"/>
              <a:t>　</a:t>
            </a:r>
            <a:r>
              <a:rPr lang="en-US" altLang="zh-CN" dirty="0"/>
              <a:t>s</a:t>
            </a:r>
            <a:r>
              <a:rPr lang="zh-CN" altLang="en-US" dirty="0"/>
              <a:t>　</a:t>
            </a:r>
            <a:r>
              <a:rPr lang="en-US" altLang="zh-CN" dirty="0"/>
              <a:t>weeks</a:t>
            </a:r>
            <a:r>
              <a:rPr lang="zh-CN" altLang="en-US" dirty="0"/>
              <a:t>　</a:t>
            </a:r>
            <a:r>
              <a:rPr lang="en-US" altLang="zh-CN" dirty="0"/>
              <a:t>in</a:t>
            </a:r>
            <a:r>
              <a:rPr lang="zh-CN" altLang="en-US" dirty="0"/>
              <a:t>　</a:t>
            </a:r>
            <a:r>
              <a:rPr lang="en-US" altLang="zh-CN" dirty="0"/>
              <a:t>a</a:t>
            </a:r>
            <a:r>
              <a:rPr lang="zh-CN" altLang="en-US" dirty="0"/>
              <a:t>　</a:t>
            </a:r>
            <a:r>
              <a:rPr lang="en-US" altLang="zh-CN" dirty="0"/>
              <a:t>year.);</a:t>
            </a:r>
            <a:endParaRPr lang="en-US" altLang="zh-CN" dirty="0"/>
          </a:p>
          <a:p>
            <a:r>
              <a:rPr lang="en-US" altLang="zh-CN" dirty="0"/>
              <a:t>return</a:t>
            </a:r>
            <a:r>
              <a:rPr lang="zh-CN" altLang="en-US" dirty="0"/>
              <a:t>　</a:t>
            </a:r>
            <a:r>
              <a:rPr lang="en-US" altLang="zh-CN" dirty="0"/>
              <a:t>0;</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5.</a:t>
            </a:r>
            <a:r>
              <a:rPr lang="zh-CN" altLang="en-US" dirty="0"/>
              <a:t>假设下面的</a:t>
            </a:r>
            <a:r>
              <a:rPr lang="en-US" altLang="zh-CN" dirty="0"/>
              <a:t>4</a:t>
            </a:r>
            <a:r>
              <a:rPr lang="zh-CN" altLang="en-US" dirty="0"/>
              <a:t>个例子都是完整程序中的一部分，它们都输出什么结果？</a:t>
            </a:r>
            <a:endParaRPr lang="zh-CN" altLang="en-US" dirty="0"/>
          </a:p>
          <a:p>
            <a:endParaRPr lang="en-US" altLang="zh-CN" dirty="0"/>
          </a:p>
          <a:p>
            <a:r>
              <a:rPr lang="en-US" altLang="zh-CN" dirty="0"/>
              <a:t>a.</a:t>
            </a:r>
            <a:r>
              <a:rPr lang="zh-CN" altLang="en-US" dirty="0"/>
              <a:t>　</a:t>
            </a:r>
            <a:r>
              <a:rPr lang="en-US" altLang="zh-CN" dirty="0" err="1"/>
              <a:t>printf</a:t>
            </a:r>
            <a:r>
              <a:rPr lang="en-US" altLang="zh-CN" dirty="0"/>
              <a:t>("Baa</a:t>
            </a:r>
            <a:r>
              <a:rPr lang="zh-CN" altLang="en-US" dirty="0"/>
              <a:t>　</a:t>
            </a:r>
            <a:r>
              <a:rPr lang="en-US" altLang="zh-CN" dirty="0"/>
              <a:t>Baa</a:t>
            </a:r>
            <a:r>
              <a:rPr lang="zh-CN" altLang="en-US" dirty="0"/>
              <a:t>　</a:t>
            </a:r>
            <a:r>
              <a:rPr lang="en-US" altLang="zh-CN" dirty="0"/>
              <a:t>Black</a:t>
            </a:r>
            <a:r>
              <a:rPr lang="zh-CN" altLang="en-US" dirty="0"/>
              <a:t>　</a:t>
            </a:r>
            <a:r>
              <a:rPr lang="en-US" altLang="zh-CN" dirty="0"/>
              <a:t>Sheep.");</a:t>
            </a:r>
            <a:endParaRPr lang="en-US" altLang="zh-CN" dirty="0"/>
          </a:p>
          <a:p>
            <a:r>
              <a:rPr lang="en-US" altLang="zh-CN" dirty="0" err="1"/>
              <a:t>printf</a:t>
            </a:r>
            <a:r>
              <a:rPr lang="en-US" altLang="zh-CN" dirty="0"/>
              <a:t>("Have</a:t>
            </a:r>
            <a:r>
              <a:rPr lang="zh-CN" altLang="en-US" dirty="0"/>
              <a:t>　</a:t>
            </a:r>
            <a:r>
              <a:rPr lang="en-US" altLang="zh-CN" dirty="0"/>
              <a:t>you</a:t>
            </a:r>
            <a:r>
              <a:rPr lang="zh-CN" altLang="en-US" dirty="0"/>
              <a:t>　</a:t>
            </a:r>
            <a:r>
              <a:rPr lang="en-US" altLang="zh-CN" dirty="0"/>
              <a:t>any</a:t>
            </a:r>
            <a:r>
              <a:rPr lang="zh-CN" altLang="en-US" dirty="0"/>
              <a:t>　</a:t>
            </a:r>
            <a:r>
              <a:rPr lang="en-US" altLang="zh-CN" dirty="0"/>
              <a:t>wool?\n");</a:t>
            </a:r>
            <a:endParaRPr lang="en-US" altLang="zh-CN" dirty="0"/>
          </a:p>
          <a:p>
            <a:endParaRPr lang="en-US" altLang="zh-CN" dirty="0"/>
          </a:p>
          <a:p>
            <a:r>
              <a:rPr lang="en-US" altLang="zh-CN" dirty="0"/>
              <a:t>b.</a:t>
            </a:r>
            <a:r>
              <a:rPr lang="zh-CN" altLang="en-US" dirty="0"/>
              <a:t>　</a:t>
            </a:r>
            <a:r>
              <a:rPr lang="en-US" altLang="zh-CN" dirty="0" err="1"/>
              <a:t>printf</a:t>
            </a:r>
            <a:r>
              <a:rPr lang="en-US" altLang="zh-CN" dirty="0"/>
              <a:t>("Begone!\</a:t>
            </a:r>
            <a:r>
              <a:rPr lang="en-US" altLang="zh-CN" dirty="0" err="1"/>
              <a:t>nO</a:t>
            </a:r>
            <a:r>
              <a:rPr lang="zh-CN" altLang="en-US" dirty="0"/>
              <a:t>　</a:t>
            </a:r>
            <a:r>
              <a:rPr lang="en-US" altLang="zh-CN" dirty="0"/>
              <a:t>creature</a:t>
            </a:r>
            <a:r>
              <a:rPr lang="zh-CN" altLang="en-US" dirty="0"/>
              <a:t>　</a:t>
            </a:r>
            <a:r>
              <a:rPr lang="en-US" altLang="zh-CN" dirty="0"/>
              <a:t>of</a:t>
            </a:r>
            <a:r>
              <a:rPr lang="zh-CN" altLang="en-US" dirty="0"/>
              <a:t>　</a:t>
            </a:r>
            <a:r>
              <a:rPr lang="en-US" altLang="zh-CN" dirty="0"/>
              <a:t>lard!\n");</a:t>
            </a:r>
            <a:endParaRPr lang="en-US" altLang="zh-CN" dirty="0"/>
          </a:p>
          <a:p>
            <a:endParaRPr lang="en-US" altLang="zh-CN" dirty="0"/>
          </a:p>
          <a:p>
            <a:r>
              <a:rPr lang="en-US" altLang="zh-CN" dirty="0" err="1"/>
              <a:t>c.printf</a:t>
            </a:r>
            <a:r>
              <a:rPr lang="en-US" altLang="zh-CN" dirty="0"/>
              <a:t>("What?\</a:t>
            </a:r>
            <a:r>
              <a:rPr lang="en-US" altLang="zh-CN" dirty="0" err="1"/>
              <a:t>nNo</a:t>
            </a:r>
            <a:r>
              <a:rPr lang="en-US" altLang="zh-CN" dirty="0"/>
              <a:t>/</a:t>
            </a:r>
            <a:r>
              <a:rPr lang="en-US" altLang="zh-CN" dirty="0" err="1"/>
              <a:t>nfish</a:t>
            </a:r>
            <a:r>
              <a:rPr lang="en-US" altLang="zh-CN" dirty="0"/>
              <a:t>?\n");</a:t>
            </a:r>
            <a:endParaRPr lang="en-US" altLang="zh-CN" dirty="0"/>
          </a:p>
          <a:p>
            <a:endParaRPr lang="en-US" altLang="zh-CN" dirty="0"/>
          </a:p>
          <a:p>
            <a:r>
              <a:rPr lang="en-US" altLang="zh-CN" dirty="0"/>
              <a:t>d.int</a:t>
            </a:r>
            <a:r>
              <a:rPr lang="zh-CN" altLang="en-US" dirty="0"/>
              <a:t>　</a:t>
            </a:r>
            <a:r>
              <a:rPr lang="en-US" altLang="zh-CN" dirty="0"/>
              <a:t>num;</a:t>
            </a:r>
            <a:endParaRPr lang="en-US" altLang="zh-CN" dirty="0"/>
          </a:p>
          <a:p>
            <a:r>
              <a:rPr lang="en-US" altLang="zh-CN" dirty="0"/>
              <a:t>num</a:t>
            </a:r>
            <a:r>
              <a:rPr lang="zh-CN" altLang="en-US" dirty="0"/>
              <a:t>　</a:t>
            </a:r>
            <a:r>
              <a:rPr lang="en-US" altLang="zh-CN" dirty="0"/>
              <a:t>=</a:t>
            </a:r>
            <a:r>
              <a:rPr lang="zh-CN" altLang="en-US" dirty="0"/>
              <a:t>　</a:t>
            </a:r>
            <a:r>
              <a:rPr lang="en-US" altLang="zh-CN" dirty="0"/>
              <a:t>2;</a:t>
            </a:r>
            <a:endParaRPr lang="en-US" altLang="zh-CN" dirty="0"/>
          </a:p>
          <a:p>
            <a:r>
              <a:rPr lang="en-US" altLang="zh-CN" dirty="0" err="1"/>
              <a:t>printf</a:t>
            </a:r>
            <a:r>
              <a:rPr lang="en-US" altLang="zh-CN" dirty="0"/>
              <a:t>("%d</a:t>
            </a:r>
            <a:r>
              <a:rPr lang="zh-CN" altLang="en-US" dirty="0"/>
              <a:t>　</a:t>
            </a:r>
            <a:r>
              <a:rPr lang="en-US" altLang="zh-CN" dirty="0"/>
              <a:t>+</a:t>
            </a:r>
            <a:r>
              <a:rPr lang="zh-CN" altLang="en-US" dirty="0"/>
              <a:t>　</a:t>
            </a:r>
            <a:r>
              <a:rPr lang="en-US" altLang="zh-CN" dirty="0"/>
              <a:t>%d</a:t>
            </a:r>
            <a:r>
              <a:rPr lang="zh-CN" altLang="en-US" dirty="0"/>
              <a:t>　</a:t>
            </a:r>
            <a:r>
              <a:rPr lang="en-US" altLang="zh-CN" dirty="0"/>
              <a:t>=</a:t>
            </a:r>
            <a:r>
              <a:rPr lang="zh-CN" altLang="en-US" dirty="0"/>
              <a:t>　</a:t>
            </a:r>
            <a:r>
              <a:rPr lang="en-US" altLang="zh-CN" dirty="0"/>
              <a:t>%d",</a:t>
            </a:r>
            <a:r>
              <a:rPr lang="zh-CN" altLang="en-US" dirty="0"/>
              <a:t>　</a:t>
            </a:r>
            <a:r>
              <a:rPr lang="en-US" altLang="zh-CN" dirty="0"/>
              <a:t>num,</a:t>
            </a:r>
            <a:r>
              <a:rPr lang="zh-CN" altLang="en-US" dirty="0"/>
              <a:t>　</a:t>
            </a:r>
            <a:r>
              <a:rPr lang="en-US" altLang="zh-CN" dirty="0"/>
              <a:t>num,</a:t>
            </a:r>
            <a:r>
              <a:rPr lang="zh-CN" altLang="en-US" dirty="0"/>
              <a:t>　</a:t>
            </a:r>
            <a:r>
              <a:rPr lang="en-US" altLang="zh-CN" dirty="0"/>
              <a:t>num</a:t>
            </a:r>
            <a:r>
              <a:rPr lang="zh-CN" altLang="en-US" dirty="0"/>
              <a:t>　</a:t>
            </a:r>
            <a:r>
              <a:rPr lang="en-US" altLang="zh-CN" dirty="0"/>
              <a:t>+</a:t>
            </a:r>
            <a:r>
              <a:rPr lang="zh-CN" altLang="en-US" dirty="0"/>
              <a:t>　</a:t>
            </a:r>
            <a:r>
              <a:rPr lang="en-US" altLang="zh-CN" dirty="0"/>
              <a:t>num);</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6.</a:t>
            </a:r>
            <a:r>
              <a:rPr lang="zh-CN" altLang="en-US" dirty="0"/>
              <a:t>在</a:t>
            </a:r>
            <a:r>
              <a:rPr lang="en-US" altLang="zh-CN" dirty="0"/>
              <a:t>main</a:t>
            </a:r>
            <a:r>
              <a:rPr lang="zh-CN" altLang="en-US" dirty="0"/>
              <a:t>、</a:t>
            </a:r>
            <a:r>
              <a:rPr lang="en-US" altLang="zh-CN" dirty="0"/>
              <a:t>int</a:t>
            </a:r>
            <a:r>
              <a:rPr lang="zh-CN" altLang="en-US" dirty="0"/>
              <a:t>、</a:t>
            </a:r>
            <a:r>
              <a:rPr lang="en-US" altLang="zh-CN" dirty="0"/>
              <a:t>function</a:t>
            </a:r>
            <a:r>
              <a:rPr lang="zh-CN" altLang="en-US" dirty="0"/>
              <a:t>、</a:t>
            </a:r>
            <a:r>
              <a:rPr lang="en-US" altLang="zh-CN" dirty="0"/>
              <a:t>char</a:t>
            </a:r>
            <a:r>
              <a:rPr lang="zh-CN" altLang="en-US" dirty="0"/>
              <a:t>、</a:t>
            </a:r>
            <a:r>
              <a:rPr lang="en-US" altLang="zh-CN" dirty="0"/>
              <a:t>=</a:t>
            </a:r>
            <a:r>
              <a:rPr lang="zh-CN" altLang="en-US" dirty="0"/>
              <a:t>中，哪些是</a:t>
            </a:r>
            <a:r>
              <a:rPr lang="en-US" altLang="zh-CN" dirty="0"/>
              <a:t>C</a:t>
            </a:r>
            <a:r>
              <a:rPr lang="zh-CN" altLang="en-US" dirty="0"/>
              <a:t>语言的关键字？</a:t>
            </a:r>
            <a:endParaRPr lang="zh-CN" altLang="en-US" dirty="0"/>
          </a:p>
          <a:p>
            <a:endParaRPr lang="en-US" altLang="zh-CN" dirty="0"/>
          </a:p>
          <a:p>
            <a:r>
              <a:rPr lang="en-US" altLang="zh-CN" dirty="0"/>
              <a:t>7.</a:t>
            </a:r>
            <a:r>
              <a:rPr lang="zh-CN" altLang="en-US" dirty="0"/>
              <a:t>如何以下面的格式输出变量</a:t>
            </a:r>
            <a:r>
              <a:rPr lang="en-US" altLang="zh-CN" dirty="0"/>
              <a:t>words</a:t>
            </a:r>
            <a:r>
              <a:rPr lang="zh-CN" altLang="en-US" dirty="0"/>
              <a:t>和</a:t>
            </a:r>
            <a:r>
              <a:rPr lang="en-US" altLang="zh-CN" dirty="0"/>
              <a:t>lines</a:t>
            </a:r>
            <a:r>
              <a:rPr lang="zh-CN" altLang="en-US" dirty="0"/>
              <a:t>的值（这里，</a:t>
            </a:r>
            <a:r>
              <a:rPr lang="en-US" altLang="zh-CN" dirty="0"/>
              <a:t>3020</a:t>
            </a:r>
            <a:r>
              <a:rPr lang="zh-CN" altLang="en-US" dirty="0"/>
              <a:t>和</a:t>
            </a:r>
            <a:r>
              <a:rPr lang="en-US" altLang="zh-CN" dirty="0"/>
              <a:t>350</a:t>
            </a:r>
            <a:r>
              <a:rPr lang="zh-CN" altLang="en-US" dirty="0"/>
              <a:t>代表两个变量的值）？</a:t>
            </a:r>
            <a:endParaRPr lang="zh-CN" altLang="en-US" dirty="0"/>
          </a:p>
          <a:p>
            <a:endParaRPr lang="en-US" altLang="zh-CN" dirty="0"/>
          </a:p>
          <a:p>
            <a:r>
              <a:rPr lang="en-US" altLang="zh-CN" dirty="0"/>
              <a:t>There were 3020 words and 350 lines.</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en-US" altLang="zh-CN" dirty="0"/>
              <a:t>8.</a:t>
            </a:r>
            <a:r>
              <a:rPr lang="zh-CN" altLang="en-US" dirty="0"/>
              <a:t>考虑下面的程序：</a:t>
            </a:r>
            <a:endParaRPr lang="zh-CN" altLang="en-US" dirty="0"/>
          </a:p>
          <a:p>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int</a:t>
            </a:r>
            <a:r>
              <a:rPr lang="zh-CN" altLang="en-US" dirty="0"/>
              <a:t>　</a:t>
            </a:r>
            <a:r>
              <a:rPr lang="en-US" altLang="zh-CN" dirty="0"/>
              <a:t>a,</a:t>
            </a:r>
            <a:r>
              <a:rPr lang="zh-CN" altLang="en-US" dirty="0"/>
              <a:t>　</a:t>
            </a:r>
            <a:r>
              <a:rPr lang="en-US" altLang="zh-CN" dirty="0"/>
              <a:t>b;</a:t>
            </a:r>
            <a:endParaRPr lang="en-US" altLang="zh-CN" dirty="0"/>
          </a:p>
          <a:p>
            <a:r>
              <a:rPr lang="en-US" altLang="zh-CN" dirty="0"/>
              <a:t>a</a:t>
            </a:r>
            <a:r>
              <a:rPr lang="zh-CN" altLang="en-US" dirty="0"/>
              <a:t>　</a:t>
            </a:r>
            <a:r>
              <a:rPr lang="en-US" altLang="zh-CN" dirty="0"/>
              <a:t>=</a:t>
            </a:r>
            <a:r>
              <a:rPr lang="zh-CN" altLang="en-US" dirty="0"/>
              <a:t>　</a:t>
            </a:r>
            <a:r>
              <a:rPr lang="en-US" altLang="zh-CN" dirty="0"/>
              <a:t>5;</a:t>
            </a:r>
            <a:endParaRPr lang="en-US" altLang="zh-CN" dirty="0"/>
          </a:p>
          <a:p>
            <a:r>
              <a:rPr lang="pl-PL" altLang="zh-CN" dirty="0"/>
              <a:t>b = 2; /* </a:t>
            </a:r>
            <a:r>
              <a:rPr lang="zh-CN" altLang="pl-PL" dirty="0"/>
              <a:t>第</a:t>
            </a:r>
            <a:r>
              <a:rPr lang="pl-PL" altLang="zh-CN" dirty="0"/>
              <a:t>7</a:t>
            </a:r>
            <a:r>
              <a:rPr lang="zh-CN" altLang="pl-PL" dirty="0"/>
              <a:t>行 </a:t>
            </a:r>
            <a:r>
              <a:rPr lang="pl-PL" altLang="zh-CN" dirty="0"/>
              <a:t>*/</a:t>
            </a:r>
            <a:endParaRPr lang="pl-PL" altLang="zh-CN" dirty="0"/>
          </a:p>
          <a:p>
            <a:r>
              <a:rPr lang="pt-BR" altLang="zh-CN" dirty="0"/>
              <a:t>b = a; /* </a:t>
            </a:r>
            <a:r>
              <a:rPr lang="zh-CN" altLang="pt-BR" dirty="0"/>
              <a:t>第</a:t>
            </a:r>
            <a:r>
              <a:rPr lang="pt-BR" altLang="zh-CN" dirty="0"/>
              <a:t>8</a:t>
            </a:r>
            <a:r>
              <a:rPr lang="zh-CN" altLang="pt-BR" dirty="0"/>
              <a:t>行 </a:t>
            </a:r>
            <a:r>
              <a:rPr lang="pt-BR" altLang="zh-CN" dirty="0"/>
              <a:t>*/</a:t>
            </a:r>
            <a:endParaRPr lang="pt-BR" altLang="zh-CN" dirty="0"/>
          </a:p>
          <a:p>
            <a:r>
              <a:rPr lang="pt-BR" altLang="zh-CN" dirty="0"/>
              <a:t>a = b; /* </a:t>
            </a:r>
            <a:r>
              <a:rPr lang="zh-CN" altLang="pt-BR" dirty="0"/>
              <a:t>第</a:t>
            </a:r>
            <a:r>
              <a:rPr lang="pt-BR" altLang="zh-CN" dirty="0"/>
              <a:t>9</a:t>
            </a:r>
            <a:r>
              <a:rPr lang="zh-CN" altLang="pt-BR" dirty="0"/>
              <a:t>行 </a:t>
            </a:r>
            <a:r>
              <a:rPr lang="pt-BR" altLang="zh-CN" dirty="0"/>
              <a:t>*/</a:t>
            </a:r>
            <a:endParaRPr lang="pt-BR" altLang="zh-CN" dirty="0"/>
          </a:p>
          <a:p>
            <a:r>
              <a:rPr lang="pt-BR" altLang="zh-CN" dirty="0"/>
              <a:t>printf("%d</a:t>
            </a:r>
            <a:r>
              <a:rPr lang="zh-CN" altLang="pt-BR" dirty="0"/>
              <a:t>　</a:t>
            </a:r>
            <a:r>
              <a:rPr lang="pt-BR" altLang="zh-CN" dirty="0"/>
              <a:t>%d\n",</a:t>
            </a:r>
            <a:r>
              <a:rPr lang="zh-CN" altLang="pt-BR" dirty="0"/>
              <a:t>　</a:t>
            </a:r>
            <a:r>
              <a:rPr lang="pt-BR" altLang="zh-CN" dirty="0"/>
              <a:t>b,</a:t>
            </a:r>
            <a:r>
              <a:rPr lang="zh-CN" altLang="pt-BR" dirty="0"/>
              <a:t>　</a:t>
            </a:r>
            <a:r>
              <a:rPr lang="pt-BR" altLang="zh-CN" dirty="0"/>
              <a:t>a);</a:t>
            </a:r>
            <a:endParaRPr lang="pt-BR" altLang="zh-CN" dirty="0"/>
          </a:p>
          <a:p>
            <a:r>
              <a:rPr lang="en-US" altLang="zh-CN" dirty="0"/>
              <a:t>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请问，在执行完第</a:t>
            </a:r>
            <a:r>
              <a:rPr lang="en-US" altLang="zh-CN" dirty="0"/>
              <a:t>7</a:t>
            </a:r>
            <a:r>
              <a:rPr lang="zh-CN" altLang="en-US" dirty="0"/>
              <a:t>、第</a:t>
            </a:r>
            <a:r>
              <a:rPr lang="en-US" altLang="zh-CN" dirty="0"/>
              <a:t>8</a:t>
            </a:r>
            <a:r>
              <a:rPr lang="zh-CN" altLang="en-US" dirty="0"/>
              <a:t>、第</a:t>
            </a:r>
            <a:r>
              <a:rPr lang="en-US" altLang="zh-CN" dirty="0"/>
              <a:t>9</a:t>
            </a:r>
            <a:r>
              <a:rPr lang="zh-CN" altLang="en-US" dirty="0"/>
              <a:t>行后，程序的状态分别是什么？</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r>
              <a:rPr lang="en-US" altLang="zh-CN" dirty="0"/>
              <a:t>9.</a:t>
            </a:r>
            <a:r>
              <a:rPr lang="zh-CN" altLang="en-US" dirty="0"/>
              <a:t>考虑下面的程序：</a:t>
            </a:r>
            <a:endParaRPr lang="zh-CN" altLang="en-US" dirty="0"/>
          </a:p>
          <a:p>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int</a:t>
            </a:r>
            <a:r>
              <a:rPr lang="zh-CN" altLang="en-US" dirty="0"/>
              <a:t>　</a:t>
            </a:r>
            <a:r>
              <a:rPr lang="en-US" altLang="zh-CN" dirty="0"/>
              <a:t>x,</a:t>
            </a:r>
            <a:r>
              <a:rPr lang="zh-CN" altLang="en-US" dirty="0"/>
              <a:t>　</a:t>
            </a:r>
            <a:r>
              <a:rPr lang="en-US" altLang="zh-CN" dirty="0"/>
              <a:t>y;</a:t>
            </a:r>
            <a:endParaRPr lang="en-US" altLang="zh-CN" dirty="0"/>
          </a:p>
          <a:p>
            <a:r>
              <a:rPr lang="en-US" altLang="zh-CN" dirty="0"/>
              <a:t>x</a:t>
            </a:r>
            <a:r>
              <a:rPr lang="zh-CN" altLang="en-US" dirty="0"/>
              <a:t>　</a:t>
            </a:r>
            <a:r>
              <a:rPr lang="en-US" altLang="zh-CN" dirty="0"/>
              <a:t>=</a:t>
            </a:r>
            <a:r>
              <a:rPr lang="zh-CN" altLang="en-US" dirty="0"/>
              <a:t>　</a:t>
            </a:r>
            <a:r>
              <a:rPr lang="en-US" altLang="zh-CN" dirty="0"/>
              <a:t>10;</a:t>
            </a:r>
            <a:endParaRPr lang="en-US" altLang="zh-CN" dirty="0"/>
          </a:p>
          <a:p>
            <a:r>
              <a:rPr lang="es-ES" altLang="zh-CN" dirty="0"/>
              <a:t>y = 5;</a:t>
            </a:r>
            <a:r>
              <a:rPr lang="zh-CN" altLang="es-ES" dirty="0"/>
              <a:t>　　 </a:t>
            </a:r>
            <a:r>
              <a:rPr lang="es-ES" altLang="zh-CN" dirty="0"/>
              <a:t>/* </a:t>
            </a:r>
            <a:r>
              <a:rPr lang="zh-CN" altLang="es-ES" dirty="0"/>
              <a:t>第</a:t>
            </a:r>
            <a:r>
              <a:rPr lang="es-ES" altLang="zh-CN" dirty="0"/>
              <a:t>7</a:t>
            </a:r>
            <a:r>
              <a:rPr lang="zh-CN" altLang="es-ES" dirty="0"/>
              <a:t>行 </a:t>
            </a:r>
            <a:r>
              <a:rPr lang="es-ES" altLang="zh-CN" dirty="0"/>
              <a:t>*/</a:t>
            </a:r>
            <a:endParaRPr lang="es-ES" altLang="zh-CN" dirty="0"/>
          </a:p>
          <a:p>
            <a:r>
              <a:rPr lang="es-ES" altLang="zh-CN" dirty="0"/>
              <a:t>y = x + y; /*</a:t>
            </a:r>
            <a:r>
              <a:rPr lang="zh-CN" altLang="es-ES" dirty="0"/>
              <a:t>第</a:t>
            </a:r>
            <a:r>
              <a:rPr lang="es-ES" altLang="zh-CN" dirty="0"/>
              <a:t>8</a:t>
            </a:r>
            <a:r>
              <a:rPr lang="zh-CN" altLang="es-ES" dirty="0"/>
              <a:t>行</a:t>
            </a:r>
            <a:r>
              <a:rPr lang="es-ES" altLang="zh-CN" dirty="0"/>
              <a:t>*/</a:t>
            </a:r>
            <a:endParaRPr lang="es-ES" altLang="zh-CN" dirty="0"/>
          </a:p>
          <a:p>
            <a:r>
              <a:rPr lang="es-ES" altLang="zh-CN" dirty="0"/>
              <a:t>x = x*y;</a:t>
            </a:r>
            <a:r>
              <a:rPr lang="zh-CN" altLang="es-ES" dirty="0"/>
              <a:t>　 </a:t>
            </a:r>
            <a:r>
              <a:rPr lang="es-ES" altLang="zh-CN" dirty="0"/>
              <a:t>/*</a:t>
            </a:r>
            <a:r>
              <a:rPr lang="zh-CN" altLang="es-ES" dirty="0"/>
              <a:t>第</a:t>
            </a:r>
            <a:r>
              <a:rPr lang="es-ES" altLang="zh-CN" dirty="0"/>
              <a:t>9</a:t>
            </a:r>
            <a:r>
              <a:rPr lang="zh-CN" altLang="es-ES" dirty="0"/>
              <a:t>行</a:t>
            </a:r>
            <a:r>
              <a:rPr lang="es-ES" altLang="zh-CN" dirty="0"/>
              <a:t>*/</a:t>
            </a:r>
            <a:endParaRPr lang="es-ES" altLang="zh-CN" dirty="0"/>
          </a:p>
          <a:p>
            <a:r>
              <a:rPr lang="pt-BR" altLang="zh-CN" dirty="0"/>
              <a:t>printf("%d</a:t>
            </a:r>
            <a:r>
              <a:rPr lang="zh-CN" altLang="pt-BR" dirty="0"/>
              <a:t>　</a:t>
            </a:r>
            <a:r>
              <a:rPr lang="pt-BR" altLang="zh-CN" dirty="0"/>
              <a:t>%d\n",</a:t>
            </a:r>
            <a:r>
              <a:rPr lang="zh-CN" altLang="pt-BR" dirty="0"/>
              <a:t>　</a:t>
            </a:r>
            <a:r>
              <a:rPr lang="pt-BR" altLang="zh-CN" dirty="0"/>
              <a:t>x,</a:t>
            </a:r>
            <a:r>
              <a:rPr lang="zh-CN" altLang="pt-BR" dirty="0"/>
              <a:t>　</a:t>
            </a:r>
            <a:r>
              <a:rPr lang="pt-BR" altLang="zh-CN" dirty="0"/>
              <a:t>y);</a:t>
            </a:r>
            <a:endParaRPr lang="pt-BR" altLang="zh-CN" dirty="0"/>
          </a:p>
          <a:p>
            <a:r>
              <a:rPr lang="en-US" altLang="zh-CN" dirty="0"/>
              <a:t>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请问，在执行完第</a:t>
            </a:r>
            <a:r>
              <a:rPr lang="en-US" altLang="zh-CN" dirty="0"/>
              <a:t>7</a:t>
            </a:r>
            <a:r>
              <a:rPr lang="zh-CN" altLang="en-US" dirty="0"/>
              <a:t>、第</a:t>
            </a:r>
            <a:r>
              <a:rPr lang="en-US" altLang="zh-CN" dirty="0"/>
              <a:t>8</a:t>
            </a:r>
            <a:r>
              <a:rPr lang="zh-CN" altLang="en-US" dirty="0"/>
              <a:t>、第</a:t>
            </a:r>
            <a:r>
              <a:rPr lang="en-US" altLang="zh-CN" dirty="0"/>
              <a:t>9</a:t>
            </a:r>
            <a:r>
              <a:rPr lang="zh-CN" altLang="en-US" dirty="0"/>
              <a:t>行后，程序的状态分别是什么？</a:t>
            </a:r>
            <a:endParaRPr lang="zh-CN" altLang="en-US" dirty="0"/>
          </a:p>
        </p:txBody>
      </p:sp>
      <p:sp>
        <p:nvSpPr>
          <p:cNvPr id="2" name="标题 1"/>
          <p:cNvSpPr>
            <a:spLocks noGrp="1"/>
          </p:cNvSpPr>
          <p:nvPr>
            <p:ph type="title"/>
          </p:nvPr>
        </p:nvSpPr>
        <p:spPr/>
        <p:txBody>
          <a:bodyPr/>
          <a:lstStyle/>
          <a:p>
            <a:r>
              <a:rPr lang="en-US" altLang="zh-CN" dirty="0"/>
              <a:t>2.11 </a:t>
            </a:r>
            <a:r>
              <a:rPr lang="zh-CN" altLang="en-US" dirty="0"/>
              <a:t>复习题</a:t>
            </a:r>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纸上得来终觉浅，绝知此事要躬行。读者应该试着编写一两个简单的程序，体会一下编写程序是否和阅</a:t>
            </a:r>
            <a:endParaRPr lang="en-US" altLang="zh-CN" dirty="0"/>
          </a:p>
          <a:p>
            <a:r>
              <a:rPr lang="zh-CN" altLang="en-US" dirty="0"/>
              <a:t>读本章介绍的这样轻松。题目中会给出一些建议，但是应该尽量自己思考这些问题。一些编程答案练习</a:t>
            </a:r>
            <a:endParaRPr lang="en-US" altLang="zh-CN" dirty="0"/>
          </a:p>
          <a:p>
            <a:r>
              <a:rPr lang="zh-CN" altLang="en-US" dirty="0"/>
              <a:t>的答案可在出版商网站获取。</a:t>
            </a:r>
            <a:endParaRPr lang="en-US" altLang="zh-CN" dirty="0"/>
          </a:p>
          <a:p>
            <a:endParaRPr lang="en-US" altLang="zh-CN" dirty="0"/>
          </a:p>
          <a:p>
            <a:r>
              <a:rPr lang="en-US" altLang="zh-CN" dirty="0"/>
              <a:t>1.</a:t>
            </a:r>
            <a:r>
              <a:rPr lang="zh-CN" altLang="en-US" dirty="0"/>
              <a:t>编写一个程序，调用一次 </a:t>
            </a:r>
            <a:r>
              <a:rPr lang="en-US" altLang="zh-CN" dirty="0" err="1"/>
              <a:t>printf</a:t>
            </a:r>
            <a:r>
              <a:rPr lang="en-US" altLang="zh-CN" dirty="0"/>
              <a:t>()</a:t>
            </a:r>
            <a:r>
              <a:rPr lang="zh-CN" altLang="en-US" dirty="0"/>
              <a:t>函数，把你的姓名打印在一行。再调用一次 </a:t>
            </a:r>
            <a:r>
              <a:rPr lang="en-US" altLang="zh-CN" dirty="0" err="1"/>
              <a:t>printf</a:t>
            </a:r>
            <a:r>
              <a:rPr lang="en-US" altLang="zh-CN" dirty="0"/>
              <a:t>()</a:t>
            </a:r>
            <a:r>
              <a:rPr lang="zh-CN" altLang="en-US" dirty="0"/>
              <a:t>函数，把你</a:t>
            </a:r>
            <a:endParaRPr lang="en-US" altLang="zh-CN" dirty="0"/>
          </a:p>
          <a:p>
            <a:r>
              <a:rPr lang="zh-CN" altLang="en-US" dirty="0"/>
              <a:t>的姓名分别打印在两行。然后，再调用两次</a:t>
            </a:r>
            <a:r>
              <a:rPr lang="en-US" altLang="zh-CN" dirty="0" err="1"/>
              <a:t>printf</a:t>
            </a:r>
            <a:r>
              <a:rPr lang="en-US" altLang="zh-CN" dirty="0"/>
              <a:t>()</a:t>
            </a:r>
            <a:r>
              <a:rPr lang="zh-CN" altLang="en-US" dirty="0"/>
              <a:t>函数，把你的姓名打印在一行。输出应如下所示</a:t>
            </a:r>
            <a:endParaRPr lang="en-US" altLang="zh-CN" dirty="0"/>
          </a:p>
          <a:p>
            <a:r>
              <a:rPr lang="zh-CN" altLang="en-US" dirty="0"/>
              <a:t>（当然要把示例的内容换成你的姓名）：</a:t>
            </a:r>
            <a:endParaRPr lang="en-US" altLang="zh-CN" dirty="0"/>
          </a:p>
          <a:p>
            <a:endParaRPr lang="en-US" altLang="zh-CN" dirty="0"/>
          </a:p>
          <a:p>
            <a:endParaRPr lang="en-US" altLang="zh-CN" dirty="0"/>
          </a:p>
          <a:p>
            <a:endParaRPr lang="en-US" altLang="zh-CN" dirty="0"/>
          </a:p>
          <a:p>
            <a:endParaRPr lang="zh-CN" altLang="en-US" dirty="0"/>
          </a:p>
        </p:txBody>
      </p:sp>
      <p:sp>
        <p:nvSpPr>
          <p:cNvPr id="2" name="标题 1"/>
          <p:cNvSpPr>
            <a:spLocks noGrp="1"/>
          </p:cNvSpPr>
          <p:nvPr>
            <p:ph type="title"/>
          </p:nvPr>
        </p:nvSpPr>
        <p:spPr/>
        <p:txBody>
          <a:bodyPr/>
          <a:lstStyle/>
          <a:p>
            <a:r>
              <a:rPr lang="en-US" altLang="zh-CN" dirty="0"/>
              <a:t>2.12 </a:t>
            </a:r>
            <a:r>
              <a:rPr lang="zh-CN" altLang="en-US" dirty="0"/>
              <a:t>编程练习</a:t>
            </a:r>
            <a:endParaRPr lang="zh-CN" altLang="en-US" dirty="0"/>
          </a:p>
        </p:txBody>
      </p:sp>
      <p:pic>
        <p:nvPicPr>
          <p:cNvPr id="7" name="图片 6"/>
          <p:cNvPicPr>
            <a:picLocks noChangeAspect="1"/>
          </p:cNvPicPr>
          <p:nvPr/>
        </p:nvPicPr>
        <p:blipFill>
          <a:blip r:embed="rId1"/>
          <a:stretch>
            <a:fillRect/>
          </a:stretch>
        </p:blipFill>
        <p:spPr>
          <a:xfrm>
            <a:off x="2685282" y="4498718"/>
            <a:ext cx="6200000" cy="1571429"/>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2.</a:t>
            </a:r>
            <a:r>
              <a:rPr lang="zh-CN" altLang="en-US" dirty="0"/>
              <a:t>编写一个程序，打印你的姓名和地址。</a:t>
            </a:r>
            <a:endParaRPr lang="zh-CN" altLang="en-US" dirty="0"/>
          </a:p>
          <a:p>
            <a:endParaRPr lang="en-US" altLang="zh-CN" dirty="0"/>
          </a:p>
          <a:p>
            <a:endParaRPr lang="en-US" altLang="zh-CN" dirty="0"/>
          </a:p>
          <a:p>
            <a:r>
              <a:rPr lang="en-US" altLang="zh-CN" dirty="0"/>
              <a:t>3.</a:t>
            </a:r>
            <a:r>
              <a:rPr lang="zh-CN" altLang="en-US" dirty="0"/>
              <a:t>编写一个程序把你的年龄转换成天数，并显示这两个值。这里不用考虑闰年的问题。</a:t>
            </a:r>
            <a:endParaRPr lang="zh-CN" altLang="en-US" dirty="0"/>
          </a:p>
        </p:txBody>
      </p:sp>
      <p:sp>
        <p:nvSpPr>
          <p:cNvPr id="2" name="标题 1"/>
          <p:cNvSpPr>
            <a:spLocks noGrp="1"/>
          </p:cNvSpPr>
          <p:nvPr>
            <p:ph type="title"/>
          </p:nvPr>
        </p:nvSpPr>
        <p:spPr/>
        <p:txBody>
          <a:bodyPr/>
          <a:lstStyle/>
          <a:p>
            <a:r>
              <a:rPr lang="en-US" altLang="zh-CN" dirty="0">
                <a:sym typeface="+mn-ea"/>
              </a:rPr>
              <a:t>2.12 </a:t>
            </a:r>
            <a:r>
              <a:rPr lang="zh-CN" altLang="en-US" dirty="0">
                <a:sym typeface="+mn-ea"/>
              </a:rPr>
              <a:t>编程练习</a:t>
            </a: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4.</a:t>
            </a:r>
            <a:r>
              <a:rPr lang="zh-CN" altLang="en-US" dirty="0"/>
              <a:t>编写一个程序，生成以下输出：</a:t>
            </a:r>
            <a:endParaRPr lang="zh-CN" altLang="en-US" dirty="0"/>
          </a:p>
          <a:p>
            <a:endParaRPr lang="en-US" altLang="zh-CN" dirty="0"/>
          </a:p>
          <a:p>
            <a:r>
              <a:rPr lang="en-US" altLang="zh-CN" dirty="0"/>
              <a:t>For</a:t>
            </a:r>
            <a:r>
              <a:rPr lang="zh-CN" altLang="en-US" dirty="0"/>
              <a:t>　</a:t>
            </a:r>
            <a:r>
              <a:rPr lang="en-US" altLang="zh-CN" dirty="0"/>
              <a:t>he's</a:t>
            </a:r>
            <a:r>
              <a:rPr lang="zh-CN" altLang="en-US" dirty="0"/>
              <a:t>　</a:t>
            </a:r>
            <a:r>
              <a:rPr lang="en-US" altLang="zh-CN" dirty="0"/>
              <a:t>a</a:t>
            </a:r>
            <a:r>
              <a:rPr lang="zh-CN" altLang="en-US" dirty="0"/>
              <a:t>　</a:t>
            </a:r>
            <a:r>
              <a:rPr lang="en-US" altLang="zh-CN" dirty="0"/>
              <a:t>jolly</a:t>
            </a:r>
            <a:r>
              <a:rPr lang="zh-CN" altLang="en-US" dirty="0"/>
              <a:t>　</a:t>
            </a:r>
            <a:r>
              <a:rPr lang="en-US" altLang="zh-CN" dirty="0"/>
              <a:t>good</a:t>
            </a:r>
            <a:r>
              <a:rPr lang="zh-CN" altLang="en-US" dirty="0"/>
              <a:t>　</a:t>
            </a:r>
            <a:r>
              <a:rPr lang="en-US" altLang="zh-CN" dirty="0"/>
              <a:t>fellow!</a:t>
            </a:r>
            <a:endParaRPr lang="en-US" altLang="zh-CN" dirty="0"/>
          </a:p>
          <a:p>
            <a:r>
              <a:rPr lang="en-US" altLang="zh-CN" dirty="0"/>
              <a:t>For</a:t>
            </a:r>
            <a:r>
              <a:rPr lang="zh-CN" altLang="en-US" dirty="0"/>
              <a:t>　</a:t>
            </a:r>
            <a:r>
              <a:rPr lang="en-US" altLang="zh-CN" dirty="0"/>
              <a:t>he's</a:t>
            </a:r>
            <a:r>
              <a:rPr lang="zh-CN" altLang="en-US" dirty="0"/>
              <a:t>　</a:t>
            </a:r>
            <a:r>
              <a:rPr lang="en-US" altLang="zh-CN" dirty="0"/>
              <a:t>a</a:t>
            </a:r>
            <a:r>
              <a:rPr lang="zh-CN" altLang="en-US" dirty="0"/>
              <a:t>　</a:t>
            </a:r>
            <a:r>
              <a:rPr lang="en-US" altLang="zh-CN" dirty="0"/>
              <a:t>jolly</a:t>
            </a:r>
            <a:r>
              <a:rPr lang="zh-CN" altLang="en-US" dirty="0"/>
              <a:t>　</a:t>
            </a:r>
            <a:r>
              <a:rPr lang="en-US" altLang="zh-CN" dirty="0"/>
              <a:t>good</a:t>
            </a:r>
            <a:r>
              <a:rPr lang="zh-CN" altLang="en-US" dirty="0"/>
              <a:t>　</a:t>
            </a:r>
            <a:r>
              <a:rPr lang="en-US" altLang="zh-CN" dirty="0"/>
              <a:t>fellow!</a:t>
            </a:r>
            <a:endParaRPr lang="en-US" altLang="zh-CN" dirty="0"/>
          </a:p>
          <a:p>
            <a:r>
              <a:rPr lang="en-US" altLang="zh-CN" dirty="0"/>
              <a:t>For</a:t>
            </a:r>
            <a:r>
              <a:rPr lang="zh-CN" altLang="en-US" dirty="0"/>
              <a:t>　</a:t>
            </a:r>
            <a:r>
              <a:rPr lang="en-US" altLang="zh-CN" dirty="0"/>
              <a:t>he's</a:t>
            </a:r>
            <a:r>
              <a:rPr lang="zh-CN" altLang="en-US" dirty="0"/>
              <a:t>　</a:t>
            </a:r>
            <a:r>
              <a:rPr lang="en-US" altLang="zh-CN" dirty="0"/>
              <a:t>a</a:t>
            </a:r>
            <a:r>
              <a:rPr lang="zh-CN" altLang="en-US" dirty="0"/>
              <a:t>　</a:t>
            </a:r>
            <a:r>
              <a:rPr lang="en-US" altLang="zh-CN" dirty="0"/>
              <a:t>jolly</a:t>
            </a:r>
            <a:r>
              <a:rPr lang="zh-CN" altLang="en-US" dirty="0"/>
              <a:t>　</a:t>
            </a:r>
            <a:r>
              <a:rPr lang="en-US" altLang="zh-CN" dirty="0"/>
              <a:t>good</a:t>
            </a:r>
            <a:r>
              <a:rPr lang="zh-CN" altLang="en-US" dirty="0"/>
              <a:t>　</a:t>
            </a:r>
            <a:r>
              <a:rPr lang="en-US" altLang="zh-CN" dirty="0"/>
              <a:t>fellow!</a:t>
            </a:r>
            <a:endParaRPr lang="en-US" altLang="zh-CN" dirty="0"/>
          </a:p>
          <a:p>
            <a:r>
              <a:rPr lang="en-US" altLang="zh-CN" dirty="0"/>
              <a:t>Which</a:t>
            </a:r>
            <a:r>
              <a:rPr lang="zh-CN" altLang="en-US" dirty="0"/>
              <a:t>　</a:t>
            </a:r>
            <a:r>
              <a:rPr lang="en-US" altLang="zh-CN" dirty="0"/>
              <a:t>nobody</a:t>
            </a:r>
            <a:r>
              <a:rPr lang="zh-CN" altLang="en-US" dirty="0"/>
              <a:t>　</a:t>
            </a:r>
            <a:r>
              <a:rPr lang="en-US" altLang="zh-CN" dirty="0"/>
              <a:t>can</a:t>
            </a:r>
            <a:r>
              <a:rPr lang="zh-CN" altLang="en-US" dirty="0"/>
              <a:t>　</a:t>
            </a:r>
            <a:r>
              <a:rPr lang="en-US" altLang="zh-CN" dirty="0"/>
              <a:t>deny!</a:t>
            </a:r>
            <a:endParaRPr lang="en-US" altLang="zh-CN" dirty="0"/>
          </a:p>
          <a:p>
            <a:endParaRPr lang="en-US" altLang="zh-CN" dirty="0"/>
          </a:p>
          <a:p>
            <a:r>
              <a:rPr lang="zh-CN" altLang="en-US" dirty="0"/>
              <a:t>除了 </a:t>
            </a:r>
            <a:r>
              <a:rPr lang="en-US" altLang="zh-CN" dirty="0"/>
              <a:t>main()</a:t>
            </a:r>
            <a:r>
              <a:rPr lang="zh-CN" altLang="en-US" dirty="0"/>
              <a:t>函数以外，该程序还要调用两个自定义函数：一个名为</a:t>
            </a:r>
            <a:r>
              <a:rPr lang="en-US" altLang="zh-CN" dirty="0"/>
              <a:t>jolly()</a:t>
            </a:r>
            <a:r>
              <a:rPr lang="zh-CN" altLang="en-US" dirty="0"/>
              <a:t>，用于打印前 </a:t>
            </a:r>
            <a:r>
              <a:rPr lang="en-US" altLang="zh-CN" dirty="0"/>
              <a:t>3 </a:t>
            </a:r>
            <a:r>
              <a:rPr lang="zh-CN" altLang="en-US" dirty="0"/>
              <a:t>条消息，</a:t>
            </a:r>
            <a:endParaRPr lang="en-US" altLang="zh-CN" dirty="0"/>
          </a:p>
          <a:p>
            <a:r>
              <a:rPr lang="zh-CN" altLang="en-US" dirty="0"/>
              <a:t>调用一次打印一条；另一个函数名为</a:t>
            </a:r>
            <a:r>
              <a:rPr lang="en-US" altLang="zh-CN" dirty="0"/>
              <a:t>deny()</a:t>
            </a:r>
            <a:r>
              <a:rPr lang="zh-CN" altLang="en-US" dirty="0"/>
              <a:t>，打印最后一条消息。</a:t>
            </a:r>
            <a:endParaRPr lang="zh-CN" altLang="en-US" dirty="0"/>
          </a:p>
        </p:txBody>
      </p:sp>
      <p:sp>
        <p:nvSpPr>
          <p:cNvPr id="2" name="标题 1"/>
          <p:cNvSpPr>
            <a:spLocks noGrp="1"/>
          </p:cNvSpPr>
          <p:nvPr>
            <p:ph type="title"/>
          </p:nvPr>
        </p:nvSpPr>
        <p:spPr/>
        <p:txBody>
          <a:bodyPr/>
          <a:lstStyle/>
          <a:p>
            <a:r>
              <a:rPr lang="en-US" altLang="zh-CN" dirty="0">
                <a:sym typeface="+mn-ea"/>
              </a:rPr>
              <a:t>2.12 </a:t>
            </a:r>
            <a:r>
              <a:rPr lang="zh-CN" altLang="en-US" dirty="0">
                <a:sym typeface="+mn-ea"/>
              </a:rPr>
              <a:t>编程练习</a:t>
            </a:r>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5.</a:t>
            </a:r>
            <a:r>
              <a:rPr lang="zh-CN" altLang="en-US" dirty="0"/>
              <a:t>编写一个程序，生成以下输出：</a:t>
            </a:r>
            <a:endParaRPr lang="zh-CN" altLang="en-US" dirty="0"/>
          </a:p>
          <a:p>
            <a:endParaRPr lang="en-US" altLang="zh-CN" dirty="0"/>
          </a:p>
          <a:p>
            <a:r>
              <a:rPr lang="en-US" altLang="zh-CN" dirty="0"/>
              <a:t>Brazil,</a:t>
            </a:r>
            <a:r>
              <a:rPr lang="zh-CN" altLang="en-US" dirty="0"/>
              <a:t>　</a:t>
            </a:r>
            <a:r>
              <a:rPr lang="en-US" altLang="zh-CN" dirty="0"/>
              <a:t>Russia,</a:t>
            </a:r>
            <a:r>
              <a:rPr lang="zh-CN" altLang="en-US" dirty="0"/>
              <a:t>　</a:t>
            </a:r>
            <a:r>
              <a:rPr lang="en-US" altLang="zh-CN" dirty="0"/>
              <a:t>India,</a:t>
            </a:r>
            <a:r>
              <a:rPr lang="zh-CN" altLang="en-US" dirty="0"/>
              <a:t>　</a:t>
            </a:r>
            <a:r>
              <a:rPr lang="en-US" altLang="zh-CN" dirty="0"/>
              <a:t>China</a:t>
            </a:r>
            <a:endParaRPr lang="en-US" altLang="zh-CN" dirty="0"/>
          </a:p>
          <a:p>
            <a:r>
              <a:rPr lang="en-US" altLang="zh-CN" dirty="0"/>
              <a:t>India,</a:t>
            </a:r>
            <a:r>
              <a:rPr lang="zh-CN" altLang="en-US" dirty="0"/>
              <a:t>　</a:t>
            </a:r>
            <a:r>
              <a:rPr lang="en-US" altLang="zh-CN" dirty="0"/>
              <a:t>China,</a:t>
            </a:r>
            <a:endParaRPr lang="en-US" altLang="zh-CN" dirty="0"/>
          </a:p>
          <a:p>
            <a:r>
              <a:rPr lang="en-US" altLang="zh-CN" dirty="0"/>
              <a:t>Brazil,</a:t>
            </a:r>
            <a:r>
              <a:rPr lang="zh-CN" altLang="en-US" dirty="0"/>
              <a:t>　</a:t>
            </a:r>
            <a:r>
              <a:rPr lang="en-US" altLang="zh-CN" dirty="0"/>
              <a:t>Russia</a:t>
            </a:r>
            <a:endParaRPr lang="en-US" altLang="zh-CN" dirty="0"/>
          </a:p>
          <a:p>
            <a:endParaRPr lang="en-US" altLang="zh-CN" dirty="0"/>
          </a:p>
          <a:p>
            <a:r>
              <a:rPr lang="zh-CN" altLang="en-US" dirty="0"/>
              <a:t>除了</a:t>
            </a:r>
            <a:r>
              <a:rPr lang="en-US" altLang="zh-CN" dirty="0"/>
              <a:t>main()</a:t>
            </a:r>
            <a:r>
              <a:rPr lang="zh-CN" altLang="en-US" dirty="0"/>
              <a:t>以外，该程序还要调用两个自定义函数：一个名为</a:t>
            </a:r>
            <a:r>
              <a:rPr lang="en-US" altLang="zh-CN" dirty="0" err="1"/>
              <a:t>br</a:t>
            </a:r>
            <a:r>
              <a:rPr lang="en-US" altLang="zh-CN" dirty="0"/>
              <a:t>()</a:t>
            </a:r>
            <a:r>
              <a:rPr lang="zh-CN" altLang="en-US" dirty="0"/>
              <a:t>，调用一次打印一次“</a:t>
            </a:r>
            <a:r>
              <a:rPr lang="en-US" altLang="zh-CN" dirty="0"/>
              <a:t>Brazil, </a:t>
            </a:r>
            <a:endParaRPr lang="en-US" altLang="zh-CN" dirty="0"/>
          </a:p>
          <a:p>
            <a:r>
              <a:rPr lang="en-US" altLang="zh-CN" dirty="0"/>
              <a:t>Russia”</a:t>
            </a:r>
            <a:r>
              <a:rPr lang="zh-CN" altLang="en-US" dirty="0"/>
              <a:t>；另一个名为</a:t>
            </a:r>
            <a:r>
              <a:rPr lang="en-US" altLang="zh-CN" dirty="0" err="1"/>
              <a:t>ic</a:t>
            </a:r>
            <a:r>
              <a:rPr lang="en-US" altLang="zh-CN" dirty="0"/>
              <a:t>()</a:t>
            </a:r>
            <a:r>
              <a:rPr lang="zh-CN" altLang="en-US" dirty="0"/>
              <a:t>，调用一次打印一次“</a:t>
            </a:r>
            <a:r>
              <a:rPr lang="en-US" altLang="zh-CN" dirty="0" err="1"/>
              <a:t>India,China</a:t>
            </a:r>
            <a:r>
              <a:rPr lang="en-US" altLang="zh-CN" dirty="0"/>
              <a:t>”</a:t>
            </a:r>
            <a:r>
              <a:rPr lang="zh-CN" altLang="en-US" dirty="0"/>
              <a:t>。其他内容在</a:t>
            </a:r>
            <a:r>
              <a:rPr lang="en-US" altLang="zh-CN" dirty="0"/>
              <a:t>main()</a:t>
            </a:r>
            <a:r>
              <a:rPr lang="zh-CN" altLang="en-US" dirty="0"/>
              <a:t>函数中完成。</a:t>
            </a:r>
            <a:endParaRPr lang="zh-CN" altLang="en-US" dirty="0"/>
          </a:p>
        </p:txBody>
      </p:sp>
      <p:sp>
        <p:nvSpPr>
          <p:cNvPr id="2" name="标题 1"/>
          <p:cNvSpPr>
            <a:spLocks noGrp="1"/>
          </p:cNvSpPr>
          <p:nvPr>
            <p:ph type="title"/>
          </p:nvPr>
        </p:nvSpPr>
        <p:spPr/>
        <p:txBody>
          <a:bodyPr/>
          <a:lstStyle/>
          <a:p>
            <a:r>
              <a:rPr lang="en-US" altLang="zh-CN" dirty="0">
                <a:sym typeface="+mn-ea"/>
              </a:rPr>
              <a:t>2.12 </a:t>
            </a:r>
            <a:r>
              <a:rPr lang="zh-CN" altLang="en-US" dirty="0">
                <a:sym typeface="+mn-ea"/>
              </a:rPr>
              <a:t>编程练习</a:t>
            </a:r>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6.</a:t>
            </a:r>
            <a:r>
              <a:rPr lang="zh-CN" altLang="en-US" dirty="0"/>
              <a:t>编写一个程序，创建一个整型变量</a:t>
            </a:r>
            <a:r>
              <a:rPr lang="en-US" altLang="zh-CN" dirty="0"/>
              <a:t>toes</a:t>
            </a:r>
            <a:r>
              <a:rPr lang="zh-CN" altLang="en-US" dirty="0"/>
              <a:t>，并将</a:t>
            </a:r>
            <a:r>
              <a:rPr lang="en-US" altLang="zh-CN" dirty="0"/>
              <a:t>toes</a:t>
            </a:r>
            <a:r>
              <a:rPr lang="zh-CN" altLang="en-US" dirty="0"/>
              <a:t>设置为</a:t>
            </a:r>
            <a:r>
              <a:rPr lang="en-US" altLang="zh-CN" dirty="0"/>
              <a:t>10</a:t>
            </a:r>
            <a:r>
              <a:rPr lang="zh-CN" altLang="en-US" dirty="0"/>
              <a:t>。程序中还要计算</a:t>
            </a:r>
            <a:r>
              <a:rPr lang="en-US" altLang="zh-CN" dirty="0"/>
              <a:t>toes</a:t>
            </a:r>
            <a:r>
              <a:rPr lang="zh-CN" altLang="en-US" dirty="0"/>
              <a:t>的两倍和</a:t>
            </a:r>
            <a:r>
              <a:rPr lang="en-US" altLang="zh-CN" dirty="0"/>
              <a:t>toes</a:t>
            </a:r>
            <a:r>
              <a:rPr lang="zh-CN" altLang="en-US" dirty="0"/>
              <a:t>的平</a:t>
            </a:r>
            <a:endParaRPr lang="en-US" altLang="zh-CN" dirty="0"/>
          </a:p>
          <a:p>
            <a:r>
              <a:rPr lang="zh-CN" altLang="en-US" dirty="0"/>
              <a:t>方。该程序应打印</a:t>
            </a:r>
            <a:r>
              <a:rPr lang="en-US" altLang="zh-CN" dirty="0"/>
              <a:t>3</a:t>
            </a:r>
            <a:r>
              <a:rPr lang="zh-CN" altLang="en-US" dirty="0"/>
              <a:t>个值，并分别描述以示区分。</a:t>
            </a:r>
            <a:endParaRPr lang="zh-CN" altLang="en-US" dirty="0"/>
          </a:p>
          <a:p>
            <a:endParaRPr lang="en-US" altLang="zh-CN" dirty="0"/>
          </a:p>
          <a:p>
            <a:endParaRPr lang="en-US" altLang="zh-CN" dirty="0"/>
          </a:p>
          <a:p>
            <a:r>
              <a:rPr lang="en-US" altLang="zh-CN" dirty="0"/>
              <a:t>7.</a:t>
            </a:r>
            <a:r>
              <a:rPr lang="zh-CN" altLang="en-US" dirty="0"/>
              <a:t>许多研究表明，微笑益处多多。编写一个程序，生成以下格式的输出：</a:t>
            </a:r>
            <a:endParaRPr lang="zh-CN" altLang="en-US" dirty="0"/>
          </a:p>
          <a:p>
            <a:endParaRPr lang="en-US" altLang="zh-CN" dirty="0"/>
          </a:p>
          <a:p>
            <a:r>
              <a:rPr lang="en-US" altLang="zh-CN" dirty="0" err="1"/>
              <a:t>Smile!Smile!Smile</a:t>
            </a:r>
            <a:r>
              <a:rPr lang="en-US" altLang="zh-CN" dirty="0"/>
              <a:t>!</a:t>
            </a:r>
            <a:endParaRPr lang="en-US" altLang="zh-CN" dirty="0"/>
          </a:p>
          <a:p>
            <a:r>
              <a:rPr lang="en-US" altLang="zh-CN" dirty="0" err="1"/>
              <a:t>Smile!Smile</a:t>
            </a:r>
            <a:r>
              <a:rPr lang="en-US" altLang="zh-CN" dirty="0"/>
              <a:t>!</a:t>
            </a:r>
            <a:endParaRPr lang="en-US" altLang="zh-CN" dirty="0"/>
          </a:p>
          <a:p>
            <a:r>
              <a:rPr lang="en-US" altLang="zh-CN" dirty="0"/>
              <a:t>Smile!</a:t>
            </a:r>
            <a:endParaRPr lang="en-US" altLang="zh-CN" dirty="0"/>
          </a:p>
          <a:p>
            <a:endParaRPr lang="en-US" altLang="zh-CN" dirty="0"/>
          </a:p>
          <a:p>
            <a:r>
              <a:rPr lang="zh-CN" altLang="en-US" dirty="0"/>
              <a:t>该程序要定义一个函数，该函数被调用一次打印一次“</a:t>
            </a:r>
            <a:r>
              <a:rPr lang="en-US" altLang="zh-CN" dirty="0"/>
              <a:t>Smile!”</a:t>
            </a:r>
            <a:r>
              <a:rPr lang="zh-CN" altLang="en-US" dirty="0"/>
              <a:t>，根据程序的需要使用该函数。</a:t>
            </a:r>
            <a:endParaRPr lang="zh-CN" altLang="en-US" dirty="0"/>
          </a:p>
        </p:txBody>
      </p:sp>
      <p:sp>
        <p:nvSpPr>
          <p:cNvPr id="2" name="标题 1"/>
          <p:cNvSpPr>
            <a:spLocks noGrp="1"/>
          </p:cNvSpPr>
          <p:nvPr>
            <p:ph type="title"/>
          </p:nvPr>
        </p:nvSpPr>
        <p:spPr/>
        <p:txBody>
          <a:bodyPr/>
          <a:lstStyle/>
          <a:p>
            <a:r>
              <a:rPr lang="en-US" altLang="zh-CN" dirty="0">
                <a:sym typeface="+mn-ea"/>
              </a:rPr>
              <a:t>2.12 </a:t>
            </a:r>
            <a:r>
              <a:rPr lang="zh-CN" altLang="en-US" dirty="0">
                <a:sym typeface="+mn-ea"/>
              </a:rPr>
              <a:t>编程练习</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简而言之，计算机的工作原理是：如果希望计算机做某些事，就必须为其提供特殊的指令列表（程序），</a:t>
            </a:r>
            <a:endParaRPr lang="en-US" altLang="zh-CN" dirty="0"/>
          </a:p>
          <a:p>
            <a:r>
              <a:rPr lang="zh-CN" altLang="en-US" dirty="0"/>
              <a:t>确切地告诉计算机要做的事以及如何做。你必须用计算机能直接明白的语言（机器语言）创建程序。这</a:t>
            </a:r>
            <a:endParaRPr lang="en-US" altLang="zh-CN" dirty="0"/>
          </a:p>
          <a:p>
            <a:r>
              <a:rPr lang="zh-CN" altLang="en-US" dirty="0"/>
              <a:t>是一项繁琐、乏味、费力的任务。计算机要完成诸如两数相加这样简单的事，就得分成类似以下几个步</a:t>
            </a:r>
            <a:endParaRPr lang="en-US" altLang="zh-CN" dirty="0"/>
          </a:p>
          <a:p>
            <a:r>
              <a:rPr lang="zh-CN" altLang="en-US" dirty="0"/>
              <a:t>骤。</a:t>
            </a:r>
            <a:endParaRPr lang="zh-CN" altLang="en-US" dirty="0"/>
          </a:p>
          <a:p>
            <a:endParaRPr lang="en-US" altLang="zh-CN" dirty="0"/>
          </a:p>
          <a:p>
            <a:r>
              <a:rPr lang="en-US" altLang="zh-CN" dirty="0"/>
              <a:t>1.</a:t>
            </a:r>
            <a:r>
              <a:rPr lang="zh-CN" altLang="en-US" dirty="0"/>
              <a:t>从内存位置</a:t>
            </a:r>
            <a:r>
              <a:rPr lang="en-US" altLang="zh-CN" dirty="0"/>
              <a:t>2000</a:t>
            </a:r>
            <a:r>
              <a:rPr lang="zh-CN" altLang="en-US" dirty="0"/>
              <a:t>上把一个数字拷贝到寄存器</a:t>
            </a:r>
            <a:r>
              <a:rPr lang="en-US" altLang="zh-CN" dirty="0"/>
              <a:t>1</a:t>
            </a:r>
            <a:r>
              <a:rPr lang="zh-CN" altLang="en-US" dirty="0"/>
              <a:t>。</a:t>
            </a:r>
            <a:endParaRPr lang="zh-CN" altLang="en-US" dirty="0"/>
          </a:p>
          <a:p>
            <a:r>
              <a:rPr lang="en-US" altLang="zh-CN" dirty="0"/>
              <a:t>2.</a:t>
            </a:r>
            <a:r>
              <a:rPr lang="zh-CN" altLang="en-US" dirty="0"/>
              <a:t>从内存位置</a:t>
            </a:r>
            <a:r>
              <a:rPr lang="en-US" altLang="zh-CN" dirty="0"/>
              <a:t>2004</a:t>
            </a:r>
            <a:r>
              <a:rPr lang="zh-CN" altLang="en-US" dirty="0"/>
              <a:t>上把另一个数字拷贝到寄存器</a:t>
            </a:r>
            <a:r>
              <a:rPr lang="en-US" altLang="zh-CN" dirty="0"/>
              <a:t>2</a:t>
            </a:r>
            <a:r>
              <a:rPr lang="zh-CN" altLang="en-US" dirty="0"/>
              <a:t>。</a:t>
            </a:r>
            <a:endParaRPr lang="zh-CN" altLang="en-US" dirty="0"/>
          </a:p>
          <a:p>
            <a:r>
              <a:rPr lang="en-US" altLang="zh-CN" dirty="0"/>
              <a:t>3.</a:t>
            </a:r>
            <a:r>
              <a:rPr lang="zh-CN" altLang="en-US" dirty="0"/>
              <a:t>把寄存器</a:t>
            </a:r>
            <a:r>
              <a:rPr lang="en-US" altLang="zh-CN" dirty="0"/>
              <a:t>2</a:t>
            </a:r>
            <a:r>
              <a:rPr lang="zh-CN" altLang="en-US" dirty="0"/>
              <a:t>中的内容与寄存器</a:t>
            </a:r>
            <a:r>
              <a:rPr lang="en-US" altLang="zh-CN" dirty="0"/>
              <a:t>1</a:t>
            </a:r>
            <a:r>
              <a:rPr lang="zh-CN" altLang="en-US" dirty="0"/>
              <a:t>中的内容相加，把结果储存在寄存器</a:t>
            </a:r>
            <a:r>
              <a:rPr lang="en-US" altLang="zh-CN" dirty="0"/>
              <a:t>1</a:t>
            </a:r>
            <a:r>
              <a:rPr lang="zh-CN" altLang="en-US" dirty="0"/>
              <a:t>中。</a:t>
            </a:r>
            <a:endParaRPr lang="zh-CN" altLang="en-US" dirty="0"/>
          </a:p>
          <a:p>
            <a:r>
              <a:rPr lang="en-US" altLang="zh-CN" dirty="0"/>
              <a:t>4.</a:t>
            </a:r>
            <a:r>
              <a:rPr lang="zh-CN" altLang="en-US" dirty="0"/>
              <a:t>把寄存器</a:t>
            </a:r>
            <a:r>
              <a:rPr lang="en-US" altLang="zh-CN" dirty="0"/>
              <a:t>1</a:t>
            </a:r>
            <a:r>
              <a:rPr lang="zh-CN" altLang="en-US" dirty="0"/>
              <a:t>中的内容拷贝到内存位置</a:t>
            </a:r>
            <a:r>
              <a:rPr lang="en-US" altLang="zh-CN" dirty="0"/>
              <a:t>2008</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1.4 </a:t>
            </a:r>
            <a:r>
              <a:rPr lang="zh-CN" altLang="en-US" dirty="0"/>
              <a:t>计算机能做什么</a:t>
            </a:r>
            <a:endParaRPr lang="zh-CN" alt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8.</a:t>
            </a:r>
            <a:r>
              <a:rPr lang="zh-CN" altLang="en-US" dirty="0"/>
              <a:t>在</a:t>
            </a:r>
            <a:r>
              <a:rPr lang="en-US" altLang="zh-CN" dirty="0"/>
              <a:t>C</a:t>
            </a:r>
            <a:r>
              <a:rPr lang="zh-CN" altLang="en-US" dirty="0"/>
              <a:t>语言中，函数可以调用另一个函数。编写一个程序，调用一个名为</a:t>
            </a:r>
            <a:r>
              <a:rPr lang="en-US" altLang="zh-CN" dirty="0" err="1"/>
              <a:t>one_three</a:t>
            </a:r>
            <a:r>
              <a:rPr lang="en-US" altLang="zh-CN" dirty="0"/>
              <a:t>()</a:t>
            </a:r>
            <a:r>
              <a:rPr lang="zh-CN" altLang="en-US" dirty="0"/>
              <a:t>的函数。该函数在</a:t>
            </a:r>
            <a:endParaRPr lang="en-US" altLang="zh-CN" dirty="0"/>
          </a:p>
          <a:p>
            <a:r>
              <a:rPr lang="zh-CN" altLang="en-US" dirty="0"/>
              <a:t>一行打印单词“</a:t>
            </a:r>
            <a:r>
              <a:rPr lang="en-US" altLang="zh-CN" dirty="0"/>
              <a:t>one”</a:t>
            </a:r>
            <a:r>
              <a:rPr lang="zh-CN" altLang="en-US" dirty="0"/>
              <a:t>，再调用第</a:t>
            </a:r>
            <a:r>
              <a:rPr lang="en-US" altLang="zh-CN" dirty="0"/>
              <a:t>2</a:t>
            </a:r>
            <a:r>
              <a:rPr lang="zh-CN" altLang="en-US" dirty="0"/>
              <a:t>个函数</a:t>
            </a:r>
            <a:r>
              <a:rPr lang="en-US" altLang="zh-CN" dirty="0"/>
              <a:t>two()</a:t>
            </a:r>
            <a:r>
              <a:rPr lang="zh-CN" altLang="en-US" dirty="0"/>
              <a:t>，然后在另一行打印单词“</a:t>
            </a:r>
            <a:r>
              <a:rPr lang="en-US" altLang="zh-CN" dirty="0"/>
              <a:t>three”</a:t>
            </a:r>
            <a:r>
              <a:rPr lang="zh-CN" altLang="en-US" dirty="0"/>
              <a:t>。</a:t>
            </a:r>
            <a:r>
              <a:rPr lang="en-US" altLang="zh-CN" dirty="0"/>
              <a:t>two()</a:t>
            </a:r>
            <a:r>
              <a:rPr lang="zh-CN" altLang="en-US" dirty="0"/>
              <a:t>函数在一行</a:t>
            </a:r>
            <a:endParaRPr lang="en-US" altLang="zh-CN" dirty="0"/>
          </a:p>
          <a:p>
            <a:r>
              <a:rPr lang="zh-CN" altLang="en-US" dirty="0"/>
              <a:t>显示单词“</a:t>
            </a:r>
            <a:r>
              <a:rPr lang="en-US" altLang="zh-CN" dirty="0"/>
              <a:t>two”</a:t>
            </a:r>
            <a:r>
              <a:rPr lang="zh-CN" altLang="en-US" dirty="0"/>
              <a:t>。</a:t>
            </a:r>
            <a:r>
              <a:rPr lang="en-US" altLang="zh-CN" dirty="0"/>
              <a:t>main()</a:t>
            </a:r>
            <a:r>
              <a:rPr lang="zh-CN" altLang="en-US" dirty="0"/>
              <a:t>函数在调用 </a:t>
            </a:r>
            <a:r>
              <a:rPr lang="en-US" altLang="zh-CN" dirty="0" err="1"/>
              <a:t>one_three</a:t>
            </a:r>
            <a:r>
              <a:rPr lang="en-US" altLang="zh-CN" dirty="0"/>
              <a:t>()</a:t>
            </a:r>
            <a:r>
              <a:rPr lang="zh-CN" altLang="en-US" dirty="0"/>
              <a:t>函数前要打印短语“</a:t>
            </a:r>
            <a:r>
              <a:rPr lang="en-US" altLang="zh-CN" dirty="0"/>
              <a:t>starting now:”</a:t>
            </a:r>
            <a:r>
              <a:rPr lang="zh-CN" altLang="en-US" dirty="0"/>
              <a:t>，并在调用完</a:t>
            </a:r>
            <a:endParaRPr lang="en-US" altLang="zh-CN" dirty="0"/>
          </a:p>
          <a:p>
            <a:r>
              <a:rPr lang="zh-CN" altLang="en-US" dirty="0"/>
              <a:t>毕后显示短语“</a:t>
            </a:r>
            <a:r>
              <a:rPr lang="en-US" altLang="zh-CN" dirty="0"/>
              <a:t>done!”</a:t>
            </a:r>
            <a:r>
              <a:rPr lang="zh-CN" altLang="en-US" dirty="0"/>
              <a:t>。因此，该程序的输出应如下所示：</a:t>
            </a:r>
            <a:endParaRPr lang="zh-CN" altLang="en-US" dirty="0"/>
          </a:p>
          <a:p>
            <a:endParaRPr lang="en-US" altLang="zh-CN" dirty="0"/>
          </a:p>
          <a:p>
            <a:r>
              <a:rPr lang="en-US" altLang="zh-CN" dirty="0"/>
              <a:t>starting</a:t>
            </a:r>
            <a:r>
              <a:rPr lang="zh-CN" altLang="en-US" dirty="0"/>
              <a:t>　</a:t>
            </a:r>
            <a:r>
              <a:rPr lang="en-US" altLang="zh-CN" dirty="0"/>
              <a:t>now:</a:t>
            </a:r>
            <a:endParaRPr lang="en-US" altLang="zh-CN" dirty="0"/>
          </a:p>
          <a:p>
            <a:r>
              <a:rPr lang="en-US" altLang="zh-CN" dirty="0"/>
              <a:t>one</a:t>
            </a:r>
            <a:endParaRPr lang="en-US" altLang="zh-CN" dirty="0"/>
          </a:p>
          <a:p>
            <a:r>
              <a:rPr lang="en-US" altLang="zh-CN" dirty="0"/>
              <a:t>two</a:t>
            </a:r>
            <a:endParaRPr lang="en-US" altLang="zh-CN" dirty="0"/>
          </a:p>
          <a:p>
            <a:r>
              <a:rPr lang="en-US" altLang="zh-CN" dirty="0"/>
              <a:t>three</a:t>
            </a:r>
            <a:endParaRPr lang="en-US" altLang="zh-CN" dirty="0"/>
          </a:p>
          <a:p>
            <a:r>
              <a:rPr lang="en-US" altLang="zh-CN" dirty="0"/>
              <a:t>done!</a:t>
            </a:r>
            <a:endParaRPr lang="zh-CN" altLang="en-US" dirty="0"/>
          </a:p>
        </p:txBody>
      </p:sp>
      <p:sp>
        <p:nvSpPr>
          <p:cNvPr id="2" name="标题 1"/>
          <p:cNvSpPr>
            <a:spLocks noGrp="1"/>
          </p:cNvSpPr>
          <p:nvPr>
            <p:ph type="title"/>
          </p:nvPr>
        </p:nvSpPr>
        <p:spPr/>
        <p:txBody>
          <a:bodyPr/>
          <a:lstStyle/>
          <a:p>
            <a:r>
              <a:rPr lang="en-US" altLang="zh-CN" dirty="0">
                <a:sym typeface="+mn-ea"/>
              </a:rPr>
              <a:t>2.12 </a:t>
            </a:r>
            <a:r>
              <a:rPr lang="zh-CN" altLang="en-US" dirty="0">
                <a:sym typeface="+mn-ea"/>
              </a:rPr>
              <a:t>编程练习</a:t>
            </a:r>
            <a:endParaRPr lang="zh-CN" alt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_Imaginary</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err="1">
                <a:solidFill>
                  <a:srgbClr val="FF0000"/>
                </a:solidFill>
                <a:latin typeface="TimesNewRomanPSMT"/>
                <a:ea typeface="宋体" panose="02010600030101010101" pitchFamily="2" charset="-122"/>
              </a:rPr>
              <a:t>sizeof</a:t>
            </a:r>
            <a:r>
              <a:rPr lang="en-US" altLang="zh-CN" sz="1800" b="0" i="0" u="none" strike="noStrike" baseline="0" dirty="0">
                <a:solidFill>
                  <a:srgbClr val="FF0000"/>
                </a:solidFill>
                <a:latin typeface="TimesNewRomanPSMT"/>
                <a:ea typeface="宋体" panose="02010600030101010101" pitchFamily="2" charset="-122"/>
              </a:rPr>
              <a:t>()</a:t>
            </a:r>
            <a:endParaRPr lang="en-US" altLang="zh-CN" sz="1800" b="0" i="0" u="none" strike="noStrike" baseline="0" dirty="0">
              <a:solidFill>
                <a:srgbClr val="FF0000"/>
              </a:solidFill>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endParaRPr lang="en-US" altLang="zh-CN" sz="1800" b="0" i="0" u="none" strike="noStrike" baseline="0" dirty="0">
              <a:solidFill>
                <a:srgbClr val="FF0000"/>
              </a:solidFill>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整数类型</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浮点数类型</a:t>
            </a:r>
            <a:r>
              <a:rPr lang="zh-CN" altLang="en-US" sz="1800" b="0" i="0" u="none" strike="noStrike" baseline="0" dirty="0">
                <a:latin typeface="宋体" panose="02010600030101010101" pitchFamily="2" charset="-122"/>
                <a:ea typeface="宋体" panose="02010600030101010101" pitchFamily="2" charset="-122"/>
              </a:rPr>
              <a:t>的区别</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如何书写</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整型和浮点型常数</a:t>
            </a:r>
            <a:r>
              <a:rPr lang="zh-CN" altLang="en-US" sz="1800" b="0" i="0" u="none" strike="noStrike" baseline="0" dirty="0">
                <a:latin typeface="宋体" panose="02010600030101010101" pitchFamily="2" charset="-122"/>
                <a:ea typeface="宋体" panose="02010600030101010101" pitchFamily="2" charset="-122"/>
              </a:rPr>
              <a:t>，如何声明这些类型的变量</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如何使用</a:t>
            </a:r>
            <a:r>
              <a:rPr lang="en-US" altLang="zh-CN" sz="1800" b="0" i="0" u="none" strike="noStrike" baseline="0" dirty="0" err="1">
                <a:solidFill>
                  <a:srgbClr val="FF0000"/>
                </a:solidFill>
                <a:latin typeface="TimesNewRomanPSMT"/>
                <a:ea typeface="宋体" panose="02010600030101010101" pitchFamily="2" charset="-122"/>
              </a:rPr>
              <a:t>printf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函数读写不同类型的值</a:t>
            </a:r>
            <a:endParaRPr lang="zh-CN" altLang="en-US" dirty="0"/>
          </a:p>
        </p:txBody>
      </p:sp>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数据和</a:t>
            </a:r>
            <a:r>
              <a:rPr lang="en-US" altLang="zh-CN" dirty="0"/>
              <a:t>C</a:t>
            </a:r>
            <a:endParaRPr lang="zh-CN" alt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程序离不开数据。把数字、字母和文字</a:t>
            </a:r>
            <a:r>
              <a:rPr lang="zh-CN" altLang="en-US" sz="1800" b="0" i="0" u="none" strike="noStrike" baseline="0" dirty="0">
                <a:solidFill>
                  <a:srgbClr val="FF0000"/>
                </a:solidFill>
                <a:latin typeface="宋体" panose="02010600030101010101" pitchFamily="2" charset="-122"/>
                <a:ea typeface="宋体" panose="02010600030101010101" pitchFamily="2" charset="-122"/>
              </a:rPr>
              <a:t>输入计算机</a:t>
            </a:r>
            <a:r>
              <a:rPr lang="zh-CN" altLang="en-US" sz="1800" b="0" i="0" u="none" strike="noStrike" baseline="0" dirty="0">
                <a:latin typeface="宋体" panose="02010600030101010101" pitchFamily="2" charset="-122"/>
                <a:ea typeface="宋体" panose="02010600030101010101" pitchFamily="2" charset="-122"/>
              </a:rPr>
              <a:t>，就是希望它利用这些数据完成某些任务。例如，需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要计算一份利息或显示一份葡萄酒商的排序列表。本章除了介绍如何读取数据外，还将教会读者如何操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控数据。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语言提供两大系列的多种数据类型。本章详细介绍两大数据类型：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整数类型</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浮点数类型</a:t>
            </a:r>
            <a:r>
              <a:rPr lang="zh-CN" altLang="en-US" sz="1800" b="0" i="0" u="none" strike="noStrike" baseline="0" dirty="0">
                <a:latin typeface="宋体" panose="02010600030101010101" pitchFamily="2" charset="-122"/>
                <a:ea typeface="宋体" panose="02010600030101010101" pitchFamily="2" charset="-122"/>
              </a:rPr>
              <a:t>，讲解这些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数据类型是什么、如何声明它们、如何以及何时使用它们。除此之外，还将介绍常量和变量的区别。读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者很快就能看到第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个交互式程序。</a:t>
            </a:r>
            <a:endParaRPr lang="zh-CN" altLang="en-US" dirty="0"/>
          </a:p>
        </p:txBody>
      </p:sp>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数据和</a:t>
            </a:r>
            <a:r>
              <a:rPr lang="en-US" altLang="zh-CN" dirty="0"/>
              <a:t>C</a:t>
            </a:r>
            <a:endParaRPr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pPr algn="l"/>
            <a:r>
              <a:rPr lang="zh-CN" altLang="en-US" sz="1800" b="0" i="0" u="none" strike="noStrike" baseline="0" dirty="0">
                <a:latin typeface="宋体" panose="02010600030101010101" pitchFamily="2" charset="-122"/>
                <a:ea typeface="宋体" panose="02010600030101010101" pitchFamily="2" charset="-122"/>
              </a:rPr>
              <a:t>本章仍从一个简单的程序开始。如果发现有不熟悉的内容，别担心，我们稍后会详细解释。该程序的意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图比较明了，请试着编译并运行程序清单</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中的源代码。为了节省时间，在输入源代码时可省略注释。</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3.1 </a:t>
            </a:r>
            <a:r>
              <a:rPr lang="en-US" altLang="zh-CN" sz="1800" b="1" i="0" u="none" strike="noStrike" baseline="0" dirty="0" err="1">
                <a:latin typeface="TimesNewRomanPS-BoldMT"/>
                <a:ea typeface="宋体" panose="02010600030101010101" pitchFamily="2" charset="-122"/>
              </a:rPr>
              <a:t>platinum.c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platinum.c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your weight in platinum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float 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TimesNewRomanPSMT"/>
                <a:ea typeface="宋体" panose="02010600030101010101" pitchFamily="2" charset="-122"/>
              </a:rPr>
              <a:t>重量</a:t>
            </a: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float 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相等重量的白金价值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platinum?\n");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("Let's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check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pounds: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zh-CN" altLang="en-US" dirty="0"/>
          </a:p>
        </p:txBody>
      </p:sp>
      <p:sp>
        <p:nvSpPr>
          <p:cNvPr id="2" name="标题 1"/>
          <p:cNvSpPr>
            <a:spLocks noGrp="1"/>
          </p:cNvSpPr>
          <p:nvPr>
            <p:ph type="title"/>
          </p:nvPr>
        </p:nvSpPr>
        <p:spPr/>
        <p:txBody>
          <a:bodyPr>
            <a:normAutofit/>
          </a:bodyPr>
          <a:lstStyle/>
          <a:p>
            <a:r>
              <a:rPr lang="en-US" altLang="zh-CN" dirty="0"/>
              <a:t>3.1 </a:t>
            </a:r>
            <a:r>
              <a:rPr lang="zh-CN" altLang="en-US" dirty="0"/>
              <a:t>示例程序</a:t>
            </a:r>
            <a:endParaRPr lang="zh-CN"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en-US" altLang="zh-CN" dirty="0">
                <a:latin typeface="TimesNewRomanPSMT"/>
                <a:ea typeface="宋体" panose="02010600030101010101" pitchFamily="2" charset="-122"/>
                <a:sym typeface="+mn-ea"/>
              </a:rPr>
              <a:t>	/* </a:t>
            </a:r>
            <a:r>
              <a:rPr lang="zh-CN" altLang="en-US" dirty="0">
                <a:latin typeface="宋体" panose="02010600030101010101" pitchFamily="2" charset="-122"/>
                <a:ea typeface="宋体" panose="02010600030101010101" pitchFamily="2" charset="-122"/>
                <a:sym typeface="+mn-ea"/>
              </a:rPr>
              <a:t>获取用户的输入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sz="1800" b="0" i="0" u="none" strike="noStrike" baseline="0" dirty="0" err="1">
              <a:solidFill>
                <a:srgbClr val="000000"/>
              </a:solidFill>
              <a:latin typeface="TimesNewRomanPSMT"/>
            </a:endParaRPr>
          </a:p>
          <a:p>
            <a:pPr algn="l"/>
            <a:r>
              <a:rPr lang="en-US" altLang="zh-CN" sz="1800" b="0" i="0" u="none" strike="noStrike" baseline="0" dirty="0" err="1">
                <a:solidFill>
                  <a:srgbClr val="000000"/>
                </a:solidFill>
                <a:latin typeface="TimesNewRomanPSMT"/>
              </a:rPr>
              <a:t>	scanf</a:t>
            </a:r>
            <a:r>
              <a:rPr lang="en-US" altLang="zh-CN" sz="1800" b="0" i="0" u="none" strike="noStrike" baseline="0" dirty="0">
                <a:solidFill>
                  <a:srgbClr val="000000"/>
                </a:solidFill>
                <a:latin typeface="TimesNewRomanPSMT"/>
              </a:rPr>
              <a:t>("%f",</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&amp;weight);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 </a:t>
            </a:r>
            <a:r>
              <a:rPr lang="zh-CN" altLang="en-US" sz="1800" b="0" i="0" u="none" strike="noStrike" baseline="0" dirty="0">
                <a:solidFill>
                  <a:srgbClr val="000000"/>
                </a:solidFill>
                <a:latin typeface="宋体" panose="02010600030101010101" pitchFamily="2" charset="-122"/>
                <a:ea typeface="宋体" panose="02010600030101010101" pitchFamily="2" charset="-122"/>
              </a:rPr>
              <a:t>假设白金的价格是每盎司</a:t>
            </a:r>
            <a:r>
              <a:rPr lang="en-US" altLang="zh-CN" sz="1800" b="0" i="0" u="none" strike="noStrike" baseline="0" dirty="0">
                <a:solidFill>
                  <a:srgbClr val="000000"/>
                </a:solidFill>
                <a:latin typeface="TimesNewRomanPSMT"/>
                <a:ea typeface="宋体" panose="02010600030101010101" pitchFamily="2" charset="-122"/>
              </a:rPr>
              <a:t>$1700</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 14.5833</a:t>
            </a:r>
            <a:r>
              <a:rPr lang="zh-CN" altLang="en-US" sz="1800" b="0" i="0" u="none" strike="noStrike" baseline="0" dirty="0">
                <a:solidFill>
                  <a:srgbClr val="000000"/>
                </a:solidFill>
                <a:latin typeface="宋体" panose="02010600030101010101" pitchFamily="2" charset="-122"/>
                <a:ea typeface="宋体" panose="02010600030101010101" pitchFamily="2" charset="-122"/>
              </a:rPr>
              <a:t>用于把英镑常衡盎司转换为金衡盎司</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value = 1700.0 * weight * 14.5833;</a:t>
            </a:r>
            <a:endParaRPr lang="en-US" altLang="zh-CN" sz="1800" b="0" i="0" u="none" strike="noStrike" baseline="0" dirty="0">
              <a:solidFill>
                <a:srgbClr val="000000"/>
              </a:solidFill>
              <a:latin typeface="TimesNewRomanPSMT"/>
            </a:endParaRPr>
          </a:p>
          <a:p>
            <a:pPr algn="l"/>
            <a:r>
              <a:rPr lang="en-US" altLang="zh-CN" sz="1800" b="0" i="0" u="none" strike="noStrike" baseline="0" dirty="0" err="1">
                <a:solidFill>
                  <a:srgbClr val="000000"/>
                </a:solidFill>
                <a:latin typeface="TimesNewRomanPSMT"/>
              </a:rPr>
              <a:t>	printf</a:t>
            </a:r>
            <a:r>
              <a:rPr lang="en-US" altLang="zh-CN" sz="1800" b="0" i="0" u="none" strike="noStrike" baseline="0" dirty="0">
                <a:solidFill>
                  <a:srgbClr val="000000"/>
                </a:solidFill>
                <a:latin typeface="TimesNewRomanPSMT"/>
              </a:rPr>
              <a:t>("Your</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weight</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in</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platinum</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is</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worth</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$%.2f.\n",</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value);</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err="1">
                <a:solidFill>
                  <a:srgbClr val="000000"/>
                </a:solidFill>
                <a:latin typeface="TimesNewRomanPSMT"/>
              </a:rPr>
              <a:t>	printf</a:t>
            </a:r>
            <a:r>
              <a:rPr lang="en-US" altLang="zh-CN" sz="1800" b="0" i="0" u="none" strike="noStrike" baseline="0" dirty="0">
                <a:solidFill>
                  <a:srgbClr val="000000"/>
                </a:solidFill>
                <a:latin typeface="TimesNewRomanPSMT"/>
              </a:rPr>
              <a:t>("You</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are</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easily</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worth</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that!</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If</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platinum</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prices</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drop,\n");</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err="1">
                <a:solidFill>
                  <a:srgbClr val="000000"/>
                </a:solidFill>
                <a:latin typeface="TimesNewRomanPSMT"/>
              </a:rPr>
              <a:t>	printf</a:t>
            </a:r>
            <a:r>
              <a:rPr lang="en-US" altLang="zh-CN" sz="1800" b="0" i="0" u="none" strike="noStrike" baseline="0" dirty="0">
                <a:solidFill>
                  <a:srgbClr val="000000"/>
                </a:solidFill>
                <a:latin typeface="TimesNewRomanPSMT"/>
              </a:rPr>
              <a:t>("eat</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more</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to</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maintain</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your</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value.\n");</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return</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0;</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a:t>
            </a:r>
            <a:endParaRPr lang="en-US" altLang="zh-CN" sz="1800" b="0" i="0" u="none" strike="noStrike" baseline="0" dirty="0">
              <a:solidFill>
                <a:srgbClr val="000000"/>
              </a:solidFill>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p:txBody>
          <a:bodyPr>
            <a:normAutofit/>
          </a:bodyPr>
          <a:lstStyle/>
          <a:p>
            <a:r>
              <a:rPr lang="en-US" altLang="zh-CN" dirty="0"/>
              <a:t>3.1 </a:t>
            </a:r>
            <a:r>
              <a:rPr lang="zh-CN" altLang="en-US" dirty="0"/>
              <a:t>示例程序</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322195" y="3517900"/>
              <a:ext cx="17780" cy="360"/>
            </p14:xfrm>
          </p:contentPart>
        </mc:Choice>
        <mc:Fallback xmlns="">
          <p:pic>
            <p:nvPicPr>
              <p:cNvPr id="4" name="墨迹 3"/>
            </p:nvPicPr>
            <p:blipFill>
              <a:blip r:embed="rId2"/>
            </p:blipFill>
            <p:spPr>
              <a:xfrm>
                <a:off x="2322195" y="3517900"/>
                <a:ext cx="1778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670175" y="3482340"/>
              <a:ext cx="553720" cy="360"/>
            </p14:xfrm>
          </p:contentPart>
        </mc:Choice>
        <mc:Fallback xmlns="">
          <p:pic>
            <p:nvPicPr>
              <p:cNvPr id="5" name="墨迹 4"/>
            </p:nvPicPr>
            <p:blipFill>
              <a:blip r:embed="rId4"/>
            </p:blipFill>
            <p:spPr>
              <a:xfrm>
                <a:off x="2670175" y="3482340"/>
                <a:ext cx="55372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367530" y="3482340"/>
              <a:ext cx="1009015" cy="35560"/>
            </p14:xfrm>
          </p:contentPart>
        </mc:Choice>
        <mc:Fallback xmlns="">
          <p:pic>
            <p:nvPicPr>
              <p:cNvPr id="6" name="墨迹 5"/>
            </p:nvPicPr>
            <p:blipFill>
              <a:blip r:embed="rId6"/>
            </p:blipFill>
            <p:spPr>
              <a:xfrm>
                <a:off x="4367530" y="3482340"/>
                <a:ext cx="1009015" cy="35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8386445" y="1499870"/>
              <a:ext cx="62865" cy="169545"/>
            </p14:xfrm>
          </p:contentPart>
        </mc:Choice>
        <mc:Fallback xmlns="">
          <p:pic>
            <p:nvPicPr>
              <p:cNvPr id="7" name="墨迹 6"/>
            </p:nvPicPr>
            <p:blipFill>
              <a:blip r:embed="rId8"/>
            </p:blipFill>
            <p:spPr>
              <a:xfrm>
                <a:off x="8386445" y="1499870"/>
                <a:ext cx="62865" cy="16954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8225790" y="1589405"/>
              <a:ext cx="26670" cy="97790"/>
            </p14:xfrm>
          </p:contentPart>
        </mc:Choice>
        <mc:Fallback xmlns="">
          <p:pic>
            <p:nvPicPr>
              <p:cNvPr id="8" name="墨迹 7"/>
            </p:nvPicPr>
            <p:blipFill>
              <a:blip r:embed="rId10"/>
            </p:blipFill>
            <p:spPr>
              <a:xfrm>
                <a:off x="8225790" y="1589405"/>
                <a:ext cx="26670" cy="9779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8520430" y="1508760"/>
              <a:ext cx="18415" cy="125095"/>
            </p14:xfrm>
          </p:contentPart>
        </mc:Choice>
        <mc:Fallback xmlns="">
          <p:pic>
            <p:nvPicPr>
              <p:cNvPr id="9" name="墨迹 8"/>
            </p:nvPicPr>
            <p:blipFill>
              <a:blip r:embed="rId12"/>
            </p:blipFill>
            <p:spPr>
              <a:xfrm>
                <a:off x="8520430" y="1508760"/>
                <a:ext cx="18415" cy="1250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8163560" y="1642745"/>
              <a:ext cx="419735" cy="232410"/>
            </p14:xfrm>
          </p:contentPart>
        </mc:Choice>
        <mc:Fallback xmlns="">
          <p:pic>
            <p:nvPicPr>
              <p:cNvPr id="10" name="墨迹 9"/>
            </p:nvPicPr>
            <p:blipFill>
              <a:blip r:embed="rId14"/>
            </p:blipFill>
            <p:spPr>
              <a:xfrm>
                <a:off x="8163560" y="1642745"/>
                <a:ext cx="419735" cy="23241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8333105" y="1847850"/>
              <a:ext cx="44450" cy="142875"/>
            </p14:xfrm>
          </p:contentPart>
        </mc:Choice>
        <mc:Fallback xmlns="">
          <p:pic>
            <p:nvPicPr>
              <p:cNvPr id="11" name="墨迹 10"/>
            </p:nvPicPr>
            <p:blipFill>
              <a:blip r:embed="rId16"/>
            </p:blipFill>
            <p:spPr>
              <a:xfrm>
                <a:off x="8333105" y="1847850"/>
                <a:ext cx="44450" cy="1428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8386445" y="1884045"/>
              <a:ext cx="80645" cy="97790"/>
            </p14:xfrm>
          </p:contentPart>
        </mc:Choice>
        <mc:Fallback xmlns="">
          <p:pic>
            <p:nvPicPr>
              <p:cNvPr id="12" name="墨迹 11"/>
            </p:nvPicPr>
            <p:blipFill>
              <a:blip r:embed="rId18"/>
            </p:blipFill>
            <p:spPr>
              <a:xfrm>
                <a:off x="8386445" y="1884045"/>
                <a:ext cx="80645" cy="9779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8145780" y="2053590"/>
              <a:ext cx="8890" cy="222885"/>
            </p14:xfrm>
          </p:contentPart>
        </mc:Choice>
        <mc:Fallback xmlns="">
          <p:pic>
            <p:nvPicPr>
              <p:cNvPr id="13" name="墨迹 12"/>
            </p:nvPicPr>
            <p:blipFill>
              <a:blip r:embed="rId20"/>
            </p:blipFill>
            <p:spPr>
              <a:xfrm>
                <a:off x="8145780" y="2053590"/>
                <a:ext cx="8890" cy="22288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8208010" y="2071370"/>
              <a:ext cx="393065" cy="125095"/>
            </p14:xfrm>
          </p:contentPart>
        </mc:Choice>
        <mc:Fallback xmlns="">
          <p:pic>
            <p:nvPicPr>
              <p:cNvPr id="14" name="墨迹 13"/>
            </p:nvPicPr>
            <p:blipFill>
              <a:blip r:embed="rId22"/>
            </p:blipFill>
            <p:spPr>
              <a:xfrm>
                <a:off x="8208010" y="2071370"/>
                <a:ext cx="393065" cy="12509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8359775" y="2044700"/>
              <a:ext cx="35560" cy="384175"/>
            </p14:xfrm>
          </p:contentPart>
        </mc:Choice>
        <mc:Fallback xmlns="">
          <p:pic>
            <p:nvPicPr>
              <p:cNvPr id="15" name="墨迹 14"/>
            </p:nvPicPr>
            <p:blipFill>
              <a:blip r:embed="rId24"/>
            </p:blipFill>
            <p:spPr>
              <a:xfrm>
                <a:off x="8359775" y="2044700"/>
                <a:ext cx="35560" cy="3841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3599180" y="3473450"/>
              <a:ext cx="196850" cy="8890"/>
            </p14:xfrm>
          </p:contentPart>
        </mc:Choice>
        <mc:Fallback xmlns="">
          <p:pic>
            <p:nvPicPr>
              <p:cNvPr id="16" name="墨迹 15"/>
            </p:nvPicPr>
            <p:blipFill>
              <a:blip r:embed="rId26"/>
            </p:blipFill>
            <p:spPr>
              <a:xfrm>
                <a:off x="3599180" y="3473450"/>
                <a:ext cx="196850" cy="889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1857375" y="3473450"/>
              <a:ext cx="303530" cy="62230"/>
            </p14:xfrm>
          </p:contentPart>
        </mc:Choice>
        <mc:Fallback xmlns="">
          <p:pic>
            <p:nvPicPr>
              <p:cNvPr id="17" name="墨迹 16"/>
            </p:nvPicPr>
            <p:blipFill>
              <a:blip r:embed="rId28"/>
            </p:blipFill>
            <p:spPr>
              <a:xfrm>
                <a:off x="1857375" y="3473450"/>
                <a:ext cx="303530" cy="6223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2375535" y="3196590"/>
              <a:ext cx="214630" cy="330200"/>
            </p14:xfrm>
          </p:contentPart>
        </mc:Choice>
        <mc:Fallback xmlns="">
          <p:pic>
            <p:nvPicPr>
              <p:cNvPr id="18" name="墨迹 17"/>
            </p:nvPicPr>
            <p:blipFill>
              <a:blip r:embed="rId30"/>
            </p:blipFill>
            <p:spPr>
              <a:xfrm>
                <a:off x="2375535" y="3196590"/>
                <a:ext cx="214630" cy="3302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7752715" y="2714625"/>
              <a:ext cx="80010" cy="240665"/>
            </p14:xfrm>
          </p:contentPart>
        </mc:Choice>
        <mc:Fallback xmlns="">
          <p:pic>
            <p:nvPicPr>
              <p:cNvPr id="19" name="墨迹 18"/>
            </p:nvPicPr>
            <p:blipFill>
              <a:blip r:embed="rId32"/>
            </p:blipFill>
            <p:spPr>
              <a:xfrm>
                <a:off x="7752715" y="2714625"/>
                <a:ext cx="80010" cy="24066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7966710" y="2696210"/>
              <a:ext cx="151765" cy="232410"/>
            </p14:xfrm>
          </p:contentPart>
        </mc:Choice>
        <mc:Fallback xmlns="">
          <p:pic>
            <p:nvPicPr>
              <p:cNvPr id="20" name="墨迹 19"/>
            </p:nvPicPr>
            <p:blipFill>
              <a:blip r:embed="rId34"/>
            </p:blipFill>
            <p:spPr>
              <a:xfrm>
                <a:off x="7966710" y="2696210"/>
                <a:ext cx="151765" cy="23241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8056245" y="2705100"/>
              <a:ext cx="80645" cy="304165"/>
            </p14:xfrm>
          </p:contentPart>
        </mc:Choice>
        <mc:Fallback xmlns="">
          <p:pic>
            <p:nvPicPr>
              <p:cNvPr id="21" name="墨迹 20"/>
            </p:nvPicPr>
            <p:blipFill>
              <a:blip r:embed="rId36"/>
            </p:blipFill>
            <p:spPr>
              <a:xfrm>
                <a:off x="8056245" y="2705100"/>
                <a:ext cx="80645" cy="30416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8243570" y="2964180"/>
              <a:ext cx="36195" cy="151765"/>
            </p14:xfrm>
          </p:contentPart>
        </mc:Choice>
        <mc:Fallback xmlns="">
          <p:pic>
            <p:nvPicPr>
              <p:cNvPr id="22" name="墨迹 21"/>
            </p:nvPicPr>
            <p:blipFill>
              <a:blip r:embed="rId38"/>
            </p:blipFill>
            <p:spPr>
              <a:xfrm>
                <a:off x="8243570" y="2964180"/>
                <a:ext cx="36195" cy="15176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8422640" y="2714625"/>
              <a:ext cx="169545" cy="347980"/>
            </p14:xfrm>
          </p:contentPart>
        </mc:Choice>
        <mc:Fallback xmlns="">
          <p:pic>
            <p:nvPicPr>
              <p:cNvPr id="23" name="墨迹 22"/>
            </p:nvPicPr>
            <p:blipFill>
              <a:blip r:embed="rId40"/>
            </p:blipFill>
            <p:spPr>
              <a:xfrm>
                <a:off x="8422640" y="2714625"/>
                <a:ext cx="169545" cy="3479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8520430" y="2839085"/>
              <a:ext cx="18415" cy="360"/>
            </p14:xfrm>
          </p:contentPart>
        </mc:Choice>
        <mc:Fallback xmlns="">
          <p:pic>
            <p:nvPicPr>
              <p:cNvPr id="24" name="墨迹 23"/>
            </p:nvPicPr>
            <p:blipFill>
              <a:blip r:embed="rId42"/>
            </p:blipFill>
            <p:spPr>
              <a:xfrm>
                <a:off x="8520430" y="2839085"/>
                <a:ext cx="18415"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8699500" y="2687320"/>
              <a:ext cx="303530" cy="375285"/>
            </p14:xfrm>
          </p:contentPart>
        </mc:Choice>
        <mc:Fallback xmlns="">
          <p:pic>
            <p:nvPicPr>
              <p:cNvPr id="25" name="墨迹 24"/>
            </p:nvPicPr>
            <p:blipFill>
              <a:blip r:embed="rId44"/>
            </p:blipFill>
            <p:spPr>
              <a:xfrm>
                <a:off x="8699500" y="2687320"/>
                <a:ext cx="303530" cy="37528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9020810" y="2767965"/>
              <a:ext cx="196850" cy="490855"/>
            </p14:xfrm>
          </p:contentPart>
        </mc:Choice>
        <mc:Fallback xmlns="">
          <p:pic>
            <p:nvPicPr>
              <p:cNvPr id="26" name="墨迹 25"/>
            </p:nvPicPr>
            <p:blipFill>
              <a:blip r:embed="rId46"/>
            </p:blipFill>
            <p:spPr>
              <a:xfrm>
                <a:off x="9020810" y="2767965"/>
                <a:ext cx="196850" cy="49085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9217660" y="2821305"/>
              <a:ext cx="231775" cy="446405"/>
            </p14:xfrm>
          </p:contentPart>
        </mc:Choice>
        <mc:Fallback xmlns="">
          <p:pic>
            <p:nvPicPr>
              <p:cNvPr id="27" name="墨迹 26"/>
            </p:nvPicPr>
            <p:blipFill>
              <a:blip r:embed="rId48"/>
            </p:blipFill>
            <p:spPr>
              <a:xfrm>
                <a:off x="9217660" y="2821305"/>
                <a:ext cx="231775" cy="4464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9878060" y="3018155"/>
              <a:ext cx="348615" cy="26670"/>
            </p14:xfrm>
          </p:contentPart>
        </mc:Choice>
        <mc:Fallback xmlns="">
          <p:pic>
            <p:nvPicPr>
              <p:cNvPr id="28" name="墨迹 27"/>
            </p:nvPicPr>
            <p:blipFill>
              <a:blip r:embed="rId50"/>
            </p:blipFill>
            <p:spPr>
              <a:xfrm>
                <a:off x="9878060" y="3018155"/>
                <a:ext cx="348615" cy="2667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9842500" y="3143250"/>
              <a:ext cx="348615" cy="26670"/>
            </p14:xfrm>
          </p:contentPart>
        </mc:Choice>
        <mc:Fallback xmlns="">
          <p:pic>
            <p:nvPicPr>
              <p:cNvPr id="29" name="墨迹 28"/>
            </p:nvPicPr>
            <p:blipFill>
              <a:blip r:embed="rId52"/>
            </p:blipFill>
            <p:spPr>
              <a:xfrm>
                <a:off x="9842500" y="3143250"/>
                <a:ext cx="348615" cy="2667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10807065" y="3027045"/>
              <a:ext cx="205740" cy="383540"/>
            </p14:xfrm>
          </p:contentPart>
        </mc:Choice>
        <mc:Fallback xmlns="">
          <p:pic>
            <p:nvPicPr>
              <p:cNvPr id="30" name="墨迹 29"/>
            </p:nvPicPr>
            <p:blipFill>
              <a:blip r:embed="rId54"/>
            </p:blipFill>
            <p:spPr>
              <a:xfrm>
                <a:off x="10807065" y="3027045"/>
                <a:ext cx="205740" cy="38354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10039350" y="2482215"/>
              <a:ext cx="821690" cy="410845"/>
            </p14:xfrm>
          </p:contentPart>
        </mc:Choice>
        <mc:Fallback xmlns="">
          <p:pic>
            <p:nvPicPr>
              <p:cNvPr id="31" name="墨迹 30"/>
            </p:nvPicPr>
            <p:blipFill>
              <a:blip r:embed="rId56"/>
            </p:blipFill>
            <p:spPr>
              <a:xfrm>
                <a:off x="10039350" y="2482215"/>
                <a:ext cx="821690" cy="41084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9940925" y="2535555"/>
              <a:ext cx="80010" cy="160655"/>
            </p14:xfrm>
          </p:contentPart>
        </mc:Choice>
        <mc:Fallback xmlns="">
          <p:pic>
            <p:nvPicPr>
              <p:cNvPr id="32" name="墨迹 31"/>
            </p:nvPicPr>
            <p:blipFill>
              <a:blip r:embed="rId58"/>
            </p:blipFill>
            <p:spPr>
              <a:xfrm>
                <a:off x="9940925" y="2535555"/>
                <a:ext cx="80010" cy="16065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8592185" y="2794635"/>
              <a:ext cx="169545" cy="8890"/>
            </p14:xfrm>
          </p:contentPart>
        </mc:Choice>
        <mc:Fallback xmlns="">
          <p:pic>
            <p:nvPicPr>
              <p:cNvPr id="33" name="墨迹 32"/>
            </p:nvPicPr>
            <p:blipFill>
              <a:blip r:embed="rId60"/>
            </p:blipFill>
            <p:spPr>
              <a:xfrm>
                <a:off x="8592185" y="2794635"/>
                <a:ext cx="169545" cy="889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7752715" y="3133725"/>
              <a:ext cx="1196975" cy="205740"/>
            </p14:xfrm>
          </p:contentPart>
        </mc:Choice>
        <mc:Fallback xmlns="">
          <p:pic>
            <p:nvPicPr>
              <p:cNvPr id="34" name="墨迹 33"/>
            </p:nvPicPr>
            <p:blipFill>
              <a:blip r:embed="rId62"/>
            </p:blipFill>
            <p:spPr>
              <a:xfrm>
                <a:off x="7752715" y="3133725"/>
                <a:ext cx="1196975" cy="20574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8056245" y="3286125"/>
              <a:ext cx="705485" cy="53340"/>
            </p14:xfrm>
          </p:contentPart>
        </mc:Choice>
        <mc:Fallback xmlns="">
          <p:pic>
            <p:nvPicPr>
              <p:cNvPr id="35" name="墨迹 34"/>
            </p:nvPicPr>
            <p:blipFill>
              <a:blip r:embed="rId64"/>
            </p:blipFill>
            <p:spPr>
              <a:xfrm>
                <a:off x="8056245" y="3286125"/>
                <a:ext cx="705485" cy="5334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9413875" y="3553460"/>
              <a:ext cx="98425" cy="80645"/>
            </p14:xfrm>
          </p:contentPart>
        </mc:Choice>
        <mc:Fallback xmlns="">
          <p:pic>
            <p:nvPicPr>
              <p:cNvPr id="36" name="墨迹 35"/>
            </p:nvPicPr>
            <p:blipFill>
              <a:blip r:embed="rId66"/>
            </p:blipFill>
            <p:spPr>
              <a:xfrm>
                <a:off x="9413875" y="3553460"/>
                <a:ext cx="98425" cy="8064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9172575" y="3607435"/>
              <a:ext cx="107315" cy="205105"/>
            </p14:xfrm>
          </p:contentPart>
        </mc:Choice>
        <mc:Fallback xmlns="">
          <p:pic>
            <p:nvPicPr>
              <p:cNvPr id="37" name="墨迹 36"/>
            </p:nvPicPr>
            <p:blipFill>
              <a:blip r:embed="rId68"/>
            </p:blipFill>
            <p:spPr>
              <a:xfrm>
                <a:off x="9172575" y="3607435"/>
                <a:ext cx="107315" cy="20510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9306560" y="3678555"/>
              <a:ext cx="393065" cy="116205"/>
            </p14:xfrm>
          </p:contentPart>
        </mc:Choice>
        <mc:Fallback xmlns="">
          <p:pic>
            <p:nvPicPr>
              <p:cNvPr id="38" name="墨迹 37"/>
            </p:nvPicPr>
            <p:blipFill>
              <a:blip r:embed="rId70"/>
            </p:blipFill>
            <p:spPr>
              <a:xfrm>
                <a:off x="9306560" y="3678555"/>
                <a:ext cx="393065" cy="11620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9244330" y="3839210"/>
              <a:ext cx="375285" cy="313055"/>
            </p14:xfrm>
          </p:contentPart>
        </mc:Choice>
        <mc:Fallback xmlns="">
          <p:pic>
            <p:nvPicPr>
              <p:cNvPr id="39" name="墨迹 38"/>
            </p:nvPicPr>
            <p:blipFill>
              <a:blip r:embed="rId72"/>
            </p:blipFill>
            <p:spPr>
              <a:xfrm>
                <a:off x="9244330" y="3839210"/>
                <a:ext cx="375285" cy="31305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9860280" y="3678555"/>
              <a:ext cx="304165" cy="107315"/>
            </p14:xfrm>
          </p:contentPart>
        </mc:Choice>
        <mc:Fallback xmlns="">
          <p:pic>
            <p:nvPicPr>
              <p:cNvPr id="40" name="墨迹 39"/>
            </p:nvPicPr>
            <p:blipFill>
              <a:blip r:embed="rId74"/>
            </p:blipFill>
            <p:spPr>
              <a:xfrm>
                <a:off x="9860280" y="3678555"/>
                <a:ext cx="304165" cy="10731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762490" y="3768090"/>
              <a:ext cx="26670" cy="250190"/>
            </p14:xfrm>
          </p:contentPart>
        </mc:Choice>
        <mc:Fallback xmlns="">
          <p:pic>
            <p:nvPicPr>
              <p:cNvPr id="41" name="墨迹 40"/>
            </p:nvPicPr>
            <p:blipFill>
              <a:blip r:embed="rId76"/>
            </p:blipFill>
            <p:spPr>
              <a:xfrm>
                <a:off x="9762490" y="3768090"/>
                <a:ext cx="26670" cy="25019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9815830" y="3803650"/>
              <a:ext cx="616585" cy="223520"/>
            </p14:xfrm>
          </p:contentPart>
        </mc:Choice>
        <mc:Fallback xmlns="">
          <p:pic>
            <p:nvPicPr>
              <p:cNvPr id="42" name="墨迹 41"/>
            </p:nvPicPr>
            <p:blipFill>
              <a:blip r:embed="rId78"/>
            </p:blipFill>
            <p:spPr>
              <a:xfrm>
                <a:off x="9815830" y="3803650"/>
                <a:ext cx="616585" cy="22352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9985375" y="3848100"/>
              <a:ext cx="45085" cy="179070"/>
            </p14:xfrm>
          </p:contentPart>
        </mc:Choice>
        <mc:Fallback xmlns="">
          <p:pic>
            <p:nvPicPr>
              <p:cNvPr id="43" name="墨迹 42"/>
            </p:nvPicPr>
            <p:blipFill>
              <a:blip r:embed="rId80"/>
            </p:blipFill>
            <p:spPr>
              <a:xfrm>
                <a:off x="9985375" y="3848100"/>
                <a:ext cx="45085" cy="17907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10092690" y="3857625"/>
              <a:ext cx="35560" cy="205105"/>
            </p14:xfrm>
          </p:contentPart>
        </mc:Choice>
        <mc:Fallback xmlns="">
          <p:pic>
            <p:nvPicPr>
              <p:cNvPr id="44" name="墨迹 43"/>
            </p:nvPicPr>
            <p:blipFill>
              <a:blip r:embed="rId82"/>
            </p:blipFill>
            <p:spPr>
              <a:xfrm>
                <a:off x="10092690" y="3857625"/>
                <a:ext cx="35560" cy="20510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10066020" y="3928745"/>
              <a:ext cx="17780" cy="360"/>
            </p14:xfrm>
          </p:contentPart>
        </mc:Choice>
        <mc:Fallback xmlns="">
          <p:pic>
            <p:nvPicPr>
              <p:cNvPr id="45" name="墨迹 44"/>
            </p:nvPicPr>
            <p:blipFill>
              <a:blip r:embed="rId2"/>
            </p:blipFill>
            <p:spPr>
              <a:xfrm>
                <a:off x="10066020" y="3928745"/>
                <a:ext cx="17780" cy="36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10074910" y="3928745"/>
              <a:ext cx="71120" cy="80645"/>
            </p14:xfrm>
          </p:contentPart>
        </mc:Choice>
        <mc:Fallback xmlns="">
          <p:pic>
            <p:nvPicPr>
              <p:cNvPr id="46" name="墨迹 45"/>
            </p:nvPicPr>
            <p:blipFill>
              <a:blip r:embed="rId85"/>
            </p:blipFill>
            <p:spPr>
              <a:xfrm>
                <a:off x="10074910" y="3928745"/>
                <a:ext cx="71120" cy="8064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9958705" y="4044950"/>
              <a:ext cx="294640" cy="35560"/>
            </p14:xfrm>
          </p:contentPart>
        </mc:Choice>
        <mc:Fallback xmlns="">
          <p:pic>
            <p:nvPicPr>
              <p:cNvPr id="47" name="墨迹 46"/>
            </p:nvPicPr>
            <p:blipFill>
              <a:blip r:embed="rId87"/>
            </p:blipFill>
            <p:spPr>
              <a:xfrm>
                <a:off x="9958705" y="4044950"/>
                <a:ext cx="294640" cy="355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10584180" y="3723640"/>
              <a:ext cx="294640" cy="151765"/>
            </p14:xfrm>
          </p:contentPart>
        </mc:Choice>
        <mc:Fallback xmlns="">
          <p:pic>
            <p:nvPicPr>
              <p:cNvPr id="48" name="墨迹 47"/>
            </p:nvPicPr>
            <p:blipFill>
              <a:blip r:embed="rId89"/>
            </p:blipFill>
            <p:spPr>
              <a:xfrm>
                <a:off x="10584180" y="3723640"/>
                <a:ext cx="294640" cy="15176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10681970" y="3794760"/>
              <a:ext cx="17780" cy="360"/>
            </p14:xfrm>
          </p:contentPart>
        </mc:Choice>
        <mc:Fallback xmlns="">
          <p:pic>
            <p:nvPicPr>
              <p:cNvPr id="49" name="墨迹 48"/>
            </p:nvPicPr>
            <p:blipFill>
              <a:blip r:embed="rId2"/>
            </p:blipFill>
            <p:spPr>
              <a:xfrm>
                <a:off x="10681970" y="3794760"/>
                <a:ext cx="17780"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10396220" y="3955415"/>
              <a:ext cx="544830" cy="8890"/>
            </p14:xfrm>
          </p:contentPart>
        </mc:Choice>
        <mc:Fallback xmlns="">
          <p:pic>
            <p:nvPicPr>
              <p:cNvPr id="50" name="墨迹 49"/>
            </p:nvPicPr>
            <p:blipFill>
              <a:blip r:embed="rId92"/>
            </p:blipFill>
            <p:spPr>
              <a:xfrm>
                <a:off x="10396220" y="3955415"/>
                <a:ext cx="544830" cy="889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10610850" y="4027170"/>
              <a:ext cx="222885" cy="116205"/>
            </p14:xfrm>
          </p:contentPart>
        </mc:Choice>
        <mc:Fallback xmlns="">
          <p:pic>
            <p:nvPicPr>
              <p:cNvPr id="51" name="墨迹 50"/>
            </p:nvPicPr>
            <p:blipFill>
              <a:blip r:embed="rId94"/>
            </p:blipFill>
            <p:spPr>
              <a:xfrm>
                <a:off x="10610850" y="4027170"/>
                <a:ext cx="222885" cy="11620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10646410" y="4089400"/>
              <a:ext cx="62865" cy="169545"/>
            </p14:xfrm>
          </p:contentPart>
        </mc:Choice>
        <mc:Fallback xmlns="">
          <p:pic>
            <p:nvPicPr>
              <p:cNvPr id="52" name="墨迹 51"/>
            </p:nvPicPr>
            <p:blipFill>
              <a:blip r:embed="rId96"/>
            </p:blipFill>
            <p:spPr>
              <a:xfrm>
                <a:off x="10646410" y="4089400"/>
                <a:ext cx="62865" cy="16954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10547985" y="4170045"/>
              <a:ext cx="223520" cy="169545"/>
            </p14:xfrm>
          </p:contentPart>
        </mc:Choice>
        <mc:Fallback xmlns="">
          <p:pic>
            <p:nvPicPr>
              <p:cNvPr id="53" name="墨迹 52"/>
            </p:nvPicPr>
            <p:blipFill>
              <a:blip r:embed="rId98"/>
            </p:blipFill>
            <p:spPr>
              <a:xfrm>
                <a:off x="10547985" y="4170045"/>
                <a:ext cx="223520" cy="16954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9244330" y="4295140"/>
              <a:ext cx="652145" cy="26670"/>
            </p14:xfrm>
          </p:contentPart>
        </mc:Choice>
        <mc:Fallback xmlns="">
          <p:pic>
            <p:nvPicPr>
              <p:cNvPr id="54" name="墨迹 53"/>
            </p:nvPicPr>
            <p:blipFill>
              <a:blip r:embed="rId100"/>
            </p:blipFill>
            <p:spPr>
              <a:xfrm>
                <a:off x="9244330" y="4295140"/>
                <a:ext cx="652145" cy="2667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9324340" y="4438015"/>
              <a:ext cx="509270" cy="26670"/>
            </p14:xfrm>
          </p:contentPart>
        </mc:Choice>
        <mc:Fallback xmlns="">
          <p:pic>
            <p:nvPicPr>
              <p:cNvPr id="55" name="墨迹 54"/>
            </p:nvPicPr>
            <p:blipFill>
              <a:blip r:embed="rId102"/>
            </p:blipFill>
            <p:spPr>
              <a:xfrm>
                <a:off x="9324340" y="4438015"/>
                <a:ext cx="509270" cy="2667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7788275" y="3267710"/>
              <a:ext cx="598170" cy="27305"/>
            </p14:xfrm>
          </p:contentPart>
        </mc:Choice>
        <mc:Fallback xmlns="">
          <p:pic>
            <p:nvPicPr>
              <p:cNvPr id="56" name="墨迹 55"/>
            </p:nvPicPr>
            <p:blipFill>
              <a:blip r:embed="rId104"/>
            </p:blipFill>
            <p:spPr>
              <a:xfrm>
                <a:off x="7788275" y="3267710"/>
                <a:ext cx="598170" cy="2730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8047355" y="3276600"/>
              <a:ext cx="267970" cy="62865"/>
            </p14:xfrm>
          </p:contentPart>
        </mc:Choice>
        <mc:Fallback xmlns="">
          <p:pic>
            <p:nvPicPr>
              <p:cNvPr id="57" name="墨迹 56"/>
            </p:nvPicPr>
            <p:blipFill>
              <a:blip r:embed="rId106"/>
            </p:blipFill>
            <p:spPr>
              <a:xfrm>
                <a:off x="8047355" y="3276600"/>
                <a:ext cx="267970" cy="62865"/>
              </a:xfrm>
              <a:prstGeom prst="rect"/>
            </p:spPr>
          </p:pic>
        </mc:Fallback>
      </mc:AlternateContent>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1800" b="1" i="0" u="none" strike="noStrike" baseline="0" dirty="0">
                <a:latin typeface="宋体" panose="02010600030101010101" pitchFamily="2" charset="-122"/>
                <a:ea typeface="宋体" panose="02010600030101010101" pitchFamily="2" charset="-122"/>
              </a:rPr>
              <a:t>提示 错误与警告</a:t>
            </a:r>
            <a:endParaRPr lang="en-US" altLang="zh-CN" sz="1800" b="1"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如果输入程序时打错（如，漏了一个分号），编译器会报告语法错误消息。然而，即使输入正确无误，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编译器也可能给出一些警告，如</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警告：从</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类型转换成</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类型可能会丢失数据</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错误</a:t>
            </a:r>
            <a:r>
              <a:rPr lang="zh-CN" altLang="en-US" sz="1800" b="0" i="0" u="none" strike="noStrike" baseline="0" dirty="0">
                <a:latin typeface="宋体" panose="02010600030101010101" pitchFamily="2" charset="-122"/>
                <a:ea typeface="宋体" panose="02010600030101010101" pitchFamily="2" charset="-122"/>
              </a:rPr>
              <a:t>消息表明程序中有错，不能进行编译。而警告则表明，尽管编写的代码有效，但可能不是程序员想</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要的。</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警告</a:t>
            </a:r>
            <a:r>
              <a:rPr lang="zh-CN" altLang="en-US" sz="1800" b="0" i="0" u="none" strike="noStrike" baseline="0" dirty="0">
                <a:latin typeface="宋体" panose="02010600030101010101" pitchFamily="2" charset="-122"/>
                <a:ea typeface="宋体" panose="02010600030101010101" pitchFamily="2" charset="-122"/>
              </a:rPr>
              <a:t>并不终止编译。特殊的警告与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如何处理</a:t>
            </a:r>
            <a:r>
              <a:rPr lang="en-US" altLang="zh-CN" sz="1800" b="0" i="0" u="none" strike="noStrike" baseline="0" dirty="0">
                <a:latin typeface="TimesNewRomanPSMT"/>
                <a:ea typeface="宋体" panose="02010600030101010101" pitchFamily="2" charset="-122"/>
              </a:rPr>
              <a:t>1700.0</a:t>
            </a:r>
            <a:r>
              <a:rPr lang="zh-CN" altLang="en-US" sz="1800" b="0" i="0" u="none" strike="noStrike" baseline="0" dirty="0">
                <a:latin typeface="宋体" panose="02010600030101010101" pitchFamily="2" charset="-122"/>
                <a:ea typeface="宋体" panose="02010600030101010101" pitchFamily="2" charset="-122"/>
              </a:rPr>
              <a:t>这样的值有关。本例不必理会这个问题，本章稍后</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会进一步说明。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
        <p:nvSpPr>
          <p:cNvPr id="2" name="标题 1"/>
          <p:cNvSpPr>
            <a:spLocks noGrp="1"/>
          </p:cNvSpPr>
          <p:nvPr>
            <p:ph type="title"/>
          </p:nvPr>
        </p:nvSpPr>
        <p:spPr/>
        <p:txBody>
          <a:bodyPr>
            <a:normAutofit/>
          </a:bodyPr>
          <a:lstStyle/>
          <a:p>
            <a:r>
              <a:rPr lang="en-US" altLang="zh-CN" dirty="0"/>
              <a:t>3.1 </a:t>
            </a:r>
            <a:r>
              <a:rPr lang="zh-CN" altLang="en-US" dirty="0"/>
              <a:t>示例程序</a:t>
            </a:r>
            <a:endParaRPr lang="zh-CN" alt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输入该程序时，可以把</a:t>
            </a:r>
            <a:r>
              <a:rPr lang="en-US" altLang="zh-CN" sz="1800" b="0" i="0" u="none" strike="noStrike" baseline="0" dirty="0">
                <a:latin typeface="TimesNewRomanPSMT"/>
                <a:ea typeface="宋体" panose="02010600030101010101" pitchFamily="2" charset="-122"/>
              </a:rPr>
              <a:t>1700.0</a:t>
            </a:r>
            <a:r>
              <a:rPr lang="zh-CN" altLang="en-US" sz="1800" b="0" i="0" u="none" strike="noStrike" baseline="0" dirty="0">
                <a:latin typeface="宋体" panose="02010600030101010101" pitchFamily="2" charset="-122"/>
                <a:ea typeface="宋体" panose="02010600030101010101" pitchFamily="2" charset="-122"/>
              </a:rPr>
              <a:t>改成贵金属白金当前的市价，但是不要改动</a:t>
            </a:r>
            <a:r>
              <a:rPr lang="en-US" altLang="zh-CN" sz="1800" b="0" i="0" u="none" strike="noStrike" baseline="0" dirty="0">
                <a:latin typeface="TimesNewRomanPSMT"/>
                <a:ea typeface="宋体" panose="02010600030101010101" pitchFamily="2" charset="-122"/>
              </a:rPr>
              <a:t>14.5833</a:t>
            </a:r>
            <a:r>
              <a:rPr lang="zh-CN" altLang="en-US" sz="1800" b="0" i="0" u="none" strike="noStrike" baseline="0" dirty="0">
                <a:latin typeface="宋体" panose="02010600030101010101" pitchFamily="2" charset="-122"/>
                <a:ea typeface="宋体" panose="02010600030101010101" pitchFamily="2" charset="-122"/>
              </a:rPr>
              <a:t>，该数是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英镑的金衡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盎司数（金衡盎司用于衡量贵金属，而英镑常衡盎司用于衡量人的体重）。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
        <p:nvSpPr>
          <p:cNvPr id="2" name="标题 1"/>
          <p:cNvSpPr>
            <a:spLocks noGrp="1"/>
          </p:cNvSpPr>
          <p:nvPr>
            <p:ph type="title"/>
          </p:nvPr>
        </p:nvSpPr>
        <p:spPr/>
        <p:txBody>
          <a:bodyPr>
            <a:normAutofit/>
          </a:bodyPr>
          <a:lstStyle/>
          <a:p>
            <a:r>
              <a:rPr lang="en-US" altLang="zh-CN" dirty="0"/>
              <a:t>3.1 </a:t>
            </a:r>
            <a:r>
              <a:rPr lang="zh-CN" altLang="en-US" dirty="0"/>
              <a:t>示例程序</a:t>
            </a:r>
            <a:endParaRPr lang="zh-CN" alt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enter your weight”</a:t>
            </a:r>
            <a:r>
              <a:rPr lang="zh-CN" altLang="en-US" sz="1800" b="0" i="0" u="none" strike="noStrike" baseline="0" dirty="0">
                <a:latin typeface="宋体" panose="02010600030101010101" pitchFamily="2" charset="-122"/>
                <a:ea typeface="宋体" panose="02010600030101010101" pitchFamily="2" charset="-122"/>
              </a:rPr>
              <a:t>的意思是输入你的重量，然后按下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键（不要键入重量后就一直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等着）。按下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键是告知计算机，你已完成输入数据。该程序需要你输入一个数字（如，</a:t>
            </a:r>
            <a:r>
              <a:rPr lang="en-US" altLang="zh-CN" sz="1800" b="0" i="0" u="none" strike="noStrike" baseline="0" dirty="0">
                <a:latin typeface="TimesNewRomanPSMT"/>
                <a:ea typeface="宋体" panose="02010600030101010101" pitchFamily="2" charset="-122"/>
              </a:rPr>
              <a:t>155</a:t>
            </a:r>
            <a:r>
              <a:rPr lang="zh-CN" altLang="en-US" sz="1800" b="0" i="0" u="none" strike="noStrike" baseline="0" dirty="0">
                <a:latin typeface="宋体" panose="02010600030101010101" pitchFamily="2" charset="-122"/>
                <a:ea typeface="宋体" panose="02010600030101010101" pitchFamily="2" charset="-122"/>
              </a:rPr>
              <a:t>），而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不是单词（如，</a:t>
            </a:r>
            <a:r>
              <a:rPr lang="en-US" altLang="zh-CN" sz="1800" b="0" i="0" u="none" strike="noStrike" baseline="0" dirty="0">
                <a:latin typeface="TimesNewRomanPSMT"/>
                <a:ea typeface="宋体" panose="02010600030101010101" pitchFamily="2" charset="-122"/>
              </a:rPr>
              <a:t>too much</a:t>
            </a:r>
            <a:r>
              <a:rPr lang="zh-CN" altLang="en-US" sz="1800" b="0" i="0" u="none" strike="noStrike" baseline="0" dirty="0">
                <a:latin typeface="宋体" panose="02010600030101010101" pitchFamily="2" charset="-122"/>
                <a:ea typeface="宋体" panose="02010600030101010101" pitchFamily="2" charset="-122"/>
              </a:rPr>
              <a:t>）。如果输入字母而不是数字，会导致程序出问题。这个问题要用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语句来解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决（详见第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章），因此请先输入数字。下面是程序的输出示例：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platinum?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check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pounds: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platinum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$3867491.25.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easily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platinum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prices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drop,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maintain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endParaRPr lang="zh-CN" altLang="en-US" dirty="0"/>
          </a:p>
        </p:txBody>
      </p:sp>
      <p:sp>
        <p:nvSpPr>
          <p:cNvPr id="2" name="标题 1"/>
          <p:cNvSpPr>
            <a:spLocks noGrp="1"/>
          </p:cNvSpPr>
          <p:nvPr>
            <p:ph type="title"/>
          </p:nvPr>
        </p:nvSpPr>
        <p:spPr/>
        <p:txBody>
          <a:bodyPr>
            <a:normAutofit/>
          </a:bodyPr>
          <a:lstStyle/>
          <a:p>
            <a:r>
              <a:rPr lang="en-US" altLang="zh-CN" dirty="0"/>
              <a:t>3.1 </a:t>
            </a:r>
            <a:r>
              <a:rPr lang="zh-CN" altLang="en-US" dirty="0"/>
              <a:t>示例程序</a:t>
            </a:r>
            <a:endParaRPr lang="zh-CN" alt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中包含</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语言的一些新元素。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注意，代码中使用了一种新的变量声明。前面的例子中只使用了整数类型的变量（</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），但是本例使用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浮点数类型</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）的变量，以便处理更大范围的数据。</a:t>
            </a:r>
            <a:r>
              <a:rPr lang="en-US" altLang="zh-CN" sz="1800" b="0" i="0" u="none" strike="noStrike" baseline="0" dirty="0">
                <a:latin typeface="TimesNewRomanPSMT"/>
                <a:ea typeface="宋体" panose="02010600030101010101" pitchFamily="2" charset="-122"/>
              </a:rPr>
              <a:t>float </a:t>
            </a:r>
            <a:r>
              <a:rPr lang="zh-CN" altLang="en-US" sz="1800" b="0" i="0" u="none" strike="noStrike" baseline="0" dirty="0">
                <a:latin typeface="宋体" panose="02010600030101010101" pitchFamily="2" charset="-122"/>
                <a:ea typeface="宋体" panose="02010600030101010101" pitchFamily="2" charset="-122"/>
              </a:rPr>
              <a:t>类型可以储存带小数的数字。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程序中演示了常量的几种新写法。现在可以使用带小数点的数了。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为了打印新类型的变量，在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中使用</a:t>
            </a:r>
            <a:r>
              <a:rPr lang="en-US" altLang="zh-CN" sz="1800" b="0" i="0" u="none" strike="noStrike" baseline="0" dirty="0">
                <a:solidFill>
                  <a:srgbClr val="FF0000"/>
                </a:solidFill>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来处理浮点值。</a:t>
            </a:r>
            <a:r>
              <a:rPr lang="en-US" altLang="zh-CN" sz="1800" b="0" i="0" u="none" strike="noStrike" baseline="0" dirty="0">
                <a:solidFill>
                  <a:srgbClr val="FF0000"/>
                </a:solidFill>
                <a:latin typeface="TimesNewRomanPSMT"/>
                <a:ea typeface="宋体" panose="02010600030101010101" pitchFamily="2" charset="-122"/>
              </a:rPr>
              <a:t>%.2f</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用于精确控制输出，指定输出的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浮点数只显示</a:t>
            </a:r>
            <a:r>
              <a:rPr lang="zh-CN" altLang="en-US" sz="1800" b="0" i="0" u="none" strike="noStrike" baseline="0" dirty="0">
                <a:solidFill>
                  <a:srgbClr val="FF0000"/>
                </a:solidFill>
                <a:latin typeface="宋体" panose="02010600030101010101" pitchFamily="2" charset="-122"/>
                <a:ea typeface="宋体" panose="02010600030101010101" pitchFamily="2" charset="-122"/>
              </a:rPr>
              <a:t>小数点后面两位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3.1.1 </a:t>
            </a:r>
            <a:r>
              <a:rPr lang="zh-CN" altLang="en-US" dirty="0"/>
              <a:t>程序中的新元素</a:t>
            </a:r>
            <a:endParaRPr lang="zh-CN" alt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en-US" altLang="zh-CN" sz="1800" b="0" i="0" u="none" strike="noStrike" baseline="0" dirty="0" err="1">
                <a:solidFill>
                  <a:srgbClr val="FF0000"/>
                </a:solidFill>
                <a:latin typeface="TimesNewRomanPSMT"/>
              </a:rPr>
              <a:t>scanf</a:t>
            </a:r>
            <a:r>
              <a:rPr lang="en-US" altLang="zh-CN" sz="1800" b="0" i="0" u="none" strike="noStrike" baseline="0" dirty="0">
                <a:solidFill>
                  <a:srgbClr val="FF0000"/>
                </a:solidFill>
                <a:latin typeface="TimesNewRomanPSMT"/>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函数用于读取键盘的输入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说明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要读取用户从键盘输入的浮点数，</a:t>
            </a:r>
            <a:r>
              <a:rPr lang="en-US" altLang="zh-CN" sz="1800" b="0" i="0" u="none" strike="noStrike" baseline="0" dirty="0">
                <a:latin typeface="TimesNewRomanPSMT"/>
                <a:ea typeface="宋体" panose="02010600030101010101" pitchFamily="2" charset="-122"/>
              </a:rPr>
              <a:t>&amp;weight</a:t>
            </a:r>
            <a:r>
              <a:rPr lang="zh-CN" altLang="en-US" sz="1800" b="0" i="0" u="none" strike="noStrike" baseline="0" dirty="0">
                <a:latin typeface="宋体" panose="02010600030101010101" pitchFamily="2" charset="-122"/>
                <a:ea typeface="宋体" panose="02010600030101010101" pitchFamily="2" charset="-122"/>
              </a:rPr>
              <a:t>告诉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把输入的值赋给名为 </a:t>
            </a:r>
            <a:r>
              <a:rPr lang="en-US" altLang="zh-CN" sz="1800" b="0" i="0" u="none" strike="noStrike" baseline="0" dirty="0">
                <a:latin typeface="TimesNewRomanPSMT"/>
                <a:ea typeface="宋体" panose="02010600030101010101" pitchFamily="2" charset="-122"/>
              </a:rPr>
              <a:t>weight </a:t>
            </a:r>
            <a:r>
              <a:rPr lang="zh-CN" altLang="en-US" sz="1800" b="0" i="0" u="none" strike="noStrike" baseline="0" dirty="0">
                <a:latin typeface="宋体" panose="02010600030101010101" pitchFamily="2" charset="-122"/>
                <a:ea typeface="宋体" panose="02010600030101010101" pitchFamily="2" charset="-122"/>
              </a:rPr>
              <a:t>的变量。</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函数使用</a:t>
            </a:r>
            <a:r>
              <a:rPr lang="en-US" altLang="zh-CN" sz="1800" b="0" i="0" u="none" strike="noStrike" baseline="0" dirty="0">
                <a:solidFill>
                  <a:srgbClr val="FF0000"/>
                </a:solidFill>
                <a:latin typeface="TimesNewRomanPSMT"/>
                <a:ea typeface="宋体" panose="02010600030101010101" pitchFamily="2" charset="-122"/>
              </a:rPr>
              <a:t>&amp;</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a:t>
            </a:r>
            <a:r>
              <a:rPr lang="zh-CN" altLang="en-US" sz="1800" b="0" i="0" u="none" strike="noStrike" baseline="0" dirty="0">
                <a:latin typeface="宋体" panose="02010600030101010101" pitchFamily="2" charset="-122"/>
                <a:ea typeface="宋体" panose="02010600030101010101" pitchFamily="2" charset="-122"/>
              </a:rPr>
              <a:t>表明找到 </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变量的地址。下一章将详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细讨论</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。就目前而言，请按照这样写。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也许本程序最突出的新特点是它的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交互性</a:t>
            </a:r>
            <a:r>
              <a:rPr lang="zh-CN" altLang="en-US" sz="1800" b="0" i="0" u="none" strike="noStrike" baseline="0" dirty="0">
                <a:latin typeface="宋体" panose="02010600030101010101" pitchFamily="2" charset="-122"/>
                <a:ea typeface="宋体" panose="02010600030101010101" pitchFamily="2" charset="-122"/>
              </a:rPr>
              <a:t>。计算机向用户询问信息，然后用户输入数字。与非交互式程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序相比，交互式程序用起来更有趣。更重要的是，交互式使得程序更加灵活。例如，示例程序可以使用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任何合理的体重，而不只是</a:t>
            </a:r>
            <a:r>
              <a:rPr lang="en-US" altLang="zh-CN" sz="1800" b="0" i="0" u="none" strike="noStrike" baseline="0" dirty="0">
                <a:latin typeface="TimesNewRomanPSMT"/>
                <a:ea typeface="宋体" panose="02010600030101010101" pitchFamily="2" charset="-122"/>
              </a:rPr>
              <a:t>156</a:t>
            </a:r>
            <a:r>
              <a:rPr lang="zh-CN" altLang="en-US" sz="1800" b="0" i="0" u="none" strike="noStrike" baseline="0" dirty="0">
                <a:latin typeface="宋体" panose="02010600030101010101" pitchFamily="2" charset="-122"/>
                <a:ea typeface="宋体" panose="02010600030101010101" pitchFamily="2" charset="-122"/>
              </a:rPr>
              <a:t>磅。不必重写程序，就可以根据不同体重进行计算。</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数用于实现这种交互。</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函数读取用户从键盘输入的数据</a:t>
            </a:r>
            <a:r>
              <a:rPr lang="zh-CN" altLang="en-US" sz="1800" b="0" i="0" u="none" strike="noStrike" baseline="0" dirty="0">
                <a:latin typeface="宋体" panose="02010600030101010101" pitchFamily="2" charset="-122"/>
                <a:ea typeface="宋体" panose="02010600030101010101" pitchFamily="2" charset="-122"/>
              </a:rPr>
              <a:t>，并把数据传递给程序；</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函数读取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程序中的数据，并把数据显示在屏幕上。把两个函数结合起来，就可以建立人机双向通信（见图 </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这让使用计算机更加饶有趣味。</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3.1.1 </a:t>
            </a:r>
            <a:r>
              <a:rPr lang="zh-CN" altLang="en-US" dirty="0"/>
              <a:t>程序中的新元素</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而你要做的是，必须用数字码来表示以上的每个步骤！</a:t>
            </a:r>
            <a:endParaRPr lang="zh-CN" altLang="en-US" dirty="0"/>
          </a:p>
          <a:p>
            <a:endParaRPr lang="en-US" altLang="zh-CN" dirty="0"/>
          </a:p>
          <a:p>
            <a:endParaRPr lang="en-US" altLang="zh-CN" dirty="0"/>
          </a:p>
          <a:p>
            <a:r>
              <a:rPr lang="zh-CN" altLang="en-US" dirty="0"/>
              <a:t>如果以这种方式编写程序很合你的意，那不得不说抱歉，因为用机器语言编程的黄金时代已一去不复返。</a:t>
            </a:r>
            <a:endParaRPr lang="en-US" altLang="zh-CN" dirty="0"/>
          </a:p>
          <a:p>
            <a:r>
              <a:rPr lang="zh-CN" altLang="en-US" dirty="0"/>
              <a:t>但是，如果你对有趣的事情比较感兴趣，不妨试试</a:t>
            </a:r>
            <a:r>
              <a:rPr lang="zh-CN" altLang="en-US" dirty="0">
                <a:solidFill>
                  <a:srgbClr val="FF0000"/>
                </a:solidFill>
              </a:rPr>
              <a:t>高级编程语言</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1.4 </a:t>
            </a:r>
            <a:r>
              <a:rPr lang="zh-CN" altLang="en-US" dirty="0"/>
              <a:t>计算机能做什么</a:t>
            </a:r>
            <a:endParaRPr lang="zh-CN"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3.1.1 </a:t>
            </a:r>
            <a:r>
              <a:rPr lang="zh-CN" altLang="en-US" dirty="0"/>
              <a:t>程序中的新元素</a:t>
            </a:r>
            <a:endParaRPr lang="zh-CN" altLang="en-US" dirty="0"/>
          </a:p>
        </p:txBody>
      </p:sp>
      <p:pic>
        <p:nvPicPr>
          <p:cNvPr id="5" name="图片 4"/>
          <p:cNvPicPr>
            <a:picLocks noChangeAspect="1"/>
          </p:cNvPicPr>
          <p:nvPr/>
        </p:nvPicPr>
        <p:blipFill>
          <a:blip r:embed="rId1"/>
          <a:stretch>
            <a:fillRect/>
          </a:stretch>
        </p:blipFill>
        <p:spPr>
          <a:xfrm>
            <a:off x="3124835" y="1691005"/>
            <a:ext cx="5710555" cy="4730750"/>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本章着重解释上述新特性中的前两项：各种数据类型的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变量</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常量</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章将介绍后</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项。</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3.1.1 </a:t>
            </a:r>
            <a:r>
              <a:rPr lang="zh-CN" altLang="en-US" dirty="0"/>
              <a:t>程序中的新元素</a:t>
            </a:r>
            <a:endParaRPr lang="zh-CN" alt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在程序的指导下，计算机可以做许多事情，如数值计算、名字排序、执行语言或视频命令、计算彗星轨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道、准备邮件列表、拨电话号码、画画、做决策或其他你能想到的事情。要完成这些任务，程序需要使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用数据，即承载信息的数字和字符。有些数据类型在程序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使用之前已经预先设定好了，在整个程序的运</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行过程中没有变化，这些称为常量（</a:t>
            </a:r>
            <a:r>
              <a:rPr lang="en-US" altLang="zh-CN" sz="1800" b="0" i="0" u="none" strike="noStrike" baseline="0" dirty="0">
                <a:solidFill>
                  <a:srgbClr val="FF0000"/>
                </a:solidFill>
                <a:latin typeface="TimesNewRomanPSMT"/>
                <a:ea typeface="宋体" panose="02010600030101010101" pitchFamily="2" charset="-122"/>
              </a:rPr>
              <a:t>constant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。其他数据类型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在程序运行期间可能会改变或被赋值，</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这些称为变量（</a:t>
            </a:r>
            <a:r>
              <a:rPr lang="en-US" altLang="zh-CN" sz="1800" b="0" i="0" u="none" strike="noStrike" baseline="0" dirty="0">
                <a:solidFill>
                  <a:srgbClr val="FF0000"/>
                </a:solidFill>
                <a:latin typeface="TimesNewRomanPSMT"/>
                <a:ea typeface="宋体" panose="02010600030101010101" pitchFamily="2" charset="-122"/>
              </a:rPr>
              <a:t>variable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。在示例程序中，</a:t>
            </a:r>
            <a:r>
              <a:rPr lang="en-US" altLang="zh-CN" sz="1800" b="0" i="0" u="none" strike="noStrike" baseline="0" dirty="0">
                <a:latin typeface="TimesNewRomanPSMT"/>
                <a:ea typeface="宋体" panose="02010600030101010101" pitchFamily="2" charset="-122"/>
              </a:rPr>
              <a:t>weight </a:t>
            </a:r>
            <a:r>
              <a:rPr lang="zh-CN" altLang="en-US" sz="1800" b="0" i="0" u="none" strike="noStrike" baseline="0" dirty="0">
                <a:latin typeface="宋体" panose="02010600030101010101" pitchFamily="2" charset="-122"/>
                <a:ea typeface="宋体" panose="02010600030101010101" pitchFamily="2" charset="-122"/>
              </a:rPr>
              <a:t>是一个变量，</a:t>
            </a:r>
            <a:r>
              <a:rPr lang="en-US" altLang="zh-CN" sz="1800" b="0" i="0" u="none" strike="noStrike" baseline="0" dirty="0">
                <a:latin typeface="TimesNewRomanPSMT"/>
                <a:ea typeface="宋体" panose="02010600030101010101" pitchFamily="2" charset="-122"/>
              </a:rPr>
              <a:t>14.5833 </a:t>
            </a:r>
            <a:r>
              <a:rPr lang="zh-CN" altLang="en-US" sz="1800" b="0" i="0" u="none" strike="noStrike" baseline="0" dirty="0">
                <a:latin typeface="宋体" panose="02010600030101010101" pitchFamily="2" charset="-122"/>
                <a:ea typeface="宋体" panose="02010600030101010101" pitchFamily="2" charset="-122"/>
              </a:rPr>
              <a:t>是一个常量。那么，</a:t>
            </a:r>
            <a:r>
              <a:rPr lang="en-US" altLang="zh-CN" sz="1800" b="0" i="0" u="none" strike="noStrike" baseline="0" dirty="0">
                <a:latin typeface="TimesNewRomanPSMT"/>
                <a:ea typeface="宋体" panose="02010600030101010101" pitchFamily="2" charset="-122"/>
              </a:rPr>
              <a:t>1700.0 </a:t>
            </a:r>
            <a:r>
              <a:rPr lang="zh-CN" altLang="en-US" sz="1800" b="0" i="0" u="none" strike="noStrike" baseline="0" dirty="0">
                <a:latin typeface="宋体" panose="02010600030101010101" pitchFamily="2" charset="-122"/>
                <a:ea typeface="宋体" panose="02010600030101010101" pitchFamily="2" charset="-122"/>
              </a:rPr>
              <a:t>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常量还是变量？在现实生活中，白金的价格不会是常量，但是在程序中，像</a:t>
            </a:r>
            <a:r>
              <a:rPr lang="en-US" altLang="zh-CN" sz="1800" b="0" i="0" u="none" strike="noStrike" baseline="0" dirty="0">
                <a:latin typeface="TimesNewRomanPSMT"/>
                <a:ea typeface="宋体" panose="02010600030101010101" pitchFamily="2" charset="-122"/>
              </a:rPr>
              <a:t>1700.0</a:t>
            </a:r>
            <a:r>
              <a:rPr lang="zh-CN" altLang="en-US" sz="1800" b="0" i="0" u="none" strike="noStrike" baseline="0" dirty="0">
                <a:latin typeface="宋体" panose="02010600030101010101" pitchFamily="2" charset="-122"/>
                <a:ea typeface="宋体" panose="02010600030101010101" pitchFamily="2" charset="-122"/>
              </a:rPr>
              <a:t>这样的价格被视为常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3.2 </a:t>
            </a:r>
            <a:r>
              <a:rPr lang="zh-CN" altLang="en-US" dirty="0"/>
              <a:t>变量与常量数据</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5537200" y="2009140"/>
              <a:ext cx="715010" cy="62230"/>
            </p14:xfrm>
          </p:contentPart>
        </mc:Choice>
        <mc:Fallback xmlns="">
          <p:pic>
            <p:nvPicPr>
              <p:cNvPr id="4" name="墨迹 3"/>
            </p:nvPicPr>
            <p:blipFill>
              <a:blip r:embed="rId2"/>
            </p:blipFill>
            <p:spPr>
              <a:xfrm>
                <a:off x="5537200" y="2009140"/>
                <a:ext cx="715010" cy="622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7109460" y="2026920"/>
              <a:ext cx="366395" cy="360"/>
            </p14:xfrm>
          </p:contentPart>
        </mc:Choice>
        <mc:Fallback xmlns="">
          <p:pic>
            <p:nvPicPr>
              <p:cNvPr id="5" name="墨迹 4"/>
            </p:nvPicPr>
            <p:blipFill>
              <a:blip r:embed="rId4"/>
            </p:blipFill>
            <p:spPr>
              <a:xfrm>
                <a:off x="7109460" y="2026920"/>
                <a:ext cx="366395"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9038590" y="1946275"/>
              <a:ext cx="723900" cy="35560"/>
            </p14:xfrm>
          </p:contentPart>
        </mc:Choice>
        <mc:Fallback xmlns="">
          <p:pic>
            <p:nvPicPr>
              <p:cNvPr id="6" name="墨迹 5"/>
            </p:nvPicPr>
            <p:blipFill>
              <a:blip r:embed="rId6"/>
            </p:blipFill>
            <p:spPr>
              <a:xfrm>
                <a:off x="9038590" y="1946275"/>
                <a:ext cx="723900" cy="35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875030" y="2267585"/>
              <a:ext cx="482600" cy="36195"/>
            </p14:xfrm>
          </p:contentPart>
        </mc:Choice>
        <mc:Fallback xmlns="">
          <p:pic>
            <p:nvPicPr>
              <p:cNvPr id="7" name="墨迹 6"/>
            </p:nvPicPr>
            <p:blipFill>
              <a:blip r:embed="rId8"/>
            </p:blipFill>
            <p:spPr>
              <a:xfrm>
                <a:off x="875030" y="2267585"/>
                <a:ext cx="482600" cy="3619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7181215" y="2348230"/>
              <a:ext cx="589280" cy="53340"/>
            </p14:xfrm>
          </p:contentPart>
        </mc:Choice>
        <mc:Fallback xmlns="">
          <p:pic>
            <p:nvPicPr>
              <p:cNvPr id="8" name="墨迹 7"/>
            </p:nvPicPr>
            <p:blipFill>
              <a:blip r:embed="rId10"/>
            </p:blipFill>
            <p:spPr>
              <a:xfrm>
                <a:off x="7181215" y="2348230"/>
                <a:ext cx="589280" cy="533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991235" y="2705100"/>
              <a:ext cx="571500" cy="36195"/>
            </p14:xfrm>
          </p:contentPart>
        </mc:Choice>
        <mc:Fallback xmlns="">
          <p:pic>
            <p:nvPicPr>
              <p:cNvPr id="9" name="墨迹 8"/>
            </p:nvPicPr>
            <p:blipFill>
              <a:blip r:embed="rId12"/>
            </p:blipFill>
            <p:spPr>
              <a:xfrm>
                <a:off x="991235" y="2705100"/>
                <a:ext cx="571500" cy="361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3152775" y="2714625"/>
              <a:ext cx="428625" cy="44450"/>
            </p14:xfrm>
          </p:contentPart>
        </mc:Choice>
        <mc:Fallback xmlns="">
          <p:pic>
            <p:nvPicPr>
              <p:cNvPr id="10" name="墨迹 9"/>
            </p:nvPicPr>
            <p:blipFill>
              <a:blip r:embed="rId14"/>
            </p:blipFill>
            <p:spPr>
              <a:xfrm>
                <a:off x="3152775" y="2714625"/>
                <a:ext cx="428625" cy="444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3876040" y="2401570"/>
              <a:ext cx="616585" cy="357505"/>
            </p14:xfrm>
          </p:contentPart>
        </mc:Choice>
        <mc:Fallback xmlns="">
          <p:pic>
            <p:nvPicPr>
              <p:cNvPr id="11" name="墨迹 10"/>
            </p:nvPicPr>
            <p:blipFill>
              <a:blip r:embed="rId16"/>
            </p:blipFill>
            <p:spPr>
              <a:xfrm>
                <a:off x="3876040" y="2401570"/>
                <a:ext cx="616585" cy="3575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1553845" y="3053715"/>
              <a:ext cx="884555" cy="35560"/>
            </p14:xfrm>
          </p:contentPart>
        </mc:Choice>
        <mc:Fallback xmlns="">
          <p:pic>
            <p:nvPicPr>
              <p:cNvPr id="12" name="墨迹 11"/>
            </p:nvPicPr>
            <p:blipFill>
              <a:blip r:embed="rId18"/>
            </p:blipFill>
            <p:spPr>
              <a:xfrm>
                <a:off x="1553845" y="3053715"/>
                <a:ext cx="884555" cy="355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3858260" y="3152140"/>
              <a:ext cx="1295400" cy="26670"/>
            </p14:xfrm>
          </p:contentPart>
        </mc:Choice>
        <mc:Fallback xmlns="">
          <p:pic>
            <p:nvPicPr>
              <p:cNvPr id="13" name="墨迹 12"/>
            </p:nvPicPr>
            <p:blipFill>
              <a:blip r:embed="rId20"/>
            </p:blipFill>
            <p:spPr>
              <a:xfrm>
                <a:off x="3858260" y="3152140"/>
                <a:ext cx="1295400" cy="266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4090670" y="3830320"/>
              <a:ext cx="35560" cy="267970"/>
            </p14:xfrm>
          </p:contentPart>
        </mc:Choice>
        <mc:Fallback xmlns="">
          <p:pic>
            <p:nvPicPr>
              <p:cNvPr id="14" name="墨迹 13"/>
            </p:nvPicPr>
            <p:blipFill>
              <a:blip r:embed="rId22"/>
            </p:blipFill>
            <p:spPr>
              <a:xfrm>
                <a:off x="4090670" y="3830320"/>
                <a:ext cx="35560" cy="26797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3965575" y="3964305"/>
              <a:ext cx="17780" cy="360"/>
            </p14:xfrm>
          </p:contentPart>
        </mc:Choice>
        <mc:Fallback xmlns="">
          <p:pic>
            <p:nvPicPr>
              <p:cNvPr id="15" name="墨迹 14"/>
            </p:nvPicPr>
            <p:blipFill>
              <a:blip r:embed="rId24"/>
            </p:blipFill>
            <p:spPr>
              <a:xfrm>
                <a:off x="3965575" y="3964305"/>
                <a:ext cx="1778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4215765" y="3830320"/>
              <a:ext cx="62230" cy="142875"/>
            </p14:xfrm>
          </p:contentPart>
        </mc:Choice>
        <mc:Fallback xmlns="">
          <p:pic>
            <p:nvPicPr>
              <p:cNvPr id="16" name="墨迹 15"/>
            </p:nvPicPr>
            <p:blipFill>
              <a:blip r:embed="rId26"/>
            </p:blipFill>
            <p:spPr>
              <a:xfrm>
                <a:off x="4215765" y="3830320"/>
                <a:ext cx="62230" cy="1428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3992245" y="3982085"/>
              <a:ext cx="62230" cy="321945"/>
            </p14:xfrm>
          </p:contentPart>
        </mc:Choice>
        <mc:Fallback xmlns="">
          <p:pic>
            <p:nvPicPr>
              <p:cNvPr id="17" name="墨迹 16"/>
            </p:nvPicPr>
            <p:blipFill>
              <a:blip r:embed="rId28"/>
            </p:blipFill>
            <p:spPr>
              <a:xfrm>
                <a:off x="3992245" y="3982085"/>
                <a:ext cx="62230" cy="32194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4036695" y="3990975"/>
              <a:ext cx="339725" cy="170180"/>
            </p14:xfrm>
          </p:contentPart>
        </mc:Choice>
        <mc:Fallback xmlns="">
          <p:pic>
            <p:nvPicPr>
              <p:cNvPr id="18" name="墨迹 17"/>
            </p:nvPicPr>
            <p:blipFill>
              <a:blip r:embed="rId30"/>
            </p:blipFill>
            <p:spPr>
              <a:xfrm>
                <a:off x="4036695" y="3990975"/>
                <a:ext cx="339725" cy="1701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4117340" y="4196715"/>
              <a:ext cx="17780" cy="169545"/>
            </p14:xfrm>
          </p:contentPart>
        </mc:Choice>
        <mc:Fallback xmlns="">
          <p:pic>
            <p:nvPicPr>
              <p:cNvPr id="19" name="墨迹 18"/>
            </p:nvPicPr>
            <p:blipFill>
              <a:blip r:embed="rId32"/>
            </p:blipFill>
            <p:spPr>
              <a:xfrm>
                <a:off x="4117340" y="4196715"/>
                <a:ext cx="17780" cy="16954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4126230" y="4187825"/>
              <a:ext cx="187325" cy="178435"/>
            </p14:xfrm>
          </p:contentPart>
        </mc:Choice>
        <mc:Fallback xmlns="">
          <p:pic>
            <p:nvPicPr>
              <p:cNvPr id="20" name="墨迹 19"/>
            </p:nvPicPr>
            <p:blipFill>
              <a:blip r:embed="rId34"/>
            </p:blipFill>
            <p:spPr>
              <a:xfrm>
                <a:off x="4126230" y="4187825"/>
                <a:ext cx="187325" cy="17843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4108450" y="4339590"/>
              <a:ext cx="312420" cy="312420"/>
            </p14:xfrm>
          </p:contentPart>
        </mc:Choice>
        <mc:Fallback xmlns="">
          <p:pic>
            <p:nvPicPr>
              <p:cNvPr id="21" name="墨迹 20"/>
            </p:nvPicPr>
            <p:blipFill>
              <a:blip r:embed="rId36"/>
            </p:blipFill>
            <p:spPr>
              <a:xfrm>
                <a:off x="4108450" y="4339590"/>
                <a:ext cx="312420" cy="3124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4224655" y="4384040"/>
              <a:ext cx="125095" cy="491490"/>
            </p14:xfrm>
          </p:contentPart>
        </mc:Choice>
        <mc:Fallback xmlns="">
          <p:pic>
            <p:nvPicPr>
              <p:cNvPr id="22" name="墨迹 21"/>
            </p:nvPicPr>
            <p:blipFill>
              <a:blip r:embed="rId38"/>
            </p:blipFill>
            <p:spPr>
              <a:xfrm>
                <a:off x="4224655" y="4384040"/>
                <a:ext cx="125095" cy="49149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4492625" y="4044950"/>
              <a:ext cx="231775" cy="267970"/>
            </p14:xfrm>
          </p:contentPart>
        </mc:Choice>
        <mc:Fallback xmlns="">
          <p:pic>
            <p:nvPicPr>
              <p:cNvPr id="23" name="墨迹 22"/>
            </p:nvPicPr>
            <p:blipFill>
              <a:blip r:embed="rId40"/>
            </p:blipFill>
            <p:spPr>
              <a:xfrm>
                <a:off x="4492625" y="4044950"/>
                <a:ext cx="231775" cy="26797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4572635" y="4170045"/>
              <a:ext cx="17780" cy="360"/>
            </p14:xfrm>
          </p:contentPart>
        </mc:Choice>
        <mc:Fallback xmlns="">
          <p:pic>
            <p:nvPicPr>
              <p:cNvPr id="24" name="墨迹 23"/>
            </p:nvPicPr>
            <p:blipFill>
              <a:blip r:embed="rId24"/>
            </p:blipFill>
            <p:spPr>
              <a:xfrm>
                <a:off x="4572635" y="4170045"/>
                <a:ext cx="17780"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4501515" y="4196715"/>
              <a:ext cx="303530" cy="160655"/>
            </p14:xfrm>
          </p:contentPart>
        </mc:Choice>
        <mc:Fallback xmlns="">
          <p:pic>
            <p:nvPicPr>
              <p:cNvPr id="25" name="墨迹 24"/>
            </p:nvPicPr>
            <p:blipFill>
              <a:blip r:embed="rId43"/>
            </p:blipFill>
            <p:spPr>
              <a:xfrm>
                <a:off x="4501515" y="4196715"/>
                <a:ext cx="303530" cy="16065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4420870" y="4286250"/>
              <a:ext cx="384175" cy="213995"/>
            </p14:xfrm>
          </p:contentPart>
        </mc:Choice>
        <mc:Fallback xmlns="">
          <p:pic>
            <p:nvPicPr>
              <p:cNvPr id="26" name="墨迹 25"/>
            </p:nvPicPr>
            <p:blipFill>
              <a:blip r:embed="rId45"/>
            </p:blipFill>
            <p:spPr>
              <a:xfrm>
                <a:off x="4420870" y="4286250"/>
                <a:ext cx="384175" cy="21399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4653280" y="4321810"/>
              <a:ext cx="187325" cy="196215"/>
            </p14:xfrm>
          </p:contentPart>
        </mc:Choice>
        <mc:Fallback xmlns="">
          <p:pic>
            <p:nvPicPr>
              <p:cNvPr id="27" name="墨迹 26"/>
            </p:nvPicPr>
            <p:blipFill>
              <a:blip r:embed="rId47"/>
            </p:blipFill>
            <p:spPr>
              <a:xfrm>
                <a:off x="4653280" y="4321810"/>
                <a:ext cx="187325" cy="19621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4706620" y="4392930"/>
              <a:ext cx="187960" cy="348615"/>
            </p14:xfrm>
          </p:contentPart>
        </mc:Choice>
        <mc:Fallback xmlns="">
          <p:pic>
            <p:nvPicPr>
              <p:cNvPr id="28" name="墨迹 27"/>
            </p:nvPicPr>
            <p:blipFill>
              <a:blip r:embed="rId49"/>
            </p:blipFill>
            <p:spPr>
              <a:xfrm>
                <a:off x="4706620" y="4392930"/>
                <a:ext cx="187960" cy="34861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7421880" y="3517900"/>
              <a:ext cx="920115" cy="62865"/>
            </p14:xfrm>
          </p:contentPart>
        </mc:Choice>
        <mc:Fallback xmlns="">
          <p:pic>
            <p:nvPicPr>
              <p:cNvPr id="29" name="墨迹 28"/>
            </p:nvPicPr>
            <p:blipFill>
              <a:blip r:embed="rId51"/>
            </p:blipFill>
            <p:spPr>
              <a:xfrm>
                <a:off x="7421880" y="3517900"/>
                <a:ext cx="920115" cy="6286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6466205" y="4089400"/>
              <a:ext cx="179070" cy="259080"/>
            </p14:xfrm>
          </p:contentPart>
        </mc:Choice>
        <mc:Fallback xmlns="">
          <p:pic>
            <p:nvPicPr>
              <p:cNvPr id="30" name="墨迹 29"/>
            </p:nvPicPr>
            <p:blipFill>
              <a:blip r:embed="rId53"/>
            </p:blipFill>
            <p:spPr>
              <a:xfrm>
                <a:off x="6466205" y="4089400"/>
                <a:ext cx="179070" cy="25908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6671945" y="4044950"/>
              <a:ext cx="231775" cy="53340"/>
            </p14:xfrm>
          </p:contentPart>
        </mc:Choice>
        <mc:Fallback xmlns="">
          <p:pic>
            <p:nvPicPr>
              <p:cNvPr id="31" name="墨迹 30"/>
            </p:nvPicPr>
            <p:blipFill>
              <a:blip r:embed="rId55"/>
            </p:blipFill>
            <p:spPr>
              <a:xfrm>
                <a:off x="6671945" y="4044950"/>
                <a:ext cx="231775" cy="533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6635750" y="4178935"/>
              <a:ext cx="116205" cy="222885"/>
            </p14:xfrm>
          </p:contentPart>
        </mc:Choice>
        <mc:Fallback xmlns="">
          <p:pic>
            <p:nvPicPr>
              <p:cNvPr id="32" name="墨迹 31"/>
            </p:nvPicPr>
            <p:blipFill>
              <a:blip r:embed="rId57"/>
            </p:blipFill>
            <p:spPr>
              <a:xfrm>
                <a:off x="6635750" y="4178935"/>
                <a:ext cx="116205" cy="22288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6769735" y="4304030"/>
              <a:ext cx="18415" cy="360"/>
            </p14:xfrm>
          </p:contentPart>
        </mc:Choice>
        <mc:Fallback xmlns="">
          <p:pic>
            <p:nvPicPr>
              <p:cNvPr id="33" name="墨迹 32"/>
            </p:nvPicPr>
            <p:blipFill>
              <a:blip r:embed="rId59"/>
            </p:blipFill>
            <p:spPr>
              <a:xfrm>
                <a:off x="6769735" y="4304030"/>
                <a:ext cx="18415" cy="3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6993255" y="4116070"/>
              <a:ext cx="169545" cy="360"/>
            </p14:xfrm>
          </p:contentPart>
        </mc:Choice>
        <mc:Fallback xmlns="">
          <p:pic>
            <p:nvPicPr>
              <p:cNvPr id="34" name="墨迹 33"/>
            </p:nvPicPr>
            <p:blipFill>
              <a:blip r:embed="rId61"/>
            </p:blipFill>
            <p:spPr>
              <a:xfrm>
                <a:off x="6993255" y="4116070"/>
                <a:ext cx="169545" cy="36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7028815" y="4223385"/>
              <a:ext cx="62865" cy="133985"/>
            </p14:xfrm>
          </p:contentPart>
        </mc:Choice>
        <mc:Fallback xmlns="">
          <p:pic>
            <p:nvPicPr>
              <p:cNvPr id="35" name="墨迹 34"/>
            </p:nvPicPr>
            <p:blipFill>
              <a:blip r:embed="rId63"/>
            </p:blipFill>
            <p:spPr>
              <a:xfrm>
                <a:off x="7028815" y="4223385"/>
                <a:ext cx="62865" cy="13398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7082790" y="4018280"/>
              <a:ext cx="347980" cy="508635"/>
            </p14:xfrm>
          </p:contentPart>
        </mc:Choice>
        <mc:Fallback xmlns="">
          <p:pic>
            <p:nvPicPr>
              <p:cNvPr id="36" name="墨迹 35"/>
            </p:nvPicPr>
            <p:blipFill>
              <a:blip r:embed="rId65"/>
            </p:blipFill>
            <p:spPr>
              <a:xfrm>
                <a:off x="7082790" y="4018280"/>
                <a:ext cx="347980" cy="50863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7279005" y="3946525"/>
              <a:ext cx="89535" cy="80645"/>
            </p14:xfrm>
          </p:contentPart>
        </mc:Choice>
        <mc:Fallback xmlns="">
          <p:pic>
            <p:nvPicPr>
              <p:cNvPr id="37" name="墨迹 36"/>
            </p:nvPicPr>
            <p:blipFill>
              <a:blip r:embed="rId67"/>
            </p:blipFill>
            <p:spPr>
              <a:xfrm>
                <a:off x="7279005" y="3946525"/>
                <a:ext cx="89535" cy="8064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6216015" y="5045075"/>
              <a:ext cx="196850" cy="222885"/>
            </p14:xfrm>
          </p:contentPart>
        </mc:Choice>
        <mc:Fallback xmlns="">
          <p:pic>
            <p:nvPicPr>
              <p:cNvPr id="38" name="墨迹 37"/>
            </p:nvPicPr>
            <p:blipFill>
              <a:blip r:embed="rId69"/>
            </p:blipFill>
            <p:spPr>
              <a:xfrm>
                <a:off x="6216015" y="5045075"/>
                <a:ext cx="196850" cy="22288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6537960" y="4911090"/>
              <a:ext cx="267970" cy="89535"/>
            </p14:xfrm>
          </p:contentPart>
        </mc:Choice>
        <mc:Fallback xmlns="">
          <p:pic>
            <p:nvPicPr>
              <p:cNvPr id="39" name="墨迹 38"/>
            </p:nvPicPr>
            <p:blipFill>
              <a:blip r:embed="rId71"/>
            </p:blipFill>
            <p:spPr>
              <a:xfrm>
                <a:off x="6537960" y="4911090"/>
                <a:ext cx="267970" cy="8953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6626860" y="4964430"/>
              <a:ext cx="98425" cy="259080"/>
            </p14:xfrm>
          </p:contentPart>
        </mc:Choice>
        <mc:Fallback xmlns="">
          <p:pic>
            <p:nvPicPr>
              <p:cNvPr id="40" name="墨迹 39"/>
            </p:nvPicPr>
            <p:blipFill>
              <a:blip r:embed="rId73"/>
            </p:blipFill>
            <p:spPr>
              <a:xfrm>
                <a:off x="6626860" y="4964430"/>
                <a:ext cx="98425" cy="25908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6725285" y="5053965"/>
              <a:ext cx="178435" cy="187325"/>
            </p14:xfrm>
          </p:contentPart>
        </mc:Choice>
        <mc:Fallback xmlns="">
          <p:pic>
            <p:nvPicPr>
              <p:cNvPr id="41" name="墨迹 40"/>
            </p:nvPicPr>
            <p:blipFill>
              <a:blip r:embed="rId75"/>
            </p:blipFill>
            <p:spPr>
              <a:xfrm>
                <a:off x="6725285" y="5053965"/>
                <a:ext cx="178435" cy="18732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7002145" y="4928870"/>
              <a:ext cx="17780" cy="321310"/>
            </p14:xfrm>
          </p:contentPart>
        </mc:Choice>
        <mc:Fallback xmlns="">
          <p:pic>
            <p:nvPicPr>
              <p:cNvPr id="42" name="墨迹 41"/>
            </p:nvPicPr>
            <p:blipFill>
              <a:blip r:embed="rId77"/>
            </p:blipFill>
            <p:spPr>
              <a:xfrm>
                <a:off x="7002145" y="4928870"/>
                <a:ext cx="17780" cy="32131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7037705" y="4875530"/>
              <a:ext cx="223520" cy="321310"/>
            </p14:xfrm>
          </p:contentPart>
        </mc:Choice>
        <mc:Fallback xmlns="">
          <p:pic>
            <p:nvPicPr>
              <p:cNvPr id="43" name="墨迹 42"/>
            </p:nvPicPr>
            <p:blipFill>
              <a:blip r:embed="rId79"/>
            </p:blipFill>
            <p:spPr>
              <a:xfrm>
                <a:off x="7037705" y="4875530"/>
                <a:ext cx="223520" cy="32131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6645275" y="5357495"/>
              <a:ext cx="178435" cy="35560"/>
            </p14:xfrm>
          </p:contentPart>
        </mc:Choice>
        <mc:Fallback xmlns="">
          <p:pic>
            <p:nvPicPr>
              <p:cNvPr id="44" name="墨迹 43"/>
            </p:nvPicPr>
            <p:blipFill>
              <a:blip r:embed="rId81"/>
            </p:blipFill>
            <p:spPr>
              <a:xfrm>
                <a:off x="6645275" y="5357495"/>
                <a:ext cx="178435" cy="355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6663055" y="5429250"/>
              <a:ext cx="160655" cy="53340"/>
            </p14:xfrm>
          </p:contentPart>
        </mc:Choice>
        <mc:Fallback xmlns="">
          <p:pic>
            <p:nvPicPr>
              <p:cNvPr id="45" name="墨迹 44"/>
            </p:nvPicPr>
            <p:blipFill>
              <a:blip r:embed="rId83"/>
            </p:blipFill>
            <p:spPr>
              <a:xfrm>
                <a:off x="6663055" y="5429250"/>
                <a:ext cx="160655" cy="5334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6475095" y="5661025"/>
              <a:ext cx="160655" cy="241300"/>
            </p14:xfrm>
          </p:contentPart>
        </mc:Choice>
        <mc:Fallback xmlns="">
          <p:pic>
            <p:nvPicPr>
              <p:cNvPr id="46" name="墨迹 45"/>
            </p:nvPicPr>
            <p:blipFill>
              <a:blip r:embed="rId85"/>
            </p:blipFill>
            <p:spPr>
              <a:xfrm>
                <a:off x="6475095" y="5661025"/>
                <a:ext cx="160655" cy="2413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6591300" y="5902325"/>
              <a:ext cx="71755" cy="160655"/>
            </p14:xfrm>
          </p:contentPart>
        </mc:Choice>
        <mc:Fallback xmlns="">
          <p:pic>
            <p:nvPicPr>
              <p:cNvPr id="47" name="墨迹 46"/>
            </p:nvPicPr>
            <p:blipFill>
              <a:blip r:embed="rId87"/>
            </p:blipFill>
            <p:spPr>
              <a:xfrm>
                <a:off x="6591300" y="5902325"/>
                <a:ext cx="71755" cy="16065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6760845" y="5902325"/>
              <a:ext cx="18415" cy="360"/>
            </p14:xfrm>
          </p:contentPart>
        </mc:Choice>
        <mc:Fallback xmlns="">
          <p:pic>
            <p:nvPicPr>
              <p:cNvPr id="48" name="墨迹 47"/>
            </p:nvPicPr>
            <p:blipFill>
              <a:blip r:embed="rId59"/>
            </p:blipFill>
            <p:spPr>
              <a:xfrm>
                <a:off x="6760845" y="5902325"/>
                <a:ext cx="18415"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6885940" y="5715000"/>
              <a:ext cx="8890" cy="196215"/>
            </p14:xfrm>
          </p:contentPart>
        </mc:Choice>
        <mc:Fallback xmlns="">
          <p:pic>
            <p:nvPicPr>
              <p:cNvPr id="49" name="墨迹 48"/>
            </p:nvPicPr>
            <p:blipFill>
              <a:blip r:embed="rId90"/>
            </p:blipFill>
            <p:spPr>
              <a:xfrm>
                <a:off x="6885940" y="5715000"/>
                <a:ext cx="8890" cy="19621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6948805" y="5696585"/>
              <a:ext cx="178435" cy="125095"/>
            </p14:xfrm>
          </p:contentPart>
        </mc:Choice>
        <mc:Fallback xmlns="">
          <p:pic>
            <p:nvPicPr>
              <p:cNvPr id="50" name="墨迹 49"/>
            </p:nvPicPr>
            <p:blipFill>
              <a:blip r:embed="rId92"/>
            </p:blipFill>
            <p:spPr>
              <a:xfrm>
                <a:off x="6948805" y="5696585"/>
                <a:ext cx="178435" cy="12509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7028815" y="5616575"/>
              <a:ext cx="8890" cy="285750"/>
            </p14:xfrm>
          </p:contentPart>
        </mc:Choice>
        <mc:Fallback xmlns="">
          <p:pic>
            <p:nvPicPr>
              <p:cNvPr id="51" name="墨迹 50"/>
            </p:nvPicPr>
            <p:blipFill>
              <a:blip r:embed="rId94"/>
            </p:blipFill>
            <p:spPr>
              <a:xfrm>
                <a:off x="7028815" y="5616575"/>
                <a:ext cx="8890" cy="2857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7279005" y="3249930"/>
              <a:ext cx="339725" cy="26670"/>
            </p14:xfrm>
          </p:contentPart>
        </mc:Choice>
        <mc:Fallback xmlns="">
          <p:pic>
            <p:nvPicPr>
              <p:cNvPr id="52" name="墨迹 51"/>
            </p:nvPicPr>
            <p:blipFill>
              <a:blip r:embed="rId96"/>
            </p:blipFill>
            <p:spPr>
              <a:xfrm>
                <a:off x="7279005" y="3249930"/>
                <a:ext cx="339725" cy="2667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9512300" y="3161030"/>
              <a:ext cx="901700" cy="26670"/>
            </p14:xfrm>
          </p:contentPart>
        </mc:Choice>
        <mc:Fallback xmlns="">
          <p:pic>
            <p:nvPicPr>
              <p:cNvPr id="53" name="墨迹 52"/>
            </p:nvPicPr>
            <p:blipFill>
              <a:blip r:embed="rId98"/>
            </p:blipFill>
            <p:spPr>
              <a:xfrm>
                <a:off x="9512300" y="3161030"/>
                <a:ext cx="901700" cy="2667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10217785" y="3124835"/>
              <a:ext cx="481965" cy="18415"/>
            </p14:xfrm>
          </p:contentPart>
        </mc:Choice>
        <mc:Fallback xmlns="">
          <p:pic>
            <p:nvPicPr>
              <p:cNvPr id="54" name="墨迹 53"/>
            </p:nvPicPr>
            <p:blipFill>
              <a:blip r:embed="rId100"/>
            </p:blipFill>
            <p:spPr>
              <a:xfrm>
                <a:off x="10217785" y="3124835"/>
                <a:ext cx="481965" cy="1841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2080895" y="3446780"/>
              <a:ext cx="749935" cy="71120"/>
            </p14:xfrm>
          </p:contentPart>
        </mc:Choice>
        <mc:Fallback xmlns="">
          <p:pic>
            <p:nvPicPr>
              <p:cNvPr id="55" name="墨迹 54"/>
            </p:nvPicPr>
            <p:blipFill>
              <a:blip r:embed="rId102"/>
            </p:blipFill>
            <p:spPr>
              <a:xfrm>
                <a:off x="2080895" y="3446780"/>
                <a:ext cx="749935" cy="7112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2026920" y="5196840"/>
              <a:ext cx="170180" cy="160655"/>
            </p14:xfrm>
          </p:contentPart>
        </mc:Choice>
        <mc:Fallback xmlns="">
          <p:pic>
            <p:nvPicPr>
              <p:cNvPr id="56" name="墨迹 55"/>
            </p:nvPicPr>
            <p:blipFill>
              <a:blip r:embed="rId104"/>
            </p:blipFill>
            <p:spPr>
              <a:xfrm>
                <a:off x="2026920" y="5196840"/>
                <a:ext cx="170180" cy="16065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2313305" y="5080635"/>
              <a:ext cx="205105" cy="169545"/>
            </p14:xfrm>
          </p:contentPart>
        </mc:Choice>
        <mc:Fallback xmlns="">
          <p:pic>
            <p:nvPicPr>
              <p:cNvPr id="57" name="墨迹 56"/>
            </p:nvPicPr>
            <p:blipFill>
              <a:blip r:embed="rId106"/>
            </p:blipFill>
            <p:spPr>
              <a:xfrm>
                <a:off x="2313305" y="5080635"/>
                <a:ext cx="205105" cy="16954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8" name="墨迹 57"/>
              <p14:cNvContentPartPr/>
              <p14:nvPr/>
            </p14:nvContentPartPr>
            <p14:xfrm>
              <a:off x="2571750" y="4982210"/>
              <a:ext cx="250190" cy="179070"/>
            </p14:xfrm>
          </p:contentPart>
        </mc:Choice>
        <mc:Fallback xmlns="">
          <p:pic>
            <p:nvPicPr>
              <p:cNvPr id="58" name="墨迹 57"/>
            </p:nvPicPr>
            <p:blipFill>
              <a:blip r:embed="rId108"/>
            </p:blipFill>
            <p:spPr>
              <a:xfrm>
                <a:off x="2571750" y="4982210"/>
                <a:ext cx="250190" cy="17907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9" name="墨迹 58"/>
              <p14:cNvContentPartPr/>
              <p14:nvPr/>
            </p14:nvContentPartPr>
            <p14:xfrm>
              <a:off x="3063240" y="5036185"/>
              <a:ext cx="214630" cy="80010"/>
            </p14:xfrm>
          </p:contentPart>
        </mc:Choice>
        <mc:Fallback xmlns="">
          <p:pic>
            <p:nvPicPr>
              <p:cNvPr id="59" name="墨迹 58"/>
            </p:nvPicPr>
            <p:blipFill>
              <a:blip r:embed="rId110"/>
            </p:blipFill>
            <p:spPr>
              <a:xfrm>
                <a:off x="3063240" y="5036185"/>
                <a:ext cx="214630" cy="8001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0" name="墨迹 59"/>
              <p14:cNvContentPartPr/>
              <p14:nvPr/>
            </p14:nvContentPartPr>
            <p14:xfrm>
              <a:off x="3117215" y="5133975"/>
              <a:ext cx="160655" cy="62865"/>
            </p14:xfrm>
          </p:contentPart>
        </mc:Choice>
        <mc:Fallback xmlns="">
          <p:pic>
            <p:nvPicPr>
              <p:cNvPr id="60" name="墨迹 59"/>
            </p:nvPicPr>
            <p:blipFill>
              <a:blip r:embed="rId112"/>
            </p:blipFill>
            <p:spPr>
              <a:xfrm>
                <a:off x="3117215" y="5133975"/>
                <a:ext cx="160655" cy="6286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1" name="墨迹 60"/>
              <p14:cNvContentPartPr/>
              <p14:nvPr/>
            </p14:nvContentPartPr>
            <p14:xfrm>
              <a:off x="3465195" y="4919980"/>
              <a:ext cx="360" cy="187325"/>
            </p14:xfrm>
          </p:contentPart>
        </mc:Choice>
        <mc:Fallback xmlns="">
          <p:pic>
            <p:nvPicPr>
              <p:cNvPr id="61" name="墨迹 60"/>
            </p:nvPicPr>
            <p:blipFill>
              <a:blip r:embed="rId114"/>
            </p:blipFill>
            <p:spPr>
              <a:xfrm>
                <a:off x="3465195" y="4919980"/>
                <a:ext cx="360" cy="18732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2" name="墨迹 61"/>
              <p14:cNvContentPartPr/>
              <p14:nvPr/>
            </p14:nvContentPartPr>
            <p14:xfrm>
              <a:off x="2170430" y="5830570"/>
              <a:ext cx="187325" cy="205740"/>
            </p14:xfrm>
          </p:contentPart>
        </mc:Choice>
        <mc:Fallback xmlns="">
          <p:pic>
            <p:nvPicPr>
              <p:cNvPr id="62" name="墨迹 61"/>
            </p:nvPicPr>
            <p:blipFill>
              <a:blip r:embed="rId116"/>
            </p:blipFill>
            <p:spPr>
              <a:xfrm>
                <a:off x="2170430" y="5830570"/>
                <a:ext cx="187325" cy="20574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3" name="墨迹 62"/>
              <p14:cNvContentPartPr/>
              <p14:nvPr/>
            </p14:nvContentPartPr>
            <p14:xfrm>
              <a:off x="2447290" y="5723890"/>
              <a:ext cx="240665" cy="205105"/>
            </p14:xfrm>
          </p:contentPart>
        </mc:Choice>
        <mc:Fallback xmlns="">
          <p:pic>
            <p:nvPicPr>
              <p:cNvPr id="63" name="墨迹 62"/>
            </p:nvPicPr>
            <p:blipFill>
              <a:blip r:embed="rId118"/>
            </p:blipFill>
            <p:spPr>
              <a:xfrm>
                <a:off x="2447290" y="5723890"/>
                <a:ext cx="240665" cy="20510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4" name="墨迹 63"/>
              <p14:cNvContentPartPr/>
              <p14:nvPr/>
            </p14:nvContentPartPr>
            <p14:xfrm>
              <a:off x="2741930" y="5652135"/>
              <a:ext cx="222885" cy="169545"/>
            </p14:xfrm>
          </p:contentPart>
        </mc:Choice>
        <mc:Fallback xmlns="">
          <p:pic>
            <p:nvPicPr>
              <p:cNvPr id="64" name="墨迹 63"/>
            </p:nvPicPr>
            <p:blipFill>
              <a:blip r:embed="rId120"/>
            </p:blipFill>
            <p:spPr>
              <a:xfrm>
                <a:off x="2741930" y="5652135"/>
                <a:ext cx="222885" cy="16954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3018790" y="5589905"/>
              <a:ext cx="125095" cy="53340"/>
            </p14:xfrm>
          </p:contentPart>
        </mc:Choice>
        <mc:Fallback xmlns="">
          <p:pic>
            <p:nvPicPr>
              <p:cNvPr id="65" name="墨迹 64"/>
            </p:nvPicPr>
            <p:blipFill>
              <a:blip r:embed="rId122"/>
            </p:blipFill>
            <p:spPr>
              <a:xfrm>
                <a:off x="3018790" y="5589905"/>
                <a:ext cx="125095" cy="5334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6" name="墨迹 65"/>
              <p14:cNvContentPartPr/>
              <p14:nvPr/>
            </p14:nvContentPartPr>
            <p14:xfrm>
              <a:off x="3089910" y="5643245"/>
              <a:ext cx="80645" cy="80645"/>
            </p14:xfrm>
          </p:contentPart>
        </mc:Choice>
        <mc:Fallback xmlns="">
          <p:pic>
            <p:nvPicPr>
              <p:cNvPr id="66" name="墨迹 65"/>
            </p:nvPicPr>
            <p:blipFill>
              <a:blip r:embed="rId124"/>
            </p:blipFill>
            <p:spPr>
              <a:xfrm>
                <a:off x="3089910" y="5643245"/>
                <a:ext cx="80645" cy="8064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7" name="墨迹 66"/>
              <p14:cNvContentPartPr/>
              <p14:nvPr/>
            </p14:nvContentPartPr>
            <p14:xfrm>
              <a:off x="3313430" y="5447030"/>
              <a:ext cx="241300" cy="222885"/>
            </p14:xfrm>
          </p:contentPart>
        </mc:Choice>
        <mc:Fallback xmlns="">
          <p:pic>
            <p:nvPicPr>
              <p:cNvPr id="67" name="墨迹 66"/>
            </p:nvPicPr>
            <p:blipFill>
              <a:blip r:embed="rId126"/>
            </p:blipFill>
            <p:spPr>
              <a:xfrm>
                <a:off x="3313430" y="5447030"/>
                <a:ext cx="241300" cy="22288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8851265" y="4116070"/>
              <a:ext cx="71120" cy="937895"/>
            </p14:xfrm>
          </p:contentPart>
        </mc:Choice>
        <mc:Fallback xmlns="">
          <p:pic>
            <p:nvPicPr>
              <p:cNvPr id="68" name="墨迹 67"/>
            </p:nvPicPr>
            <p:blipFill>
              <a:blip r:embed="rId128"/>
            </p:blipFill>
            <p:spPr>
              <a:xfrm>
                <a:off x="8851265" y="4116070"/>
                <a:ext cx="71120" cy="93789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8994140" y="4044950"/>
              <a:ext cx="1188085" cy="1374775"/>
            </p14:xfrm>
          </p:contentPart>
        </mc:Choice>
        <mc:Fallback xmlns="">
          <p:pic>
            <p:nvPicPr>
              <p:cNvPr id="69" name="墨迹 68"/>
            </p:nvPicPr>
            <p:blipFill>
              <a:blip r:embed="rId130"/>
            </p:blipFill>
            <p:spPr>
              <a:xfrm>
                <a:off x="8994140" y="4044950"/>
                <a:ext cx="1188085" cy="137477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8779510" y="5036185"/>
              <a:ext cx="1018540" cy="26670"/>
            </p14:xfrm>
          </p:contentPart>
        </mc:Choice>
        <mc:Fallback xmlns="">
          <p:pic>
            <p:nvPicPr>
              <p:cNvPr id="70" name="墨迹 69"/>
            </p:nvPicPr>
            <p:blipFill>
              <a:blip r:embed="rId132"/>
            </p:blipFill>
            <p:spPr>
              <a:xfrm>
                <a:off x="8779510" y="5036185"/>
                <a:ext cx="1018540" cy="2667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8842375" y="4500245"/>
              <a:ext cx="1089660" cy="107315"/>
            </p14:xfrm>
          </p:contentPart>
        </mc:Choice>
        <mc:Fallback xmlns="">
          <p:pic>
            <p:nvPicPr>
              <p:cNvPr id="71" name="墨迹 70"/>
            </p:nvPicPr>
            <p:blipFill>
              <a:blip r:embed="rId134"/>
            </p:blipFill>
            <p:spPr>
              <a:xfrm>
                <a:off x="8842375" y="4500245"/>
                <a:ext cx="1089660" cy="10731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8895715" y="4696460"/>
              <a:ext cx="893445" cy="187960"/>
            </p14:xfrm>
          </p:contentPart>
        </mc:Choice>
        <mc:Fallback xmlns="">
          <p:pic>
            <p:nvPicPr>
              <p:cNvPr id="72" name="墨迹 71"/>
            </p:nvPicPr>
            <p:blipFill>
              <a:blip r:embed="rId136"/>
            </p:blipFill>
            <p:spPr>
              <a:xfrm>
                <a:off x="8895715" y="4696460"/>
                <a:ext cx="893445" cy="1879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8449310" y="4572000"/>
              <a:ext cx="259080" cy="80010"/>
            </p14:xfrm>
          </p:contentPart>
        </mc:Choice>
        <mc:Fallback xmlns="">
          <p:pic>
            <p:nvPicPr>
              <p:cNvPr id="73" name="墨迹 72"/>
            </p:nvPicPr>
            <p:blipFill>
              <a:blip r:embed="rId138"/>
            </p:blipFill>
            <p:spPr>
              <a:xfrm>
                <a:off x="8449310" y="4572000"/>
                <a:ext cx="259080" cy="8001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8645525" y="4544695"/>
              <a:ext cx="62865" cy="179070"/>
            </p14:xfrm>
          </p:contentPart>
        </mc:Choice>
        <mc:Fallback xmlns="">
          <p:pic>
            <p:nvPicPr>
              <p:cNvPr id="74" name="墨迹 73"/>
            </p:nvPicPr>
            <p:blipFill>
              <a:blip r:embed="rId140"/>
            </p:blipFill>
            <p:spPr>
              <a:xfrm>
                <a:off x="8645525" y="4544695"/>
                <a:ext cx="62865" cy="17907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9279890" y="4562475"/>
              <a:ext cx="8890" cy="205740"/>
            </p14:xfrm>
          </p:contentPart>
        </mc:Choice>
        <mc:Fallback xmlns="">
          <p:pic>
            <p:nvPicPr>
              <p:cNvPr id="75" name="墨迹 74"/>
            </p:nvPicPr>
            <p:blipFill>
              <a:blip r:embed="rId142"/>
            </p:blipFill>
            <p:spPr>
              <a:xfrm>
                <a:off x="9279890" y="4562475"/>
                <a:ext cx="8890" cy="20574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9128125" y="4553585"/>
              <a:ext cx="303530" cy="187960"/>
            </p14:xfrm>
          </p:contentPart>
        </mc:Choice>
        <mc:Fallback xmlns="">
          <p:pic>
            <p:nvPicPr>
              <p:cNvPr id="76" name="墨迹 75"/>
            </p:nvPicPr>
            <p:blipFill>
              <a:blip r:embed="rId144"/>
            </p:blipFill>
            <p:spPr>
              <a:xfrm>
                <a:off x="9128125" y="4553585"/>
                <a:ext cx="303530" cy="1879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8484870" y="3884295"/>
              <a:ext cx="616585" cy="17780"/>
            </p14:xfrm>
          </p:contentPart>
        </mc:Choice>
        <mc:Fallback xmlns="">
          <p:pic>
            <p:nvPicPr>
              <p:cNvPr id="77" name="墨迹 76"/>
            </p:nvPicPr>
            <p:blipFill>
              <a:blip r:embed="rId146"/>
            </p:blipFill>
            <p:spPr>
              <a:xfrm>
                <a:off x="8484870" y="3884295"/>
                <a:ext cx="616585" cy="177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8458200" y="3910965"/>
              <a:ext cx="500380" cy="8890"/>
            </p14:xfrm>
          </p:contentPart>
        </mc:Choice>
        <mc:Fallback xmlns="">
          <p:pic>
            <p:nvPicPr>
              <p:cNvPr id="78" name="墨迹 77"/>
            </p:nvPicPr>
            <p:blipFill>
              <a:blip r:embed="rId148"/>
            </p:blipFill>
            <p:spPr>
              <a:xfrm>
                <a:off x="8458200" y="3910965"/>
                <a:ext cx="500380" cy="889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6617970" y="4500245"/>
              <a:ext cx="366395" cy="17780"/>
            </p14:xfrm>
          </p:contentPart>
        </mc:Choice>
        <mc:Fallback xmlns="">
          <p:pic>
            <p:nvPicPr>
              <p:cNvPr id="79" name="墨迹 78"/>
            </p:nvPicPr>
            <p:blipFill>
              <a:blip r:embed="rId150"/>
            </p:blipFill>
            <p:spPr>
              <a:xfrm>
                <a:off x="6617970" y="4500245"/>
                <a:ext cx="366395" cy="1778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6671945" y="4616450"/>
              <a:ext cx="250190" cy="17780"/>
            </p14:xfrm>
          </p:contentPart>
        </mc:Choice>
        <mc:Fallback xmlns="">
          <p:pic>
            <p:nvPicPr>
              <p:cNvPr id="80" name="墨迹 79"/>
            </p:nvPicPr>
            <p:blipFill>
              <a:blip r:embed="rId152"/>
            </p:blipFill>
            <p:spPr>
              <a:xfrm>
                <a:off x="6671945" y="4616450"/>
                <a:ext cx="250190" cy="177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8431530" y="5259070"/>
              <a:ext cx="17780" cy="360"/>
            </p14:xfrm>
          </p:contentPart>
        </mc:Choice>
        <mc:Fallback xmlns="">
          <p:pic>
            <p:nvPicPr>
              <p:cNvPr id="81" name="墨迹 80"/>
            </p:nvPicPr>
            <p:blipFill>
              <a:blip r:embed="rId24"/>
            </p:blipFill>
            <p:spPr>
              <a:xfrm>
                <a:off x="8431530" y="5259070"/>
                <a:ext cx="17780" cy="36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2" name="墨迹 81"/>
              <p14:cNvContentPartPr/>
              <p14:nvPr/>
            </p14:nvContentPartPr>
            <p14:xfrm>
              <a:off x="8359775" y="5223510"/>
              <a:ext cx="133985" cy="205740"/>
            </p14:xfrm>
          </p:contentPart>
        </mc:Choice>
        <mc:Fallback xmlns="">
          <p:pic>
            <p:nvPicPr>
              <p:cNvPr id="82" name="墨迹 81"/>
            </p:nvPicPr>
            <p:blipFill>
              <a:blip r:embed="rId155"/>
            </p:blipFill>
            <p:spPr>
              <a:xfrm>
                <a:off x="8359775" y="5223510"/>
                <a:ext cx="133985" cy="20574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3" name="墨迹 82"/>
              <p14:cNvContentPartPr/>
              <p14:nvPr/>
            </p14:nvContentPartPr>
            <p14:xfrm>
              <a:off x="8368665" y="5348605"/>
              <a:ext cx="8890" cy="347980"/>
            </p14:xfrm>
          </p:contentPart>
        </mc:Choice>
        <mc:Fallback xmlns="">
          <p:pic>
            <p:nvPicPr>
              <p:cNvPr id="83" name="墨迹 82"/>
            </p:nvPicPr>
            <p:blipFill>
              <a:blip r:embed="rId157"/>
            </p:blipFill>
            <p:spPr>
              <a:xfrm>
                <a:off x="8368665" y="5348605"/>
                <a:ext cx="8890" cy="34798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4" name="墨迹 83"/>
              <p14:cNvContentPartPr/>
              <p14:nvPr/>
            </p14:nvContentPartPr>
            <p14:xfrm>
              <a:off x="8395335" y="5384165"/>
              <a:ext cx="277495" cy="357505"/>
            </p14:xfrm>
          </p:contentPart>
        </mc:Choice>
        <mc:Fallback xmlns="">
          <p:pic>
            <p:nvPicPr>
              <p:cNvPr id="84" name="墨迹 83"/>
            </p:nvPicPr>
            <p:blipFill>
              <a:blip r:embed="rId159"/>
            </p:blipFill>
            <p:spPr>
              <a:xfrm>
                <a:off x="8395335" y="5384165"/>
                <a:ext cx="277495" cy="35750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5" name="墨迹 84"/>
              <p14:cNvContentPartPr/>
              <p14:nvPr/>
            </p14:nvContentPartPr>
            <p14:xfrm>
              <a:off x="8440420" y="5482590"/>
              <a:ext cx="178435" cy="44450"/>
            </p14:xfrm>
          </p:contentPart>
        </mc:Choice>
        <mc:Fallback xmlns="">
          <p:pic>
            <p:nvPicPr>
              <p:cNvPr id="85" name="墨迹 84"/>
            </p:nvPicPr>
            <p:blipFill>
              <a:blip r:embed="rId161"/>
            </p:blipFill>
            <p:spPr>
              <a:xfrm>
                <a:off x="8440420" y="5482590"/>
                <a:ext cx="178435" cy="444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6" name="墨迹 85"/>
              <p14:cNvContentPartPr/>
              <p14:nvPr/>
            </p14:nvContentPartPr>
            <p14:xfrm>
              <a:off x="8458200" y="5589905"/>
              <a:ext cx="169545" cy="80010"/>
            </p14:xfrm>
          </p:contentPart>
        </mc:Choice>
        <mc:Fallback xmlns="">
          <p:pic>
            <p:nvPicPr>
              <p:cNvPr id="86" name="墨迹 85"/>
            </p:nvPicPr>
            <p:blipFill>
              <a:blip r:embed="rId163"/>
            </p:blipFill>
            <p:spPr>
              <a:xfrm>
                <a:off x="8458200" y="5589905"/>
                <a:ext cx="169545" cy="8001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7" name="墨迹 86"/>
              <p14:cNvContentPartPr/>
              <p14:nvPr/>
            </p14:nvContentPartPr>
            <p14:xfrm>
              <a:off x="8779510" y="5232400"/>
              <a:ext cx="161290" cy="250190"/>
            </p14:xfrm>
          </p:contentPart>
        </mc:Choice>
        <mc:Fallback xmlns="">
          <p:pic>
            <p:nvPicPr>
              <p:cNvPr id="87" name="墨迹 86"/>
            </p:nvPicPr>
            <p:blipFill>
              <a:blip r:embed="rId165"/>
            </p:blipFill>
            <p:spPr>
              <a:xfrm>
                <a:off x="8779510" y="5232400"/>
                <a:ext cx="161290" cy="25019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8" name="墨迹 87"/>
              <p14:cNvContentPartPr/>
              <p14:nvPr/>
            </p14:nvContentPartPr>
            <p14:xfrm>
              <a:off x="8851265" y="5339715"/>
              <a:ext cx="213995" cy="44450"/>
            </p14:xfrm>
          </p:contentPart>
        </mc:Choice>
        <mc:Fallback xmlns="">
          <p:pic>
            <p:nvPicPr>
              <p:cNvPr id="88" name="墨迹 87"/>
            </p:nvPicPr>
            <p:blipFill>
              <a:blip r:embed="rId167"/>
            </p:blipFill>
            <p:spPr>
              <a:xfrm>
                <a:off x="8851265" y="5339715"/>
                <a:ext cx="213995" cy="4445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9" name="墨迹 88"/>
              <p14:cNvContentPartPr/>
              <p14:nvPr/>
            </p14:nvContentPartPr>
            <p14:xfrm>
              <a:off x="8833485" y="5429250"/>
              <a:ext cx="160655" cy="35560"/>
            </p14:xfrm>
          </p:contentPart>
        </mc:Choice>
        <mc:Fallback xmlns="">
          <p:pic>
            <p:nvPicPr>
              <p:cNvPr id="89" name="墨迹 88"/>
            </p:nvPicPr>
            <p:blipFill>
              <a:blip r:embed="rId169"/>
            </p:blipFill>
            <p:spPr>
              <a:xfrm>
                <a:off x="8833485" y="5429250"/>
                <a:ext cx="160655" cy="3556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0" name="墨迹 89"/>
              <p14:cNvContentPartPr/>
              <p14:nvPr/>
            </p14:nvContentPartPr>
            <p14:xfrm>
              <a:off x="8860155" y="5482590"/>
              <a:ext cx="151765" cy="35560"/>
            </p14:xfrm>
          </p:contentPart>
        </mc:Choice>
        <mc:Fallback xmlns="">
          <p:pic>
            <p:nvPicPr>
              <p:cNvPr id="90" name="墨迹 89"/>
            </p:nvPicPr>
            <p:blipFill>
              <a:blip r:embed="rId171"/>
            </p:blipFill>
            <p:spPr>
              <a:xfrm>
                <a:off x="8860155" y="5482590"/>
                <a:ext cx="151765" cy="3556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1" name="墨迹 90"/>
              <p14:cNvContentPartPr/>
              <p14:nvPr/>
            </p14:nvContentPartPr>
            <p14:xfrm>
              <a:off x="8940800" y="5464810"/>
              <a:ext cx="26670" cy="222885"/>
            </p14:xfrm>
          </p:contentPart>
        </mc:Choice>
        <mc:Fallback xmlns="">
          <p:pic>
            <p:nvPicPr>
              <p:cNvPr id="91" name="墨迹 90"/>
            </p:nvPicPr>
            <p:blipFill>
              <a:blip r:embed="rId173"/>
            </p:blipFill>
            <p:spPr>
              <a:xfrm>
                <a:off x="8940800" y="5464810"/>
                <a:ext cx="26670" cy="22288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2" name="墨迹 91"/>
              <p14:cNvContentPartPr/>
              <p14:nvPr/>
            </p14:nvContentPartPr>
            <p14:xfrm>
              <a:off x="8851265" y="5535930"/>
              <a:ext cx="8890" cy="98425"/>
            </p14:xfrm>
          </p:contentPart>
        </mc:Choice>
        <mc:Fallback xmlns="">
          <p:pic>
            <p:nvPicPr>
              <p:cNvPr id="92" name="墨迹 91"/>
            </p:nvPicPr>
            <p:blipFill>
              <a:blip r:embed="rId175"/>
            </p:blipFill>
            <p:spPr>
              <a:xfrm>
                <a:off x="8851265" y="5535930"/>
                <a:ext cx="8890" cy="9842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3" name="墨迹 92"/>
              <p14:cNvContentPartPr/>
              <p14:nvPr/>
            </p14:nvContentPartPr>
            <p14:xfrm>
              <a:off x="8833485" y="5491480"/>
              <a:ext cx="213995" cy="250190"/>
            </p14:xfrm>
          </p:contentPart>
        </mc:Choice>
        <mc:Fallback xmlns="">
          <p:pic>
            <p:nvPicPr>
              <p:cNvPr id="93" name="墨迹 92"/>
            </p:nvPicPr>
            <p:blipFill>
              <a:blip r:embed="rId177"/>
            </p:blipFill>
            <p:spPr>
              <a:xfrm>
                <a:off x="8833485" y="5491480"/>
                <a:ext cx="213995" cy="25019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4" name="墨迹 93"/>
              <p14:cNvContentPartPr/>
              <p14:nvPr/>
            </p14:nvContentPartPr>
            <p14:xfrm>
              <a:off x="9324340" y="5241290"/>
              <a:ext cx="80645" cy="116205"/>
            </p14:xfrm>
          </p:contentPart>
        </mc:Choice>
        <mc:Fallback xmlns="">
          <p:pic>
            <p:nvPicPr>
              <p:cNvPr id="94" name="墨迹 93"/>
            </p:nvPicPr>
            <p:blipFill>
              <a:blip r:embed="rId179"/>
            </p:blipFill>
            <p:spPr>
              <a:xfrm>
                <a:off x="9324340" y="5241290"/>
                <a:ext cx="80645" cy="116205"/>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5" name="墨迹 94"/>
              <p14:cNvContentPartPr/>
              <p14:nvPr/>
            </p14:nvContentPartPr>
            <p14:xfrm>
              <a:off x="9449435" y="5214620"/>
              <a:ext cx="71755" cy="107315"/>
            </p14:xfrm>
          </p:contentPart>
        </mc:Choice>
        <mc:Fallback xmlns="">
          <p:pic>
            <p:nvPicPr>
              <p:cNvPr id="95" name="墨迹 94"/>
            </p:nvPicPr>
            <p:blipFill>
              <a:blip r:embed="rId181"/>
            </p:blipFill>
            <p:spPr>
              <a:xfrm>
                <a:off x="9449435" y="5214620"/>
                <a:ext cx="71755" cy="107315"/>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6" name="墨迹 95"/>
              <p14:cNvContentPartPr/>
              <p14:nvPr/>
            </p14:nvContentPartPr>
            <p14:xfrm>
              <a:off x="9271000" y="5304155"/>
              <a:ext cx="17780" cy="187325"/>
            </p14:xfrm>
          </p:contentPart>
        </mc:Choice>
        <mc:Fallback xmlns="">
          <p:pic>
            <p:nvPicPr>
              <p:cNvPr id="96" name="墨迹 95"/>
            </p:nvPicPr>
            <p:blipFill>
              <a:blip r:embed="rId183"/>
            </p:blipFill>
            <p:spPr>
              <a:xfrm>
                <a:off x="9271000" y="5304155"/>
                <a:ext cx="17780" cy="18732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7" name="墨迹 96"/>
              <p14:cNvContentPartPr/>
              <p14:nvPr/>
            </p14:nvContentPartPr>
            <p14:xfrm>
              <a:off x="9315450" y="5348605"/>
              <a:ext cx="267970" cy="107315"/>
            </p14:xfrm>
          </p:contentPart>
        </mc:Choice>
        <mc:Fallback xmlns="">
          <p:pic>
            <p:nvPicPr>
              <p:cNvPr id="97" name="墨迹 96"/>
            </p:nvPicPr>
            <p:blipFill>
              <a:blip r:embed="rId185"/>
            </p:blipFill>
            <p:spPr>
              <a:xfrm>
                <a:off x="9315450" y="5348605"/>
                <a:ext cx="267970" cy="10731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8" name="墨迹 97"/>
              <p14:cNvContentPartPr/>
              <p14:nvPr/>
            </p14:nvContentPartPr>
            <p14:xfrm>
              <a:off x="9351645" y="5438140"/>
              <a:ext cx="17780" cy="360"/>
            </p14:xfrm>
          </p:contentPart>
        </mc:Choice>
        <mc:Fallback xmlns="">
          <p:pic>
            <p:nvPicPr>
              <p:cNvPr id="98" name="墨迹 97"/>
            </p:nvPicPr>
            <p:blipFill>
              <a:blip r:embed="rId24"/>
            </p:blipFill>
            <p:spPr>
              <a:xfrm>
                <a:off x="9351645" y="5438140"/>
                <a:ext cx="17780" cy="36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9" name="墨迹 98"/>
              <p14:cNvContentPartPr/>
              <p14:nvPr/>
            </p14:nvContentPartPr>
            <p14:xfrm>
              <a:off x="9360535" y="5473700"/>
              <a:ext cx="17780" cy="360"/>
            </p14:xfrm>
          </p:contentPart>
        </mc:Choice>
        <mc:Fallback xmlns="">
          <p:pic>
            <p:nvPicPr>
              <p:cNvPr id="99" name="墨迹 98"/>
            </p:nvPicPr>
            <p:blipFill>
              <a:blip r:embed="rId24"/>
            </p:blipFill>
            <p:spPr>
              <a:xfrm>
                <a:off x="9360535" y="5473700"/>
                <a:ext cx="17780" cy="36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00" name="墨迹 99"/>
              <p14:cNvContentPartPr/>
              <p14:nvPr/>
            </p14:nvContentPartPr>
            <p14:xfrm>
              <a:off x="9208135" y="5527040"/>
              <a:ext cx="357505" cy="71755"/>
            </p14:xfrm>
          </p:contentPart>
        </mc:Choice>
        <mc:Fallback xmlns="">
          <p:pic>
            <p:nvPicPr>
              <p:cNvPr id="100" name="墨迹 99"/>
            </p:nvPicPr>
            <p:blipFill>
              <a:blip r:embed="rId189"/>
            </p:blipFill>
            <p:spPr>
              <a:xfrm>
                <a:off x="9208135" y="5527040"/>
                <a:ext cx="357505" cy="71755"/>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1" name="墨迹 100"/>
              <p14:cNvContentPartPr/>
              <p14:nvPr/>
            </p14:nvContentPartPr>
            <p14:xfrm>
              <a:off x="9396095" y="5429250"/>
              <a:ext cx="44450" cy="410210"/>
            </p14:xfrm>
          </p:contentPart>
        </mc:Choice>
        <mc:Fallback xmlns="">
          <p:pic>
            <p:nvPicPr>
              <p:cNvPr id="101" name="墨迹 100"/>
            </p:nvPicPr>
            <p:blipFill>
              <a:blip r:embed="rId191"/>
            </p:blipFill>
            <p:spPr>
              <a:xfrm>
                <a:off x="9396095" y="5429250"/>
                <a:ext cx="44450" cy="41021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2" name="墨迹 101"/>
              <p14:cNvContentPartPr/>
              <p14:nvPr/>
            </p14:nvContentPartPr>
            <p14:xfrm>
              <a:off x="9565640" y="5366385"/>
              <a:ext cx="187960" cy="223520"/>
            </p14:xfrm>
          </p:contentPart>
        </mc:Choice>
        <mc:Fallback xmlns="">
          <p:pic>
            <p:nvPicPr>
              <p:cNvPr id="102" name="墨迹 101"/>
            </p:nvPicPr>
            <p:blipFill>
              <a:blip r:embed="rId193"/>
            </p:blipFill>
            <p:spPr>
              <a:xfrm>
                <a:off x="9565640" y="5366385"/>
                <a:ext cx="187960" cy="22352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3" name="墨迹 102"/>
              <p14:cNvContentPartPr/>
              <p14:nvPr/>
            </p14:nvContentPartPr>
            <p14:xfrm>
              <a:off x="9646285" y="5491480"/>
              <a:ext cx="35560" cy="178435"/>
            </p14:xfrm>
          </p:contentPart>
        </mc:Choice>
        <mc:Fallback xmlns="">
          <p:pic>
            <p:nvPicPr>
              <p:cNvPr id="103" name="墨迹 102"/>
            </p:nvPicPr>
            <p:blipFill>
              <a:blip r:embed="rId195"/>
            </p:blipFill>
            <p:spPr>
              <a:xfrm>
                <a:off x="9646285" y="5491480"/>
                <a:ext cx="35560" cy="17843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4" name="墨迹 103"/>
              <p14:cNvContentPartPr/>
              <p14:nvPr/>
            </p14:nvContentPartPr>
            <p14:xfrm>
              <a:off x="9744075" y="5339715"/>
              <a:ext cx="107315" cy="142875"/>
            </p14:xfrm>
          </p:contentPart>
        </mc:Choice>
        <mc:Fallback xmlns="">
          <p:pic>
            <p:nvPicPr>
              <p:cNvPr id="104" name="墨迹 103"/>
            </p:nvPicPr>
            <p:blipFill>
              <a:blip r:embed="rId197"/>
            </p:blipFill>
            <p:spPr>
              <a:xfrm>
                <a:off x="9744075" y="5339715"/>
                <a:ext cx="107315" cy="142875"/>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5" name="墨迹 104"/>
              <p14:cNvContentPartPr/>
              <p14:nvPr/>
            </p14:nvContentPartPr>
            <p14:xfrm>
              <a:off x="9744075" y="5410835"/>
              <a:ext cx="304165" cy="62865"/>
            </p14:xfrm>
          </p:contentPart>
        </mc:Choice>
        <mc:Fallback xmlns="">
          <p:pic>
            <p:nvPicPr>
              <p:cNvPr id="105" name="墨迹 104"/>
            </p:nvPicPr>
            <p:blipFill>
              <a:blip r:embed="rId199"/>
            </p:blipFill>
            <p:spPr>
              <a:xfrm>
                <a:off x="9744075" y="5410835"/>
                <a:ext cx="304165" cy="6286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6" name="墨迹 105"/>
              <p14:cNvContentPartPr/>
              <p14:nvPr/>
            </p14:nvContentPartPr>
            <p14:xfrm>
              <a:off x="9833610" y="5473700"/>
              <a:ext cx="44450" cy="187325"/>
            </p14:xfrm>
          </p:contentPart>
        </mc:Choice>
        <mc:Fallback xmlns="">
          <p:pic>
            <p:nvPicPr>
              <p:cNvPr id="106" name="墨迹 105"/>
            </p:nvPicPr>
            <p:blipFill>
              <a:blip r:embed="rId201"/>
            </p:blipFill>
            <p:spPr>
              <a:xfrm>
                <a:off x="9833610" y="5473700"/>
                <a:ext cx="44450" cy="18732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7" name="墨迹 106"/>
              <p14:cNvContentPartPr/>
              <p14:nvPr/>
            </p14:nvContentPartPr>
            <p14:xfrm>
              <a:off x="9896475" y="5509260"/>
              <a:ext cx="35560" cy="339090"/>
            </p14:xfrm>
          </p:contentPart>
        </mc:Choice>
        <mc:Fallback xmlns="">
          <p:pic>
            <p:nvPicPr>
              <p:cNvPr id="107" name="墨迹 106"/>
            </p:nvPicPr>
            <p:blipFill>
              <a:blip r:embed="rId203"/>
            </p:blipFill>
            <p:spPr>
              <a:xfrm>
                <a:off x="9896475" y="5509260"/>
                <a:ext cx="35560" cy="33909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8" name="墨迹 107"/>
              <p14:cNvContentPartPr/>
              <p14:nvPr/>
            </p14:nvContentPartPr>
            <p14:xfrm>
              <a:off x="4349750" y="4946650"/>
              <a:ext cx="330200" cy="62865"/>
            </p14:xfrm>
          </p:contentPart>
        </mc:Choice>
        <mc:Fallback xmlns="">
          <p:pic>
            <p:nvPicPr>
              <p:cNvPr id="108" name="墨迹 107"/>
            </p:nvPicPr>
            <p:blipFill>
              <a:blip r:embed="rId205"/>
            </p:blipFill>
            <p:spPr>
              <a:xfrm>
                <a:off x="4349750" y="4946650"/>
                <a:ext cx="330200" cy="62865"/>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9" name="墨迹 108"/>
              <p14:cNvContentPartPr/>
              <p14:nvPr/>
            </p14:nvContentPartPr>
            <p14:xfrm>
              <a:off x="4411980" y="5098415"/>
              <a:ext cx="303530" cy="80645"/>
            </p14:xfrm>
          </p:contentPart>
        </mc:Choice>
        <mc:Fallback xmlns="">
          <p:pic>
            <p:nvPicPr>
              <p:cNvPr id="109" name="墨迹 108"/>
            </p:nvPicPr>
            <p:blipFill>
              <a:blip r:embed="rId207"/>
            </p:blipFill>
            <p:spPr>
              <a:xfrm>
                <a:off x="4411980" y="5098415"/>
                <a:ext cx="303530" cy="8064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10" name="墨迹 109"/>
              <p14:cNvContentPartPr/>
              <p14:nvPr/>
            </p14:nvContentPartPr>
            <p14:xfrm>
              <a:off x="10610850" y="5133975"/>
              <a:ext cx="98425" cy="571500"/>
            </p14:xfrm>
          </p:contentPart>
        </mc:Choice>
        <mc:Fallback xmlns="">
          <p:pic>
            <p:nvPicPr>
              <p:cNvPr id="110" name="墨迹 109"/>
            </p:nvPicPr>
            <p:blipFill>
              <a:blip r:embed="rId209"/>
            </p:blipFill>
            <p:spPr>
              <a:xfrm>
                <a:off x="10610850" y="5133975"/>
                <a:ext cx="98425" cy="5715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11" name="墨迹 110"/>
              <p14:cNvContentPartPr/>
              <p14:nvPr/>
            </p14:nvContentPartPr>
            <p14:xfrm>
              <a:off x="10593070" y="5133975"/>
              <a:ext cx="133985" cy="133985"/>
            </p14:xfrm>
          </p:contentPart>
        </mc:Choice>
        <mc:Fallback xmlns="">
          <p:pic>
            <p:nvPicPr>
              <p:cNvPr id="111" name="墨迹 110"/>
            </p:nvPicPr>
            <p:blipFill>
              <a:blip r:embed="rId211"/>
            </p:blipFill>
            <p:spPr>
              <a:xfrm>
                <a:off x="10593070" y="5133975"/>
                <a:ext cx="133985" cy="13398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2" name="墨迹 111"/>
              <p14:cNvContentPartPr/>
              <p14:nvPr/>
            </p14:nvContentPartPr>
            <p14:xfrm>
              <a:off x="10699750" y="5214620"/>
              <a:ext cx="143510" cy="133985"/>
            </p14:xfrm>
          </p:contentPart>
        </mc:Choice>
        <mc:Fallback xmlns="">
          <p:pic>
            <p:nvPicPr>
              <p:cNvPr id="112" name="墨迹 111"/>
            </p:nvPicPr>
            <p:blipFill>
              <a:blip r:embed="rId213"/>
            </p:blipFill>
            <p:spPr>
              <a:xfrm>
                <a:off x="10699750" y="5214620"/>
                <a:ext cx="143510" cy="133985"/>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3" name="墨迹 112"/>
              <p14:cNvContentPartPr/>
              <p14:nvPr/>
            </p14:nvContentPartPr>
            <p14:xfrm>
              <a:off x="11003915" y="5214620"/>
              <a:ext cx="107315" cy="490855"/>
            </p14:xfrm>
          </p:contentPart>
        </mc:Choice>
        <mc:Fallback xmlns="">
          <p:pic>
            <p:nvPicPr>
              <p:cNvPr id="113" name="墨迹 112"/>
            </p:nvPicPr>
            <p:blipFill>
              <a:blip r:embed="rId215"/>
            </p:blipFill>
            <p:spPr>
              <a:xfrm>
                <a:off x="11003915" y="5214620"/>
                <a:ext cx="107315" cy="490855"/>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4" name="墨迹 113"/>
              <p14:cNvContentPartPr/>
              <p14:nvPr/>
            </p14:nvContentPartPr>
            <p14:xfrm>
              <a:off x="10967720" y="5518150"/>
              <a:ext cx="98425" cy="196850"/>
            </p14:xfrm>
          </p:contentPart>
        </mc:Choice>
        <mc:Fallback xmlns="">
          <p:pic>
            <p:nvPicPr>
              <p:cNvPr id="114" name="墨迹 113"/>
            </p:nvPicPr>
            <p:blipFill>
              <a:blip r:embed="rId217"/>
            </p:blipFill>
            <p:spPr>
              <a:xfrm>
                <a:off x="10967720" y="5518150"/>
                <a:ext cx="98425" cy="19685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5" name="墨迹 114"/>
              <p14:cNvContentPartPr/>
              <p14:nvPr/>
            </p14:nvContentPartPr>
            <p14:xfrm>
              <a:off x="8484870" y="3884295"/>
              <a:ext cx="580390" cy="26670"/>
            </p14:xfrm>
          </p:contentPart>
        </mc:Choice>
        <mc:Fallback xmlns="">
          <p:pic>
            <p:nvPicPr>
              <p:cNvPr id="115" name="墨迹 114"/>
            </p:nvPicPr>
            <p:blipFill>
              <a:blip r:embed="rId219"/>
            </p:blipFill>
            <p:spPr>
              <a:xfrm>
                <a:off x="8484870" y="3884295"/>
                <a:ext cx="580390" cy="2667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6" name="墨迹 115"/>
              <p14:cNvContentPartPr/>
              <p14:nvPr/>
            </p14:nvContentPartPr>
            <p14:xfrm>
              <a:off x="892810" y="4232275"/>
              <a:ext cx="223520" cy="62865"/>
            </p14:xfrm>
          </p:contentPart>
        </mc:Choice>
        <mc:Fallback xmlns="">
          <p:pic>
            <p:nvPicPr>
              <p:cNvPr id="116" name="墨迹 115"/>
            </p:nvPicPr>
            <p:blipFill>
              <a:blip r:embed="rId221"/>
            </p:blipFill>
            <p:spPr>
              <a:xfrm>
                <a:off x="892810" y="4232275"/>
                <a:ext cx="223520" cy="62865"/>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7" name="墨迹 116"/>
              <p14:cNvContentPartPr/>
              <p14:nvPr/>
            </p14:nvContentPartPr>
            <p14:xfrm>
              <a:off x="955675" y="4321810"/>
              <a:ext cx="205105" cy="88900"/>
            </p14:xfrm>
          </p:contentPart>
        </mc:Choice>
        <mc:Fallback xmlns="">
          <p:pic>
            <p:nvPicPr>
              <p:cNvPr id="117" name="墨迹 116"/>
            </p:nvPicPr>
            <p:blipFill>
              <a:blip r:embed="rId223"/>
            </p:blipFill>
            <p:spPr>
              <a:xfrm>
                <a:off x="955675" y="4321810"/>
                <a:ext cx="205105" cy="88900"/>
              </a:xfrm>
              <a:prstGeom prst="rect"/>
            </p:spPr>
          </p:pic>
        </mc:Fallback>
      </mc:AlternateContent>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不仅变量和常量不同，不同的数据类型之间也有差异。</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一些数据类型表示数字，一些数据类型表示字母</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（更普遍地说是字符）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通过识别一些基本的数据类型来区分和使用这些不同的数据类型。如果数据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是常量，编译器一般通过用户书写的形式来识别类型（如，</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是整数，</a:t>
            </a:r>
            <a:r>
              <a:rPr lang="en-US" altLang="zh-CN" sz="1800" b="0" i="0" u="none" strike="noStrike" baseline="0" dirty="0">
                <a:latin typeface="TimesNewRomanPSMT"/>
                <a:ea typeface="宋体" panose="02010600030101010101" pitchFamily="2" charset="-122"/>
              </a:rPr>
              <a:t>42.100</a:t>
            </a:r>
            <a:r>
              <a:rPr lang="zh-CN" altLang="en-US" sz="1800" b="0" i="0" u="none" strike="noStrike" baseline="0" dirty="0">
                <a:latin typeface="宋体" panose="02010600030101010101" pitchFamily="2" charset="-122"/>
                <a:ea typeface="宋体" panose="02010600030101010101" pitchFamily="2" charset="-122"/>
              </a:rPr>
              <a:t>是浮点数）。但是，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对变</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量而言，要在声明时指定其类型</a:t>
            </a:r>
            <a:r>
              <a:rPr lang="zh-CN" altLang="en-US" sz="1800" b="0" i="0" u="none" strike="noStrike" baseline="0" dirty="0">
                <a:latin typeface="宋体" panose="02010600030101010101" pitchFamily="2" charset="-122"/>
                <a:ea typeface="宋体" panose="02010600030101010101" pitchFamily="2" charset="-122"/>
              </a:rPr>
              <a:t>。稍后会详细介绍如何声明变量。现在，我们先来了解一下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基</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本类型</a:t>
            </a:r>
            <a:r>
              <a:rPr lang="zh-CN" altLang="en-US" sz="1800" b="0" i="0" u="none" strike="noStrike" baseline="0" dirty="0">
                <a:latin typeface="宋体" panose="02010600030101010101" pitchFamily="2" charset="-122"/>
                <a:ea typeface="宋体" panose="02010600030101010101" pitchFamily="2" charset="-122"/>
              </a:rPr>
              <a:t>关键字。</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 </a:t>
            </a:r>
            <a:r>
              <a:rPr lang="zh-CN" altLang="en-US" dirty="0"/>
              <a:t>数据：数据类型关键字</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7779385" y="1267460"/>
              <a:ext cx="902335" cy="36195"/>
            </p14:xfrm>
          </p:contentPart>
        </mc:Choice>
        <mc:Fallback xmlns="">
          <p:pic>
            <p:nvPicPr>
              <p:cNvPr id="4" name="墨迹 3"/>
            </p:nvPicPr>
            <p:blipFill>
              <a:blip r:embed="rId2"/>
            </p:blipFill>
            <p:spPr>
              <a:xfrm>
                <a:off x="7779385" y="1267460"/>
                <a:ext cx="902335" cy="361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322195" y="1990725"/>
              <a:ext cx="419735" cy="27305"/>
            </p14:xfrm>
          </p:contentPart>
        </mc:Choice>
        <mc:Fallback xmlns="">
          <p:pic>
            <p:nvPicPr>
              <p:cNvPr id="5" name="墨迹 4"/>
            </p:nvPicPr>
            <p:blipFill>
              <a:blip r:embed="rId4"/>
            </p:blipFill>
            <p:spPr>
              <a:xfrm>
                <a:off x="2322195" y="1990725"/>
                <a:ext cx="419735" cy="273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974465" y="2018030"/>
              <a:ext cx="848360" cy="8890"/>
            </p14:xfrm>
          </p:contentPart>
        </mc:Choice>
        <mc:Fallback xmlns="">
          <p:pic>
            <p:nvPicPr>
              <p:cNvPr id="6" name="墨迹 5"/>
            </p:nvPicPr>
            <p:blipFill>
              <a:blip r:embed="rId6"/>
            </p:blipFill>
            <p:spPr>
              <a:xfrm>
                <a:off x="3974465" y="2018030"/>
                <a:ext cx="848360" cy="88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7850505" y="1990725"/>
              <a:ext cx="581025" cy="9525"/>
            </p14:xfrm>
          </p:contentPart>
        </mc:Choice>
        <mc:Fallback xmlns="">
          <p:pic>
            <p:nvPicPr>
              <p:cNvPr id="7" name="墨迹 6"/>
            </p:nvPicPr>
            <p:blipFill>
              <a:blip r:embed="rId8"/>
            </p:blipFill>
            <p:spPr>
              <a:xfrm>
                <a:off x="7850505" y="1990725"/>
                <a:ext cx="581025" cy="95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0360660" y="1972945"/>
              <a:ext cx="848360" cy="27305"/>
            </p14:xfrm>
          </p:contentPart>
        </mc:Choice>
        <mc:Fallback xmlns="">
          <p:pic>
            <p:nvPicPr>
              <p:cNvPr id="8" name="墨迹 7"/>
            </p:nvPicPr>
            <p:blipFill>
              <a:blip r:embed="rId10"/>
            </p:blipFill>
            <p:spPr>
              <a:xfrm>
                <a:off x="10360660" y="1972945"/>
                <a:ext cx="848360" cy="2730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2447290" y="1972945"/>
              <a:ext cx="633730" cy="437515"/>
            </p14:xfrm>
          </p:contentPart>
        </mc:Choice>
        <mc:Fallback xmlns="">
          <p:pic>
            <p:nvPicPr>
              <p:cNvPr id="9" name="墨迹 8"/>
            </p:nvPicPr>
            <p:blipFill>
              <a:blip r:embed="rId12"/>
            </p:blipFill>
            <p:spPr>
              <a:xfrm>
                <a:off x="2447290" y="1972945"/>
                <a:ext cx="633730" cy="43751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8529320" y="2294890"/>
              <a:ext cx="1268730" cy="71120"/>
            </p14:xfrm>
          </p:contentPart>
        </mc:Choice>
        <mc:Fallback xmlns="">
          <p:pic>
            <p:nvPicPr>
              <p:cNvPr id="10" name="墨迹 9"/>
            </p:nvPicPr>
            <p:blipFill>
              <a:blip r:embed="rId14"/>
            </p:blipFill>
            <p:spPr>
              <a:xfrm>
                <a:off x="8529320" y="2294890"/>
                <a:ext cx="1268730" cy="711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1098550" y="2767965"/>
              <a:ext cx="455295" cy="8890"/>
            </p14:xfrm>
          </p:contentPart>
        </mc:Choice>
        <mc:Fallback xmlns="">
          <p:pic>
            <p:nvPicPr>
              <p:cNvPr id="11" name="墨迹 10"/>
            </p:nvPicPr>
            <p:blipFill>
              <a:blip r:embed="rId16"/>
            </p:blipFill>
            <p:spPr>
              <a:xfrm>
                <a:off x="1098550" y="2767965"/>
                <a:ext cx="455295" cy="889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4688840" y="2732405"/>
              <a:ext cx="1438275" cy="44450"/>
            </p14:xfrm>
          </p:contentPart>
        </mc:Choice>
        <mc:Fallback xmlns="">
          <p:pic>
            <p:nvPicPr>
              <p:cNvPr id="12" name="墨迹 11"/>
            </p:nvPicPr>
            <p:blipFill>
              <a:blip r:embed="rId18"/>
            </p:blipFill>
            <p:spPr>
              <a:xfrm>
                <a:off x="4688840" y="2732405"/>
                <a:ext cx="1438275" cy="444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6779260" y="2732405"/>
              <a:ext cx="607060" cy="26670"/>
            </p14:xfrm>
          </p:contentPart>
        </mc:Choice>
        <mc:Fallback xmlns="">
          <p:pic>
            <p:nvPicPr>
              <p:cNvPr id="13" name="墨迹 12"/>
            </p:nvPicPr>
            <p:blipFill>
              <a:blip r:embed="rId20"/>
            </p:blipFill>
            <p:spPr>
              <a:xfrm>
                <a:off x="6779260" y="2732405"/>
                <a:ext cx="607060" cy="266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8020685" y="2785745"/>
              <a:ext cx="571500" cy="26670"/>
            </p14:xfrm>
          </p:contentPart>
        </mc:Choice>
        <mc:Fallback xmlns="">
          <p:pic>
            <p:nvPicPr>
              <p:cNvPr id="14" name="墨迹 13"/>
            </p:nvPicPr>
            <p:blipFill>
              <a:blip r:embed="rId22"/>
            </p:blipFill>
            <p:spPr>
              <a:xfrm>
                <a:off x="8020685" y="2785745"/>
                <a:ext cx="571500" cy="2667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7341870" y="2714625"/>
              <a:ext cx="240665" cy="26670"/>
            </p14:xfrm>
          </p:contentPart>
        </mc:Choice>
        <mc:Fallback xmlns="">
          <p:pic>
            <p:nvPicPr>
              <p:cNvPr id="15" name="墨迹 14"/>
            </p:nvPicPr>
            <p:blipFill>
              <a:blip r:embed="rId24"/>
            </p:blipFill>
            <p:spPr>
              <a:xfrm>
                <a:off x="7341870" y="2714625"/>
                <a:ext cx="240665" cy="2667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8869045" y="2723515"/>
              <a:ext cx="276860" cy="360"/>
            </p14:xfrm>
          </p:contentPart>
        </mc:Choice>
        <mc:Fallback xmlns="">
          <p:pic>
            <p:nvPicPr>
              <p:cNvPr id="16" name="墨迹 15"/>
            </p:nvPicPr>
            <p:blipFill>
              <a:blip r:embed="rId26"/>
            </p:blipFill>
            <p:spPr>
              <a:xfrm>
                <a:off x="8869045" y="2723515"/>
                <a:ext cx="27686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1892935" y="3107055"/>
              <a:ext cx="1045210" cy="17780"/>
            </p14:xfrm>
          </p:contentPart>
        </mc:Choice>
        <mc:Fallback xmlns="">
          <p:pic>
            <p:nvPicPr>
              <p:cNvPr id="17" name="墨迹 16"/>
            </p:nvPicPr>
            <p:blipFill>
              <a:blip r:embed="rId28"/>
            </p:blipFill>
            <p:spPr>
              <a:xfrm>
                <a:off x="1892935" y="3107055"/>
                <a:ext cx="1045210" cy="177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3536950" y="3178810"/>
              <a:ext cx="455295" cy="35560"/>
            </p14:xfrm>
          </p:contentPart>
        </mc:Choice>
        <mc:Fallback xmlns="">
          <p:pic>
            <p:nvPicPr>
              <p:cNvPr id="18" name="墨迹 17"/>
            </p:nvPicPr>
            <p:blipFill>
              <a:blip r:embed="rId30"/>
            </p:blipFill>
            <p:spPr>
              <a:xfrm>
                <a:off x="3536950" y="3178810"/>
                <a:ext cx="455295" cy="355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5519420" y="3616325"/>
              <a:ext cx="26670" cy="151765"/>
            </p14:xfrm>
          </p:contentPart>
        </mc:Choice>
        <mc:Fallback xmlns="">
          <p:pic>
            <p:nvPicPr>
              <p:cNvPr id="19" name="墨迹 18"/>
            </p:nvPicPr>
            <p:blipFill>
              <a:blip r:embed="rId32"/>
            </p:blipFill>
            <p:spPr>
              <a:xfrm>
                <a:off x="5519420" y="3616325"/>
                <a:ext cx="26670" cy="15176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5528310" y="3446780"/>
              <a:ext cx="17780" cy="360"/>
            </p14:xfrm>
          </p:contentPart>
        </mc:Choice>
        <mc:Fallback xmlns="">
          <p:pic>
            <p:nvPicPr>
              <p:cNvPr id="20" name="墨迹 19"/>
            </p:nvPicPr>
            <p:blipFill>
              <a:blip r:embed="rId34"/>
            </p:blipFill>
            <p:spPr>
              <a:xfrm>
                <a:off x="5528310" y="3446780"/>
                <a:ext cx="17780"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5537200" y="3446780"/>
              <a:ext cx="250190" cy="321310"/>
            </p14:xfrm>
          </p:contentPart>
        </mc:Choice>
        <mc:Fallback xmlns="">
          <p:pic>
            <p:nvPicPr>
              <p:cNvPr id="21" name="墨迹 20"/>
            </p:nvPicPr>
            <p:blipFill>
              <a:blip r:embed="rId36"/>
            </p:blipFill>
            <p:spPr>
              <a:xfrm>
                <a:off x="5537200" y="3446780"/>
                <a:ext cx="250190" cy="32131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5814060" y="3598545"/>
              <a:ext cx="259080" cy="26670"/>
            </p14:xfrm>
          </p:contentPart>
        </mc:Choice>
        <mc:Fallback xmlns="">
          <p:pic>
            <p:nvPicPr>
              <p:cNvPr id="22" name="墨迹 21"/>
            </p:nvPicPr>
            <p:blipFill>
              <a:blip r:embed="rId38"/>
            </p:blipFill>
            <p:spPr>
              <a:xfrm>
                <a:off x="5814060" y="3598545"/>
                <a:ext cx="259080" cy="2667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5956935" y="3509010"/>
              <a:ext cx="161290" cy="312420"/>
            </p14:xfrm>
          </p:contentPart>
        </mc:Choice>
        <mc:Fallback xmlns="">
          <p:pic>
            <p:nvPicPr>
              <p:cNvPr id="23" name="墨迹 22"/>
            </p:nvPicPr>
            <p:blipFill>
              <a:blip r:embed="rId40"/>
            </p:blipFill>
            <p:spPr>
              <a:xfrm>
                <a:off x="5956935" y="3509010"/>
                <a:ext cx="161290" cy="3124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6645275" y="3571875"/>
              <a:ext cx="133985" cy="205105"/>
            </p14:xfrm>
          </p:contentPart>
        </mc:Choice>
        <mc:Fallback xmlns="">
          <p:pic>
            <p:nvPicPr>
              <p:cNvPr id="24" name="墨迹 23"/>
            </p:nvPicPr>
            <p:blipFill>
              <a:blip r:embed="rId42"/>
            </p:blipFill>
            <p:spPr>
              <a:xfrm>
                <a:off x="6645275" y="3571875"/>
                <a:ext cx="133985" cy="20510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6877050" y="3598545"/>
              <a:ext cx="223520" cy="178435"/>
            </p14:xfrm>
          </p:contentPart>
        </mc:Choice>
        <mc:Fallback xmlns="">
          <p:pic>
            <p:nvPicPr>
              <p:cNvPr id="25" name="墨迹 24"/>
            </p:nvPicPr>
            <p:blipFill>
              <a:blip r:embed="rId44"/>
            </p:blipFill>
            <p:spPr>
              <a:xfrm>
                <a:off x="6877050" y="3598545"/>
                <a:ext cx="223520" cy="17843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7153910" y="3634105"/>
              <a:ext cx="321945" cy="151765"/>
            </p14:xfrm>
          </p:contentPart>
        </mc:Choice>
        <mc:Fallback xmlns="">
          <p:pic>
            <p:nvPicPr>
              <p:cNvPr id="26" name="墨迹 25"/>
            </p:nvPicPr>
            <p:blipFill>
              <a:blip r:embed="rId46"/>
            </p:blipFill>
            <p:spPr>
              <a:xfrm>
                <a:off x="7153910" y="3634105"/>
                <a:ext cx="321945" cy="15176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5466080" y="3928745"/>
              <a:ext cx="527050" cy="53340"/>
            </p14:xfrm>
          </p:contentPart>
        </mc:Choice>
        <mc:Fallback xmlns="">
          <p:pic>
            <p:nvPicPr>
              <p:cNvPr id="27" name="墨迹 26"/>
            </p:nvPicPr>
            <p:blipFill>
              <a:blip r:embed="rId48"/>
            </p:blipFill>
            <p:spPr>
              <a:xfrm>
                <a:off x="5466080" y="3928745"/>
                <a:ext cx="527050" cy="533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5376545" y="4124960"/>
              <a:ext cx="535940" cy="8890"/>
            </p14:xfrm>
          </p:contentPart>
        </mc:Choice>
        <mc:Fallback xmlns="">
          <p:pic>
            <p:nvPicPr>
              <p:cNvPr id="28" name="墨迹 27"/>
            </p:nvPicPr>
            <p:blipFill>
              <a:blip r:embed="rId50"/>
            </p:blipFill>
            <p:spPr>
              <a:xfrm>
                <a:off x="5376545" y="4124960"/>
                <a:ext cx="535940" cy="889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9458325" y="3580765"/>
              <a:ext cx="133985" cy="848360"/>
            </p14:xfrm>
          </p:contentPart>
        </mc:Choice>
        <mc:Fallback xmlns="">
          <p:pic>
            <p:nvPicPr>
              <p:cNvPr id="29" name="墨迹 28"/>
            </p:nvPicPr>
            <p:blipFill>
              <a:blip r:embed="rId52"/>
            </p:blipFill>
            <p:spPr>
              <a:xfrm>
                <a:off x="9458325" y="3580765"/>
                <a:ext cx="133985" cy="8483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9610090" y="3634105"/>
              <a:ext cx="1000760" cy="1473200"/>
            </p14:xfrm>
          </p:contentPart>
        </mc:Choice>
        <mc:Fallback xmlns="">
          <p:pic>
            <p:nvPicPr>
              <p:cNvPr id="30" name="墨迹 29"/>
            </p:nvPicPr>
            <p:blipFill>
              <a:blip r:embed="rId54"/>
            </p:blipFill>
            <p:spPr>
              <a:xfrm>
                <a:off x="9610090" y="3634105"/>
                <a:ext cx="1000760" cy="14732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9163685" y="4643120"/>
              <a:ext cx="1045210" cy="160655"/>
            </p14:xfrm>
          </p:contentPart>
        </mc:Choice>
        <mc:Fallback xmlns="">
          <p:pic>
            <p:nvPicPr>
              <p:cNvPr id="31" name="墨迹 30"/>
            </p:nvPicPr>
            <p:blipFill>
              <a:blip r:embed="rId56"/>
            </p:blipFill>
            <p:spPr>
              <a:xfrm>
                <a:off x="9163685" y="4643120"/>
                <a:ext cx="1045210" cy="16065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5367655" y="3295015"/>
              <a:ext cx="839470" cy="776605"/>
            </p14:xfrm>
          </p:contentPart>
        </mc:Choice>
        <mc:Fallback xmlns="">
          <p:pic>
            <p:nvPicPr>
              <p:cNvPr id="32" name="墨迹 31"/>
            </p:nvPicPr>
            <p:blipFill>
              <a:blip r:embed="rId58"/>
            </p:blipFill>
            <p:spPr>
              <a:xfrm>
                <a:off x="5367655" y="3295015"/>
                <a:ext cx="839470" cy="77660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6716395" y="3893185"/>
              <a:ext cx="17780" cy="360"/>
            </p14:xfrm>
          </p:contentPart>
        </mc:Choice>
        <mc:Fallback xmlns="">
          <p:pic>
            <p:nvPicPr>
              <p:cNvPr id="33" name="墨迹 32"/>
            </p:nvPicPr>
            <p:blipFill>
              <a:blip r:embed="rId34"/>
            </p:blipFill>
            <p:spPr>
              <a:xfrm>
                <a:off x="6716395" y="3893185"/>
                <a:ext cx="17780" cy="3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6725285" y="3893185"/>
              <a:ext cx="491490" cy="17780"/>
            </p14:xfrm>
          </p:contentPart>
        </mc:Choice>
        <mc:Fallback xmlns="">
          <p:pic>
            <p:nvPicPr>
              <p:cNvPr id="34" name="墨迹 33"/>
            </p:nvPicPr>
            <p:blipFill>
              <a:blip r:embed="rId61"/>
            </p:blipFill>
            <p:spPr>
              <a:xfrm>
                <a:off x="6725285" y="3893185"/>
                <a:ext cx="491490" cy="1778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6707505" y="4018280"/>
              <a:ext cx="446405" cy="26670"/>
            </p14:xfrm>
          </p:contentPart>
        </mc:Choice>
        <mc:Fallback xmlns="">
          <p:pic>
            <p:nvPicPr>
              <p:cNvPr id="35" name="墨迹 34"/>
            </p:nvPicPr>
            <p:blipFill>
              <a:blip r:embed="rId63"/>
            </p:blipFill>
            <p:spPr>
              <a:xfrm>
                <a:off x="6707505" y="4018280"/>
                <a:ext cx="446405" cy="2667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6358890" y="4652010"/>
              <a:ext cx="161290" cy="250190"/>
            </p14:xfrm>
          </p:contentPart>
        </mc:Choice>
        <mc:Fallback xmlns="">
          <p:pic>
            <p:nvPicPr>
              <p:cNvPr id="36" name="墨迹 35"/>
            </p:nvPicPr>
            <p:blipFill>
              <a:blip r:embed="rId65"/>
            </p:blipFill>
            <p:spPr>
              <a:xfrm>
                <a:off x="6358890" y="4652010"/>
                <a:ext cx="161290" cy="25019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6645275" y="4687570"/>
              <a:ext cx="258445" cy="170180"/>
            </p14:xfrm>
          </p:contentPart>
        </mc:Choice>
        <mc:Fallback xmlns="">
          <p:pic>
            <p:nvPicPr>
              <p:cNvPr id="37" name="墨迹 36"/>
            </p:nvPicPr>
            <p:blipFill>
              <a:blip r:embed="rId67"/>
            </p:blipFill>
            <p:spPr>
              <a:xfrm>
                <a:off x="6645275" y="4687570"/>
                <a:ext cx="258445" cy="17018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6975475" y="4625340"/>
              <a:ext cx="241300" cy="241300"/>
            </p14:xfrm>
          </p:contentPart>
        </mc:Choice>
        <mc:Fallback xmlns="">
          <p:pic>
            <p:nvPicPr>
              <p:cNvPr id="38" name="墨迹 37"/>
            </p:nvPicPr>
            <p:blipFill>
              <a:blip r:embed="rId69"/>
            </p:blipFill>
            <p:spPr>
              <a:xfrm>
                <a:off x="6975475" y="4625340"/>
                <a:ext cx="241300" cy="2413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7368540" y="4669790"/>
              <a:ext cx="187325" cy="8890"/>
            </p14:xfrm>
          </p:contentPart>
        </mc:Choice>
        <mc:Fallback xmlns="">
          <p:pic>
            <p:nvPicPr>
              <p:cNvPr id="39" name="墨迹 38"/>
            </p:nvPicPr>
            <p:blipFill>
              <a:blip r:embed="rId71"/>
            </p:blipFill>
            <p:spPr>
              <a:xfrm>
                <a:off x="7368540" y="4669790"/>
                <a:ext cx="187325" cy="889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7412990" y="4759325"/>
              <a:ext cx="196850" cy="17780"/>
            </p14:xfrm>
          </p:contentPart>
        </mc:Choice>
        <mc:Fallback xmlns="">
          <p:pic>
            <p:nvPicPr>
              <p:cNvPr id="40" name="墨迹 39"/>
            </p:nvPicPr>
            <p:blipFill>
              <a:blip r:embed="rId73"/>
            </p:blipFill>
            <p:spPr>
              <a:xfrm>
                <a:off x="7412990" y="4759325"/>
                <a:ext cx="196850" cy="1778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7922260" y="4491355"/>
              <a:ext cx="62230" cy="437515"/>
            </p14:xfrm>
          </p:contentPart>
        </mc:Choice>
        <mc:Fallback xmlns="">
          <p:pic>
            <p:nvPicPr>
              <p:cNvPr id="41" name="墨迹 40"/>
            </p:nvPicPr>
            <p:blipFill>
              <a:blip r:embed="rId75"/>
            </p:blipFill>
            <p:spPr>
              <a:xfrm>
                <a:off x="7922260" y="4491355"/>
                <a:ext cx="62230" cy="43751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8082915" y="4857750"/>
              <a:ext cx="232410" cy="80010"/>
            </p14:xfrm>
          </p:contentPart>
        </mc:Choice>
        <mc:Fallback xmlns="">
          <p:pic>
            <p:nvPicPr>
              <p:cNvPr id="42" name="墨迹 41"/>
            </p:nvPicPr>
            <p:blipFill>
              <a:blip r:embed="rId77"/>
            </p:blipFill>
            <p:spPr>
              <a:xfrm>
                <a:off x="8082915" y="4857750"/>
                <a:ext cx="232410" cy="8001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8074025" y="4750435"/>
              <a:ext cx="44450" cy="116205"/>
            </p14:xfrm>
          </p:contentPart>
        </mc:Choice>
        <mc:Fallback xmlns="">
          <p:pic>
            <p:nvPicPr>
              <p:cNvPr id="43" name="墨迹 42"/>
            </p:nvPicPr>
            <p:blipFill>
              <a:blip r:embed="rId79"/>
            </p:blipFill>
            <p:spPr>
              <a:xfrm>
                <a:off x="8074025" y="4750435"/>
                <a:ext cx="44450" cy="11620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8216900" y="4589780"/>
              <a:ext cx="160655" cy="365760"/>
            </p14:xfrm>
          </p:contentPart>
        </mc:Choice>
        <mc:Fallback xmlns="">
          <p:pic>
            <p:nvPicPr>
              <p:cNvPr id="44" name="墨迹 43"/>
            </p:nvPicPr>
            <p:blipFill>
              <a:blip r:embed="rId81"/>
            </p:blipFill>
            <p:spPr>
              <a:xfrm>
                <a:off x="8216900" y="4589780"/>
                <a:ext cx="160655" cy="3657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8547735" y="4553585"/>
              <a:ext cx="178435" cy="375285"/>
            </p14:xfrm>
          </p:contentPart>
        </mc:Choice>
        <mc:Fallback xmlns="">
          <p:pic>
            <p:nvPicPr>
              <p:cNvPr id="45" name="墨迹 44"/>
            </p:nvPicPr>
            <p:blipFill>
              <a:blip r:embed="rId83"/>
            </p:blipFill>
            <p:spPr>
              <a:xfrm>
                <a:off x="8547735" y="4553585"/>
                <a:ext cx="178435" cy="37528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5689600" y="3821430"/>
              <a:ext cx="285750" cy="26670"/>
            </p14:xfrm>
          </p:contentPart>
        </mc:Choice>
        <mc:Fallback xmlns="">
          <p:pic>
            <p:nvPicPr>
              <p:cNvPr id="46" name="墨迹 45"/>
            </p:nvPicPr>
            <p:blipFill>
              <a:blip r:embed="rId85"/>
            </p:blipFill>
            <p:spPr>
              <a:xfrm>
                <a:off x="5689600" y="3821430"/>
                <a:ext cx="285750" cy="2667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5653405" y="3955415"/>
              <a:ext cx="330835" cy="17780"/>
            </p14:xfrm>
          </p:contentPart>
        </mc:Choice>
        <mc:Fallback xmlns="">
          <p:pic>
            <p:nvPicPr>
              <p:cNvPr id="47" name="墨迹 46"/>
            </p:nvPicPr>
            <p:blipFill>
              <a:blip r:embed="rId87"/>
            </p:blipFill>
            <p:spPr>
              <a:xfrm>
                <a:off x="5653405" y="3955415"/>
                <a:ext cx="330835" cy="1778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7716520" y="4982210"/>
              <a:ext cx="688340" cy="71755"/>
            </p14:xfrm>
          </p:contentPart>
        </mc:Choice>
        <mc:Fallback xmlns="">
          <p:pic>
            <p:nvPicPr>
              <p:cNvPr id="48" name="墨迹 47"/>
            </p:nvPicPr>
            <p:blipFill>
              <a:blip r:embed="rId89"/>
            </p:blipFill>
            <p:spPr>
              <a:xfrm>
                <a:off x="7716520" y="4982210"/>
                <a:ext cx="688340" cy="7175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7823835" y="5098415"/>
              <a:ext cx="473710" cy="35560"/>
            </p14:xfrm>
          </p:contentPart>
        </mc:Choice>
        <mc:Fallback xmlns="">
          <p:pic>
            <p:nvPicPr>
              <p:cNvPr id="49" name="墨迹 48"/>
            </p:nvPicPr>
            <p:blipFill>
              <a:blip r:embed="rId91"/>
            </p:blipFill>
            <p:spPr>
              <a:xfrm>
                <a:off x="7823835" y="5098415"/>
                <a:ext cx="473710" cy="3556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5537200" y="4553585"/>
              <a:ext cx="161290" cy="313055"/>
            </p14:xfrm>
          </p:contentPart>
        </mc:Choice>
        <mc:Fallback xmlns="">
          <p:pic>
            <p:nvPicPr>
              <p:cNvPr id="50" name="墨迹 49"/>
            </p:nvPicPr>
            <p:blipFill>
              <a:blip r:embed="rId93"/>
            </p:blipFill>
            <p:spPr>
              <a:xfrm>
                <a:off x="5537200" y="4553585"/>
                <a:ext cx="161290" cy="31305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5537200" y="4562475"/>
              <a:ext cx="196850" cy="295275"/>
            </p14:xfrm>
          </p:contentPart>
        </mc:Choice>
        <mc:Fallback xmlns="">
          <p:pic>
            <p:nvPicPr>
              <p:cNvPr id="51" name="墨迹 50"/>
            </p:nvPicPr>
            <p:blipFill>
              <a:blip r:embed="rId95"/>
            </p:blipFill>
            <p:spPr>
              <a:xfrm>
                <a:off x="5537200" y="4562475"/>
                <a:ext cx="196850" cy="29527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7752715" y="4330700"/>
              <a:ext cx="1205865" cy="723265"/>
            </p14:xfrm>
          </p:contentPart>
        </mc:Choice>
        <mc:Fallback xmlns="">
          <p:pic>
            <p:nvPicPr>
              <p:cNvPr id="52" name="墨迹 51"/>
            </p:nvPicPr>
            <p:blipFill>
              <a:blip r:embed="rId97"/>
            </p:blipFill>
            <p:spPr>
              <a:xfrm>
                <a:off x="7752715" y="4330700"/>
                <a:ext cx="1205865" cy="72326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7225665" y="3124835"/>
              <a:ext cx="1089660" cy="1000125"/>
            </p14:xfrm>
          </p:contentPart>
        </mc:Choice>
        <mc:Fallback xmlns="">
          <p:pic>
            <p:nvPicPr>
              <p:cNvPr id="53" name="墨迹 52"/>
            </p:nvPicPr>
            <p:blipFill>
              <a:blip r:embed="rId99"/>
            </p:blipFill>
            <p:spPr>
              <a:xfrm>
                <a:off x="7225665" y="3124835"/>
                <a:ext cx="1089660" cy="10001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7153910" y="3267710"/>
              <a:ext cx="89535" cy="196850"/>
            </p14:xfrm>
          </p:contentPart>
        </mc:Choice>
        <mc:Fallback xmlns="">
          <p:pic>
            <p:nvPicPr>
              <p:cNvPr id="54" name="墨迹 53"/>
            </p:nvPicPr>
            <p:blipFill>
              <a:blip r:embed="rId101"/>
            </p:blipFill>
            <p:spPr>
              <a:xfrm>
                <a:off x="7153910" y="3267710"/>
                <a:ext cx="89535" cy="1968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7698740" y="5339715"/>
              <a:ext cx="27305" cy="499745"/>
            </p14:xfrm>
          </p:contentPart>
        </mc:Choice>
        <mc:Fallback xmlns="">
          <p:pic>
            <p:nvPicPr>
              <p:cNvPr id="55" name="墨迹 54"/>
            </p:nvPicPr>
            <p:blipFill>
              <a:blip r:embed="rId103"/>
            </p:blipFill>
            <p:spPr>
              <a:xfrm>
                <a:off x="7698740" y="5339715"/>
                <a:ext cx="27305" cy="49974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7860030" y="5669915"/>
              <a:ext cx="17780" cy="360"/>
            </p14:xfrm>
          </p:contentPart>
        </mc:Choice>
        <mc:Fallback xmlns="">
          <p:pic>
            <p:nvPicPr>
              <p:cNvPr id="56" name="墨迹 55"/>
            </p:nvPicPr>
            <p:blipFill>
              <a:blip r:embed="rId34"/>
            </p:blipFill>
            <p:spPr>
              <a:xfrm>
                <a:off x="7860030" y="5669915"/>
                <a:ext cx="17780" cy="3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3474085" y="3107055"/>
              <a:ext cx="312420" cy="17780"/>
            </p14:xfrm>
          </p:contentPart>
        </mc:Choice>
        <mc:Fallback xmlns="">
          <p:pic>
            <p:nvPicPr>
              <p:cNvPr id="57" name="墨迹 56"/>
            </p:nvPicPr>
            <p:blipFill>
              <a:blip r:embed="rId106"/>
            </p:blipFill>
            <p:spPr>
              <a:xfrm>
                <a:off x="3474085" y="3107055"/>
                <a:ext cx="312420" cy="177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8" name="墨迹 57"/>
              <p14:cNvContentPartPr/>
              <p14:nvPr/>
            </p14:nvContentPartPr>
            <p14:xfrm>
              <a:off x="973455" y="3571875"/>
              <a:ext cx="562610" cy="360"/>
            </p14:xfrm>
          </p:contentPart>
        </mc:Choice>
        <mc:Fallback xmlns="">
          <p:pic>
            <p:nvPicPr>
              <p:cNvPr id="58" name="墨迹 57"/>
            </p:nvPicPr>
            <p:blipFill>
              <a:blip r:embed="rId108"/>
            </p:blipFill>
            <p:spPr>
              <a:xfrm>
                <a:off x="973455" y="3571875"/>
                <a:ext cx="562610" cy="36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9" name="墨迹 58"/>
              <p14:cNvContentPartPr/>
              <p14:nvPr/>
            </p14:nvContentPartPr>
            <p14:xfrm>
              <a:off x="10932160" y="3098165"/>
              <a:ext cx="544830" cy="98425"/>
            </p14:xfrm>
          </p:contentPart>
        </mc:Choice>
        <mc:Fallback xmlns="">
          <p:pic>
            <p:nvPicPr>
              <p:cNvPr id="59" name="墨迹 58"/>
            </p:nvPicPr>
            <p:blipFill>
              <a:blip r:embed="rId110"/>
            </p:blipFill>
            <p:spPr>
              <a:xfrm>
                <a:off x="10932160" y="3098165"/>
                <a:ext cx="544830" cy="98425"/>
              </a:xfrm>
              <a:prstGeom prst="rect"/>
            </p:spPr>
          </p:pic>
        </mc:Fallback>
      </mc:AlternateContent>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en-US" altLang="zh-CN" sz="1800" b="0" i="0" u="none" strike="noStrike" baseline="0" dirty="0">
                <a:latin typeface="TimesNewRomanPSMT"/>
                <a:ea typeface="宋体" panose="02010600030101010101" pitchFamily="2" charset="-122"/>
              </a:rPr>
              <a:t>K&amp;C</a:t>
            </a:r>
            <a:r>
              <a:rPr lang="zh-CN" altLang="en-US" sz="1800" b="0" i="0" u="none" strike="noStrike" baseline="0" dirty="0">
                <a:latin typeface="宋体" panose="02010600030101010101" pitchFamily="2" charset="-122"/>
                <a:ea typeface="宋体" panose="02010600030101010101" pitchFamily="2" charset="-122"/>
              </a:rPr>
              <a:t>给出了</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个与类型相关的关键字。</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标准添加了</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个关键字，</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标准又添加了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个关键字（见表</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 </a:t>
            </a:r>
            <a:r>
              <a:rPr lang="zh-CN" altLang="en-US" dirty="0"/>
              <a:t>数据：数据类型关键字</a:t>
            </a:r>
            <a:endParaRPr lang="zh-CN" altLang="en-US" dirty="0"/>
          </a:p>
        </p:txBody>
      </p:sp>
      <p:pic>
        <p:nvPicPr>
          <p:cNvPr id="5" name="图片 4"/>
          <p:cNvPicPr>
            <a:picLocks noChangeAspect="1"/>
          </p:cNvPicPr>
          <p:nvPr/>
        </p:nvPicPr>
        <p:blipFill>
          <a:blip r:embed="rId1"/>
          <a:stretch>
            <a:fillRect/>
          </a:stretch>
        </p:blipFill>
        <p:spPr>
          <a:xfrm>
            <a:off x="1823085" y="2496185"/>
            <a:ext cx="9441180" cy="340296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857375" y="1553210"/>
              <a:ext cx="1357630" cy="518160"/>
            </p14:xfrm>
          </p:contentPart>
        </mc:Choice>
        <mc:Fallback xmlns="">
          <p:pic>
            <p:nvPicPr>
              <p:cNvPr id="4" name="墨迹 3"/>
            </p:nvPicPr>
            <p:blipFill>
              <a:blip r:embed="rId3"/>
            </p:blipFill>
            <p:spPr>
              <a:xfrm>
                <a:off x="1857375" y="1553210"/>
                <a:ext cx="1357630" cy="5181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3930015" y="2026920"/>
              <a:ext cx="607060" cy="35560"/>
            </p14:xfrm>
          </p:contentPart>
        </mc:Choice>
        <mc:Fallback xmlns="">
          <p:pic>
            <p:nvPicPr>
              <p:cNvPr id="6" name="墨迹 5"/>
            </p:nvPicPr>
            <p:blipFill>
              <a:blip r:embed="rId5"/>
            </p:blipFill>
            <p:spPr>
              <a:xfrm>
                <a:off x="3930015" y="2026920"/>
                <a:ext cx="607060" cy="355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946150" y="1972945"/>
              <a:ext cx="429260" cy="71755"/>
            </p14:xfrm>
          </p:contentPart>
        </mc:Choice>
        <mc:Fallback xmlns="">
          <p:pic>
            <p:nvPicPr>
              <p:cNvPr id="7" name="墨迹 6"/>
            </p:nvPicPr>
            <p:blipFill>
              <a:blip r:embed="rId7"/>
            </p:blipFill>
            <p:spPr>
              <a:xfrm>
                <a:off x="946150" y="1972945"/>
                <a:ext cx="429260" cy="7175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2000250" y="3241040"/>
              <a:ext cx="357505" cy="312420"/>
            </p14:xfrm>
          </p:contentPart>
        </mc:Choice>
        <mc:Fallback xmlns="">
          <p:pic>
            <p:nvPicPr>
              <p:cNvPr id="8" name="墨迹 7"/>
            </p:nvPicPr>
            <p:blipFill>
              <a:blip r:embed="rId9"/>
            </p:blipFill>
            <p:spPr>
              <a:xfrm>
                <a:off x="2000250" y="3241040"/>
                <a:ext cx="357505" cy="3124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2465070" y="3473450"/>
              <a:ext cx="276860" cy="44450"/>
            </p14:xfrm>
          </p:contentPart>
        </mc:Choice>
        <mc:Fallback xmlns="">
          <p:pic>
            <p:nvPicPr>
              <p:cNvPr id="9" name="墨迹 8"/>
            </p:nvPicPr>
            <p:blipFill>
              <a:blip r:embed="rId11"/>
            </p:blipFill>
            <p:spPr>
              <a:xfrm>
                <a:off x="2465070" y="3473450"/>
                <a:ext cx="276860" cy="444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2456180" y="3553460"/>
              <a:ext cx="259080" cy="36195"/>
            </p14:xfrm>
          </p:contentPart>
        </mc:Choice>
        <mc:Fallback xmlns="">
          <p:pic>
            <p:nvPicPr>
              <p:cNvPr id="10" name="墨迹 9"/>
            </p:nvPicPr>
            <p:blipFill>
              <a:blip r:embed="rId13"/>
            </p:blipFill>
            <p:spPr>
              <a:xfrm>
                <a:off x="2456180" y="3553460"/>
                <a:ext cx="259080" cy="3619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2393315" y="3214370"/>
              <a:ext cx="437515" cy="366395"/>
            </p14:xfrm>
          </p:contentPart>
        </mc:Choice>
        <mc:Fallback xmlns="">
          <p:pic>
            <p:nvPicPr>
              <p:cNvPr id="11" name="墨迹 10"/>
            </p:nvPicPr>
            <p:blipFill>
              <a:blip r:embed="rId15"/>
            </p:blipFill>
            <p:spPr>
              <a:xfrm>
                <a:off x="2393315" y="3214370"/>
                <a:ext cx="437515" cy="36639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876800" y="2026920"/>
              <a:ext cx="749935" cy="35560"/>
            </p14:xfrm>
          </p:contentPart>
        </mc:Choice>
        <mc:Fallback xmlns="">
          <p:pic>
            <p:nvPicPr>
              <p:cNvPr id="12" name="墨迹 11"/>
            </p:nvPicPr>
            <p:blipFill>
              <a:blip r:embed="rId17"/>
            </p:blipFill>
            <p:spPr>
              <a:xfrm>
                <a:off x="4876800" y="2026920"/>
                <a:ext cx="749935" cy="355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6412865" y="2009140"/>
              <a:ext cx="598170" cy="53340"/>
            </p14:xfrm>
          </p:contentPart>
        </mc:Choice>
        <mc:Fallback xmlns="">
          <p:pic>
            <p:nvPicPr>
              <p:cNvPr id="13" name="墨迹 12"/>
            </p:nvPicPr>
            <p:blipFill>
              <a:blip r:embed="rId19"/>
            </p:blipFill>
            <p:spPr>
              <a:xfrm>
                <a:off x="6412865" y="2009140"/>
                <a:ext cx="598170" cy="533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4956810" y="3589655"/>
              <a:ext cx="160655" cy="598170"/>
            </p14:xfrm>
          </p:contentPart>
        </mc:Choice>
        <mc:Fallback xmlns="">
          <p:pic>
            <p:nvPicPr>
              <p:cNvPr id="14" name="墨迹 13"/>
            </p:nvPicPr>
            <p:blipFill>
              <a:blip r:embed="rId21"/>
            </p:blipFill>
            <p:spPr>
              <a:xfrm>
                <a:off x="4956810" y="3589655"/>
                <a:ext cx="160655" cy="5981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7520305" y="1990725"/>
              <a:ext cx="366395" cy="18415"/>
            </p14:xfrm>
          </p:contentPart>
        </mc:Choice>
        <mc:Fallback xmlns="">
          <p:pic>
            <p:nvPicPr>
              <p:cNvPr id="15" name="墨迹 14"/>
            </p:nvPicPr>
            <p:blipFill>
              <a:blip r:embed="rId23"/>
            </p:blipFill>
            <p:spPr>
              <a:xfrm>
                <a:off x="7520305" y="1990725"/>
                <a:ext cx="366395" cy="1841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7948930" y="3678555"/>
              <a:ext cx="232410" cy="678815"/>
            </p14:xfrm>
          </p:contentPart>
        </mc:Choice>
        <mc:Fallback xmlns="">
          <p:pic>
            <p:nvPicPr>
              <p:cNvPr id="16" name="墨迹 15"/>
            </p:nvPicPr>
            <p:blipFill>
              <a:blip r:embed="rId25"/>
            </p:blipFill>
            <p:spPr>
              <a:xfrm>
                <a:off x="7948930" y="3678555"/>
                <a:ext cx="232410" cy="67881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10539095" y="2276475"/>
              <a:ext cx="250190" cy="241300"/>
            </p14:xfrm>
          </p:contentPart>
        </mc:Choice>
        <mc:Fallback xmlns="">
          <p:pic>
            <p:nvPicPr>
              <p:cNvPr id="17" name="墨迹 16"/>
            </p:nvPicPr>
            <p:blipFill>
              <a:blip r:embed="rId27"/>
            </p:blipFill>
            <p:spPr>
              <a:xfrm>
                <a:off x="10539095" y="2276475"/>
                <a:ext cx="250190" cy="2413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10833735" y="2437765"/>
              <a:ext cx="18415" cy="124460"/>
            </p14:xfrm>
          </p:contentPart>
        </mc:Choice>
        <mc:Fallback xmlns="">
          <p:pic>
            <p:nvPicPr>
              <p:cNvPr id="18" name="墨迹 17"/>
            </p:nvPicPr>
            <p:blipFill>
              <a:blip r:embed="rId29"/>
            </p:blipFill>
            <p:spPr>
              <a:xfrm>
                <a:off x="10833735" y="2437765"/>
                <a:ext cx="18415" cy="1244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11003915" y="2428875"/>
              <a:ext cx="53340" cy="231775"/>
            </p14:xfrm>
          </p:contentPart>
        </mc:Choice>
        <mc:Fallback xmlns="">
          <p:pic>
            <p:nvPicPr>
              <p:cNvPr id="19" name="墨迹 18"/>
            </p:nvPicPr>
            <p:blipFill>
              <a:blip r:embed="rId31"/>
            </p:blipFill>
            <p:spPr>
              <a:xfrm>
                <a:off x="11003915" y="2428875"/>
                <a:ext cx="53340" cy="2317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10593070" y="2750185"/>
              <a:ext cx="116205" cy="259080"/>
            </p14:xfrm>
          </p:contentPart>
        </mc:Choice>
        <mc:Fallback xmlns="">
          <p:pic>
            <p:nvPicPr>
              <p:cNvPr id="20" name="墨迹 19"/>
            </p:nvPicPr>
            <p:blipFill>
              <a:blip r:embed="rId33"/>
            </p:blipFill>
            <p:spPr>
              <a:xfrm>
                <a:off x="10593070" y="2750185"/>
                <a:ext cx="116205" cy="2590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10815955" y="2839085"/>
              <a:ext cx="89535" cy="161290"/>
            </p14:xfrm>
          </p:contentPart>
        </mc:Choice>
        <mc:Fallback xmlns="">
          <p:pic>
            <p:nvPicPr>
              <p:cNvPr id="21" name="墨迹 20"/>
            </p:nvPicPr>
            <p:blipFill>
              <a:blip r:embed="rId35"/>
            </p:blipFill>
            <p:spPr>
              <a:xfrm>
                <a:off x="10815955" y="2839085"/>
                <a:ext cx="89535" cy="16129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10690860" y="3133725"/>
              <a:ext cx="18415" cy="360"/>
            </p14:xfrm>
          </p:contentPart>
        </mc:Choice>
        <mc:Fallback xmlns="">
          <p:pic>
            <p:nvPicPr>
              <p:cNvPr id="22" name="墨迹 21"/>
            </p:nvPicPr>
            <p:blipFill>
              <a:blip r:embed="rId37"/>
            </p:blipFill>
            <p:spPr>
              <a:xfrm>
                <a:off x="10690860" y="3133725"/>
                <a:ext cx="18415"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10699750" y="3133725"/>
              <a:ext cx="71755" cy="9525"/>
            </p14:xfrm>
          </p:contentPart>
        </mc:Choice>
        <mc:Fallback xmlns="">
          <p:pic>
            <p:nvPicPr>
              <p:cNvPr id="23" name="墨迹 22"/>
            </p:nvPicPr>
            <p:blipFill>
              <a:blip r:embed="rId39"/>
            </p:blipFill>
            <p:spPr>
              <a:xfrm>
                <a:off x="10699750" y="3133725"/>
                <a:ext cx="71755"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10735945" y="3759200"/>
              <a:ext cx="250190" cy="17780"/>
            </p14:xfrm>
          </p:contentPart>
        </mc:Choice>
        <mc:Fallback xmlns="">
          <p:pic>
            <p:nvPicPr>
              <p:cNvPr id="24" name="墨迹 23"/>
            </p:nvPicPr>
            <p:blipFill>
              <a:blip r:embed="rId41"/>
            </p:blipFill>
            <p:spPr>
              <a:xfrm>
                <a:off x="10735945" y="3759200"/>
                <a:ext cx="250190" cy="177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11083925" y="3857625"/>
              <a:ext cx="161290" cy="17780"/>
            </p14:xfrm>
          </p:contentPart>
        </mc:Choice>
        <mc:Fallback xmlns="">
          <p:pic>
            <p:nvPicPr>
              <p:cNvPr id="25" name="墨迹 24"/>
            </p:nvPicPr>
            <p:blipFill>
              <a:blip r:embed="rId43"/>
            </p:blipFill>
            <p:spPr>
              <a:xfrm>
                <a:off x="11083925" y="3857625"/>
                <a:ext cx="161290" cy="177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1589405" y="3589655"/>
              <a:ext cx="313055" cy="2357120"/>
            </p14:xfrm>
          </p:contentPart>
        </mc:Choice>
        <mc:Fallback xmlns="">
          <p:pic>
            <p:nvPicPr>
              <p:cNvPr id="26" name="墨迹 25"/>
            </p:nvPicPr>
            <p:blipFill>
              <a:blip r:embed="rId45"/>
            </p:blipFill>
            <p:spPr>
              <a:xfrm>
                <a:off x="1589405" y="3589655"/>
                <a:ext cx="313055" cy="23571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2545080" y="3687445"/>
              <a:ext cx="313055" cy="187960"/>
            </p14:xfrm>
          </p:contentPart>
        </mc:Choice>
        <mc:Fallback xmlns="">
          <p:pic>
            <p:nvPicPr>
              <p:cNvPr id="27" name="墨迹 26"/>
            </p:nvPicPr>
            <p:blipFill>
              <a:blip r:embed="rId47"/>
            </p:blipFill>
            <p:spPr>
              <a:xfrm>
                <a:off x="2545080" y="3687445"/>
                <a:ext cx="313055" cy="18796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3268980" y="5250180"/>
              <a:ext cx="205105" cy="250190"/>
            </p14:xfrm>
          </p:contentPart>
        </mc:Choice>
        <mc:Fallback xmlns="">
          <p:pic>
            <p:nvPicPr>
              <p:cNvPr id="28" name="墨迹 27"/>
            </p:nvPicPr>
            <p:blipFill>
              <a:blip r:embed="rId49"/>
            </p:blipFill>
            <p:spPr>
              <a:xfrm>
                <a:off x="3268980" y="5250180"/>
                <a:ext cx="205105" cy="25019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3447415" y="5205730"/>
              <a:ext cx="98425" cy="169545"/>
            </p14:xfrm>
          </p:contentPart>
        </mc:Choice>
        <mc:Fallback xmlns="">
          <p:pic>
            <p:nvPicPr>
              <p:cNvPr id="29" name="墨迹 28"/>
            </p:nvPicPr>
            <p:blipFill>
              <a:blip r:embed="rId51"/>
            </p:blipFill>
            <p:spPr>
              <a:xfrm>
                <a:off x="3447415" y="5205730"/>
                <a:ext cx="98425" cy="16954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2830830" y="4027170"/>
              <a:ext cx="276860" cy="44450"/>
            </p14:xfrm>
          </p:contentPart>
        </mc:Choice>
        <mc:Fallback xmlns="">
          <p:pic>
            <p:nvPicPr>
              <p:cNvPr id="30" name="墨迹 29"/>
            </p:nvPicPr>
            <p:blipFill>
              <a:blip r:embed="rId53"/>
            </p:blipFill>
            <p:spPr>
              <a:xfrm>
                <a:off x="2830830" y="4027170"/>
                <a:ext cx="276860" cy="444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2830830" y="4366260"/>
              <a:ext cx="259080" cy="35560"/>
            </p14:xfrm>
          </p:contentPart>
        </mc:Choice>
        <mc:Fallback xmlns="">
          <p:pic>
            <p:nvPicPr>
              <p:cNvPr id="31" name="墨迹 30"/>
            </p:nvPicPr>
            <p:blipFill>
              <a:blip r:embed="rId55"/>
            </p:blipFill>
            <p:spPr>
              <a:xfrm>
                <a:off x="2830830" y="4366260"/>
                <a:ext cx="259080" cy="355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3027680" y="4669790"/>
              <a:ext cx="213995" cy="17780"/>
            </p14:xfrm>
          </p:contentPart>
        </mc:Choice>
        <mc:Fallback xmlns="">
          <p:pic>
            <p:nvPicPr>
              <p:cNvPr id="32" name="墨迹 31"/>
            </p:nvPicPr>
            <p:blipFill>
              <a:blip r:embed="rId57"/>
            </p:blipFill>
            <p:spPr>
              <a:xfrm>
                <a:off x="3027680" y="4669790"/>
                <a:ext cx="213995" cy="1778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2839720" y="5027295"/>
              <a:ext cx="267970" cy="26670"/>
            </p14:xfrm>
          </p:contentPart>
        </mc:Choice>
        <mc:Fallback xmlns="">
          <p:pic>
            <p:nvPicPr>
              <p:cNvPr id="33" name="墨迹 32"/>
            </p:nvPicPr>
            <p:blipFill>
              <a:blip r:embed="rId59"/>
            </p:blipFill>
            <p:spPr>
              <a:xfrm>
                <a:off x="2839720" y="5027295"/>
                <a:ext cx="267970" cy="2667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2893695" y="5616575"/>
              <a:ext cx="294640" cy="35560"/>
            </p14:xfrm>
          </p:contentPart>
        </mc:Choice>
        <mc:Fallback xmlns="">
          <p:pic>
            <p:nvPicPr>
              <p:cNvPr id="34" name="墨迹 33"/>
            </p:nvPicPr>
            <p:blipFill>
              <a:blip r:embed="rId61"/>
            </p:blipFill>
            <p:spPr>
              <a:xfrm>
                <a:off x="2893695" y="5616575"/>
                <a:ext cx="294640" cy="3556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1982470" y="213995"/>
              <a:ext cx="375285" cy="393065"/>
            </p14:xfrm>
          </p:contentPart>
        </mc:Choice>
        <mc:Fallback xmlns="">
          <p:pic>
            <p:nvPicPr>
              <p:cNvPr id="35" name="墨迹 34"/>
            </p:nvPicPr>
            <p:blipFill>
              <a:blip r:embed="rId63"/>
            </p:blipFill>
            <p:spPr>
              <a:xfrm>
                <a:off x="1982470" y="213995"/>
                <a:ext cx="375285" cy="39306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1911350" y="490855"/>
              <a:ext cx="231775" cy="267970"/>
            </p14:xfrm>
          </p:contentPart>
        </mc:Choice>
        <mc:Fallback xmlns="">
          <p:pic>
            <p:nvPicPr>
              <p:cNvPr id="36" name="墨迹 35"/>
            </p:nvPicPr>
            <p:blipFill>
              <a:blip r:embed="rId65"/>
            </p:blipFill>
            <p:spPr>
              <a:xfrm>
                <a:off x="1911350" y="490855"/>
                <a:ext cx="231775" cy="26797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875030" y="910590"/>
              <a:ext cx="62230" cy="241300"/>
            </p14:xfrm>
          </p:contentPart>
        </mc:Choice>
        <mc:Fallback xmlns="">
          <p:pic>
            <p:nvPicPr>
              <p:cNvPr id="37" name="墨迹 36"/>
            </p:nvPicPr>
            <p:blipFill>
              <a:blip r:embed="rId67"/>
            </p:blipFill>
            <p:spPr>
              <a:xfrm>
                <a:off x="875030" y="910590"/>
                <a:ext cx="62230" cy="2413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1017905" y="1143000"/>
              <a:ext cx="62230" cy="71120"/>
            </p14:xfrm>
          </p:contentPart>
        </mc:Choice>
        <mc:Fallback xmlns="">
          <p:pic>
            <p:nvPicPr>
              <p:cNvPr id="38" name="墨迹 37"/>
            </p:nvPicPr>
            <p:blipFill>
              <a:blip r:embed="rId69"/>
            </p:blipFill>
            <p:spPr>
              <a:xfrm>
                <a:off x="1017905" y="1143000"/>
                <a:ext cx="62230" cy="7112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1241425" y="1017905"/>
              <a:ext cx="360" cy="97790"/>
            </p14:xfrm>
          </p:contentPart>
        </mc:Choice>
        <mc:Fallback xmlns="">
          <p:pic>
            <p:nvPicPr>
              <p:cNvPr id="39" name="墨迹 38"/>
            </p:nvPicPr>
            <p:blipFill>
              <a:blip r:embed="rId71"/>
            </p:blipFill>
            <p:spPr>
              <a:xfrm>
                <a:off x="1241425" y="1017905"/>
                <a:ext cx="360" cy="9779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2134235" y="5473700"/>
              <a:ext cx="321945" cy="35560"/>
            </p14:xfrm>
          </p:contentPart>
        </mc:Choice>
        <mc:Fallback xmlns="">
          <p:pic>
            <p:nvPicPr>
              <p:cNvPr id="40" name="墨迹 39"/>
            </p:nvPicPr>
            <p:blipFill>
              <a:blip r:embed="rId73"/>
            </p:blipFill>
            <p:spPr>
              <a:xfrm>
                <a:off x="2134235" y="5473700"/>
                <a:ext cx="321945" cy="3556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2107565" y="5830570"/>
              <a:ext cx="393065" cy="8890"/>
            </p14:xfrm>
          </p:contentPart>
        </mc:Choice>
        <mc:Fallback xmlns="">
          <p:pic>
            <p:nvPicPr>
              <p:cNvPr id="41" name="墨迹 40"/>
            </p:nvPicPr>
            <p:blipFill>
              <a:blip r:embed="rId75"/>
            </p:blipFill>
            <p:spPr>
              <a:xfrm>
                <a:off x="2107565" y="5830570"/>
                <a:ext cx="393065" cy="889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1964690" y="5313045"/>
              <a:ext cx="44450" cy="535305"/>
            </p14:xfrm>
          </p:contentPart>
        </mc:Choice>
        <mc:Fallback xmlns="">
          <p:pic>
            <p:nvPicPr>
              <p:cNvPr id="42" name="墨迹 41"/>
            </p:nvPicPr>
            <p:blipFill>
              <a:blip r:embed="rId77"/>
            </p:blipFill>
            <p:spPr>
              <a:xfrm>
                <a:off x="1964690" y="5313045"/>
                <a:ext cx="44450" cy="53530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3536950" y="3660775"/>
              <a:ext cx="267970" cy="169545"/>
            </p14:xfrm>
          </p:contentPart>
        </mc:Choice>
        <mc:Fallback xmlns="">
          <p:pic>
            <p:nvPicPr>
              <p:cNvPr id="43" name="墨迹 42"/>
            </p:nvPicPr>
            <p:blipFill>
              <a:blip r:embed="rId79"/>
            </p:blipFill>
            <p:spPr>
              <a:xfrm>
                <a:off x="3536950" y="3660775"/>
                <a:ext cx="267970" cy="16954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3706495" y="4009390"/>
              <a:ext cx="151765" cy="97790"/>
            </p14:xfrm>
          </p:contentPart>
        </mc:Choice>
        <mc:Fallback xmlns="">
          <p:pic>
            <p:nvPicPr>
              <p:cNvPr id="44" name="墨迹 43"/>
            </p:nvPicPr>
            <p:blipFill>
              <a:blip r:embed="rId81"/>
            </p:blipFill>
            <p:spPr>
              <a:xfrm>
                <a:off x="3706495" y="4009390"/>
                <a:ext cx="151765" cy="9779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3750945" y="4339590"/>
              <a:ext cx="107315" cy="116205"/>
            </p14:xfrm>
          </p:contentPart>
        </mc:Choice>
        <mc:Fallback xmlns="">
          <p:pic>
            <p:nvPicPr>
              <p:cNvPr id="45" name="墨迹 44"/>
            </p:nvPicPr>
            <p:blipFill>
              <a:blip r:embed="rId83"/>
            </p:blipFill>
            <p:spPr>
              <a:xfrm>
                <a:off x="3750945" y="4339590"/>
                <a:ext cx="107315" cy="11620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4331335" y="3642995"/>
              <a:ext cx="357505" cy="232410"/>
            </p14:xfrm>
          </p:contentPart>
        </mc:Choice>
        <mc:Fallback xmlns="">
          <p:pic>
            <p:nvPicPr>
              <p:cNvPr id="46" name="墨迹 45"/>
            </p:nvPicPr>
            <p:blipFill>
              <a:blip r:embed="rId85"/>
            </p:blipFill>
            <p:spPr>
              <a:xfrm>
                <a:off x="4331335" y="3642995"/>
                <a:ext cx="357505" cy="23241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4340860" y="3848100"/>
              <a:ext cx="17780" cy="360"/>
            </p14:xfrm>
          </p:contentPart>
        </mc:Choice>
        <mc:Fallback xmlns="">
          <p:pic>
            <p:nvPicPr>
              <p:cNvPr id="47" name="墨迹 46"/>
            </p:nvPicPr>
            <p:blipFill>
              <a:blip r:embed="rId87"/>
            </p:blipFill>
            <p:spPr>
              <a:xfrm>
                <a:off x="4340860" y="3848100"/>
                <a:ext cx="17780" cy="3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4269105" y="5259070"/>
              <a:ext cx="250190" cy="232410"/>
            </p14:xfrm>
          </p:contentPart>
        </mc:Choice>
        <mc:Fallback xmlns="">
          <p:pic>
            <p:nvPicPr>
              <p:cNvPr id="48" name="墨迹 47"/>
            </p:nvPicPr>
            <p:blipFill>
              <a:blip r:embed="rId89"/>
            </p:blipFill>
            <p:spPr>
              <a:xfrm>
                <a:off x="4269105" y="5259070"/>
                <a:ext cx="250190" cy="23241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2286000" y="2383790"/>
              <a:ext cx="205740" cy="294640"/>
            </p14:xfrm>
          </p:contentPart>
        </mc:Choice>
        <mc:Fallback xmlns="">
          <p:pic>
            <p:nvPicPr>
              <p:cNvPr id="49" name="墨迹 48"/>
            </p:nvPicPr>
            <p:blipFill>
              <a:blip r:embed="rId91"/>
            </p:blipFill>
            <p:spPr>
              <a:xfrm>
                <a:off x="2286000" y="2383790"/>
                <a:ext cx="205740" cy="29464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2000250" y="2428875"/>
              <a:ext cx="36195" cy="115570"/>
            </p14:xfrm>
          </p:contentPart>
        </mc:Choice>
        <mc:Fallback xmlns="">
          <p:pic>
            <p:nvPicPr>
              <p:cNvPr id="50" name="墨迹 49"/>
            </p:nvPicPr>
            <p:blipFill>
              <a:blip r:embed="rId93"/>
            </p:blipFill>
            <p:spPr>
              <a:xfrm>
                <a:off x="2000250" y="2428875"/>
                <a:ext cx="36195" cy="11557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2571750" y="2286000"/>
              <a:ext cx="36195" cy="151765"/>
            </p14:xfrm>
          </p:contentPart>
        </mc:Choice>
        <mc:Fallback xmlns="">
          <p:pic>
            <p:nvPicPr>
              <p:cNvPr id="51" name="墨迹 50"/>
            </p:nvPicPr>
            <p:blipFill>
              <a:blip r:embed="rId95"/>
            </p:blipFill>
            <p:spPr>
              <a:xfrm>
                <a:off x="2571750" y="2286000"/>
                <a:ext cx="36195" cy="15176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2322195" y="2776855"/>
              <a:ext cx="222885" cy="98425"/>
            </p14:xfrm>
          </p:contentPart>
        </mc:Choice>
        <mc:Fallback xmlns="">
          <p:pic>
            <p:nvPicPr>
              <p:cNvPr id="52" name="墨迹 51"/>
            </p:nvPicPr>
            <p:blipFill>
              <a:blip r:embed="rId97"/>
            </p:blipFill>
            <p:spPr>
              <a:xfrm>
                <a:off x="2322195" y="2776855"/>
                <a:ext cx="222885" cy="984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2357755" y="2955290"/>
              <a:ext cx="17780" cy="360"/>
            </p14:xfrm>
          </p:contentPart>
        </mc:Choice>
        <mc:Fallback xmlns="">
          <p:pic>
            <p:nvPicPr>
              <p:cNvPr id="53" name="墨迹 52"/>
            </p:nvPicPr>
            <p:blipFill>
              <a:blip r:embed="rId87"/>
            </p:blipFill>
            <p:spPr>
              <a:xfrm>
                <a:off x="2357755" y="2955290"/>
                <a:ext cx="17780" cy="36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3813810" y="4857750"/>
              <a:ext cx="330200" cy="231775"/>
            </p14:xfrm>
          </p:contentPart>
        </mc:Choice>
        <mc:Fallback xmlns="">
          <p:pic>
            <p:nvPicPr>
              <p:cNvPr id="54" name="墨迹 53"/>
            </p:nvPicPr>
            <p:blipFill>
              <a:blip r:embed="rId100"/>
            </p:blipFill>
            <p:spPr>
              <a:xfrm>
                <a:off x="3813810" y="4857750"/>
                <a:ext cx="330200" cy="23177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3348990" y="4991100"/>
              <a:ext cx="241300" cy="45085"/>
            </p14:xfrm>
          </p:contentPart>
        </mc:Choice>
        <mc:Fallback xmlns="">
          <p:pic>
            <p:nvPicPr>
              <p:cNvPr id="55" name="墨迹 54"/>
            </p:nvPicPr>
            <p:blipFill>
              <a:blip r:embed="rId102"/>
            </p:blipFill>
            <p:spPr>
              <a:xfrm>
                <a:off x="3348990" y="4991100"/>
                <a:ext cx="241300" cy="4508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2964815" y="2482215"/>
              <a:ext cx="357505" cy="276860"/>
            </p14:xfrm>
          </p:contentPart>
        </mc:Choice>
        <mc:Fallback xmlns="">
          <p:pic>
            <p:nvPicPr>
              <p:cNvPr id="56" name="墨迹 55"/>
            </p:nvPicPr>
            <p:blipFill>
              <a:blip r:embed="rId104"/>
            </p:blipFill>
            <p:spPr>
              <a:xfrm>
                <a:off x="2964815" y="2482215"/>
                <a:ext cx="357505" cy="2768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3662045" y="2508885"/>
              <a:ext cx="17780" cy="360"/>
            </p14:xfrm>
          </p:contentPart>
        </mc:Choice>
        <mc:Fallback xmlns="">
          <p:pic>
            <p:nvPicPr>
              <p:cNvPr id="57" name="墨迹 56"/>
            </p:nvPicPr>
            <p:blipFill>
              <a:blip r:embed="rId87"/>
            </p:blipFill>
            <p:spPr>
              <a:xfrm>
                <a:off x="3662045" y="2508885"/>
                <a:ext cx="17780" cy="36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8" name="墨迹 57"/>
              <p14:cNvContentPartPr/>
              <p14:nvPr/>
            </p14:nvContentPartPr>
            <p14:xfrm>
              <a:off x="3536950" y="2562225"/>
              <a:ext cx="125095" cy="223520"/>
            </p14:xfrm>
          </p:contentPart>
        </mc:Choice>
        <mc:Fallback xmlns="">
          <p:pic>
            <p:nvPicPr>
              <p:cNvPr id="58" name="墨迹 57"/>
            </p:nvPicPr>
            <p:blipFill>
              <a:blip r:embed="rId107"/>
            </p:blipFill>
            <p:spPr>
              <a:xfrm>
                <a:off x="3536950" y="2562225"/>
                <a:ext cx="125095" cy="22352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9" name="墨迹 58"/>
              <p14:cNvContentPartPr/>
              <p14:nvPr/>
            </p14:nvContentPartPr>
            <p14:xfrm>
              <a:off x="3608070" y="2625090"/>
              <a:ext cx="276860" cy="98425"/>
            </p14:xfrm>
          </p:contentPart>
        </mc:Choice>
        <mc:Fallback xmlns="">
          <p:pic>
            <p:nvPicPr>
              <p:cNvPr id="59" name="墨迹 58"/>
            </p:nvPicPr>
            <p:blipFill>
              <a:blip r:embed="rId109"/>
            </p:blipFill>
            <p:spPr>
              <a:xfrm>
                <a:off x="3608070" y="2625090"/>
                <a:ext cx="276860" cy="9842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0" name="墨迹 59"/>
              <p14:cNvContentPartPr/>
              <p14:nvPr/>
            </p14:nvContentPartPr>
            <p14:xfrm>
              <a:off x="3679825" y="2812415"/>
              <a:ext cx="160655" cy="205740"/>
            </p14:xfrm>
          </p:contentPart>
        </mc:Choice>
        <mc:Fallback xmlns="">
          <p:pic>
            <p:nvPicPr>
              <p:cNvPr id="60" name="墨迹 59"/>
            </p:nvPicPr>
            <p:blipFill>
              <a:blip r:embed="rId111"/>
            </p:blipFill>
            <p:spPr>
              <a:xfrm>
                <a:off x="3679825" y="2812415"/>
                <a:ext cx="160655" cy="20574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1" name="墨迹 60"/>
              <p14:cNvContentPartPr/>
              <p14:nvPr/>
            </p14:nvContentPartPr>
            <p14:xfrm>
              <a:off x="4054475" y="2491105"/>
              <a:ext cx="71755" cy="142875"/>
            </p14:xfrm>
          </p:contentPart>
        </mc:Choice>
        <mc:Fallback xmlns="">
          <p:pic>
            <p:nvPicPr>
              <p:cNvPr id="61" name="墨迹 60"/>
            </p:nvPicPr>
            <p:blipFill>
              <a:blip r:embed="rId113"/>
            </p:blipFill>
            <p:spPr>
              <a:xfrm>
                <a:off x="4054475" y="2491105"/>
                <a:ext cx="71755" cy="14287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2" name="墨迹 61"/>
              <p14:cNvContentPartPr/>
              <p14:nvPr/>
            </p14:nvContentPartPr>
            <p14:xfrm>
              <a:off x="4135120" y="2535555"/>
              <a:ext cx="17780" cy="360"/>
            </p14:xfrm>
          </p:contentPart>
        </mc:Choice>
        <mc:Fallback xmlns="">
          <p:pic>
            <p:nvPicPr>
              <p:cNvPr id="62" name="墨迹 61"/>
            </p:nvPicPr>
            <p:blipFill>
              <a:blip r:embed="rId87"/>
            </p:blipFill>
            <p:spPr>
              <a:xfrm>
                <a:off x="4135120" y="2535555"/>
                <a:ext cx="17780" cy="3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3" name="墨迹 62"/>
              <p14:cNvContentPartPr/>
              <p14:nvPr/>
            </p14:nvContentPartPr>
            <p14:xfrm>
              <a:off x="4170680" y="2580640"/>
              <a:ext cx="17780" cy="360"/>
            </p14:xfrm>
          </p:contentPart>
        </mc:Choice>
        <mc:Fallback xmlns="">
          <p:pic>
            <p:nvPicPr>
              <p:cNvPr id="63" name="墨迹 62"/>
            </p:nvPicPr>
            <p:blipFill>
              <a:blip r:embed="rId87"/>
            </p:blipFill>
            <p:spPr>
              <a:xfrm>
                <a:off x="4170680" y="2580640"/>
                <a:ext cx="17780" cy="36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4" name="墨迹 63"/>
              <p14:cNvContentPartPr/>
              <p14:nvPr/>
            </p14:nvContentPartPr>
            <p14:xfrm>
              <a:off x="4295775" y="2410460"/>
              <a:ext cx="125095" cy="161290"/>
            </p14:xfrm>
          </p:contentPart>
        </mc:Choice>
        <mc:Fallback xmlns="">
          <p:pic>
            <p:nvPicPr>
              <p:cNvPr id="64" name="墨迹 63"/>
            </p:nvPicPr>
            <p:blipFill>
              <a:blip r:embed="rId117"/>
            </p:blipFill>
            <p:spPr>
              <a:xfrm>
                <a:off x="4295775" y="2410460"/>
                <a:ext cx="125095" cy="16129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5" name="墨迹 64"/>
              <p14:cNvContentPartPr/>
              <p14:nvPr/>
            </p14:nvContentPartPr>
            <p14:xfrm>
              <a:off x="4367530" y="2482215"/>
              <a:ext cx="17780" cy="360"/>
            </p14:xfrm>
          </p:contentPart>
        </mc:Choice>
        <mc:Fallback xmlns="">
          <p:pic>
            <p:nvPicPr>
              <p:cNvPr id="65" name="墨迹 64"/>
            </p:nvPicPr>
            <p:blipFill>
              <a:blip r:embed="rId87"/>
            </p:blipFill>
            <p:spPr>
              <a:xfrm>
                <a:off x="4367530" y="2482215"/>
                <a:ext cx="17780" cy="36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6" name="墨迹 65"/>
              <p14:cNvContentPartPr/>
              <p14:nvPr/>
            </p14:nvContentPartPr>
            <p14:xfrm>
              <a:off x="4447540" y="2544445"/>
              <a:ext cx="17780" cy="360"/>
            </p14:xfrm>
          </p:contentPart>
        </mc:Choice>
        <mc:Fallback xmlns="">
          <p:pic>
            <p:nvPicPr>
              <p:cNvPr id="66" name="墨迹 65"/>
            </p:nvPicPr>
            <p:blipFill>
              <a:blip r:embed="rId87"/>
            </p:blipFill>
            <p:spPr>
              <a:xfrm>
                <a:off x="4447540" y="2544445"/>
                <a:ext cx="17780" cy="3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7" name="墨迹 66"/>
              <p14:cNvContentPartPr/>
              <p14:nvPr/>
            </p14:nvContentPartPr>
            <p14:xfrm>
              <a:off x="4144010" y="2651760"/>
              <a:ext cx="178435" cy="232410"/>
            </p14:xfrm>
          </p:contentPart>
        </mc:Choice>
        <mc:Fallback xmlns="">
          <p:pic>
            <p:nvPicPr>
              <p:cNvPr id="67" name="墨迹 66"/>
            </p:nvPicPr>
            <p:blipFill>
              <a:blip r:embed="rId121"/>
            </p:blipFill>
            <p:spPr>
              <a:xfrm>
                <a:off x="4144010" y="2651760"/>
                <a:ext cx="178435" cy="23241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8" name="墨迹 67"/>
              <p14:cNvContentPartPr/>
              <p14:nvPr/>
            </p14:nvContentPartPr>
            <p14:xfrm>
              <a:off x="4233545" y="2830195"/>
              <a:ext cx="8890" cy="250190"/>
            </p14:xfrm>
          </p:contentPart>
        </mc:Choice>
        <mc:Fallback xmlns="">
          <p:pic>
            <p:nvPicPr>
              <p:cNvPr id="68" name="墨迹 67"/>
            </p:nvPicPr>
            <p:blipFill>
              <a:blip r:embed="rId123"/>
            </p:blipFill>
            <p:spPr>
              <a:xfrm>
                <a:off x="4233545" y="2830195"/>
                <a:ext cx="8890" cy="25019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9" name="墨迹 68"/>
              <p14:cNvContentPartPr/>
              <p14:nvPr/>
            </p14:nvContentPartPr>
            <p14:xfrm>
              <a:off x="4358640" y="2732405"/>
              <a:ext cx="374650" cy="125095"/>
            </p14:xfrm>
          </p:contentPart>
        </mc:Choice>
        <mc:Fallback xmlns="">
          <p:pic>
            <p:nvPicPr>
              <p:cNvPr id="69" name="墨迹 68"/>
            </p:nvPicPr>
            <p:blipFill>
              <a:blip r:embed="rId125"/>
            </p:blipFill>
            <p:spPr>
              <a:xfrm>
                <a:off x="4358640" y="2732405"/>
                <a:ext cx="374650" cy="12509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0" name="墨迹 69"/>
              <p14:cNvContentPartPr/>
              <p14:nvPr/>
            </p14:nvContentPartPr>
            <p14:xfrm>
              <a:off x="4465320" y="2678430"/>
              <a:ext cx="116205" cy="446405"/>
            </p14:xfrm>
          </p:contentPart>
        </mc:Choice>
        <mc:Fallback xmlns="">
          <p:pic>
            <p:nvPicPr>
              <p:cNvPr id="70" name="墨迹 69"/>
            </p:nvPicPr>
            <p:blipFill>
              <a:blip r:embed="rId127"/>
            </p:blipFill>
            <p:spPr>
              <a:xfrm>
                <a:off x="4465320" y="2678430"/>
                <a:ext cx="116205" cy="446405"/>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1" name="墨迹 70"/>
              <p14:cNvContentPartPr/>
              <p14:nvPr/>
            </p14:nvContentPartPr>
            <p14:xfrm>
              <a:off x="4411980" y="2919730"/>
              <a:ext cx="17780" cy="360"/>
            </p14:xfrm>
          </p:contentPart>
        </mc:Choice>
        <mc:Fallback xmlns="">
          <p:pic>
            <p:nvPicPr>
              <p:cNvPr id="71" name="墨迹 70"/>
            </p:nvPicPr>
            <p:blipFill>
              <a:blip r:embed="rId87"/>
            </p:blipFill>
            <p:spPr>
              <a:xfrm>
                <a:off x="4411980" y="2919730"/>
                <a:ext cx="17780" cy="360"/>
              </a:xfrm>
              <a:prstGeom prst="rect"/>
            </p:spPr>
          </p:pic>
        </mc:Fallback>
      </mc:AlternateContent>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语言中，用</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关键字来表示基本的整数类型</a:t>
            </a:r>
            <a:r>
              <a:rPr lang="zh-CN" altLang="en-US" sz="1800" b="0" i="0" u="none" strike="noStrike" baseline="0" dirty="0">
                <a:latin typeface="宋体" panose="02010600030101010101" pitchFamily="2" charset="-122"/>
                <a:ea typeface="宋体" panose="02010600030101010101" pitchFamily="2" charset="-122"/>
              </a:rPr>
              <a:t>。后</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个关键字（</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新增的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用于提供基本整数类型的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变式</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unsigned short int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关键字用于指定字母和</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其他字符</a:t>
            </a:r>
            <a:r>
              <a:rPr lang="zh-CN" altLang="en-US" sz="1800" b="0" i="0" u="none" strike="noStrike" baseline="0" dirty="0">
                <a:latin typeface="宋体" panose="02010600030101010101" pitchFamily="2" charset="-122"/>
                <a:ea typeface="宋体" panose="02010600030101010101" pitchFamily="2" charset="-122"/>
              </a:rPr>
              <a:t>（如，</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）。另外，</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类型也可以表示较小的整数。</a:t>
            </a:r>
            <a:r>
              <a:rPr lang="en-US" altLang="zh-CN" sz="1800" b="0" i="0" u="none" strike="noStrike" baseline="0" dirty="0">
                <a:solidFill>
                  <a:srgbClr val="FF0000"/>
                </a:solidFill>
                <a:latin typeface="TimesNewRomanPSMT"/>
                <a:ea typeface="宋体" panose="02010600030101010101" pitchFamily="2" charset="-122"/>
              </a:rPr>
              <a:t>float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long 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示带小数点的数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类型表示布尔值（</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_Imaginary</a:t>
            </a:r>
            <a:r>
              <a:rPr lang="zh-CN" altLang="en-US" sz="1800" b="0" i="0" u="none" strike="noStrike" baseline="0" dirty="0">
                <a:latin typeface="宋体" panose="02010600030101010101" pitchFamily="2" charset="-122"/>
                <a:ea typeface="宋体" panose="02010600030101010101" pitchFamily="2" charset="-122"/>
              </a:rPr>
              <a:t>分别表示复数和虚数。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通过这些关键字创建的类型，按计算机的储存方式可分为两大基本类型：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整数类型和浮点数类型</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 </a:t>
            </a:r>
            <a:r>
              <a:rPr lang="zh-CN" altLang="en-US" dirty="0"/>
              <a:t>数据：数据类型关键字</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491740" y="2044700"/>
              <a:ext cx="678815" cy="8890"/>
            </p14:xfrm>
          </p:contentPart>
        </mc:Choice>
        <mc:Fallback xmlns="">
          <p:pic>
            <p:nvPicPr>
              <p:cNvPr id="4" name="墨迹 3"/>
            </p:nvPicPr>
            <p:blipFill>
              <a:blip r:embed="rId2"/>
            </p:blipFill>
            <p:spPr>
              <a:xfrm>
                <a:off x="2491740" y="2044700"/>
                <a:ext cx="678815" cy="88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4108450" y="1990725"/>
              <a:ext cx="553720" cy="360"/>
            </p14:xfrm>
          </p:contentPart>
        </mc:Choice>
        <mc:Fallback xmlns="">
          <p:pic>
            <p:nvPicPr>
              <p:cNvPr id="5" name="墨迹 4"/>
            </p:nvPicPr>
            <p:blipFill>
              <a:blip r:embed="rId4"/>
            </p:blipFill>
            <p:spPr>
              <a:xfrm>
                <a:off x="4108450" y="1990725"/>
                <a:ext cx="55372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001260" y="2026920"/>
              <a:ext cx="750570" cy="17780"/>
            </p14:xfrm>
          </p:contentPart>
        </mc:Choice>
        <mc:Fallback xmlns="">
          <p:pic>
            <p:nvPicPr>
              <p:cNvPr id="6" name="墨迹 5"/>
            </p:nvPicPr>
            <p:blipFill>
              <a:blip r:embed="rId6"/>
            </p:blipFill>
            <p:spPr>
              <a:xfrm>
                <a:off x="5001260" y="2026920"/>
                <a:ext cx="750570" cy="17780"/>
              </a:xfrm>
              <a:prstGeom prst="rect"/>
            </p:spPr>
          </p:pic>
        </mc:Fallback>
      </mc:AlternateContent>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位、字节和字</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位、字节和字是描述计算机数据单元或存储单元的术语。这里主要指</a:t>
            </a:r>
            <a:r>
              <a:rPr lang="zh-CN" altLang="en-US" sz="1800" b="0" i="0" u="none" strike="noStrike" baseline="0" dirty="0">
                <a:solidFill>
                  <a:srgbClr val="FF0000"/>
                </a:solidFill>
                <a:latin typeface="宋体" panose="02010600030101010101" pitchFamily="2" charset="-122"/>
                <a:ea typeface="宋体" panose="02010600030101010101" pitchFamily="2" charset="-122"/>
              </a:rPr>
              <a:t>存储单元</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最小的存储单元是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en-US" altLang="zh-CN" sz="1800" b="0" i="0" u="none" strike="noStrike" baseline="0" dirty="0">
                <a:solidFill>
                  <a:srgbClr val="FF0000"/>
                </a:solidFill>
                <a:latin typeface="TimesNewRomanPSMT"/>
                <a:ea typeface="宋体" panose="02010600030101010101" pitchFamily="2" charset="-122"/>
              </a:rPr>
              <a:t>bit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，可以储存</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（或者说，位用于设置</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开</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关</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位储存的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信息有限，但是计算机中位的数量十分庞大。位是计算机内存的基本构建块。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byte</a:t>
            </a:r>
            <a:r>
              <a:rPr lang="zh-CN" altLang="en-US" sz="1800" b="0" i="0" u="none" strike="noStrike" baseline="0" dirty="0">
                <a:latin typeface="宋体" panose="02010600030101010101" pitchFamily="2" charset="-122"/>
                <a:ea typeface="宋体" panose="02010600030101010101" pitchFamily="2" charset="-122"/>
              </a:rPr>
              <a:t>）是常用的计算机存储单位。对于几乎所有的机器，</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字节均为</a:t>
            </a:r>
            <a:r>
              <a:rPr lang="en-US" altLang="zh-CN" sz="1800" b="0" i="0" u="none" strike="noStrike" baseline="0" dirty="0">
                <a:solidFill>
                  <a:srgbClr val="FF0000"/>
                </a:solidFill>
                <a:latin typeface="TimesNewRomanPSMT"/>
                <a:ea typeface="宋体" panose="02010600030101010101" pitchFamily="2" charset="-122"/>
              </a:rPr>
              <a:t>8</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zh-CN" altLang="en-US" sz="1800" b="0" i="0" u="none" strike="noStrike" baseline="0" dirty="0">
                <a:latin typeface="宋体" panose="02010600030101010101" pitchFamily="2" charset="-122"/>
                <a:ea typeface="宋体" panose="02010600030101010101" pitchFamily="2" charset="-122"/>
              </a:rPr>
              <a:t>。这是字节的标准定义，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至少在衡量存储单位时是这样（但是，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语言对此有不同的定义，请参阅本章</a:t>
            </a:r>
            <a:r>
              <a:rPr lang="en-US" altLang="zh-CN" sz="1800" b="0" i="0" u="none" strike="noStrike" baseline="0" dirty="0">
                <a:latin typeface="TimesNewRomanPSMT"/>
                <a:ea typeface="宋体" panose="02010600030101010101" pitchFamily="2" charset="-122"/>
              </a:rPr>
              <a:t>3.4.3</a:t>
            </a:r>
            <a:r>
              <a:rPr lang="zh-CN" altLang="en-US" sz="1800" b="0" i="0" u="none" strike="noStrike" baseline="0" dirty="0">
                <a:latin typeface="宋体" panose="02010600030101010101" pitchFamily="2" charset="-122"/>
                <a:ea typeface="宋体" panose="02010600030101010101" pitchFamily="2" charset="-122"/>
              </a:rPr>
              <a:t>节）。既然</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位可以表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，那么</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位字节就有</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次方）种可能的</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的组合。通过二进制编码（仅用</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便可表示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数字），便可表示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的整数或一组字符（第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章将详细讨论二进制编码，如果感兴趣可以现在浏览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一下该章的内容）</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 </a:t>
            </a:r>
            <a:r>
              <a:rPr lang="zh-CN" altLang="en-US" dirty="0"/>
              <a:t>数据：数据类型关键字</a:t>
            </a:r>
            <a:endParaRPr lang="zh-CN" alt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字（</a:t>
            </a:r>
            <a:r>
              <a:rPr lang="en-US" altLang="zh-CN" sz="1800" b="0" i="0" u="none" strike="noStrike" baseline="0" dirty="0">
                <a:solidFill>
                  <a:srgbClr val="FF0000"/>
                </a:solidFill>
                <a:latin typeface="TimesNewRomanPSMT"/>
                <a:ea typeface="宋体" panose="02010600030101010101" pitchFamily="2" charset="-122"/>
              </a:rPr>
              <a:t>word</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是设计计算机时给定的自然存储单位。对于</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位的微型计算机（如，最初的苹果机），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字长只有</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位。从那以后，个人计算机字长增至</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位，直到目前的</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位。计算机的字长越大，其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数据转移越快，允许的内存访问也更多。</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 </a:t>
            </a:r>
            <a:r>
              <a:rPr lang="zh-CN" altLang="en-US" dirty="0"/>
              <a:t>数据：数据类型关键字</a:t>
            </a:r>
            <a:endParaRPr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整数类型？浮点数类型？如果觉得这些术语非常陌生，别担心，下面先简述它们的含义。如果不熟悉位、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字节和字的概念，请阅读上面方框中的内容。刚开始学习时，不必了解所有的细节，就像学习开车之前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不必详细了解汽车内部引擎的原理一样。但是，了解一些计算机或汽车引擎内部的原理会对你有所帮助。</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对我们而言，整数和浮点数的区别是它们的书写方式不同。对计算机而言，它们的区别是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储存方式不同</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下面详细介绍整数和浮点数。</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3.3.1 </a:t>
            </a:r>
            <a:r>
              <a:rPr lang="zh-CN" altLang="en-US" dirty="0"/>
              <a:t>整数和浮点数</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4813935" y="2062480"/>
              <a:ext cx="795020" cy="17780"/>
            </p14:xfrm>
          </p:contentPart>
        </mc:Choice>
        <mc:Fallback xmlns="">
          <p:pic>
            <p:nvPicPr>
              <p:cNvPr id="4" name="墨迹 3"/>
            </p:nvPicPr>
            <p:blipFill>
              <a:blip r:embed="rId2"/>
            </p:blipFill>
            <p:spPr>
              <a:xfrm>
                <a:off x="4813935" y="2062480"/>
                <a:ext cx="795020" cy="177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562735" y="2330450"/>
              <a:ext cx="652145" cy="71120"/>
            </p14:xfrm>
          </p:contentPart>
        </mc:Choice>
        <mc:Fallback xmlns="">
          <p:pic>
            <p:nvPicPr>
              <p:cNvPr id="5" name="墨迹 4"/>
            </p:nvPicPr>
            <p:blipFill>
              <a:blip r:embed="rId4"/>
            </p:blipFill>
            <p:spPr>
              <a:xfrm>
                <a:off x="1562735" y="2330450"/>
                <a:ext cx="652145" cy="71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671185" y="2357120"/>
              <a:ext cx="821690" cy="35560"/>
            </p14:xfrm>
          </p:contentPart>
        </mc:Choice>
        <mc:Fallback xmlns="">
          <p:pic>
            <p:nvPicPr>
              <p:cNvPr id="6" name="墨迹 5"/>
            </p:nvPicPr>
            <p:blipFill>
              <a:blip r:embed="rId6"/>
            </p:blipFill>
            <p:spPr>
              <a:xfrm>
                <a:off x="5671185" y="2357120"/>
                <a:ext cx="821690" cy="35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7564755" y="2357120"/>
              <a:ext cx="1134745" cy="53340"/>
            </p14:xfrm>
          </p:contentPart>
        </mc:Choice>
        <mc:Fallback xmlns="">
          <p:pic>
            <p:nvPicPr>
              <p:cNvPr id="7" name="墨迹 6"/>
            </p:nvPicPr>
            <p:blipFill>
              <a:blip r:embed="rId8"/>
            </p:blipFill>
            <p:spPr>
              <a:xfrm>
                <a:off x="7564755" y="2357120"/>
                <a:ext cx="1134745" cy="533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0298430" y="2392680"/>
              <a:ext cx="347980" cy="26670"/>
            </p14:xfrm>
          </p:contentPart>
        </mc:Choice>
        <mc:Fallback xmlns="">
          <p:pic>
            <p:nvPicPr>
              <p:cNvPr id="8" name="墨迹 7"/>
            </p:nvPicPr>
            <p:blipFill>
              <a:blip r:embed="rId10"/>
            </p:blipFill>
            <p:spPr>
              <a:xfrm>
                <a:off x="10298430" y="2392680"/>
                <a:ext cx="347980" cy="2667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2545080" y="2714625"/>
              <a:ext cx="1027430" cy="44450"/>
            </p14:xfrm>
          </p:contentPart>
        </mc:Choice>
        <mc:Fallback xmlns="">
          <p:pic>
            <p:nvPicPr>
              <p:cNvPr id="9" name="墨迹 8"/>
            </p:nvPicPr>
            <p:blipFill>
              <a:blip r:embed="rId12"/>
            </p:blipFill>
            <p:spPr>
              <a:xfrm>
                <a:off x="2545080" y="2714625"/>
                <a:ext cx="1027430" cy="444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6591300" y="2732405"/>
              <a:ext cx="580390" cy="8890"/>
            </p14:xfrm>
          </p:contentPart>
        </mc:Choice>
        <mc:Fallback xmlns="">
          <p:pic>
            <p:nvPicPr>
              <p:cNvPr id="10" name="墨迹 9"/>
            </p:nvPicPr>
            <p:blipFill>
              <a:blip r:embed="rId14"/>
            </p:blipFill>
            <p:spPr>
              <a:xfrm>
                <a:off x="6591300" y="2732405"/>
                <a:ext cx="580390" cy="889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8788400" y="2714625"/>
              <a:ext cx="634365" cy="44450"/>
            </p14:xfrm>
          </p:contentPart>
        </mc:Choice>
        <mc:Fallback xmlns="">
          <p:pic>
            <p:nvPicPr>
              <p:cNvPr id="11" name="墨迹 10"/>
            </p:nvPicPr>
            <p:blipFill>
              <a:blip r:embed="rId16"/>
            </p:blipFill>
            <p:spPr>
              <a:xfrm>
                <a:off x="8788400" y="2714625"/>
                <a:ext cx="634365" cy="444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10101580" y="2705100"/>
              <a:ext cx="741680" cy="53975"/>
            </p14:xfrm>
          </p:contentPart>
        </mc:Choice>
        <mc:Fallback xmlns="">
          <p:pic>
            <p:nvPicPr>
              <p:cNvPr id="12" name="墨迹 11"/>
            </p:nvPicPr>
            <p:blipFill>
              <a:blip r:embed="rId18"/>
            </p:blipFill>
            <p:spPr>
              <a:xfrm>
                <a:off x="10101580" y="2705100"/>
                <a:ext cx="741680" cy="539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2411095" y="3884295"/>
              <a:ext cx="267970" cy="26670"/>
            </p14:xfrm>
          </p:contentPart>
        </mc:Choice>
        <mc:Fallback xmlns="">
          <p:pic>
            <p:nvPicPr>
              <p:cNvPr id="13" name="墨迹 12"/>
            </p:nvPicPr>
            <p:blipFill>
              <a:blip r:embed="rId20"/>
            </p:blipFill>
            <p:spPr>
              <a:xfrm>
                <a:off x="2411095" y="3884295"/>
                <a:ext cx="267970" cy="266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3009900" y="3884295"/>
              <a:ext cx="330200" cy="17780"/>
            </p14:xfrm>
          </p:contentPart>
        </mc:Choice>
        <mc:Fallback xmlns="">
          <p:pic>
            <p:nvPicPr>
              <p:cNvPr id="14" name="墨迹 13"/>
            </p:nvPicPr>
            <p:blipFill>
              <a:blip r:embed="rId22"/>
            </p:blipFill>
            <p:spPr>
              <a:xfrm>
                <a:off x="3009900" y="3884295"/>
                <a:ext cx="330200" cy="177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5224780" y="3946525"/>
              <a:ext cx="1304290" cy="53975"/>
            </p14:xfrm>
          </p:contentPart>
        </mc:Choice>
        <mc:Fallback xmlns="">
          <p:pic>
            <p:nvPicPr>
              <p:cNvPr id="15" name="墨迹 14"/>
            </p:nvPicPr>
            <p:blipFill>
              <a:blip r:embed="rId24"/>
            </p:blipFill>
            <p:spPr>
              <a:xfrm>
                <a:off x="5224780" y="3946525"/>
                <a:ext cx="1304290" cy="539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7458075" y="3964305"/>
              <a:ext cx="535940" cy="8890"/>
            </p14:xfrm>
          </p:contentPart>
        </mc:Choice>
        <mc:Fallback xmlns="">
          <p:pic>
            <p:nvPicPr>
              <p:cNvPr id="16" name="墨迹 15"/>
            </p:nvPicPr>
            <p:blipFill>
              <a:blip r:embed="rId26"/>
            </p:blipFill>
            <p:spPr>
              <a:xfrm>
                <a:off x="7458075" y="3964305"/>
                <a:ext cx="535940" cy="889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9253220" y="3919855"/>
              <a:ext cx="205105" cy="8890"/>
            </p14:xfrm>
          </p:contentPart>
        </mc:Choice>
        <mc:Fallback xmlns="">
          <p:pic>
            <p:nvPicPr>
              <p:cNvPr id="17" name="墨迹 16"/>
            </p:nvPicPr>
            <p:blipFill>
              <a:blip r:embed="rId28"/>
            </p:blipFill>
            <p:spPr>
              <a:xfrm>
                <a:off x="9253220" y="3919855"/>
                <a:ext cx="205105" cy="889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9780270" y="3937635"/>
              <a:ext cx="1241425" cy="17780"/>
            </p14:xfrm>
          </p:contentPart>
        </mc:Choice>
        <mc:Fallback xmlns="">
          <p:pic>
            <p:nvPicPr>
              <p:cNvPr id="18" name="墨迹 17"/>
            </p:nvPicPr>
            <p:blipFill>
              <a:blip r:embed="rId30"/>
            </p:blipFill>
            <p:spPr>
              <a:xfrm>
                <a:off x="9780270" y="3937635"/>
                <a:ext cx="1241425" cy="177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9771380" y="3357245"/>
              <a:ext cx="1687830" cy="624840"/>
            </p14:xfrm>
          </p:contentPart>
        </mc:Choice>
        <mc:Fallback xmlns="">
          <p:pic>
            <p:nvPicPr>
              <p:cNvPr id="19" name="墨迹 18"/>
            </p:nvPicPr>
            <p:blipFill>
              <a:blip r:embed="rId32"/>
            </p:blipFill>
            <p:spPr>
              <a:xfrm>
                <a:off x="9771380" y="3357245"/>
                <a:ext cx="1687830" cy="6248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10083800" y="4124960"/>
              <a:ext cx="366395" cy="955675"/>
            </p14:xfrm>
          </p:contentPart>
        </mc:Choice>
        <mc:Fallback xmlns="">
          <p:pic>
            <p:nvPicPr>
              <p:cNvPr id="20" name="墨迹 19"/>
            </p:nvPicPr>
            <p:blipFill>
              <a:blip r:embed="rId34"/>
            </p:blipFill>
            <p:spPr>
              <a:xfrm>
                <a:off x="10083800" y="4124960"/>
                <a:ext cx="366395" cy="9556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10101580" y="4000500"/>
              <a:ext cx="339725" cy="347980"/>
            </p14:xfrm>
          </p:contentPart>
        </mc:Choice>
        <mc:Fallback xmlns="">
          <p:pic>
            <p:nvPicPr>
              <p:cNvPr id="21" name="墨迹 20"/>
            </p:nvPicPr>
            <p:blipFill>
              <a:blip r:embed="rId36"/>
            </p:blipFill>
            <p:spPr>
              <a:xfrm>
                <a:off x="10101580" y="4000500"/>
                <a:ext cx="339725" cy="3479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10298430" y="4161155"/>
              <a:ext cx="240665" cy="240665"/>
            </p14:xfrm>
          </p:contentPart>
        </mc:Choice>
        <mc:Fallback xmlns="">
          <p:pic>
            <p:nvPicPr>
              <p:cNvPr id="22" name="墨迹 21"/>
            </p:nvPicPr>
            <p:blipFill>
              <a:blip r:embed="rId38"/>
            </p:blipFill>
            <p:spPr>
              <a:xfrm>
                <a:off x="10298430" y="4161155"/>
                <a:ext cx="240665" cy="240665"/>
              </a:xfrm>
              <a:prstGeom prst="rect"/>
            </p:spPr>
          </p:pic>
        </mc:Fallback>
      </mc:AlternateContent>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和数学的概念一样，在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整数是没有小数部分的数</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2456</a:t>
            </a:r>
            <a:r>
              <a:rPr lang="zh-CN" altLang="en-US" sz="1800" b="0" i="0" u="none" strike="noStrike" baseline="0" dirty="0">
                <a:latin typeface="宋体" panose="02010600030101010101" pitchFamily="2" charset="-122"/>
                <a:ea typeface="宋体" panose="02010600030101010101" pitchFamily="2" charset="-122"/>
              </a:rPr>
              <a:t>都是整数。而</a:t>
            </a:r>
            <a:r>
              <a:rPr lang="en-US" altLang="zh-CN" sz="1800" b="0" i="0" u="none" strike="noStrike" baseline="0" dirty="0">
                <a:latin typeface="TimesNewRomanPSMT"/>
                <a:ea typeface="宋体" panose="02010600030101010101" pitchFamily="2" charset="-122"/>
              </a:rPr>
              <a:t>3.14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0.22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2.000</a:t>
            </a:r>
            <a:r>
              <a:rPr lang="zh-CN" altLang="en-US" sz="1800" b="0" i="0" u="none" strike="noStrike" baseline="0" dirty="0">
                <a:latin typeface="宋体" panose="02010600030101010101" pitchFamily="2" charset="-122"/>
                <a:ea typeface="宋体" panose="02010600030101010101" pitchFamily="2" charset="-122"/>
              </a:rPr>
              <a:t>都不是整数。计算机以二进制数字储存整数，例如，整数</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以二进制写是</a:t>
            </a:r>
            <a:r>
              <a:rPr lang="en-US" altLang="zh-CN" sz="1800" b="0" i="0" u="none" strike="noStrike" baseline="0" dirty="0">
                <a:latin typeface="TimesNewRomanPSMT"/>
                <a:ea typeface="宋体" panose="02010600030101010101" pitchFamily="2" charset="-122"/>
              </a:rPr>
              <a:t>111</a:t>
            </a:r>
            <a:r>
              <a:rPr lang="zh-CN" altLang="en-US" sz="1800" b="0" i="0" u="none" strike="noStrike" baseline="0" dirty="0">
                <a:latin typeface="宋体" panose="02010600030101010101" pitchFamily="2" charset="-122"/>
                <a:ea typeface="宋体" panose="02010600030101010101" pitchFamily="2" charset="-122"/>
              </a:rPr>
              <a:t>。因此，要在</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位字节中储存该数字，需要把前</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位都设置成</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，后</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位设置成</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（如图</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3.3.2 </a:t>
            </a:r>
            <a:r>
              <a:rPr lang="zh-CN" altLang="en-US" dirty="0"/>
              <a:t>整数</a:t>
            </a:r>
            <a:endParaRPr lang="zh-CN" altLang="en-US" dirty="0"/>
          </a:p>
        </p:txBody>
      </p:sp>
      <p:pic>
        <p:nvPicPr>
          <p:cNvPr id="5" name="图片 4"/>
          <p:cNvPicPr>
            <a:picLocks noChangeAspect="1"/>
          </p:cNvPicPr>
          <p:nvPr/>
        </p:nvPicPr>
        <p:blipFill>
          <a:blip r:embed="rId1"/>
          <a:stretch>
            <a:fillRect/>
          </a:stretch>
        </p:blipFill>
        <p:spPr>
          <a:xfrm>
            <a:off x="2919809" y="3016251"/>
            <a:ext cx="6352381" cy="3171429"/>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4295775" y="1928495"/>
              <a:ext cx="535940" cy="44450"/>
            </p14:xfrm>
          </p:contentPart>
        </mc:Choice>
        <mc:Fallback xmlns="">
          <p:pic>
            <p:nvPicPr>
              <p:cNvPr id="4" name="墨迹 3"/>
            </p:nvPicPr>
            <p:blipFill>
              <a:blip r:embed="rId3"/>
            </p:blipFill>
            <p:spPr>
              <a:xfrm>
                <a:off x="4295775" y="1928495"/>
                <a:ext cx="535940" cy="444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573395" y="2000250"/>
              <a:ext cx="589280" cy="26670"/>
            </p14:xfrm>
          </p:contentPart>
        </mc:Choice>
        <mc:Fallback xmlns="">
          <p:pic>
            <p:nvPicPr>
              <p:cNvPr id="6" name="墨迹 5"/>
            </p:nvPicPr>
            <p:blipFill>
              <a:blip r:embed="rId5"/>
            </p:blipFill>
            <p:spPr>
              <a:xfrm>
                <a:off x="5573395" y="2000250"/>
                <a:ext cx="589280" cy="2667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7573645" y="2044700"/>
              <a:ext cx="330835" cy="8890"/>
            </p14:xfrm>
          </p:contentPart>
        </mc:Choice>
        <mc:Fallback xmlns="">
          <p:pic>
            <p:nvPicPr>
              <p:cNvPr id="7" name="墨迹 6"/>
            </p:nvPicPr>
            <p:blipFill>
              <a:blip r:embed="rId7"/>
            </p:blipFill>
            <p:spPr>
              <a:xfrm>
                <a:off x="7573645" y="2044700"/>
                <a:ext cx="330835" cy="889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8154670" y="1990725"/>
              <a:ext cx="213995" cy="18415"/>
            </p14:xfrm>
          </p:contentPart>
        </mc:Choice>
        <mc:Fallback xmlns="">
          <p:pic>
            <p:nvPicPr>
              <p:cNvPr id="8" name="墨迹 7"/>
            </p:nvPicPr>
            <p:blipFill>
              <a:blip r:embed="rId9"/>
            </p:blipFill>
            <p:spPr>
              <a:xfrm>
                <a:off x="8154670" y="1990725"/>
                <a:ext cx="213995" cy="184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8547735" y="2009140"/>
              <a:ext cx="401955" cy="17780"/>
            </p14:xfrm>
          </p:contentPart>
        </mc:Choice>
        <mc:Fallback xmlns="">
          <p:pic>
            <p:nvPicPr>
              <p:cNvPr id="9" name="墨迹 8"/>
            </p:nvPicPr>
            <p:blipFill>
              <a:blip r:embed="rId11"/>
            </p:blipFill>
            <p:spPr>
              <a:xfrm>
                <a:off x="8547735" y="2009140"/>
                <a:ext cx="401955" cy="177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9538970" y="1946275"/>
              <a:ext cx="321310" cy="35560"/>
            </p14:xfrm>
          </p:contentPart>
        </mc:Choice>
        <mc:Fallback xmlns="">
          <p:pic>
            <p:nvPicPr>
              <p:cNvPr id="10" name="墨迹 9"/>
            </p:nvPicPr>
            <p:blipFill>
              <a:blip r:embed="rId13"/>
            </p:blipFill>
            <p:spPr>
              <a:xfrm>
                <a:off x="9538970" y="1946275"/>
                <a:ext cx="321310" cy="355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10467975" y="2018030"/>
              <a:ext cx="330200" cy="17780"/>
            </p14:xfrm>
          </p:contentPart>
        </mc:Choice>
        <mc:Fallback xmlns="">
          <p:pic>
            <p:nvPicPr>
              <p:cNvPr id="11" name="墨迹 10"/>
            </p:nvPicPr>
            <p:blipFill>
              <a:blip r:embed="rId15"/>
            </p:blipFill>
            <p:spPr>
              <a:xfrm>
                <a:off x="10467975" y="2018030"/>
                <a:ext cx="330200" cy="177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982345" y="2339340"/>
              <a:ext cx="241300" cy="17780"/>
            </p14:xfrm>
          </p:contentPart>
        </mc:Choice>
        <mc:Fallback xmlns="">
          <p:pic>
            <p:nvPicPr>
              <p:cNvPr id="12" name="墨迹 11"/>
            </p:nvPicPr>
            <p:blipFill>
              <a:blip r:embed="rId17"/>
            </p:blipFill>
            <p:spPr>
              <a:xfrm>
                <a:off x="982345" y="2339340"/>
                <a:ext cx="241300" cy="17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1580515" y="2374900"/>
              <a:ext cx="259080" cy="360"/>
            </p14:xfrm>
          </p:contentPart>
        </mc:Choice>
        <mc:Fallback xmlns="">
          <p:pic>
            <p:nvPicPr>
              <p:cNvPr id="13" name="墨迹 12"/>
            </p:nvPicPr>
            <p:blipFill>
              <a:blip r:embed="rId19"/>
            </p:blipFill>
            <p:spPr>
              <a:xfrm>
                <a:off x="1580515" y="2374900"/>
                <a:ext cx="25908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2652395" y="2383790"/>
              <a:ext cx="205740" cy="17780"/>
            </p14:xfrm>
          </p:contentPart>
        </mc:Choice>
        <mc:Fallback xmlns="">
          <p:pic>
            <p:nvPicPr>
              <p:cNvPr id="14" name="墨迹 13"/>
            </p:nvPicPr>
            <p:blipFill>
              <a:blip r:embed="rId21"/>
            </p:blipFill>
            <p:spPr>
              <a:xfrm>
                <a:off x="2652395" y="2383790"/>
                <a:ext cx="205740" cy="177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4295775" y="2383790"/>
              <a:ext cx="1107440" cy="35560"/>
            </p14:xfrm>
          </p:contentPart>
        </mc:Choice>
        <mc:Fallback xmlns="">
          <p:pic>
            <p:nvPicPr>
              <p:cNvPr id="15" name="墨迹 14"/>
            </p:nvPicPr>
            <p:blipFill>
              <a:blip r:embed="rId23"/>
            </p:blipFill>
            <p:spPr>
              <a:xfrm>
                <a:off x="4295775" y="2383790"/>
                <a:ext cx="1107440" cy="355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5716270" y="2383790"/>
              <a:ext cx="580390" cy="17780"/>
            </p14:xfrm>
          </p:contentPart>
        </mc:Choice>
        <mc:Fallback xmlns="">
          <p:pic>
            <p:nvPicPr>
              <p:cNvPr id="16" name="墨迹 15"/>
            </p:nvPicPr>
            <p:blipFill>
              <a:blip r:embed="rId25"/>
            </p:blipFill>
            <p:spPr>
              <a:xfrm>
                <a:off x="5716270" y="2383790"/>
                <a:ext cx="580390" cy="177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7493635" y="2392680"/>
              <a:ext cx="330200" cy="26670"/>
            </p14:xfrm>
          </p:contentPart>
        </mc:Choice>
        <mc:Fallback xmlns="">
          <p:pic>
            <p:nvPicPr>
              <p:cNvPr id="17" name="墨迹 16"/>
            </p:nvPicPr>
            <p:blipFill>
              <a:blip r:embed="rId27"/>
            </p:blipFill>
            <p:spPr>
              <a:xfrm>
                <a:off x="7493635" y="2392680"/>
                <a:ext cx="330200" cy="2667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8243570" y="2312670"/>
              <a:ext cx="1152525" cy="97790"/>
            </p14:xfrm>
          </p:contentPart>
        </mc:Choice>
        <mc:Fallback xmlns="">
          <p:pic>
            <p:nvPicPr>
              <p:cNvPr id="18" name="墨迹 17"/>
            </p:nvPicPr>
            <p:blipFill>
              <a:blip r:embed="rId29"/>
            </p:blipFill>
            <p:spPr>
              <a:xfrm>
                <a:off x="8243570" y="2312670"/>
                <a:ext cx="1152525" cy="9779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10048240" y="2812415"/>
              <a:ext cx="437515" cy="214630"/>
            </p14:xfrm>
          </p:contentPart>
        </mc:Choice>
        <mc:Fallback xmlns="">
          <p:pic>
            <p:nvPicPr>
              <p:cNvPr id="19" name="墨迹 18"/>
            </p:nvPicPr>
            <p:blipFill>
              <a:blip r:embed="rId31"/>
            </p:blipFill>
            <p:spPr>
              <a:xfrm>
                <a:off x="10048240" y="2812415"/>
                <a:ext cx="437515" cy="21463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9932035" y="3660775"/>
              <a:ext cx="213995" cy="26670"/>
            </p14:xfrm>
          </p:contentPart>
        </mc:Choice>
        <mc:Fallback xmlns="">
          <p:pic>
            <p:nvPicPr>
              <p:cNvPr id="20" name="墨迹 19"/>
            </p:nvPicPr>
            <p:blipFill>
              <a:blip r:embed="rId33"/>
            </p:blipFill>
            <p:spPr>
              <a:xfrm>
                <a:off x="9932035" y="3660775"/>
                <a:ext cx="213995" cy="2667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9905365" y="3750310"/>
              <a:ext cx="267970" cy="35560"/>
            </p14:xfrm>
          </p:contentPart>
        </mc:Choice>
        <mc:Fallback xmlns="">
          <p:pic>
            <p:nvPicPr>
              <p:cNvPr id="21" name="墨迹 20"/>
            </p:nvPicPr>
            <p:blipFill>
              <a:blip r:embed="rId35"/>
            </p:blipFill>
            <p:spPr>
              <a:xfrm>
                <a:off x="9905365" y="3750310"/>
                <a:ext cx="267970" cy="355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10342880" y="3607435"/>
              <a:ext cx="312420" cy="44450"/>
            </p14:xfrm>
          </p:contentPart>
        </mc:Choice>
        <mc:Fallback xmlns="">
          <p:pic>
            <p:nvPicPr>
              <p:cNvPr id="22" name="墨迹 21"/>
            </p:nvPicPr>
            <p:blipFill>
              <a:blip r:embed="rId37"/>
            </p:blipFill>
            <p:spPr>
              <a:xfrm>
                <a:off x="10342880" y="3607435"/>
                <a:ext cx="312420" cy="444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10422890" y="3642995"/>
              <a:ext cx="304165" cy="62230"/>
            </p14:xfrm>
          </p:contentPart>
        </mc:Choice>
        <mc:Fallback xmlns="">
          <p:pic>
            <p:nvPicPr>
              <p:cNvPr id="23" name="墨迹 22"/>
            </p:nvPicPr>
            <p:blipFill>
              <a:blip r:embed="rId39"/>
            </p:blipFill>
            <p:spPr>
              <a:xfrm>
                <a:off x="10422890" y="3642995"/>
                <a:ext cx="304165" cy="6223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10530205" y="3509010"/>
              <a:ext cx="71755" cy="259080"/>
            </p14:xfrm>
          </p:contentPart>
        </mc:Choice>
        <mc:Fallback xmlns="">
          <p:pic>
            <p:nvPicPr>
              <p:cNvPr id="24" name="墨迹 23"/>
            </p:nvPicPr>
            <p:blipFill>
              <a:blip r:embed="rId41"/>
            </p:blipFill>
            <p:spPr>
              <a:xfrm>
                <a:off x="10530205" y="3509010"/>
                <a:ext cx="71755" cy="2590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10601960" y="3562350"/>
              <a:ext cx="44450" cy="205740"/>
            </p14:xfrm>
          </p:contentPart>
        </mc:Choice>
        <mc:Fallback xmlns="">
          <p:pic>
            <p:nvPicPr>
              <p:cNvPr id="25" name="墨迹 24"/>
            </p:nvPicPr>
            <p:blipFill>
              <a:blip r:embed="rId43"/>
            </p:blipFill>
            <p:spPr>
              <a:xfrm>
                <a:off x="10601960" y="3562350"/>
                <a:ext cx="44450" cy="20574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10378440" y="3571875"/>
              <a:ext cx="89535" cy="196215"/>
            </p14:xfrm>
          </p:contentPart>
        </mc:Choice>
        <mc:Fallback xmlns="">
          <p:pic>
            <p:nvPicPr>
              <p:cNvPr id="26" name="墨迹 25"/>
            </p:nvPicPr>
            <p:blipFill>
              <a:blip r:embed="rId45"/>
            </p:blipFill>
            <p:spPr>
              <a:xfrm>
                <a:off x="10378440" y="3571875"/>
                <a:ext cx="89535" cy="19621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10280015" y="3750310"/>
              <a:ext cx="518160" cy="294640"/>
            </p14:xfrm>
          </p:contentPart>
        </mc:Choice>
        <mc:Fallback xmlns="">
          <p:pic>
            <p:nvPicPr>
              <p:cNvPr id="27" name="墨迹 26"/>
            </p:nvPicPr>
            <p:blipFill>
              <a:blip r:embed="rId47"/>
            </p:blipFill>
            <p:spPr>
              <a:xfrm>
                <a:off x="10280015" y="3750310"/>
                <a:ext cx="518160" cy="29464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10923270" y="3535680"/>
              <a:ext cx="98425" cy="80645"/>
            </p14:xfrm>
          </p:contentPart>
        </mc:Choice>
        <mc:Fallback xmlns="">
          <p:pic>
            <p:nvPicPr>
              <p:cNvPr id="28" name="墨迹 27"/>
            </p:nvPicPr>
            <p:blipFill>
              <a:blip r:embed="rId49"/>
            </p:blipFill>
            <p:spPr>
              <a:xfrm>
                <a:off x="10923270" y="3535680"/>
                <a:ext cx="98425" cy="806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10887710" y="3634105"/>
              <a:ext cx="223520" cy="360"/>
            </p14:xfrm>
          </p:contentPart>
        </mc:Choice>
        <mc:Fallback xmlns="">
          <p:pic>
            <p:nvPicPr>
              <p:cNvPr id="29" name="墨迹 28"/>
            </p:nvPicPr>
            <p:blipFill>
              <a:blip r:embed="rId51"/>
            </p:blipFill>
            <p:spPr>
              <a:xfrm>
                <a:off x="10887710" y="3634105"/>
                <a:ext cx="223520" cy="3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10887710" y="3723640"/>
              <a:ext cx="187325" cy="360"/>
            </p14:xfrm>
          </p:contentPart>
        </mc:Choice>
        <mc:Fallback xmlns="">
          <p:pic>
            <p:nvPicPr>
              <p:cNvPr id="30" name="墨迹 29"/>
            </p:nvPicPr>
            <p:blipFill>
              <a:blip r:embed="rId53"/>
            </p:blipFill>
            <p:spPr>
              <a:xfrm>
                <a:off x="10887710" y="3723640"/>
                <a:ext cx="187325" cy="36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10861040" y="3776980"/>
              <a:ext cx="62230" cy="169545"/>
            </p14:xfrm>
          </p:contentPart>
        </mc:Choice>
        <mc:Fallback xmlns="">
          <p:pic>
            <p:nvPicPr>
              <p:cNvPr id="31" name="墨迹 30"/>
            </p:nvPicPr>
            <p:blipFill>
              <a:blip r:embed="rId55"/>
            </p:blipFill>
            <p:spPr>
              <a:xfrm>
                <a:off x="10861040" y="3776980"/>
                <a:ext cx="62230" cy="16954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10914380" y="3821430"/>
              <a:ext cx="241300" cy="107315"/>
            </p14:xfrm>
          </p:contentPart>
        </mc:Choice>
        <mc:Fallback xmlns="">
          <p:pic>
            <p:nvPicPr>
              <p:cNvPr id="32" name="墨迹 31"/>
            </p:nvPicPr>
            <p:blipFill>
              <a:blip r:embed="rId57"/>
            </p:blipFill>
            <p:spPr>
              <a:xfrm>
                <a:off x="10914380" y="3821430"/>
                <a:ext cx="241300" cy="10731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10967720" y="3589655"/>
              <a:ext cx="89535" cy="383540"/>
            </p14:xfrm>
          </p:contentPart>
        </mc:Choice>
        <mc:Fallback xmlns="">
          <p:pic>
            <p:nvPicPr>
              <p:cNvPr id="33" name="墨迹 32"/>
            </p:nvPicPr>
            <p:blipFill>
              <a:blip r:embed="rId59"/>
            </p:blipFill>
            <p:spPr>
              <a:xfrm>
                <a:off x="10967720" y="3589655"/>
                <a:ext cx="89535" cy="38354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11155680" y="3714750"/>
              <a:ext cx="8890" cy="142875"/>
            </p14:xfrm>
          </p:contentPart>
        </mc:Choice>
        <mc:Fallback xmlns="">
          <p:pic>
            <p:nvPicPr>
              <p:cNvPr id="34" name="墨迹 33"/>
            </p:nvPicPr>
            <p:blipFill>
              <a:blip r:embed="rId61"/>
            </p:blipFill>
            <p:spPr>
              <a:xfrm>
                <a:off x="11155680" y="3714750"/>
                <a:ext cx="8890" cy="1428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11200130" y="3625215"/>
              <a:ext cx="107315" cy="518160"/>
            </p14:xfrm>
          </p:contentPart>
        </mc:Choice>
        <mc:Fallback xmlns="">
          <p:pic>
            <p:nvPicPr>
              <p:cNvPr id="35" name="墨迹 34"/>
            </p:nvPicPr>
            <p:blipFill>
              <a:blip r:embed="rId63"/>
            </p:blipFill>
            <p:spPr>
              <a:xfrm>
                <a:off x="11200130" y="3625215"/>
                <a:ext cx="107315" cy="5181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11155680" y="4107180"/>
              <a:ext cx="17780" cy="360"/>
            </p14:xfrm>
          </p:contentPart>
        </mc:Choice>
        <mc:Fallback xmlns="">
          <p:pic>
            <p:nvPicPr>
              <p:cNvPr id="36" name="墨迹 35"/>
            </p:nvPicPr>
            <p:blipFill>
              <a:blip r:embed="rId65"/>
            </p:blipFill>
            <p:spPr>
              <a:xfrm>
                <a:off x="11155680" y="4107180"/>
                <a:ext cx="17780" cy="3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7386320" y="2401570"/>
              <a:ext cx="250190" cy="8890"/>
            </p14:xfrm>
          </p:contentPart>
        </mc:Choice>
        <mc:Fallback xmlns="">
          <p:pic>
            <p:nvPicPr>
              <p:cNvPr id="37" name="墨迹 36"/>
            </p:nvPicPr>
            <p:blipFill>
              <a:blip r:embed="rId67"/>
            </p:blipFill>
            <p:spPr>
              <a:xfrm>
                <a:off x="7386320" y="2401570"/>
                <a:ext cx="250190" cy="889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8163560" y="2383790"/>
              <a:ext cx="1214755" cy="53975"/>
            </p14:xfrm>
          </p:contentPart>
        </mc:Choice>
        <mc:Fallback xmlns="">
          <p:pic>
            <p:nvPicPr>
              <p:cNvPr id="38" name="墨迹 37"/>
            </p:nvPicPr>
            <p:blipFill>
              <a:blip r:embed="rId69"/>
            </p:blipFill>
            <p:spPr>
              <a:xfrm>
                <a:off x="8163560" y="2383790"/>
                <a:ext cx="1214755" cy="5397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901700" y="2651760"/>
              <a:ext cx="955675" cy="133985"/>
            </p14:xfrm>
          </p:contentPart>
        </mc:Choice>
        <mc:Fallback xmlns="">
          <p:pic>
            <p:nvPicPr>
              <p:cNvPr id="39" name="墨迹 38"/>
            </p:nvPicPr>
            <p:blipFill>
              <a:blip r:embed="rId71"/>
            </p:blipFill>
            <p:spPr>
              <a:xfrm>
                <a:off x="901700" y="2651760"/>
                <a:ext cx="955675" cy="13398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2089785" y="2830195"/>
              <a:ext cx="625475" cy="71755"/>
            </p14:xfrm>
          </p:contentPart>
        </mc:Choice>
        <mc:Fallback xmlns="">
          <p:pic>
            <p:nvPicPr>
              <p:cNvPr id="40" name="墨迹 39"/>
            </p:nvPicPr>
            <p:blipFill>
              <a:blip r:embed="rId73"/>
            </p:blipFill>
            <p:spPr>
              <a:xfrm>
                <a:off x="2089785" y="2830195"/>
                <a:ext cx="625475" cy="7175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732155" y="4161155"/>
              <a:ext cx="133985" cy="794385"/>
            </p14:xfrm>
          </p:contentPart>
        </mc:Choice>
        <mc:Fallback xmlns="">
          <p:pic>
            <p:nvPicPr>
              <p:cNvPr id="41" name="墨迹 40"/>
            </p:nvPicPr>
            <p:blipFill>
              <a:blip r:embed="rId75"/>
            </p:blipFill>
            <p:spPr>
              <a:xfrm>
                <a:off x="732155" y="4161155"/>
                <a:ext cx="133985" cy="79438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991235" y="4018280"/>
              <a:ext cx="17780" cy="360"/>
            </p14:xfrm>
          </p:contentPart>
        </mc:Choice>
        <mc:Fallback xmlns="">
          <p:pic>
            <p:nvPicPr>
              <p:cNvPr id="42" name="墨迹 41"/>
            </p:nvPicPr>
            <p:blipFill>
              <a:blip r:embed="rId65"/>
            </p:blipFill>
            <p:spPr>
              <a:xfrm>
                <a:off x="991235" y="4018280"/>
                <a:ext cx="17780" cy="3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墨迹 42"/>
              <p14:cNvContentPartPr/>
              <p14:nvPr/>
            </p14:nvContentPartPr>
            <p14:xfrm>
              <a:off x="1223645" y="3651885"/>
              <a:ext cx="2009140" cy="1536065"/>
            </p14:xfrm>
          </p:contentPart>
        </mc:Choice>
        <mc:Fallback xmlns="">
          <p:pic>
            <p:nvPicPr>
              <p:cNvPr id="43" name="墨迹 42"/>
            </p:nvPicPr>
            <p:blipFill>
              <a:blip r:embed="rId78"/>
            </p:blipFill>
            <p:spPr>
              <a:xfrm>
                <a:off x="1223645" y="3651885"/>
                <a:ext cx="2009140" cy="153606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839470" y="4937760"/>
              <a:ext cx="2304415" cy="375285"/>
            </p14:xfrm>
          </p:contentPart>
        </mc:Choice>
        <mc:Fallback xmlns="">
          <p:pic>
            <p:nvPicPr>
              <p:cNvPr id="44" name="墨迹 43"/>
            </p:nvPicPr>
            <p:blipFill>
              <a:blip r:embed="rId80"/>
            </p:blipFill>
            <p:spPr>
              <a:xfrm>
                <a:off x="839470" y="4937760"/>
                <a:ext cx="2304415" cy="37528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839470" y="4080510"/>
              <a:ext cx="2045335" cy="419735"/>
            </p14:xfrm>
          </p:contentPart>
        </mc:Choice>
        <mc:Fallback xmlns="">
          <p:pic>
            <p:nvPicPr>
              <p:cNvPr id="45" name="墨迹 44"/>
            </p:nvPicPr>
            <p:blipFill>
              <a:blip r:embed="rId82"/>
            </p:blipFill>
            <p:spPr>
              <a:xfrm>
                <a:off x="839470" y="4080510"/>
                <a:ext cx="2045335" cy="41973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848360" y="4429125"/>
              <a:ext cx="2170430" cy="481965"/>
            </p14:xfrm>
          </p:contentPart>
        </mc:Choice>
        <mc:Fallback xmlns="">
          <p:pic>
            <p:nvPicPr>
              <p:cNvPr id="46" name="墨迹 45"/>
            </p:nvPicPr>
            <p:blipFill>
              <a:blip r:embed="rId84"/>
            </p:blipFill>
            <p:spPr>
              <a:xfrm>
                <a:off x="848360" y="4429125"/>
                <a:ext cx="2170430" cy="48196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339090" y="4304030"/>
              <a:ext cx="8890" cy="178435"/>
            </p14:xfrm>
          </p:contentPart>
        </mc:Choice>
        <mc:Fallback xmlns="">
          <p:pic>
            <p:nvPicPr>
              <p:cNvPr id="47" name="墨迹 46"/>
            </p:nvPicPr>
            <p:blipFill>
              <a:blip r:embed="rId86"/>
            </p:blipFill>
            <p:spPr>
              <a:xfrm>
                <a:off x="339090" y="4304030"/>
                <a:ext cx="8890" cy="17843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410845" y="4714875"/>
              <a:ext cx="106680" cy="240665"/>
            </p14:xfrm>
          </p:contentPart>
        </mc:Choice>
        <mc:Fallback xmlns="">
          <p:pic>
            <p:nvPicPr>
              <p:cNvPr id="48" name="墨迹 47"/>
            </p:nvPicPr>
            <p:blipFill>
              <a:blip r:embed="rId88"/>
            </p:blipFill>
            <p:spPr>
              <a:xfrm>
                <a:off x="410845" y="4714875"/>
                <a:ext cx="106680" cy="24066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508635" y="5196840"/>
              <a:ext cx="196850" cy="276860"/>
            </p14:xfrm>
          </p:contentPart>
        </mc:Choice>
        <mc:Fallback xmlns="">
          <p:pic>
            <p:nvPicPr>
              <p:cNvPr id="49" name="墨迹 48"/>
            </p:nvPicPr>
            <p:blipFill>
              <a:blip r:embed="rId90"/>
            </p:blipFill>
            <p:spPr>
              <a:xfrm>
                <a:off x="508635" y="5196840"/>
                <a:ext cx="196850" cy="2768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1062355" y="4438015"/>
              <a:ext cx="170180" cy="455295"/>
            </p14:xfrm>
          </p:contentPart>
        </mc:Choice>
        <mc:Fallback xmlns="">
          <p:pic>
            <p:nvPicPr>
              <p:cNvPr id="50" name="墨迹 49"/>
            </p:nvPicPr>
            <p:blipFill>
              <a:blip r:embed="rId92"/>
            </p:blipFill>
            <p:spPr>
              <a:xfrm>
                <a:off x="1062355" y="4438015"/>
                <a:ext cx="170180" cy="45529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1321435" y="4366260"/>
              <a:ext cx="125095" cy="366395"/>
            </p14:xfrm>
          </p:contentPart>
        </mc:Choice>
        <mc:Fallback xmlns="">
          <p:pic>
            <p:nvPicPr>
              <p:cNvPr id="51" name="墨迹 50"/>
            </p:nvPicPr>
            <p:blipFill>
              <a:blip r:embed="rId94"/>
            </p:blipFill>
            <p:spPr>
              <a:xfrm>
                <a:off x="1321435" y="4366260"/>
                <a:ext cx="125095" cy="36639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1687830" y="4232275"/>
              <a:ext cx="125095" cy="446405"/>
            </p14:xfrm>
          </p:contentPart>
        </mc:Choice>
        <mc:Fallback xmlns="">
          <p:pic>
            <p:nvPicPr>
              <p:cNvPr id="52" name="墨迹 51"/>
            </p:nvPicPr>
            <p:blipFill>
              <a:blip r:embed="rId96"/>
            </p:blipFill>
            <p:spPr>
              <a:xfrm>
                <a:off x="1687830" y="4232275"/>
                <a:ext cx="125095" cy="44640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1116330" y="3267710"/>
              <a:ext cx="133985" cy="241300"/>
            </p14:xfrm>
          </p:contentPart>
        </mc:Choice>
        <mc:Fallback xmlns="">
          <p:pic>
            <p:nvPicPr>
              <p:cNvPr id="53" name="墨迹 52"/>
            </p:nvPicPr>
            <p:blipFill>
              <a:blip r:embed="rId98"/>
            </p:blipFill>
            <p:spPr>
              <a:xfrm>
                <a:off x="1116330" y="3267710"/>
                <a:ext cx="133985" cy="2413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1330325" y="3419475"/>
              <a:ext cx="27305" cy="89535"/>
            </p14:xfrm>
          </p:contentPart>
        </mc:Choice>
        <mc:Fallback xmlns="">
          <p:pic>
            <p:nvPicPr>
              <p:cNvPr id="54" name="墨迹 53"/>
            </p:nvPicPr>
            <p:blipFill>
              <a:blip r:embed="rId100"/>
            </p:blipFill>
            <p:spPr>
              <a:xfrm>
                <a:off x="1330325" y="3419475"/>
                <a:ext cx="27305" cy="8953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1330325" y="3241040"/>
              <a:ext cx="17780" cy="360"/>
            </p14:xfrm>
          </p:contentPart>
        </mc:Choice>
        <mc:Fallback xmlns="">
          <p:pic>
            <p:nvPicPr>
              <p:cNvPr id="55" name="墨迹 54"/>
            </p:nvPicPr>
            <p:blipFill>
              <a:blip r:embed="rId65"/>
            </p:blipFill>
            <p:spPr>
              <a:xfrm>
                <a:off x="1330325" y="3241040"/>
                <a:ext cx="17780" cy="36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6" name="墨迹 55"/>
              <p14:cNvContentPartPr/>
              <p14:nvPr/>
            </p14:nvContentPartPr>
            <p14:xfrm>
              <a:off x="1419860" y="3286125"/>
              <a:ext cx="196215" cy="62230"/>
            </p14:xfrm>
          </p:contentPart>
        </mc:Choice>
        <mc:Fallback xmlns="">
          <p:pic>
            <p:nvPicPr>
              <p:cNvPr id="56" name="墨迹 55"/>
            </p:nvPicPr>
            <p:blipFill>
              <a:blip r:embed="rId103"/>
            </p:blipFill>
            <p:spPr>
              <a:xfrm>
                <a:off x="1419860" y="3286125"/>
                <a:ext cx="196215" cy="6223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7" name="墨迹 56"/>
              <p14:cNvContentPartPr/>
              <p14:nvPr/>
            </p14:nvContentPartPr>
            <p14:xfrm>
              <a:off x="1518285" y="3214370"/>
              <a:ext cx="116205" cy="330200"/>
            </p14:xfrm>
          </p:contentPart>
        </mc:Choice>
        <mc:Fallback xmlns="">
          <p:pic>
            <p:nvPicPr>
              <p:cNvPr id="57" name="墨迹 56"/>
            </p:nvPicPr>
            <p:blipFill>
              <a:blip r:embed="rId105"/>
            </p:blipFill>
            <p:spPr>
              <a:xfrm>
                <a:off x="1518285" y="3214370"/>
                <a:ext cx="116205" cy="3302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8" name="墨迹 57"/>
              <p14:cNvContentPartPr/>
              <p14:nvPr/>
            </p14:nvContentPartPr>
            <p14:xfrm>
              <a:off x="2000250" y="4276725"/>
              <a:ext cx="71755" cy="267970"/>
            </p14:xfrm>
          </p:contentPart>
        </mc:Choice>
        <mc:Fallback xmlns="">
          <p:pic>
            <p:nvPicPr>
              <p:cNvPr id="58" name="墨迹 57"/>
            </p:nvPicPr>
            <p:blipFill>
              <a:blip r:embed="rId107"/>
            </p:blipFill>
            <p:spPr>
              <a:xfrm>
                <a:off x="2000250" y="4276725"/>
                <a:ext cx="71755" cy="26797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9" name="墨迹 58"/>
              <p14:cNvContentPartPr/>
              <p14:nvPr/>
            </p14:nvContentPartPr>
            <p14:xfrm>
              <a:off x="2313305" y="4143375"/>
              <a:ext cx="88900" cy="419100"/>
            </p14:xfrm>
          </p:contentPart>
        </mc:Choice>
        <mc:Fallback xmlns="">
          <p:pic>
            <p:nvPicPr>
              <p:cNvPr id="59" name="墨迹 58"/>
            </p:nvPicPr>
            <p:blipFill>
              <a:blip r:embed="rId109"/>
            </p:blipFill>
            <p:spPr>
              <a:xfrm>
                <a:off x="2313305" y="4143375"/>
                <a:ext cx="88900" cy="4191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0" name="墨迹 59"/>
              <p14:cNvContentPartPr/>
              <p14:nvPr/>
            </p14:nvContentPartPr>
            <p14:xfrm>
              <a:off x="2590165" y="4098290"/>
              <a:ext cx="17780" cy="360"/>
            </p14:xfrm>
          </p:contentPart>
        </mc:Choice>
        <mc:Fallback xmlns="">
          <p:pic>
            <p:nvPicPr>
              <p:cNvPr id="60" name="墨迹 59"/>
            </p:nvPicPr>
            <p:blipFill>
              <a:blip r:embed="rId65"/>
            </p:blipFill>
            <p:spPr>
              <a:xfrm>
                <a:off x="2590165" y="4098290"/>
                <a:ext cx="17780" cy="3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1" name="墨迹 60"/>
              <p14:cNvContentPartPr/>
              <p14:nvPr/>
            </p14:nvContentPartPr>
            <p14:xfrm>
              <a:off x="2590165" y="4098290"/>
              <a:ext cx="17780" cy="360"/>
            </p14:xfrm>
          </p:contentPart>
        </mc:Choice>
        <mc:Fallback xmlns="">
          <p:pic>
            <p:nvPicPr>
              <p:cNvPr id="61" name="墨迹 60"/>
            </p:nvPicPr>
            <p:blipFill>
              <a:blip r:embed="rId65"/>
            </p:blipFill>
            <p:spPr>
              <a:xfrm>
                <a:off x="2590165" y="4098290"/>
                <a:ext cx="17780" cy="36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2" name="墨迹 61"/>
              <p14:cNvContentPartPr/>
              <p14:nvPr/>
            </p14:nvContentPartPr>
            <p14:xfrm>
              <a:off x="2607945" y="4107180"/>
              <a:ext cx="62230" cy="384175"/>
            </p14:xfrm>
          </p:contentPart>
        </mc:Choice>
        <mc:Fallback xmlns="">
          <p:pic>
            <p:nvPicPr>
              <p:cNvPr id="62" name="墨迹 61"/>
            </p:nvPicPr>
            <p:blipFill>
              <a:blip r:embed="rId113"/>
            </p:blipFill>
            <p:spPr>
              <a:xfrm>
                <a:off x="2607945" y="4107180"/>
                <a:ext cx="62230" cy="38417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3" name="墨迹 62"/>
              <p14:cNvContentPartPr/>
              <p14:nvPr/>
            </p14:nvContentPartPr>
            <p14:xfrm>
              <a:off x="2759710" y="4098290"/>
              <a:ext cx="98425" cy="375285"/>
            </p14:xfrm>
          </p:contentPart>
        </mc:Choice>
        <mc:Fallback xmlns="">
          <p:pic>
            <p:nvPicPr>
              <p:cNvPr id="63" name="墨迹 62"/>
            </p:nvPicPr>
            <p:blipFill>
              <a:blip r:embed="rId115"/>
            </p:blipFill>
            <p:spPr>
              <a:xfrm>
                <a:off x="2759710" y="4098290"/>
                <a:ext cx="98425" cy="37528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4" name="墨迹 63"/>
              <p14:cNvContentPartPr/>
              <p14:nvPr/>
            </p14:nvContentPartPr>
            <p14:xfrm>
              <a:off x="8949690" y="892810"/>
              <a:ext cx="249555" cy="446405"/>
            </p14:xfrm>
          </p:contentPart>
        </mc:Choice>
        <mc:Fallback xmlns="">
          <p:pic>
            <p:nvPicPr>
              <p:cNvPr id="64" name="墨迹 63"/>
            </p:nvPicPr>
            <p:blipFill>
              <a:blip r:embed="rId117"/>
            </p:blipFill>
            <p:spPr>
              <a:xfrm>
                <a:off x="8949690" y="892810"/>
                <a:ext cx="249555" cy="44640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5" name="墨迹 64"/>
              <p14:cNvContentPartPr/>
              <p14:nvPr/>
            </p14:nvContentPartPr>
            <p14:xfrm>
              <a:off x="7493635" y="1000125"/>
              <a:ext cx="196215" cy="231775"/>
            </p14:xfrm>
          </p:contentPart>
        </mc:Choice>
        <mc:Fallback xmlns="">
          <p:pic>
            <p:nvPicPr>
              <p:cNvPr id="65" name="墨迹 64"/>
            </p:nvPicPr>
            <p:blipFill>
              <a:blip r:embed="rId119"/>
            </p:blipFill>
            <p:spPr>
              <a:xfrm>
                <a:off x="7493635" y="1000125"/>
                <a:ext cx="196215" cy="2317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6" name="墨迹 65"/>
              <p14:cNvContentPartPr/>
              <p14:nvPr/>
            </p14:nvContentPartPr>
            <p14:xfrm>
              <a:off x="7797165" y="1053465"/>
              <a:ext cx="410845" cy="232410"/>
            </p14:xfrm>
          </p:contentPart>
        </mc:Choice>
        <mc:Fallback xmlns="">
          <p:pic>
            <p:nvPicPr>
              <p:cNvPr id="66" name="墨迹 65"/>
            </p:nvPicPr>
            <p:blipFill>
              <a:blip r:embed="rId121"/>
            </p:blipFill>
            <p:spPr>
              <a:xfrm>
                <a:off x="7797165" y="1053465"/>
                <a:ext cx="410845" cy="23241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7" name="墨迹 66"/>
              <p14:cNvContentPartPr/>
              <p14:nvPr/>
            </p14:nvContentPartPr>
            <p14:xfrm>
              <a:off x="8324215" y="1151890"/>
              <a:ext cx="241300" cy="26670"/>
            </p14:xfrm>
          </p:contentPart>
        </mc:Choice>
        <mc:Fallback xmlns="">
          <p:pic>
            <p:nvPicPr>
              <p:cNvPr id="67" name="墨迹 66"/>
            </p:nvPicPr>
            <p:blipFill>
              <a:blip r:embed="rId123"/>
            </p:blipFill>
            <p:spPr>
              <a:xfrm>
                <a:off x="8324215" y="1151890"/>
                <a:ext cx="241300" cy="2667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8" name="墨迹 67"/>
              <p14:cNvContentPartPr/>
              <p14:nvPr/>
            </p14:nvContentPartPr>
            <p14:xfrm>
              <a:off x="8386445" y="1249680"/>
              <a:ext cx="214630" cy="36195"/>
            </p14:xfrm>
          </p:contentPart>
        </mc:Choice>
        <mc:Fallback xmlns="">
          <p:pic>
            <p:nvPicPr>
              <p:cNvPr id="68" name="墨迹 67"/>
            </p:nvPicPr>
            <p:blipFill>
              <a:blip r:embed="rId125"/>
            </p:blipFill>
            <p:spPr>
              <a:xfrm>
                <a:off x="8386445" y="1249680"/>
                <a:ext cx="214630" cy="3619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9" name="墨迹 68"/>
              <p14:cNvContentPartPr/>
              <p14:nvPr/>
            </p14:nvContentPartPr>
            <p14:xfrm>
              <a:off x="9190355" y="2517775"/>
              <a:ext cx="17780" cy="360"/>
            </p14:xfrm>
          </p:contentPart>
        </mc:Choice>
        <mc:Fallback xmlns="">
          <p:pic>
            <p:nvPicPr>
              <p:cNvPr id="69" name="墨迹 68"/>
            </p:nvPicPr>
            <p:blipFill>
              <a:blip r:embed="rId65"/>
            </p:blipFill>
            <p:spPr>
              <a:xfrm>
                <a:off x="9190355" y="2517775"/>
                <a:ext cx="17780"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0" name="墨迹 69"/>
              <p14:cNvContentPartPr/>
              <p14:nvPr/>
            </p14:nvContentPartPr>
            <p14:xfrm>
              <a:off x="9244330" y="2598420"/>
              <a:ext cx="17780" cy="360"/>
            </p14:xfrm>
          </p:contentPart>
        </mc:Choice>
        <mc:Fallback xmlns="">
          <p:pic>
            <p:nvPicPr>
              <p:cNvPr id="70" name="墨迹 69"/>
            </p:nvPicPr>
            <p:blipFill>
              <a:blip r:embed="rId65"/>
            </p:blipFill>
            <p:spPr>
              <a:xfrm>
                <a:off x="9244330" y="2598420"/>
                <a:ext cx="17780" cy="36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1" name="墨迹 70"/>
              <p14:cNvContentPartPr/>
              <p14:nvPr/>
            </p14:nvContentPartPr>
            <p14:xfrm>
              <a:off x="2983230" y="3509010"/>
              <a:ext cx="526415" cy="758825"/>
            </p14:xfrm>
          </p:contentPart>
        </mc:Choice>
        <mc:Fallback xmlns="">
          <p:pic>
            <p:nvPicPr>
              <p:cNvPr id="71" name="墨迹 70"/>
            </p:nvPicPr>
            <p:blipFill>
              <a:blip r:embed="rId129"/>
            </p:blipFill>
            <p:spPr>
              <a:xfrm>
                <a:off x="2983230" y="3509010"/>
                <a:ext cx="526415" cy="75882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2" name="墨迹 71"/>
              <p14:cNvContentPartPr/>
              <p14:nvPr/>
            </p14:nvContentPartPr>
            <p14:xfrm>
              <a:off x="2938145" y="4107180"/>
              <a:ext cx="133985" cy="259080"/>
            </p14:xfrm>
          </p:contentPart>
        </mc:Choice>
        <mc:Fallback xmlns="">
          <p:pic>
            <p:nvPicPr>
              <p:cNvPr id="72" name="墨迹 71"/>
            </p:nvPicPr>
            <p:blipFill>
              <a:blip r:embed="rId131"/>
            </p:blipFill>
            <p:spPr>
              <a:xfrm>
                <a:off x="2938145" y="4107180"/>
                <a:ext cx="133985" cy="25908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3" name="墨迹 72"/>
              <p14:cNvContentPartPr/>
              <p14:nvPr/>
            </p14:nvContentPartPr>
            <p14:xfrm>
              <a:off x="4027805" y="2767965"/>
              <a:ext cx="616585" cy="44450"/>
            </p14:xfrm>
          </p:contentPart>
        </mc:Choice>
        <mc:Fallback xmlns="">
          <p:pic>
            <p:nvPicPr>
              <p:cNvPr id="73" name="墨迹 72"/>
            </p:nvPicPr>
            <p:blipFill>
              <a:blip r:embed="rId133"/>
            </p:blipFill>
            <p:spPr>
              <a:xfrm>
                <a:off x="4027805" y="2767965"/>
                <a:ext cx="616585" cy="444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4" name="墨迹 73"/>
              <p14:cNvContentPartPr/>
              <p14:nvPr/>
            </p14:nvContentPartPr>
            <p14:xfrm>
              <a:off x="7439660" y="3464560"/>
              <a:ext cx="214630" cy="312420"/>
            </p14:xfrm>
          </p:contentPart>
        </mc:Choice>
        <mc:Fallback xmlns="">
          <p:pic>
            <p:nvPicPr>
              <p:cNvPr id="74" name="墨迹 73"/>
            </p:nvPicPr>
            <p:blipFill>
              <a:blip r:embed="rId135"/>
            </p:blipFill>
            <p:spPr>
              <a:xfrm>
                <a:off x="7439660" y="3464560"/>
                <a:ext cx="214630" cy="31242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5" name="墨迹 74"/>
              <p14:cNvContentPartPr/>
              <p14:nvPr/>
            </p14:nvContentPartPr>
            <p14:xfrm>
              <a:off x="7439660" y="3973195"/>
              <a:ext cx="80645" cy="839470"/>
            </p14:xfrm>
          </p:contentPart>
        </mc:Choice>
        <mc:Fallback xmlns="">
          <p:pic>
            <p:nvPicPr>
              <p:cNvPr id="75" name="墨迹 74"/>
            </p:nvPicPr>
            <p:blipFill>
              <a:blip r:embed="rId137"/>
            </p:blipFill>
            <p:spPr>
              <a:xfrm>
                <a:off x="7439660" y="3973195"/>
                <a:ext cx="80645" cy="83947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6" name="墨迹 75"/>
              <p14:cNvContentPartPr/>
              <p14:nvPr/>
            </p14:nvContentPartPr>
            <p14:xfrm>
              <a:off x="7359650" y="4607560"/>
              <a:ext cx="160655" cy="213995"/>
            </p14:xfrm>
          </p:contentPart>
        </mc:Choice>
        <mc:Fallback xmlns="">
          <p:pic>
            <p:nvPicPr>
              <p:cNvPr id="76" name="墨迹 75"/>
            </p:nvPicPr>
            <p:blipFill>
              <a:blip r:embed="rId139"/>
            </p:blipFill>
            <p:spPr>
              <a:xfrm>
                <a:off x="7359650" y="4607560"/>
                <a:ext cx="160655" cy="21399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7" name="墨迹 76"/>
              <p14:cNvContentPartPr/>
              <p14:nvPr/>
            </p14:nvContentPartPr>
            <p14:xfrm>
              <a:off x="5805170" y="5669915"/>
              <a:ext cx="1634490" cy="205740"/>
            </p14:xfrm>
          </p:contentPart>
        </mc:Choice>
        <mc:Fallback xmlns="">
          <p:pic>
            <p:nvPicPr>
              <p:cNvPr id="77" name="墨迹 76"/>
            </p:nvPicPr>
            <p:blipFill>
              <a:blip r:embed="rId141"/>
            </p:blipFill>
            <p:spPr>
              <a:xfrm>
                <a:off x="5805170" y="5669915"/>
                <a:ext cx="1634490" cy="20574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8" name="墨迹 77"/>
              <p14:cNvContentPartPr/>
              <p14:nvPr/>
            </p14:nvContentPartPr>
            <p14:xfrm>
              <a:off x="8386445" y="5732780"/>
              <a:ext cx="535940" cy="35560"/>
            </p14:xfrm>
          </p:contentPart>
        </mc:Choice>
        <mc:Fallback xmlns="">
          <p:pic>
            <p:nvPicPr>
              <p:cNvPr id="78" name="墨迹 77"/>
            </p:nvPicPr>
            <p:blipFill>
              <a:blip r:embed="rId143"/>
            </p:blipFill>
            <p:spPr>
              <a:xfrm>
                <a:off x="8386445" y="5732780"/>
                <a:ext cx="535940" cy="3556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9" name="墨迹 78"/>
              <p14:cNvContentPartPr/>
              <p14:nvPr/>
            </p14:nvContentPartPr>
            <p14:xfrm>
              <a:off x="9422765" y="5071745"/>
              <a:ext cx="151765" cy="312420"/>
            </p14:xfrm>
          </p:contentPart>
        </mc:Choice>
        <mc:Fallback xmlns="">
          <p:pic>
            <p:nvPicPr>
              <p:cNvPr id="79" name="墨迹 78"/>
            </p:nvPicPr>
            <p:blipFill>
              <a:blip r:embed="rId145"/>
            </p:blipFill>
            <p:spPr>
              <a:xfrm>
                <a:off x="9422765" y="5071745"/>
                <a:ext cx="151765" cy="31242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80" name="墨迹 79"/>
              <p14:cNvContentPartPr/>
              <p14:nvPr/>
            </p14:nvContentPartPr>
            <p14:xfrm>
              <a:off x="9574530" y="5196840"/>
              <a:ext cx="232410" cy="259080"/>
            </p14:xfrm>
          </p:contentPart>
        </mc:Choice>
        <mc:Fallback xmlns="">
          <p:pic>
            <p:nvPicPr>
              <p:cNvPr id="80" name="墨迹 79"/>
            </p:nvPicPr>
            <p:blipFill>
              <a:blip r:embed="rId147"/>
            </p:blipFill>
            <p:spPr>
              <a:xfrm>
                <a:off x="9574530" y="5196840"/>
                <a:ext cx="232410" cy="25908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81" name="墨迹 80"/>
              <p14:cNvContentPartPr/>
              <p14:nvPr/>
            </p14:nvContentPartPr>
            <p14:xfrm>
              <a:off x="10146030" y="5179060"/>
              <a:ext cx="205740" cy="53340"/>
            </p14:xfrm>
          </p:contentPart>
        </mc:Choice>
        <mc:Fallback xmlns="">
          <p:pic>
            <p:nvPicPr>
              <p:cNvPr id="81" name="墨迹 80"/>
            </p:nvPicPr>
            <p:blipFill>
              <a:blip r:embed="rId149"/>
            </p:blipFill>
            <p:spPr>
              <a:xfrm>
                <a:off x="10146030" y="5179060"/>
                <a:ext cx="205740" cy="5334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2" name="墨迹 81"/>
              <p14:cNvContentPartPr/>
              <p14:nvPr/>
            </p14:nvContentPartPr>
            <p14:xfrm>
              <a:off x="10030460" y="5267960"/>
              <a:ext cx="285750" cy="45085"/>
            </p14:xfrm>
          </p:contentPart>
        </mc:Choice>
        <mc:Fallback xmlns="">
          <p:pic>
            <p:nvPicPr>
              <p:cNvPr id="82" name="墨迹 81"/>
            </p:nvPicPr>
            <p:blipFill>
              <a:blip r:embed="rId151"/>
            </p:blipFill>
            <p:spPr>
              <a:xfrm>
                <a:off x="10030460" y="5267960"/>
                <a:ext cx="285750" cy="45085"/>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3" name="墨迹 82"/>
              <p14:cNvContentPartPr/>
              <p14:nvPr/>
            </p14:nvContentPartPr>
            <p14:xfrm>
              <a:off x="10101580" y="5125085"/>
              <a:ext cx="80645" cy="259080"/>
            </p14:xfrm>
          </p:contentPart>
        </mc:Choice>
        <mc:Fallback xmlns="">
          <p:pic>
            <p:nvPicPr>
              <p:cNvPr id="83" name="墨迹 82"/>
            </p:nvPicPr>
            <p:blipFill>
              <a:blip r:embed="rId153"/>
            </p:blipFill>
            <p:spPr>
              <a:xfrm>
                <a:off x="10101580" y="5125085"/>
                <a:ext cx="80645" cy="25908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4" name="墨迹 83"/>
              <p14:cNvContentPartPr/>
              <p14:nvPr/>
            </p14:nvContentPartPr>
            <p14:xfrm>
              <a:off x="10173335" y="5161280"/>
              <a:ext cx="88900" cy="267970"/>
            </p14:xfrm>
          </p:contentPart>
        </mc:Choice>
        <mc:Fallback xmlns="">
          <p:pic>
            <p:nvPicPr>
              <p:cNvPr id="84" name="墨迹 83"/>
            </p:nvPicPr>
            <p:blipFill>
              <a:blip r:embed="rId155"/>
            </p:blipFill>
            <p:spPr>
              <a:xfrm>
                <a:off x="10173335" y="5161280"/>
                <a:ext cx="88900" cy="26797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5" name="墨迹 84"/>
              <p14:cNvContentPartPr/>
              <p14:nvPr/>
            </p14:nvContentPartPr>
            <p14:xfrm>
              <a:off x="9860280" y="5116195"/>
              <a:ext cx="375285" cy="455930"/>
            </p14:xfrm>
          </p:contentPart>
        </mc:Choice>
        <mc:Fallback xmlns="">
          <p:pic>
            <p:nvPicPr>
              <p:cNvPr id="85" name="墨迹 84"/>
            </p:nvPicPr>
            <p:blipFill>
              <a:blip r:embed="rId157"/>
            </p:blipFill>
            <p:spPr>
              <a:xfrm>
                <a:off x="9860280" y="5116195"/>
                <a:ext cx="375285" cy="45593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6" name="墨迹 85"/>
              <p14:cNvContentPartPr/>
              <p14:nvPr/>
            </p14:nvContentPartPr>
            <p14:xfrm>
              <a:off x="10547985" y="5143500"/>
              <a:ext cx="214630" cy="26670"/>
            </p14:xfrm>
          </p:contentPart>
        </mc:Choice>
        <mc:Fallback xmlns="">
          <p:pic>
            <p:nvPicPr>
              <p:cNvPr id="86" name="墨迹 85"/>
            </p:nvPicPr>
            <p:blipFill>
              <a:blip r:embed="rId159"/>
            </p:blipFill>
            <p:spPr>
              <a:xfrm>
                <a:off x="10547985" y="5143500"/>
                <a:ext cx="214630" cy="2667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7" name="墨迹 86"/>
              <p14:cNvContentPartPr/>
              <p14:nvPr/>
            </p14:nvContentPartPr>
            <p14:xfrm>
              <a:off x="10450195" y="5080635"/>
              <a:ext cx="259080" cy="232410"/>
            </p14:xfrm>
          </p:contentPart>
        </mc:Choice>
        <mc:Fallback xmlns="">
          <p:pic>
            <p:nvPicPr>
              <p:cNvPr id="87" name="墨迹 86"/>
            </p:nvPicPr>
            <p:blipFill>
              <a:blip r:embed="rId161"/>
            </p:blipFill>
            <p:spPr>
              <a:xfrm>
                <a:off x="10450195" y="5080635"/>
                <a:ext cx="259080" cy="23241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8" name="墨迹 87"/>
              <p14:cNvContentPartPr/>
              <p14:nvPr/>
            </p14:nvContentPartPr>
            <p14:xfrm>
              <a:off x="9512300" y="4589780"/>
              <a:ext cx="339090" cy="53340"/>
            </p14:xfrm>
          </p:contentPart>
        </mc:Choice>
        <mc:Fallback xmlns="">
          <p:pic>
            <p:nvPicPr>
              <p:cNvPr id="88" name="墨迹 87"/>
            </p:nvPicPr>
            <p:blipFill>
              <a:blip r:embed="rId163"/>
            </p:blipFill>
            <p:spPr>
              <a:xfrm>
                <a:off x="9512300" y="4589780"/>
                <a:ext cx="339090" cy="5334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9" name="墨迹 88"/>
              <p14:cNvContentPartPr/>
              <p14:nvPr/>
            </p14:nvContentPartPr>
            <p14:xfrm>
              <a:off x="9619615" y="4482465"/>
              <a:ext cx="106680" cy="285750"/>
            </p14:xfrm>
          </p:contentPart>
        </mc:Choice>
        <mc:Fallback xmlns="">
          <p:pic>
            <p:nvPicPr>
              <p:cNvPr id="89" name="墨迹 88"/>
            </p:nvPicPr>
            <p:blipFill>
              <a:blip r:embed="rId165"/>
            </p:blipFill>
            <p:spPr>
              <a:xfrm>
                <a:off x="9619615" y="4482465"/>
                <a:ext cx="106680" cy="28575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90" name="墨迹 89"/>
              <p14:cNvContentPartPr/>
              <p14:nvPr/>
            </p14:nvContentPartPr>
            <p14:xfrm>
              <a:off x="9530080" y="5062855"/>
              <a:ext cx="125095" cy="339090"/>
            </p14:xfrm>
          </p:contentPart>
        </mc:Choice>
        <mc:Fallback xmlns="">
          <p:pic>
            <p:nvPicPr>
              <p:cNvPr id="90" name="墨迹 89"/>
            </p:nvPicPr>
            <p:blipFill>
              <a:blip r:embed="rId167"/>
            </p:blipFill>
            <p:spPr>
              <a:xfrm>
                <a:off x="9530080" y="5062855"/>
                <a:ext cx="125095" cy="33909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91" name="墨迹 90"/>
              <p14:cNvContentPartPr/>
              <p14:nvPr/>
            </p14:nvContentPartPr>
            <p14:xfrm>
              <a:off x="9574530" y="5133975"/>
              <a:ext cx="142875" cy="116205"/>
            </p14:xfrm>
          </p:contentPart>
        </mc:Choice>
        <mc:Fallback xmlns="">
          <p:pic>
            <p:nvPicPr>
              <p:cNvPr id="91" name="墨迹 90"/>
            </p:nvPicPr>
            <p:blipFill>
              <a:blip r:embed="rId169"/>
            </p:blipFill>
            <p:spPr>
              <a:xfrm>
                <a:off x="9574530" y="5133975"/>
                <a:ext cx="142875" cy="11620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2" name="墨迹 91"/>
              <p14:cNvContentPartPr/>
              <p14:nvPr/>
            </p14:nvContentPartPr>
            <p14:xfrm>
              <a:off x="9681845" y="5143500"/>
              <a:ext cx="17780" cy="151765"/>
            </p14:xfrm>
          </p:contentPart>
        </mc:Choice>
        <mc:Fallback xmlns="">
          <p:pic>
            <p:nvPicPr>
              <p:cNvPr id="92" name="墨迹 91"/>
            </p:nvPicPr>
            <p:blipFill>
              <a:blip r:embed="rId171"/>
            </p:blipFill>
            <p:spPr>
              <a:xfrm>
                <a:off x="9681845" y="5143500"/>
                <a:ext cx="17780" cy="15176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3" name="墨迹 92"/>
              <p14:cNvContentPartPr/>
              <p14:nvPr/>
            </p14:nvContentPartPr>
            <p14:xfrm>
              <a:off x="10467975" y="5313045"/>
              <a:ext cx="26670" cy="151765"/>
            </p14:xfrm>
          </p:contentPart>
        </mc:Choice>
        <mc:Fallback xmlns="">
          <p:pic>
            <p:nvPicPr>
              <p:cNvPr id="93" name="墨迹 92"/>
            </p:nvPicPr>
            <p:blipFill>
              <a:blip r:embed="rId173"/>
            </p:blipFill>
            <p:spPr>
              <a:xfrm>
                <a:off x="10467975" y="5313045"/>
                <a:ext cx="26670" cy="151765"/>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4" name="墨迹 93"/>
              <p14:cNvContentPartPr/>
              <p14:nvPr/>
            </p14:nvContentPartPr>
            <p14:xfrm>
              <a:off x="10503535" y="5330825"/>
              <a:ext cx="276860" cy="116205"/>
            </p14:xfrm>
          </p:contentPart>
        </mc:Choice>
        <mc:Fallback xmlns="">
          <p:pic>
            <p:nvPicPr>
              <p:cNvPr id="94" name="墨迹 93"/>
            </p:nvPicPr>
            <p:blipFill>
              <a:blip r:embed="rId175"/>
            </p:blipFill>
            <p:spPr>
              <a:xfrm>
                <a:off x="10503535" y="5330825"/>
                <a:ext cx="276860" cy="11620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5" name="墨迹 94"/>
              <p14:cNvContentPartPr/>
              <p14:nvPr/>
            </p14:nvContentPartPr>
            <p14:xfrm>
              <a:off x="10601960" y="5018405"/>
              <a:ext cx="62230" cy="464185"/>
            </p14:xfrm>
          </p:contentPart>
        </mc:Choice>
        <mc:Fallback xmlns="">
          <p:pic>
            <p:nvPicPr>
              <p:cNvPr id="95" name="墨迹 94"/>
            </p:nvPicPr>
            <p:blipFill>
              <a:blip r:embed="rId177"/>
            </p:blipFill>
            <p:spPr>
              <a:xfrm>
                <a:off x="10601960" y="5018405"/>
                <a:ext cx="62230" cy="46418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6" name="墨迹 95"/>
              <p14:cNvContentPartPr/>
              <p14:nvPr/>
            </p14:nvContentPartPr>
            <p14:xfrm>
              <a:off x="10815955" y="5241290"/>
              <a:ext cx="8890" cy="178435"/>
            </p14:xfrm>
          </p:contentPart>
        </mc:Choice>
        <mc:Fallback xmlns="">
          <p:pic>
            <p:nvPicPr>
              <p:cNvPr id="96" name="墨迹 95"/>
            </p:nvPicPr>
            <p:blipFill>
              <a:blip r:embed="rId179"/>
            </p:blipFill>
            <p:spPr>
              <a:xfrm>
                <a:off x="10815955" y="5241290"/>
                <a:ext cx="8890" cy="178435"/>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7" name="墨迹 96"/>
              <p14:cNvContentPartPr/>
              <p14:nvPr/>
            </p14:nvContentPartPr>
            <p14:xfrm>
              <a:off x="10887710" y="5125085"/>
              <a:ext cx="98425" cy="509270"/>
            </p14:xfrm>
          </p:contentPart>
        </mc:Choice>
        <mc:Fallback xmlns="">
          <p:pic>
            <p:nvPicPr>
              <p:cNvPr id="97" name="墨迹 96"/>
            </p:nvPicPr>
            <p:blipFill>
              <a:blip r:embed="rId181"/>
            </p:blipFill>
            <p:spPr>
              <a:xfrm>
                <a:off x="10887710" y="5125085"/>
                <a:ext cx="98425" cy="50927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8" name="墨迹 97"/>
              <p14:cNvContentPartPr/>
              <p14:nvPr/>
            </p14:nvContentPartPr>
            <p14:xfrm>
              <a:off x="4161790" y="1589405"/>
              <a:ext cx="98425" cy="508635"/>
            </p14:xfrm>
          </p:contentPart>
        </mc:Choice>
        <mc:Fallback xmlns="">
          <p:pic>
            <p:nvPicPr>
              <p:cNvPr id="98" name="墨迹 97"/>
            </p:nvPicPr>
            <p:blipFill>
              <a:blip r:embed="rId183"/>
            </p:blipFill>
            <p:spPr>
              <a:xfrm>
                <a:off x="4161790" y="1589405"/>
                <a:ext cx="98425" cy="508635"/>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9" name="墨迹 98"/>
              <p14:cNvContentPartPr/>
              <p14:nvPr/>
            </p14:nvContentPartPr>
            <p14:xfrm>
              <a:off x="4161790" y="1464310"/>
              <a:ext cx="741680" cy="544830"/>
            </p14:xfrm>
          </p:contentPart>
        </mc:Choice>
        <mc:Fallback xmlns="">
          <p:pic>
            <p:nvPicPr>
              <p:cNvPr id="99" name="墨迹 98"/>
            </p:nvPicPr>
            <p:blipFill>
              <a:blip r:embed="rId185"/>
            </p:blipFill>
            <p:spPr>
              <a:xfrm>
                <a:off x="4161790" y="1464310"/>
                <a:ext cx="741680" cy="54483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高级编程语言</a:t>
            </a:r>
            <a:r>
              <a:rPr lang="zh-CN" altLang="en-US" dirty="0"/>
              <a:t>（如，</a:t>
            </a:r>
            <a:r>
              <a:rPr lang="en-US" altLang="zh-CN" dirty="0"/>
              <a:t>C</a:t>
            </a:r>
            <a:r>
              <a:rPr lang="zh-CN" altLang="en-US" dirty="0"/>
              <a:t>）以多种方式简化了编程工作。首先，不必用数字码表示指令；其次，使用的指</a:t>
            </a:r>
            <a:endParaRPr lang="en-US" altLang="zh-CN" dirty="0"/>
          </a:p>
          <a:p>
            <a:r>
              <a:rPr lang="zh-CN" altLang="en-US" dirty="0"/>
              <a:t>令更贴近你如何想这个问题，而不是类似计算机那样繁琐的步骤。使用高级编程语言，可以在更抽象的</a:t>
            </a:r>
            <a:endParaRPr lang="en-US" altLang="zh-CN" dirty="0"/>
          </a:p>
          <a:p>
            <a:r>
              <a:rPr lang="zh-CN" altLang="en-US" dirty="0"/>
              <a:t>层面表达你的想法，不用考虑</a:t>
            </a:r>
            <a:r>
              <a:rPr lang="en-US" altLang="zh-CN" dirty="0"/>
              <a:t>CPU</a:t>
            </a:r>
            <a:r>
              <a:rPr lang="zh-CN" altLang="en-US" dirty="0"/>
              <a:t>在完成任务时具体需要哪些步骤。例如，对于两数相加，可以这样写：</a:t>
            </a:r>
            <a:endParaRPr lang="en-US" altLang="zh-CN" dirty="0"/>
          </a:p>
          <a:p>
            <a:endParaRPr lang="en-US" altLang="zh-CN" dirty="0"/>
          </a:p>
          <a:p>
            <a:r>
              <a:rPr lang="en-US" altLang="zh-CN" dirty="0"/>
              <a:t>				total = mine + yours;</a:t>
            </a:r>
            <a:endParaRPr lang="en-US" altLang="zh-CN" dirty="0"/>
          </a:p>
        </p:txBody>
      </p:sp>
      <p:sp>
        <p:nvSpPr>
          <p:cNvPr id="2" name="标题 1"/>
          <p:cNvSpPr>
            <a:spLocks noGrp="1"/>
          </p:cNvSpPr>
          <p:nvPr>
            <p:ph type="title"/>
          </p:nvPr>
        </p:nvSpPr>
        <p:spPr/>
        <p:txBody>
          <a:bodyPr/>
          <a:lstStyle/>
          <a:p>
            <a:r>
              <a:rPr lang="en-US" altLang="zh-CN" dirty="0"/>
              <a:t>1.5 </a:t>
            </a:r>
            <a:r>
              <a:rPr lang="zh-CN" altLang="en-US" dirty="0"/>
              <a:t>高级计算机语言和编译器</a:t>
            </a:r>
            <a:endParaRPr lang="zh-CN"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浮点数与数学中实数的概念差不多。</a:t>
            </a:r>
            <a:r>
              <a:rPr lang="en-US" altLang="zh-CN" sz="1800" b="0" i="0" u="none" strike="noStrike" baseline="0" dirty="0">
                <a:latin typeface="TimesNewRomanPSMT"/>
                <a:ea typeface="宋体" panose="02010600030101010101" pitchFamily="2" charset="-122"/>
              </a:rPr>
              <a:t>2.75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3.16E7</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7.00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2e-8 </a:t>
            </a:r>
            <a:r>
              <a:rPr lang="zh-CN" altLang="en-US" sz="1800" b="0" i="0" u="none" strike="noStrike" baseline="0" dirty="0">
                <a:latin typeface="宋体" panose="02010600030101010101" pitchFamily="2" charset="-122"/>
                <a:ea typeface="宋体" panose="02010600030101010101" pitchFamily="2" charset="-122"/>
              </a:rPr>
              <a:t>都是浮点数。注意，在一个值后面加上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一个小数点，该值就成为一个浮点值。所以，</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是整数，</a:t>
            </a:r>
            <a:r>
              <a:rPr lang="en-US" altLang="zh-CN" sz="1800" b="0" i="0" u="none" strike="noStrike" baseline="0" dirty="0">
                <a:latin typeface="TimesNewRomanPSMT"/>
                <a:ea typeface="宋体" panose="02010600030101010101" pitchFamily="2" charset="-122"/>
              </a:rPr>
              <a:t>7.00</a:t>
            </a:r>
            <a:r>
              <a:rPr lang="zh-CN" altLang="en-US" sz="1800" b="0" i="0" u="none" strike="noStrike" baseline="0" dirty="0">
                <a:latin typeface="宋体" panose="02010600030101010101" pitchFamily="2" charset="-122"/>
                <a:ea typeface="宋体" panose="02010600030101010101" pitchFamily="2" charset="-122"/>
              </a:rPr>
              <a:t>是浮点数。显然，书写浮点数有多种形式。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稍后将详细介绍</a:t>
            </a:r>
            <a:r>
              <a:rPr lang="en-US" altLang="zh-CN" sz="1800" b="0" i="0" u="none" strike="noStrike" baseline="0" dirty="0">
                <a:solidFill>
                  <a:srgbClr val="FF0000"/>
                </a:solidFill>
                <a:latin typeface="TimesNewRomanPSMT"/>
                <a:ea typeface="宋体" panose="02010600030101010101" pitchFamily="2" charset="-122"/>
              </a:rPr>
              <a:t>e</a:t>
            </a:r>
            <a:r>
              <a:rPr lang="zh-CN" altLang="en-US" sz="1800" b="0" i="0" u="none" strike="noStrike" baseline="0" dirty="0">
                <a:solidFill>
                  <a:srgbClr val="FF0000"/>
                </a:solidFill>
                <a:latin typeface="宋体" panose="02010600030101010101" pitchFamily="2" charset="-122"/>
                <a:ea typeface="宋体" panose="02010600030101010101" pitchFamily="2" charset="-122"/>
              </a:rPr>
              <a:t>记数法</a:t>
            </a:r>
            <a:r>
              <a:rPr lang="zh-CN" altLang="en-US" sz="1800" b="0" i="0" u="none" strike="noStrike" baseline="0" dirty="0">
                <a:latin typeface="宋体" panose="02010600030101010101" pitchFamily="2" charset="-122"/>
                <a:ea typeface="宋体" panose="02010600030101010101" pitchFamily="2" charset="-122"/>
              </a:rPr>
              <a:t>，这里先做简要介绍：</a:t>
            </a:r>
            <a:r>
              <a:rPr lang="en-US" altLang="zh-CN" sz="1800" b="0" i="0" u="none" strike="noStrike" baseline="0" dirty="0">
                <a:latin typeface="TimesNewRomanPSMT"/>
                <a:ea typeface="宋体" panose="02010600030101010101" pitchFamily="2" charset="-122"/>
              </a:rPr>
              <a:t>3.16E7 </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3.16×10</a:t>
            </a:r>
            <a:r>
              <a:rPr lang="en-US" altLang="zh-CN" sz="1800" b="0" i="0" u="none" strike="noStrike" baseline="3000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3.16 </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10 </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次方）。其中，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a:t>
            </a:r>
            <a:r>
              <a:rPr lang="en-US" altLang="zh-CN" sz="1800" b="0" i="0" u="none" strike="noStrike" baseline="30000" dirty="0">
                <a:latin typeface="TimesNewRomanPSMT"/>
                <a:ea typeface="宋体" panose="02010600030101010101" pitchFamily="2" charset="-122"/>
              </a:rPr>
              <a:t>7</a:t>
            </a:r>
            <a:r>
              <a:rPr lang="en-US" altLang="zh-CN" sz="1800" b="0" i="0" u="none" strike="noStrike" baseline="0" dirty="0">
                <a:latin typeface="TimesNewRomanPSMT"/>
                <a:ea typeface="宋体" panose="02010600030101010101" pitchFamily="2" charset="-122"/>
              </a:rPr>
              <a:t>=10000000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被称为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的指数。</a:t>
            </a:r>
            <a:endParaRPr lang="zh-CN" altLang="en-US" dirty="0"/>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3.3.3 </a:t>
            </a:r>
            <a:r>
              <a:rPr lang="zh-CN" altLang="en-US" dirty="0"/>
              <a:t>浮点数</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5885815" y="1276350"/>
              <a:ext cx="1295400" cy="53975"/>
            </p14:xfrm>
          </p:contentPart>
        </mc:Choice>
        <mc:Fallback xmlns="">
          <p:pic>
            <p:nvPicPr>
              <p:cNvPr id="4" name="墨迹 3"/>
            </p:nvPicPr>
            <p:blipFill>
              <a:blip r:embed="rId2"/>
            </p:blipFill>
            <p:spPr>
              <a:xfrm>
                <a:off x="5885815" y="1276350"/>
                <a:ext cx="1295400" cy="539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884045" y="2009140"/>
              <a:ext cx="491490" cy="17780"/>
            </p14:xfrm>
          </p:contentPart>
        </mc:Choice>
        <mc:Fallback xmlns="">
          <p:pic>
            <p:nvPicPr>
              <p:cNvPr id="5" name="墨迹 4"/>
            </p:nvPicPr>
            <p:blipFill>
              <a:blip r:embed="rId4"/>
            </p:blipFill>
            <p:spPr>
              <a:xfrm>
                <a:off x="1884045" y="2009140"/>
                <a:ext cx="491490" cy="177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562860" y="2026920"/>
              <a:ext cx="241300" cy="360"/>
            </p14:xfrm>
          </p:contentPart>
        </mc:Choice>
        <mc:Fallback xmlns="">
          <p:pic>
            <p:nvPicPr>
              <p:cNvPr id="6" name="墨迹 5"/>
            </p:nvPicPr>
            <p:blipFill>
              <a:blip r:embed="rId6"/>
            </p:blipFill>
            <p:spPr>
              <a:xfrm>
                <a:off x="2562860" y="2026920"/>
                <a:ext cx="24130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4608830" y="2009140"/>
              <a:ext cx="312420" cy="8890"/>
            </p14:xfrm>
          </p:contentPart>
        </mc:Choice>
        <mc:Fallback xmlns="">
          <p:pic>
            <p:nvPicPr>
              <p:cNvPr id="7" name="墨迹 6"/>
            </p:nvPicPr>
            <p:blipFill>
              <a:blip r:embed="rId8"/>
            </p:blipFill>
            <p:spPr>
              <a:xfrm>
                <a:off x="4608830" y="2009140"/>
                <a:ext cx="312420" cy="889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5644515" y="2009140"/>
              <a:ext cx="80645" cy="360"/>
            </p14:xfrm>
          </p:contentPart>
        </mc:Choice>
        <mc:Fallback xmlns="">
          <p:pic>
            <p:nvPicPr>
              <p:cNvPr id="8" name="墨迹 7"/>
            </p:nvPicPr>
            <p:blipFill>
              <a:blip r:embed="rId10"/>
            </p:blipFill>
            <p:spPr>
              <a:xfrm>
                <a:off x="5644515" y="2009140"/>
                <a:ext cx="80645"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2509520" y="2767965"/>
              <a:ext cx="1196975" cy="53340"/>
            </p14:xfrm>
          </p:contentPart>
        </mc:Choice>
        <mc:Fallback xmlns="">
          <p:pic>
            <p:nvPicPr>
              <p:cNvPr id="9" name="墨迹 8"/>
            </p:nvPicPr>
            <p:blipFill>
              <a:blip r:embed="rId12"/>
            </p:blipFill>
            <p:spPr>
              <a:xfrm>
                <a:off x="2509520" y="2767965"/>
                <a:ext cx="1196975" cy="533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5868035" y="2803525"/>
              <a:ext cx="222885" cy="8890"/>
            </p14:xfrm>
          </p:contentPart>
        </mc:Choice>
        <mc:Fallback xmlns="">
          <p:pic>
            <p:nvPicPr>
              <p:cNvPr id="10" name="墨迹 9"/>
            </p:nvPicPr>
            <p:blipFill>
              <a:blip r:embed="rId14"/>
            </p:blipFill>
            <p:spPr>
              <a:xfrm>
                <a:off x="5868035" y="2803525"/>
                <a:ext cx="222885" cy="889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5251450" y="2026920"/>
              <a:ext cx="447040" cy="8890"/>
            </p14:xfrm>
          </p:contentPart>
        </mc:Choice>
        <mc:Fallback xmlns="">
          <p:pic>
            <p:nvPicPr>
              <p:cNvPr id="11" name="墨迹 10"/>
            </p:nvPicPr>
            <p:blipFill>
              <a:blip r:embed="rId16"/>
            </p:blipFill>
            <p:spPr>
              <a:xfrm>
                <a:off x="5251450" y="2026920"/>
                <a:ext cx="447040" cy="889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5537200" y="2803525"/>
              <a:ext cx="697230" cy="35560"/>
            </p14:xfrm>
          </p:contentPart>
        </mc:Choice>
        <mc:Fallback xmlns="">
          <p:pic>
            <p:nvPicPr>
              <p:cNvPr id="12" name="墨迹 11"/>
            </p:nvPicPr>
            <p:blipFill>
              <a:blip r:embed="rId18"/>
            </p:blipFill>
            <p:spPr>
              <a:xfrm>
                <a:off x="5537200" y="2803525"/>
                <a:ext cx="697230" cy="355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5305425" y="3571875"/>
              <a:ext cx="80010" cy="535305"/>
            </p14:xfrm>
          </p:contentPart>
        </mc:Choice>
        <mc:Fallback xmlns="">
          <p:pic>
            <p:nvPicPr>
              <p:cNvPr id="13" name="墨迹 12"/>
            </p:nvPicPr>
            <p:blipFill>
              <a:blip r:embed="rId20"/>
            </p:blipFill>
            <p:spPr>
              <a:xfrm>
                <a:off x="5305425" y="3571875"/>
                <a:ext cx="80010" cy="53530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5126355" y="3794760"/>
              <a:ext cx="285750" cy="26670"/>
            </p14:xfrm>
          </p:contentPart>
        </mc:Choice>
        <mc:Fallback xmlns="">
          <p:pic>
            <p:nvPicPr>
              <p:cNvPr id="14" name="墨迹 13"/>
            </p:nvPicPr>
            <p:blipFill>
              <a:blip r:embed="rId22"/>
            </p:blipFill>
            <p:spPr>
              <a:xfrm>
                <a:off x="5126355" y="3794760"/>
                <a:ext cx="285750" cy="2667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5617845" y="3509010"/>
              <a:ext cx="89535" cy="410845"/>
            </p14:xfrm>
          </p:contentPart>
        </mc:Choice>
        <mc:Fallback xmlns="">
          <p:pic>
            <p:nvPicPr>
              <p:cNvPr id="15" name="墨迹 14"/>
            </p:nvPicPr>
            <p:blipFill>
              <a:blip r:embed="rId24"/>
            </p:blipFill>
            <p:spPr>
              <a:xfrm>
                <a:off x="5617845" y="3509010"/>
                <a:ext cx="89535" cy="4108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5742940" y="3678555"/>
              <a:ext cx="151765" cy="250190"/>
            </p14:xfrm>
          </p:contentPart>
        </mc:Choice>
        <mc:Fallback xmlns="">
          <p:pic>
            <p:nvPicPr>
              <p:cNvPr id="16" name="墨迹 15"/>
            </p:nvPicPr>
            <p:blipFill>
              <a:blip r:embed="rId26"/>
            </p:blipFill>
            <p:spPr>
              <a:xfrm>
                <a:off x="5742940" y="3678555"/>
                <a:ext cx="151765" cy="25019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5956935" y="3705225"/>
              <a:ext cx="196850" cy="179070"/>
            </p14:xfrm>
          </p:contentPart>
        </mc:Choice>
        <mc:Fallback xmlns="">
          <p:pic>
            <p:nvPicPr>
              <p:cNvPr id="17" name="墨迹 16"/>
            </p:nvPicPr>
            <p:blipFill>
              <a:blip r:embed="rId28"/>
            </p:blipFill>
            <p:spPr>
              <a:xfrm>
                <a:off x="5956935" y="3705225"/>
                <a:ext cx="196850" cy="17907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6180455" y="3759200"/>
              <a:ext cx="294640" cy="17780"/>
            </p14:xfrm>
          </p:contentPart>
        </mc:Choice>
        <mc:Fallback xmlns="">
          <p:pic>
            <p:nvPicPr>
              <p:cNvPr id="18" name="墨迹 17"/>
            </p:nvPicPr>
            <p:blipFill>
              <a:blip r:embed="rId30"/>
            </p:blipFill>
            <p:spPr>
              <a:xfrm>
                <a:off x="6180455" y="3759200"/>
                <a:ext cx="294640" cy="177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6377305" y="3625215"/>
              <a:ext cx="151765" cy="356870"/>
            </p14:xfrm>
          </p:contentPart>
        </mc:Choice>
        <mc:Fallback xmlns="">
          <p:pic>
            <p:nvPicPr>
              <p:cNvPr id="19" name="墨迹 18"/>
            </p:nvPicPr>
            <p:blipFill>
              <a:blip r:embed="rId32"/>
            </p:blipFill>
            <p:spPr>
              <a:xfrm>
                <a:off x="6377305" y="3625215"/>
                <a:ext cx="151765" cy="35687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7493635" y="3732530"/>
              <a:ext cx="17780" cy="360"/>
            </p14:xfrm>
          </p:contentPart>
        </mc:Choice>
        <mc:Fallback xmlns="">
          <p:pic>
            <p:nvPicPr>
              <p:cNvPr id="20" name="墨迹 19"/>
            </p:nvPicPr>
            <p:blipFill>
              <a:blip r:embed="rId34"/>
            </p:blipFill>
            <p:spPr>
              <a:xfrm>
                <a:off x="7493635" y="3732530"/>
                <a:ext cx="17780"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7305675" y="3732530"/>
              <a:ext cx="196850" cy="294640"/>
            </p14:xfrm>
          </p:contentPart>
        </mc:Choice>
        <mc:Fallback xmlns="">
          <p:pic>
            <p:nvPicPr>
              <p:cNvPr id="21" name="墨迹 20"/>
            </p:nvPicPr>
            <p:blipFill>
              <a:blip r:embed="rId36"/>
            </p:blipFill>
            <p:spPr>
              <a:xfrm>
                <a:off x="7305675" y="3732530"/>
                <a:ext cx="196850" cy="29464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7600950" y="3803650"/>
              <a:ext cx="222885" cy="214630"/>
            </p14:xfrm>
          </p:contentPart>
        </mc:Choice>
        <mc:Fallback xmlns="">
          <p:pic>
            <p:nvPicPr>
              <p:cNvPr id="22" name="墨迹 21"/>
            </p:nvPicPr>
            <p:blipFill>
              <a:blip r:embed="rId38"/>
            </p:blipFill>
            <p:spPr>
              <a:xfrm>
                <a:off x="7600950" y="3803650"/>
                <a:ext cx="222885" cy="21463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7850505" y="3866515"/>
              <a:ext cx="259080" cy="178435"/>
            </p14:xfrm>
          </p:contentPart>
        </mc:Choice>
        <mc:Fallback xmlns="">
          <p:pic>
            <p:nvPicPr>
              <p:cNvPr id="23" name="墨迹 22"/>
            </p:nvPicPr>
            <p:blipFill>
              <a:blip r:embed="rId40"/>
            </p:blipFill>
            <p:spPr>
              <a:xfrm>
                <a:off x="7850505" y="3866515"/>
                <a:ext cx="259080" cy="17843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8306435" y="3857625"/>
              <a:ext cx="17780" cy="360"/>
            </p14:xfrm>
          </p:contentPart>
        </mc:Choice>
        <mc:Fallback xmlns="">
          <p:pic>
            <p:nvPicPr>
              <p:cNvPr id="24" name="墨迹 23"/>
            </p:nvPicPr>
            <p:blipFill>
              <a:blip r:embed="rId34"/>
            </p:blipFill>
            <p:spPr>
              <a:xfrm>
                <a:off x="8306435" y="3857625"/>
                <a:ext cx="17780"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8208010" y="4098290"/>
              <a:ext cx="71755" cy="178435"/>
            </p14:xfrm>
          </p:contentPart>
        </mc:Choice>
        <mc:Fallback xmlns="">
          <p:pic>
            <p:nvPicPr>
              <p:cNvPr id="25" name="墨迹 24"/>
            </p:nvPicPr>
            <p:blipFill>
              <a:blip r:embed="rId43"/>
            </p:blipFill>
            <p:spPr>
              <a:xfrm>
                <a:off x="8208010" y="4098290"/>
                <a:ext cx="71755" cy="17843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5332095" y="4750435"/>
              <a:ext cx="223520" cy="321310"/>
            </p14:xfrm>
          </p:contentPart>
        </mc:Choice>
        <mc:Fallback xmlns="">
          <p:pic>
            <p:nvPicPr>
              <p:cNvPr id="26" name="墨迹 25"/>
            </p:nvPicPr>
            <p:blipFill>
              <a:blip r:embed="rId45"/>
            </p:blipFill>
            <p:spPr>
              <a:xfrm>
                <a:off x="5332095" y="4750435"/>
                <a:ext cx="223520" cy="32131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5751830" y="4768215"/>
              <a:ext cx="232410" cy="232410"/>
            </p14:xfrm>
          </p:contentPart>
        </mc:Choice>
        <mc:Fallback xmlns="">
          <p:pic>
            <p:nvPicPr>
              <p:cNvPr id="27" name="墨迹 26"/>
            </p:nvPicPr>
            <p:blipFill>
              <a:blip r:embed="rId47"/>
            </p:blipFill>
            <p:spPr>
              <a:xfrm>
                <a:off x="5751830" y="4768215"/>
                <a:ext cx="232410" cy="23241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6144895" y="4732655"/>
              <a:ext cx="294640" cy="187325"/>
            </p14:xfrm>
          </p:contentPart>
        </mc:Choice>
        <mc:Fallback xmlns="">
          <p:pic>
            <p:nvPicPr>
              <p:cNvPr id="28" name="墨迹 27"/>
            </p:nvPicPr>
            <p:blipFill>
              <a:blip r:embed="rId49"/>
            </p:blipFill>
            <p:spPr>
              <a:xfrm>
                <a:off x="6144895" y="4732655"/>
                <a:ext cx="294640" cy="18732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6582410" y="4696460"/>
              <a:ext cx="259080" cy="53975"/>
            </p14:xfrm>
          </p:contentPart>
        </mc:Choice>
        <mc:Fallback xmlns="">
          <p:pic>
            <p:nvPicPr>
              <p:cNvPr id="29" name="墨迹 28"/>
            </p:nvPicPr>
            <p:blipFill>
              <a:blip r:embed="rId51"/>
            </p:blipFill>
            <p:spPr>
              <a:xfrm>
                <a:off x="6582410" y="4696460"/>
                <a:ext cx="259080" cy="539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6645275" y="4812665"/>
              <a:ext cx="169545" cy="62865"/>
            </p14:xfrm>
          </p:contentPart>
        </mc:Choice>
        <mc:Fallback xmlns="">
          <p:pic>
            <p:nvPicPr>
              <p:cNvPr id="30" name="墨迹 29"/>
            </p:nvPicPr>
            <p:blipFill>
              <a:blip r:embed="rId53"/>
            </p:blipFill>
            <p:spPr>
              <a:xfrm>
                <a:off x="6645275" y="4812665"/>
                <a:ext cx="169545" cy="6286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7252335" y="4464685"/>
              <a:ext cx="169545" cy="330200"/>
            </p14:xfrm>
          </p:contentPart>
        </mc:Choice>
        <mc:Fallback xmlns="">
          <p:pic>
            <p:nvPicPr>
              <p:cNvPr id="31" name="墨迹 30"/>
            </p:nvPicPr>
            <p:blipFill>
              <a:blip r:embed="rId55"/>
            </p:blipFill>
            <p:spPr>
              <a:xfrm>
                <a:off x="7252335" y="4464685"/>
                <a:ext cx="169545" cy="3302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7484745" y="4660900"/>
              <a:ext cx="17780" cy="142875"/>
            </p14:xfrm>
          </p:contentPart>
        </mc:Choice>
        <mc:Fallback xmlns="">
          <p:pic>
            <p:nvPicPr>
              <p:cNvPr id="32" name="墨迹 31"/>
            </p:nvPicPr>
            <p:blipFill>
              <a:blip r:embed="rId57"/>
            </p:blipFill>
            <p:spPr>
              <a:xfrm>
                <a:off x="7484745" y="4660900"/>
                <a:ext cx="17780" cy="1428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7680960" y="4482465"/>
              <a:ext cx="80645" cy="259080"/>
            </p14:xfrm>
          </p:contentPart>
        </mc:Choice>
        <mc:Fallback xmlns="">
          <p:pic>
            <p:nvPicPr>
              <p:cNvPr id="33" name="墨迹 32"/>
            </p:nvPicPr>
            <p:blipFill>
              <a:blip r:embed="rId59"/>
            </p:blipFill>
            <p:spPr>
              <a:xfrm>
                <a:off x="7680960" y="4482465"/>
                <a:ext cx="80645" cy="2590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7850505" y="4401820"/>
              <a:ext cx="170180" cy="428625"/>
            </p14:xfrm>
          </p:contentPart>
        </mc:Choice>
        <mc:Fallback xmlns="">
          <p:pic>
            <p:nvPicPr>
              <p:cNvPr id="34" name="墨迹 33"/>
            </p:nvPicPr>
            <p:blipFill>
              <a:blip r:embed="rId61"/>
            </p:blipFill>
            <p:spPr>
              <a:xfrm>
                <a:off x="7850505" y="4401820"/>
                <a:ext cx="170180" cy="4286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7439660" y="2794635"/>
              <a:ext cx="161290" cy="17780"/>
            </p14:xfrm>
          </p:contentPart>
        </mc:Choice>
        <mc:Fallback xmlns="">
          <p:pic>
            <p:nvPicPr>
              <p:cNvPr id="35" name="墨迹 34"/>
            </p:nvPicPr>
            <p:blipFill>
              <a:blip r:embed="rId63"/>
            </p:blipFill>
            <p:spPr>
              <a:xfrm>
                <a:off x="7439660" y="2794635"/>
                <a:ext cx="161290" cy="1778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7430770" y="2901950"/>
              <a:ext cx="187960" cy="8890"/>
            </p14:xfrm>
          </p:contentPart>
        </mc:Choice>
        <mc:Fallback xmlns="">
          <p:pic>
            <p:nvPicPr>
              <p:cNvPr id="36" name="墨迹 35"/>
            </p:nvPicPr>
            <p:blipFill>
              <a:blip r:embed="rId65"/>
            </p:blipFill>
            <p:spPr>
              <a:xfrm>
                <a:off x="7430770" y="2901950"/>
                <a:ext cx="187960" cy="889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7341870" y="2428875"/>
              <a:ext cx="499745" cy="446405"/>
            </p14:xfrm>
          </p:contentPart>
        </mc:Choice>
        <mc:Fallback xmlns="">
          <p:pic>
            <p:nvPicPr>
              <p:cNvPr id="37" name="墨迹 36"/>
            </p:nvPicPr>
            <p:blipFill>
              <a:blip r:embed="rId67"/>
            </p:blipFill>
            <p:spPr>
              <a:xfrm>
                <a:off x="7341870" y="2428875"/>
                <a:ext cx="499745" cy="44640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9020810" y="3339465"/>
              <a:ext cx="107315" cy="267970"/>
            </p14:xfrm>
          </p:contentPart>
        </mc:Choice>
        <mc:Fallback xmlns="">
          <p:pic>
            <p:nvPicPr>
              <p:cNvPr id="38" name="墨迹 37"/>
            </p:nvPicPr>
            <p:blipFill>
              <a:blip r:embed="rId69"/>
            </p:blipFill>
            <p:spPr>
              <a:xfrm>
                <a:off x="9020810" y="3339465"/>
                <a:ext cx="107315" cy="26797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9208135" y="3375025"/>
              <a:ext cx="223520" cy="214630"/>
            </p14:xfrm>
          </p:contentPart>
        </mc:Choice>
        <mc:Fallback xmlns="">
          <p:pic>
            <p:nvPicPr>
              <p:cNvPr id="39" name="墨迹 38"/>
            </p:nvPicPr>
            <p:blipFill>
              <a:blip r:embed="rId71"/>
            </p:blipFill>
            <p:spPr>
              <a:xfrm>
                <a:off x="9208135" y="3375025"/>
                <a:ext cx="223520" cy="214630"/>
              </a:xfrm>
              <a:prstGeom prst="rect"/>
            </p:spPr>
          </p:pic>
        </mc:Fallback>
      </mc:AlternateContent>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这里关键要理解浮点数和整数的储存方案不同。计算机把浮点数分成</a:t>
            </a:r>
            <a:r>
              <a:rPr lang="zh-CN" altLang="en-US" sz="1800" b="0" i="0" u="none" strike="noStrike" baseline="0" dirty="0">
                <a:solidFill>
                  <a:srgbClr val="FF0000"/>
                </a:solidFill>
                <a:latin typeface="宋体" panose="02010600030101010101" pitchFamily="2" charset="-122"/>
                <a:ea typeface="宋体" panose="02010600030101010101" pitchFamily="2" charset="-122"/>
              </a:rPr>
              <a:t>小数部分</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指数部分</a:t>
            </a:r>
            <a:r>
              <a:rPr lang="zh-CN" altLang="en-US" sz="1800" b="0" i="0" u="none" strike="noStrike" baseline="0" dirty="0">
                <a:latin typeface="宋体" panose="02010600030101010101" pitchFamily="2" charset="-122"/>
                <a:ea typeface="宋体" panose="02010600030101010101" pitchFamily="2" charset="-122"/>
              </a:rPr>
              <a:t>来表示，而且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分开储存这两部分。因此，虽然</a:t>
            </a:r>
            <a:r>
              <a:rPr lang="en-US" altLang="zh-CN" sz="1800" b="0" i="0" u="none" strike="noStrike" baseline="0" dirty="0">
                <a:latin typeface="TimesNewRomanPSMT"/>
                <a:ea typeface="宋体" panose="02010600030101010101" pitchFamily="2" charset="-122"/>
              </a:rPr>
              <a:t>7.00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在数值上相同，但是它们的储存方式不同。在十进制下，可以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7.0</a:t>
            </a:r>
            <a:r>
              <a:rPr lang="zh-CN" altLang="en-US" sz="1800" b="0" i="0" u="none" strike="noStrike" baseline="0" dirty="0">
                <a:latin typeface="宋体" panose="02010600030101010101" pitchFamily="2" charset="-122"/>
                <a:ea typeface="宋体" panose="02010600030101010101" pitchFamily="2" charset="-122"/>
              </a:rPr>
              <a:t>写成</a:t>
            </a:r>
            <a:r>
              <a:rPr lang="en-US" altLang="zh-CN" sz="1800" b="0" i="0" u="none" strike="noStrike" baseline="0" dirty="0">
                <a:latin typeface="TimesNewRomanPSMT"/>
                <a:ea typeface="宋体" panose="02010600030101010101" pitchFamily="2" charset="-122"/>
              </a:rPr>
              <a:t>0.7E1</a:t>
            </a:r>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0.7</a:t>
            </a:r>
            <a:r>
              <a:rPr lang="zh-CN" altLang="en-US" sz="1800" b="0" i="0" u="none" strike="noStrike" baseline="0" dirty="0">
                <a:latin typeface="宋体" panose="02010600030101010101" pitchFamily="2" charset="-122"/>
                <a:ea typeface="宋体" panose="02010600030101010101" pitchFamily="2" charset="-122"/>
              </a:rPr>
              <a:t>是小数部分，</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是指数部分。图</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演示了一个储存浮点数的例子。当然，计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算机在内部使用二进制和</a:t>
            </a:r>
            <a:r>
              <a:rPr lang="en-US" altLang="zh-CN" sz="1800" b="0" i="0" u="none" strike="noStrike" baseline="0" dirty="0">
                <a:solidFill>
                  <a:srgbClr val="FF0000"/>
                </a:solidFill>
                <a:latin typeface="TimesNewRomanPSMT"/>
                <a:ea typeface="宋体" panose="02010600030101010101" pitchFamily="2" charset="-122"/>
              </a:rPr>
              <a:t>2</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的幂</a:t>
            </a:r>
            <a:r>
              <a:rPr lang="zh-CN" altLang="en-US" sz="1800" b="0" i="0" u="none" strike="noStrike" baseline="0" dirty="0">
                <a:latin typeface="宋体" panose="02010600030101010101" pitchFamily="2" charset="-122"/>
                <a:ea typeface="宋体" panose="02010600030101010101" pitchFamily="2" charset="-122"/>
              </a:rPr>
              <a:t>进行储存，而不是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的幂。第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章将详述相关内容。现在，我们着重讲</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解这两种类型的实际区别。</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a:xfrm>
            <a:off x="838200" y="366266"/>
            <a:ext cx="10515600" cy="1325563"/>
          </a:xfrm>
        </p:spPr>
        <p:txBody>
          <a:bodyPr>
            <a:normAutofit/>
          </a:bodyPr>
          <a:lstStyle/>
          <a:p>
            <a:r>
              <a:rPr lang="en-US" altLang="zh-CN" dirty="0"/>
              <a:t>3.3.3 </a:t>
            </a:r>
            <a:r>
              <a:rPr lang="zh-CN" altLang="en-US" dirty="0"/>
              <a:t>浮点数</a:t>
            </a:r>
            <a:endParaRPr lang="zh-CN" altLang="en-US" dirty="0"/>
          </a:p>
        </p:txBody>
      </p:sp>
      <p:pic>
        <p:nvPicPr>
          <p:cNvPr id="4" name="内容占位符 4"/>
          <p:cNvPicPr>
            <a:picLocks noChangeAspect="1"/>
          </p:cNvPicPr>
          <p:nvPr/>
        </p:nvPicPr>
        <p:blipFill>
          <a:blip r:embed="rId1"/>
          <a:stretch>
            <a:fillRect/>
          </a:stretch>
        </p:blipFill>
        <p:spPr>
          <a:xfrm>
            <a:off x="2994755" y="3577716"/>
            <a:ext cx="5989424" cy="2590254"/>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3.3.3 </a:t>
            </a:r>
            <a:r>
              <a:rPr lang="zh-CN" altLang="en-US" dirty="0"/>
              <a:t>浮点数</a:t>
            </a:r>
            <a:endParaRPr lang="zh-CN" altLang="en-US" dirty="0"/>
          </a:p>
        </p:txBody>
      </p:sp>
      <p:sp>
        <p:nvSpPr>
          <p:cNvPr id="7" name="内容占位符 6"/>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整数没有小数部分，浮点数有小数部分。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浮点数可以表示的范围比整数大。参见本章末的表</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对于一些算术运算（如，两个很大的数相减），浮点数损失的精度更多。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因为在任何区间内（如，</a:t>
            </a:r>
            <a:r>
              <a:rPr lang="en-US" altLang="zh-CN" sz="1800" b="0" i="0" u="none" strike="noStrike" baseline="0" dirty="0">
                <a:latin typeface="TimesNewRomanPSMT"/>
                <a:ea typeface="宋体" panose="02010600030101010101" pitchFamily="2" charset="-122"/>
              </a:rPr>
              <a:t>1.0 </a:t>
            </a:r>
            <a:r>
              <a:rPr lang="zh-CN" altLang="en-US" sz="1800" b="0" i="0" u="none" strike="noStrike" baseline="0" dirty="0">
                <a:latin typeface="宋体" panose="02010600030101010101" pitchFamily="2" charset="-122"/>
                <a:ea typeface="宋体" panose="02010600030101010101" pitchFamily="2" charset="-122"/>
              </a:rPr>
              <a:t>到 </a:t>
            </a:r>
            <a:r>
              <a:rPr lang="en-US" altLang="zh-CN" sz="1800" b="0" i="0" u="none" strike="noStrike" baseline="0" dirty="0">
                <a:latin typeface="TimesNewRomanPSMT"/>
                <a:ea typeface="宋体" panose="02010600030101010101" pitchFamily="2" charset="-122"/>
              </a:rPr>
              <a:t>2.0 </a:t>
            </a:r>
            <a:r>
              <a:rPr lang="zh-CN" altLang="en-US" sz="1800" b="0" i="0" u="none" strike="noStrike" baseline="0" dirty="0">
                <a:latin typeface="宋体" panose="02010600030101010101" pitchFamily="2" charset="-122"/>
                <a:ea typeface="宋体" panose="02010600030101010101" pitchFamily="2" charset="-122"/>
              </a:rPr>
              <a:t>之间）都存在无穷多个实数，所以计算机的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浮点数不能表示区间内</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所有的值</a:t>
            </a:r>
            <a:r>
              <a:rPr lang="zh-CN" altLang="en-US" sz="1800" b="0" i="0" u="none" strike="noStrike" baseline="0" dirty="0">
                <a:latin typeface="宋体" panose="02010600030101010101" pitchFamily="2" charset="-122"/>
                <a:ea typeface="宋体" panose="02010600030101010101" pitchFamily="2" charset="-122"/>
              </a:rPr>
              <a:t>。浮点数通常只是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实际值的近似值</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7.0</a:t>
            </a:r>
            <a:r>
              <a:rPr lang="zh-CN" altLang="en-US" sz="1800" b="0" i="0" u="none" strike="noStrike" baseline="0" dirty="0">
                <a:latin typeface="宋体" panose="02010600030101010101" pitchFamily="2" charset="-122"/>
                <a:ea typeface="宋体" panose="02010600030101010101" pitchFamily="2" charset="-122"/>
              </a:rPr>
              <a:t>可能被储存为浮点值</a:t>
            </a:r>
            <a:r>
              <a:rPr lang="en-US" altLang="zh-CN" sz="1800" b="0" i="0" u="none" strike="noStrike" baseline="0" dirty="0">
                <a:latin typeface="TimesNewRomanPSMT"/>
                <a:ea typeface="宋体" panose="02010600030101010101" pitchFamily="2" charset="-122"/>
              </a:rPr>
              <a:t>6.99999</a:t>
            </a:r>
            <a:r>
              <a:rPr lang="zh-CN" altLang="en-US" sz="1800" b="0" i="0" u="none" strike="noStrike" baseline="0" dirty="0">
                <a:latin typeface="宋体" panose="02010600030101010101" pitchFamily="2" charset="-122"/>
                <a:ea typeface="宋体" panose="02010600030101010101" pitchFamily="2" charset="-122"/>
              </a:rPr>
              <a:t>。稍后会讨论更多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精度方面的内容。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过去，浮点运算比整数运算慢。不过，现在许多</a:t>
            </a:r>
            <a:r>
              <a:rPr lang="en-US" altLang="zh-CN" sz="1800" b="0" i="0" u="none" strike="noStrike" baseline="0" dirty="0">
                <a:latin typeface="TimesNewRomanPSMT"/>
                <a:ea typeface="宋体" panose="02010600030101010101" pitchFamily="2" charset="-122"/>
              </a:rPr>
              <a:t>CPU</a:t>
            </a:r>
            <a:r>
              <a:rPr lang="zh-CN" altLang="en-US" sz="1800" b="0" i="0" u="none" strike="noStrike" baseline="0" dirty="0">
                <a:latin typeface="宋体" panose="02010600030101010101" pitchFamily="2" charset="-122"/>
                <a:ea typeface="宋体" panose="02010600030101010101" pitchFamily="2" charset="-122"/>
              </a:rPr>
              <a:t>都包含浮点处理器，缩小了速度上的差距。</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 C</a:t>
            </a:r>
            <a:r>
              <a:rPr lang="zh-CN" altLang="en-US" dirty="0"/>
              <a:t>语言基本数据类型</a:t>
            </a:r>
            <a:endParaRPr lang="zh-CN" altLang="en-US" dirty="0"/>
          </a:p>
        </p:txBody>
      </p:sp>
      <p:sp>
        <p:nvSpPr>
          <p:cNvPr id="7" name="内容占位符 6"/>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本节将详细节介绍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语言的基本数据类型，包括如何声明变量、如何表示字面值常量（如，</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2.78</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以及典型的用法。一些老式的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语言编译器无法支持这里提到的所有类型，请查阅你使用的编译器文档，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了解可以使用哪些类型。</a:t>
            </a:r>
            <a:endParaRPr lang="zh-CN" alt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语言提供了许多整数类型，为什么一种类型不够用？因为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语言让程序员针对不同情况选择不同的类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型。特别是，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语言中的整数类型可表示不同的取值范围和正负值。一般情况使用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类型即可，但是为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满足特定任务和机器的要求，还可以选择其他类型。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类型是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有符号整型</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类型的值必须是整数，可以是正整数、负整数或零。其取值范围依计算机系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统而异。一般而言，储存一个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要占用一个机器字长。因此，早期的</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IBM PC</a:t>
            </a:r>
            <a:r>
              <a:rPr lang="zh-CN" altLang="en-US" sz="1800" b="0" i="0" u="none" strike="noStrike" baseline="0" dirty="0">
                <a:latin typeface="宋体" panose="02010600030101010101" pitchFamily="2" charset="-122"/>
                <a:ea typeface="宋体" panose="02010600030101010101" pitchFamily="2" charset="-122"/>
              </a:rPr>
              <a:t>兼容机使用</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位来储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值，其取值范围（即</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值的取值范围）是</a:t>
            </a:r>
            <a:r>
              <a:rPr lang="en-US" altLang="zh-CN" sz="1800" b="0" i="0" u="none" strike="noStrike" baseline="0" dirty="0">
                <a:latin typeface="TimesNewRomanPSMT"/>
                <a:ea typeface="宋体" panose="02010600030101010101" pitchFamily="2" charset="-122"/>
              </a:rPr>
              <a:t>-32768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。目前的个人计算机一般是</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此用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位储存一个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值。现在，个人计算机产业正逐步向着</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位处理器发展，自然能储存更大的整数。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ISO C</a:t>
            </a:r>
            <a:r>
              <a:rPr lang="zh-CN" altLang="en-US" sz="1800" b="0" i="0" u="none" strike="noStrike" baseline="0" dirty="0">
                <a:latin typeface="宋体" panose="02010600030101010101" pitchFamily="2" charset="-122"/>
                <a:ea typeface="宋体" panose="02010600030101010101" pitchFamily="2" charset="-122"/>
              </a:rPr>
              <a:t>规定</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的取值范围最小为</a:t>
            </a:r>
            <a:r>
              <a:rPr lang="en-US" altLang="zh-CN" sz="1800" b="0" i="0" u="none" strike="noStrike" baseline="0" dirty="0">
                <a:latin typeface="TimesNewRomanPSMT"/>
                <a:ea typeface="宋体" panose="02010600030101010101" pitchFamily="2" charset="-122"/>
              </a:rPr>
              <a:t>-32768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。一般而言，系统用一个特殊位的值表示有符号整数的正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负号。第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章将介绍常用的方法。</a:t>
            </a:r>
            <a:endParaRPr lang="zh-CN" alt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声明</a:t>
            </a:r>
            <a:r>
              <a:rPr lang="en-US" altLang="zh-CN" sz="1800" b="1" i="0" u="none" strike="noStrike" baseline="0" dirty="0">
                <a:latin typeface="TimesNewRomanPS-BoldMT"/>
                <a:ea typeface="宋体" panose="02010600030101010101" pitchFamily="2" charset="-122"/>
              </a:rPr>
              <a:t>int</a:t>
            </a:r>
            <a:r>
              <a:rPr lang="zh-CN" altLang="en-US" sz="1800" b="1" i="0" u="none" strike="noStrike" baseline="0" dirty="0">
                <a:latin typeface="宋体" panose="02010600030101010101" pitchFamily="2" charset="-122"/>
                <a:ea typeface="宋体" panose="02010600030101010101" pitchFamily="2" charset="-122"/>
              </a:rPr>
              <a:t>变量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章中已经用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声明过基本整型变量。先写上</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，然后写变量名，最后加上一个分号。要声明多个变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量，可以单独声明每个变量，也可在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后面列出多个变量名，变量名之间用逗号分隔。下面都是有效的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erns;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hogs, cows, goats;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可以分别在</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条声明中声明各变量，也可以在一条声明中声明</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个变量。两种方法的效果相同，都为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大小的变量赋予名称并分配内存空间。</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以上声明创建了变量，但是并没有给它们提供值。变量如何获得值？前面介绍过在程序中获取值的两种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途径。第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种途径是赋值：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cows = 112;</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种途径是，通过函数（如，</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）获得值。接下来，我们着重介绍第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种途径。</a:t>
            </a:r>
            <a:endParaRPr lang="zh-CN" alt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初始化变量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初始化（</a:t>
            </a:r>
            <a:r>
              <a:rPr lang="en-US" altLang="zh-CN" sz="1800" b="0" i="0" u="none" strike="noStrike" baseline="0" dirty="0">
                <a:solidFill>
                  <a:srgbClr val="FF0000"/>
                </a:solidFill>
                <a:latin typeface="TimesNewRomanPSMT"/>
                <a:ea typeface="宋体" panose="02010600030101010101" pitchFamily="2" charset="-122"/>
              </a:rPr>
              <a:t>initialize</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）变量就是为变量赋一个初始值</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语言中，初始化可以直接在声明中完成。只需在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变量名后面加上赋值运算符（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）和待赋给变量的值即可。如下所示：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hogs = 21;</a:t>
            </a:r>
            <a:endParaRPr lang="en-US" altLang="zh-CN" sz="1800" b="0" i="0" u="none" strike="noStrike" baseline="0" dirty="0">
              <a:latin typeface="TimesNewRomanPSMT"/>
            </a:endParaRPr>
          </a:p>
          <a:p>
            <a:pPr algn="l"/>
            <a:r>
              <a:rPr lang="en-US" altLang="zh-CN" sz="1800" b="0" i="0" u="none" strike="noStrike" baseline="0" dirty="0">
                <a:latin typeface="TimesNewRomanPSMT"/>
              </a:rPr>
              <a:t>int cows = 32, goats = 14;</a:t>
            </a:r>
            <a:endParaRPr lang="en-US" altLang="zh-CN" sz="1800" b="0" i="0" u="none" strike="noStrike" baseline="0" dirty="0">
              <a:latin typeface="TimesNewRomanPSMT"/>
            </a:endParaRPr>
          </a:p>
          <a:p>
            <a:pPr algn="l"/>
            <a:r>
              <a:rPr lang="en-US" altLang="zh-CN" sz="1800" b="0" i="0" u="none" strike="noStrike" baseline="0" dirty="0">
                <a:latin typeface="TimesNewRomanPSMT"/>
              </a:rPr>
              <a:t>int dogs, cats = 94; /* </a:t>
            </a:r>
            <a:r>
              <a:rPr lang="zh-CN" altLang="en-US" sz="1800" b="0" i="0" u="none" strike="noStrike" baseline="0" dirty="0">
                <a:latin typeface="宋体" panose="02010600030101010101" pitchFamily="2" charset="-122"/>
                <a:ea typeface="宋体" panose="02010600030101010101" pitchFamily="2" charset="-122"/>
              </a:rPr>
              <a:t>有效，但是这种格式很糟糕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以上示例的最后一行，只初始化了</a:t>
            </a:r>
            <a:r>
              <a:rPr lang="en-US" altLang="zh-CN" sz="1800" b="0" i="0" u="none" strike="noStrike" baseline="0" dirty="0">
                <a:latin typeface="TimesNewRomanPSMT"/>
                <a:ea typeface="宋体" panose="02010600030101010101" pitchFamily="2" charset="-122"/>
              </a:rPr>
              <a:t>cats</a:t>
            </a:r>
            <a:r>
              <a:rPr lang="zh-CN" altLang="en-US" sz="1800" b="0" i="0" u="none" strike="noStrike" baseline="0" dirty="0">
                <a:latin typeface="宋体" panose="02010600030101010101" pitchFamily="2" charset="-122"/>
                <a:ea typeface="宋体" panose="02010600030101010101" pitchFamily="2" charset="-122"/>
              </a:rPr>
              <a:t>，并未初始化</a:t>
            </a:r>
            <a:r>
              <a:rPr lang="en-US" altLang="zh-CN" sz="1800" b="0" i="0" u="none" strike="noStrike" baseline="0" dirty="0">
                <a:latin typeface="TimesNewRomanPSMT"/>
                <a:ea typeface="宋体" panose="02010600030101010101" pitchFamily="2" charset="-122"/>
              </a:rPr>
              <a:t>dogs</a:t>
            </a:r>
            <a:r>
              <a:rPr lang="zh-CN" altLang="en-US" sz="1800" b="0" i="0" u="none" strike="noStrike" baseline="0" dirty="0">
                <a:latin typeface="宋体" panose="02010600030101010101" pitchFamily="2" charset="-122"/>
                <a:ea typeface="宋体" panose="02010600030101010101" pitchFamily="2" charset="-122"/>
              </a:rPr>
              <a:t>。这种写法很容易让人误认为</a:t>
            </a:r>
            <a:r>
              <a:rPr lang="en-US" altLang="zh-CN" sz="1800" b="0" i="0" u="none" strike="noStrike" baseline="0" dirty="0">
                <a:latin typeface="TimesNewRomanPSMT"/>
                <a:ea typeface="宋体" panose="02010600030101010101" pitchFamily="2" charset="-122"/>
              </a:rPr>
              <a:t>dogs</a:t>
            </a:r>
            <a:r>
              <a:rPr lang="zh-CN" altLang="en-US" sz="1800" b="0" i="0" u="none" strike="noStrike" baseline="0" dirty="0">
                <a:latin typeface="宋体" panose="02010600030101010101" pitchFamily="2" charset="-122"/>
                <a:ea typeface="宋体" panose="02010600030101010101" pitchFamily="2" charset="-122"/>
              </a:rPr>
              <a:t>也被初始化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94</a:t>
            </a:r>
            <a:r>
              <a:rPr lang="zh-CN" altLang="en-US" sz="1800" b="0" i="0" u="none" strike="noStrike" baseline="0" dirty="0">
                <a:latin typeface="宋体" panose="02010600030101010101" pitchFamily="2" charset="-122"/>
                <a:ea typeface="宋体" panose="02010600030101010101" pitchFamily="2" charset="-122"/>
              </a:rPr>
              <a:t>，所以最好不要把初始化的变量和未初始化的变量放在同一条声明中。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简而言之，声明为变量创建和标记存储空间，并为其指定初始值（如图</a:t>
            </a:r>
            <a:r>
              <a:rPr lang="en-US" altLang="zh-CN" sz="1800" b="0" i="0" u="none" strike="noStrike" baseline="0" dirty="0">
                <a:latin typeface="TimesNewRomanPSMT"/>
                <a:ea typeface="宋体" panose="02010600030101010101" pitchFamily="2" charset="-122"/>
              </a:rPr>
              <a:t>3.4</a:t>
            </a:r>
            <a:r>
              <a:rPr lang="zh-CN" altLang="en-US" sz="1800" b="0" i="0" u="none" strike="noStrike" baseline="0" dirty="0">
                <a:latin typeface="宋体" panose="02010600030101010101" pitchFamily="2" charset="-122"/>
                <a:ea typeface="宋体" panose="02010600030101010101" pitchFamily="2" charset="-122"/>
              </a:rPr>
              <a:t>所示）。</a:t>
            </a:r>
            <a:endParaRPr lang="zh-CN" altLang="en-US" dirty="0"/>
          </a:p>
        </p:txBody>
      </p:sp>
      <p:pic>
        <p:nvPicPr>
          <p:cNvPr id="4" name="图片 3"/>
          <p:cNvPicPr>
            <a:picLocks noChangeAspect="1"/>
          </p:cNvPicPr>
          <p:nvPr/>
        </p:nvPicPr>
        <p:blipFill>
          <a:blip r:embed="rId1"/>
          <a:stretch>
            <a:fillRect/>
          </a:stretch>
        </p:blipFill>
        <p:spPr>
          <a:xfrm>
            <a:off x="3142131" y="3231574"/>
            <a:ext cx="5620129" cy="2987076"/>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en-US" altLang="zh-CN" sz="1800" b="1" i="0" u="none" strike="noStrike" baseline="0" dirty="0">
                <a:latin typeface="TimesNewRomanPS-BoldMT"/>
              </a:rPr>
              <a:t>3.int</a:t>
            </a:r>
            <a:r>
              <a:rPr lang="zh-CN" altLang="en-US" sz="1800" b="1" i="0" u="none" strike="noStrike" baseline="0" dirty="0">
                <a:latin typeface="宋体" panose="02010600030101010101" pitchFamily="2" charset="-122"/>
                <a:ea typeface="宋体" panose="02010600030101010101" pitchFamily="2" charset="-122"/>
              </a:rPr>
              <a:t>类型常量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上面示例中出现的整数（</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94</a:t>
            </a:r>
            <a:r>
              <a:rPr lang="zh-CN" altLang="en-US" sz="1800" b="0" i="0" u="none" strike="noStrike" baseline="0" dirty="0">
                <a:latin typeface="宋体" panose="02010600030101010101" pitchFamily="2" charset="-122"/>
                <a:ea typeface="宋体" panose="02010600030101010101" pitchFamily="2" charset="-122"/>
              </a:rPr>
              <a:t>）都是整型常量或整型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字面量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语言把不含小数点和指数的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数作为整数。因此，</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都是整型常量，但是</a:t>
            </a:r>
            <a:r>
              <a:rPr lang="en-US" altLang="zh-CN" sz="1800" b="0" i="0" u="none" strike="noStrike" baseline="0" dirty="0">
                <a:latin typeface="TimesNewRomanPSMT"/>
                <a:ea typeface="宋体" panose="02010600030101010101" pitchFamily="2" charset="-122"/>
              </a:rPr>
              <a:t>22.0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2.2E1</a:t>
            </a:r>
            <a:r>
              <a:rPr lang="zh-CN" altLang="en-US" sz="1800" b="0" i="0" u="none" strike="noStrike" baseline="0" dirty="0">
                <a:latin typeface="宋体" panose="02010600030101010101" pitchFamily="2" charset="-122"/>
                <a:ea typeface="宋体" panose="02010600030101010101" pitchFamily="2" charset="-122"/>
              </a:rPr>
              <a:t>则不是。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语言把大多数整型常量视为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型，但是非常大的整数除外。详见后面</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常量和</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常量</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小节对</a:t>
            </a:r>
            <a:r>
              <a:rPr lang="en-US" altLang="zh-CN" sz="1800" b="0" i="0" u="none" strike="noStrike" baseline="0" dirty="0">
                <a:latin typeface="TimesNewRomanPSMT"/>
                <a:ea typeface="宋体" panose="02010600030101010101" pitchFamily="2" charset="-122"/>
              </a:rPr>
              <a:t>long int</a:t>
            </a:r>
            <a:r>
              <a:rPr lang="zh-CN" altLang="en-US" sz="1800" b="0" i="0" u="none" strike="noStrike" baseline="0" dirty="0">
                <a:latin typeface="宋体" panose="02010600030101010101" pitchFamily="2" charset="-122"/>
                <a:ea typeface="宋体" panose="02010600030101010101" pitchFamily="2" charset="-122"/>
              </a:rPr>
              <a:t>类型的讨论。</a:t>
            </a:r>
            <a:endParaRPr lang="zh-CN" alt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对我们而言，光看这行代码就知道要计算机做什么；而看用机器语言写成的等价指令（多条以数字码形</a:t>
            </a:r>
            <a:endParaRPr lang="en-US" altLang="zh-CN" dirty="0"/>
          </a:p>
          <a:p>
            <a:r>
              <a:rPr lang="zh-CN" altLang="en-US" dirty="0"/>
              <a:t>式表现的指令）则费劲得多。但是，对计算机而言却恰恰相反。在计算机看来，</a:t>
            </a:r>
            <a:r>
              <a:rPr lang="zh-CN" altLang="en-US" dirty="0">
                <a:solidFill>
                  <a:srgbClr val="FF0000"/>
                </a:solidFill>
              </a:rPr>
              <a:t>高级指令就是一堆无法</a:t>
            </a:r>
            <a:endParaRPr lang="en-US" altLang="zh-CN" dirty="0">
              <a:solidFill>
                <a:srgbClr val="FF0000"/>
              </a:solidFill>
            </a:endParaRPr>
          </a:p>
          <a:p>
            <a:r>
              <a:rPr lang="zh-CN" altLang="en-US" dirty="0">
                <a:solidFill>
                  <a:srgbClr val="FF0000"/>
                </a:solidFill>
              </a:rPr>
              <a:t>理解的无用数据</a:t>
            </a:r>
            <a:r>
              <a:rPr lang="zh-CN" altLang="en-US" dirty="0"/>
              <a:t>。</a:t>
            </a:r>
            <a:r>
              <a:rPr lang="zh-CN" altLang="en-US" dirty="0">
                <a:solidFill>
                  <a:srgbClr val="FF0000"/>
                </a:solidFill>
              </a:rPr>
              <a:t>编译器</a:t>
            </a:r>
            <a:r>
              <a:rPr lang="zh-CN" altLang="en-US" dirty="0"/>
              <a:t>在这里派上了用场。</a:t>
            </a:r>
            <a:r>
              <a:rPr lang="zh-CN" altLang="en-US" dirty="0">
                <a:solidFill>
                  <a:srgbClr val="FF0000"/>
                </a:solidFill>
              </a:rPr>
              <a:t>编译器是把高级语言程序翻译成计算机能理解的机器语言</a:t>
            </a:r>
            <a:endParaRPr lang="en-US" altLang="zh-CN" dirty="0">
              <a:solidFill>
                <a:srgbClr val="FF0000"/>
              </a:solidFill>
            </a:endParaRPr>
          </a:p>
          <a:p>
            <a:r>
              <a:rPr lang="zh-CN" altLang="en-US" dirty="0">
                <a:solidFill>
                  <a:srgbClr val="FF0000"/>
                </a:solidFill>
              </a:rPr>
              <a:t>指令集的程序</a:t>
            </a:r>
            <a:r>
              <a:rPr lang="zh-CN" altLang="en-US" dirty="0"/>
              <a:t>。程序员进行高级思维活动，而编译器则负责处理冗长乏味的细节工作。</a:t>
            </a:r>
            <a:endParaRPr lang="en-US" altLang="zh-CN" dirty="0"/>
          </a:p>
        </p:txBody>
      </p:sp>
      <p:sp>
        <p:nvSpPr>
          <p:cNvPr id="2" name="标题 1"/>
          <p:cNvSpPr>
            <a:spLocks noGrp="1"/>
          </p:cNvSpPr>
          <p:nvPr>
            <p:ph type="title"/>
          </p:nvPr>
        </p:nvSpPr>
        <p:spPr/>
        <p:txBody>
          <a:bodyPr/>
          <a:lstStyle/>
          <a:p>
            <a:r>
              <a:rPr lang="en-US" altLang="zh-CN" dirty="0"/>
              <a:t>1.5 </a:t>
            </a:r>
            <a:r>
              <a:rPr lang="zh-CN" altLang="en-US" dirty="0"/>
              <a:t>高级计算机语言和编译器</a:t>
            </a:r>
            <a:endParaRPr lang="zh-CN" alt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lstStyle/>
          <a:p>
            <a:pPr algn="l"/>
            <a:r>
              <a:rPr lang="en-US" altLang="zh-CN" sz="1800" b="1" i="0" u="none" strike="noStrike" baseline="0" dirty="0">
                <a:latin typeface="TimesNewRomanPS-BoldMT"/>
              </a:rPr>
              <a:t>4.</a:t>
            </a:r>
            <a:r>
              <a:rPr lang="zh-CN" altLang="en-US" sz="1800" b="1" i="0" u="none" strike="noStrike" baseline="0" dirty="0">
                <a:latin typeface="宋体" panose="02010600030101010101" pitchFamily="2" charset="-122"/>
                <a:ea typeface="宋体" panose="02010600030101010101" pitchFamily="2" charset="-122"/>
              </a:rPr>
              <a:t>打印</a:t>
            </a:r>
            <a:r>
              <a:rPr lang="en-US" altLang="zh-CN" sz="1800" b="1" i="0" u="none" strike="noStrike" baseline="0" dirty="0">
                <a:latin typeface="TimesNewRomanPS-BoldMT"/>
                <a:ea typeface="宋体" panose="02010600030101010101" pitchFamily="2" charset="-122"/>
              </a:rPr>
              <a:t>int</a:t>
            </a:r>
            <a:r>
              <a:rPr lang="zh-CN" altLang="en-US" sz="1800" b="1" i="0" u="none" strike="noStrike" baseline="0" dirty="0">
                <a:latin typeface="宋体" panose="02010600030101010101" pitchFamily="2" charset="-122"/>
                <a:ea typeface="宋体" panose="02010600030101010101" pitchFamily="2" charset="-122"/>
              </a:rPr>
              <a:t>值</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函数打印</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章中介绍过，</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指明了在一行中打印整数的位置。</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称为转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换说明，它指定了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应使用什么格式来显示一个值。格式化字符串中的每个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都与待打印变量列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表中相应的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值匹配。这个值可以是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类型的常量或其他任何值为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作为程序员，要确保转换说明的数量与待打印值的数量相同，编译器不会捕获这类型的错误。程序清单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演示了一个简单的程序，程序中初始化了一个变量，并打印该变量的值、一个常量值和一个简单表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达式的值。另外，程序还演示了如果粗心犯错会导致什么结果。</a:t>
            </a:r>
            <a:endParaRPr lang="zh-CN" altLang="en-US" b="1"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3.2 print1.c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print1.c - </a:t>
            </a:r>
            <a:r>
              <a:rPr lang="zh-CN" altLang="en-US" sz="1800" b="0" i="0" u="none" strike="noStrike" baseline="0" dirty="0">
                <a:latin typeface="宋体" panose="02010600030101010101" pitchFamily="2" charset="-122"/>
                <a:ea typeface="宋体" panose="02010600030101010101" pitchFamily="2" charset="-122"/>
              </a:rPr>
              <a:t>演示</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的一些特性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minus %d is %d\n", 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遗漏</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编译并运行该程序，输出如下：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Doing it right: 10 minus 2 is 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Doing it wrong: 10 minus 16 is 1650287143</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在第一行输出中，第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对应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对应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类型常量</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对应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a:t>
            </a:r>
            <a:r>
              <a:rPr lang="en-US" altLang="zh-CN" sz="1800" b="0" i="0" u="none" strike="noStrike" baseline="0" dirty="0">
                <a:latin typeface="TimesNewRomanPSMT"/>
                <a:ea typeface="宋体" panose="02010600030101010101" pitchFamily="2" charset="-122"/>
              </a:rPr>
              <a:t>ten - two</a:t>
            </a:r>
            <a:r>
              <a:rPr lang="zh-CN" altLang="en-US" sz="1800" b="0" i="0" u="none" strike="noStrike" baseline="0" dirty="0">
                <a:latin typeface="宋体" panose="02010600030101010101" pitchFamily="2" charset="-122"/>
                <a:ea typeface="宋体" panose="02010600030101010101" pitchFamily="2" charset="-122"/>
              </a:rPr>
              <a:t>的值。在第二行输出中，第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对应</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的值，但是由于没有给后两个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提供任何值，所以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打印出的值是内存中的任意值（读者在运行该程序时显示的这两个数值会与输出示例中的数值不同，因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为内存中储存的数据不同，而且编译器管理内存的位置也不同）。</a:t>
            </a:r>
            <a:endParaRPr lang="zh-CN" altLang="en-US" b="1"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你可能会抱怨编译器为何不能捕获这种明显的错误，但实际上问题出在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不寻常的设计。大部分函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数都需要指定数目的参数，编译器会检查参数的数目是否正确。但是，</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函数的参数数目不定，可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以有</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个或更多，编译器也爱莫能助。记住，使用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函数时，要确保转换说明的数量与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待打印值的数量相等。</a:t>
            </a:r>
            <a:endParaRPr lang="zh-CN" altLang="en-US" b="1"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5.</a:t>
            </a:r>
            <a:r>
              <a:rPr lang="zh-CN" altLang="en-US" sz="1800" b="1" i="0" u="none" strike="noStrike" baseline="0" dirty="0">
                <a:latin typeface="宋体" panose="02010600030101010101" pitchFamily="2" charset="-122"/>
                <a:ea typeface="宋体" panose="02010600030101010101" pitchFamily="2" charset="-122"/>
              </a:rPr>
              <a:t>八进制和十六进制</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语言都假定整型常量是十进制数。然而，许多程序员很喜欢使用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八进制和十六进制数</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都是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的幂，而</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却不是。显然，八进制和十六进制记数系统在表达与计算机相关的值时很方便。</a:t>
            </a:r>
            <a:endParaRPr lang="zh-CN" altLang="en-US" b="1"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5.</a:t>
            </a:r>
            <a:r>
              <a:rPr lang="zh-CN" altLang="en-US" sz="1800" b="1" i="0" u="none" strike="noStrike" baseline="0" dirty="0">
                <a:latin typeface="宋体" panose="02010600030101010101" pitchFamily="2" charset="-122"/>
                <a:ea typeface="宋体" panose="02010600030101010101" pitchFamily="2" charset="-122"/>
              </a:rPr>
              <a:t>八进制和十六进制</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例如，十进制数</a:t>
            </a:r>
            <a:r>
              <a:rPr lang="en-US" altLang="zh-CN" sz="1800" b="0" i="0" u="none" strike="noStrike" baseline="0" dirty="0">
                <a:latin typeface="TimesNewRomanPSMT"/>
                <a:ea typeface="宋体" panose="02010600030101010101" pitchFamily="2" charset="-122"/>
              </a:rPr>
              <a:t>65536</a:t>
            </a:r>
            <a:r>
              <a:rPr lang="zh-CN" altLang="en-US" sz="1800" b="0" i="0" u="none" strike="noStrike" baseline="0" dirty="0">
                <a:latin typeface="宋体" panose="02010600030101010101" pitchFamily="2" charset="-122"/>
                <a:ea typeface="宋体" panose="02010600030101010101" pitchFamily="2" charset="-122"/>
              </a:rPr>
              <a:t>经常出现在</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位机中，用十六进制表示正好是</a:t>
            </a:r>
            <a:r>
              <a:rPr lang="en-US" altLang="zh-CN" sz="1800" b="0" i="0" u="none" strike="noStrike" baseline="0" dirty="0">
                <a:latin typeface="TimesNewRomanPSMT"/>
                <a:ea typeface="宋体" panose="02010600030101010101" pitchFamily="2" charset="-122"/>
              </a:rPr>
              <a:t>10000</a:t>
            </a:r>
            <a:r>
              <a:rPr lang="zh-CN" altLang="en-US" sz="1800" b="0" i="0" u="none" strike="noStrike" baseline="0" dirty="0">
                <a:latin typeface="宋体" panose="02010600030101010101" pitchFamily="2" charset="-122"/>
                <a:ea typeface="宋体" panose="02010600030101010101" pitchFamily="2" charset="-122"/>
              </a:rPr>
              <a:t>。另外，十六进制数的每一位</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的数恰好由</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位二进制数表示。例如，十六进制数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0011</a:t>
            </a:r>
            <a:r>
              <a:rPr lang="zh-CN" altLang="en-US" sz="1800" b="0" i="0" u="none" strike="noStrike" baseline="0" dirty="0">
                <a:latin typeface="宋体" panose="02010600030101010101" pitchFamily="2" charset="-122"/>
                <a:ea typeface="宋体" panose="02010600030101010101" pitchFamily="2" charset="-122"/>
              </a:rPr>
              <a:t>，十六进制数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0101</a:t>
            </a:r>
            <a:r>
              <a:rPr lang="zh-CN" altLang="en-US" sz="1800" b="0" i="0" u="none" strike="noStrike" baseline="0" dirty="0">
                <a:latin typeface="宋体" panose="02010600030101010101" pitchFamily="2" charset="-122"/>
                <a:ea typeface="宋体" panose="02010600030101010101" pitchFamily="2" charset="-122"/>
              </a:rPr>
              <a:t>。因此，十六进制数</a:t>
            </a:r>
            <a:r>
              <a:rPr lang="en-US" altLang="zh-CN" sz="1800" b="0" i="0" u="none" strike="noStrike" baseline="0" dirty="0">
                <a:latin typeface="TimesNewRomanPSMT"/>
                <a:ea typeface="宋体" panose="02010600030101010101" pitchFamily="2" charset="-122"/>
              </a:rPr>
              <a:t>35</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的位组合（</a:t>
            </a:r>
            <a:r>
              <a:rPr lang="en-US" altLang="zh-CN" sz="1800" b="0" i="0" u="none" strike="noStrike" baseline="0" dirty="0">
                <a:latin typeface="TimesNewRomanPSMT"/>
                <a:ea typeface="宋体" panose="02010600030101010101" pitchFamily="2" charset="-122"/>
              </a:rPr>
              <a:t>bit pattern</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00110101</a:t>
            </a:r>
            <a:r>
              <a:rPr lang="zh-CN" altLang="en-US" sz="1800" b="0" i="0" u="none" strike="noStrike" baseline="0" dirty="0">
                <a:latin typeface="宋体" panose="02010600030101010101" pitchFamily="2" charset="-122"/>
                <a:ea typeface="宋体" panose="02010600030101010101" pitchFamily="2" charset="-122"/>
              </a:rPr>
              <a:t>，十六进制数</a:t>
            </a:r>
            <a:r>
              <a:rPr lang="en-US" altLang="zh-CN" sz="1800" b="0" i="0" u="none" strike="noStrike" baseline="0" dirty="0">
                <a:latin typeface="TimesNewRomanPSMT"/>
                <a:ea typeface="宋体" panose="02010600030101010101" pitchFamily="2" charset="-122"/>
              </a:rPr>
              <a:t>53</a:t>
            </a:r>
            <a:r>
              <a:rPr lang="zh-CN" altLang="en-US" sz="1800" b="0" i="0" u="none" strike="noStrike" baseline="0" dirty="0">
                <a:latin typeface="宋体" panose="02010600030101010101" pitchFamily="2" charset="-122"/>
                <a:ea typeface="宋体" panose="02010600030101010101" pitchFamily="2" charset="-122"/>
              </a:rPr>
              <a:t>的位组合是</a:t>
            </a:r>
            <a:r>
              <a:rPr lang="en-US" altLang="zh-CN" sz="1800" b="0" i="0" u="none" strike="noStrike" baseline="0" dirty="0">
                <a:latin typeface="TimesNewRomanPSMT"/>
                <a:ea typeface="宋体" panose="02010600030101010101" pitchFamily="2" charset="-122"/>
              </a:rPr>
              <a:t>01010011</a:t>
            </a:r>
            <a:r>
              <a:rPr lang="zh-CN" altLang="en-US" sz="1800" b="0" i="0" u="none" strike="noStrike" baseline="0" dirty="0">
                <a:latin typeface="宋体" panose="02010600030101010101" pitchFamily="2" charset="-122"/>
                <a:ea typeface="宋体" panose="02010600030101010101" pitchFamily="2" charset="-122"/>
              </a:rPr>
              <a:t>。这种对应关系使得十六进制和</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二进制的转换非常方便。但是，计算机如何知道</a:t>
            </a:r>
            <a:r>
              <a:rPr lang="en-US" altLang="zh-CN" sz="1800" b="0" i="0" u="none" strike="noStrike" baseline="0" dirty="0">
                <a:latin typeface="TimesNewRomanPSMT"/>
                <a:ea typeface="宋体" panose="02010600030101010101" pitchFamily="2" charset="-122"/>
              </a:rPr>
              <a:t>10000</a:t>
            </a:r>
            <a:r>
              <a:rPr lang="zh-CN" altLang="en-US" sz="1800" b="0" i="0" u="none" strike="noStrike" baseline="0" dirty="0">
                <a:latin typeface="宋体" panose="02010600030101010101" pitchFamily="2" charset="-122"/>
                <a:ea typeface="宋体" panose="02010600030101010101" pitchFamily="2" charset="-122"/>
              </a:rPr>
              <a:t>是十进制、十六进制还是二进制？在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语言中，用</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特定的前缀</a:t>
            </a:r>
            <a:r>
              <a:rPr lang="zh-CN" altLang="en-US" sz="1800" b="0" i="0" u="none" strike="noStrike" baseline="0" dirty="0">
                <a:latin typeface="宋体" panose="02010600030101010101" pitchFamily="2" charset="-122"/>
                <a:ea typeface="宋体" panose="02010600030101010101" pitchFamily="2" charset="-122"/>
              </a:rPr>
              <a:t>表示使用哪种进制。</a:t>
            </a:r>
            <a:r>
              <a:rPr lang="en-US" altLang="zh-CN" sz="1800" b="0" i="0" u="none" strike="noStrike" baseline="0" dirty="0">
                <a:solidFill>
                  <a:srgbClr val="FF0000"/>
                </a:solidFill>
                <a:latin typeface="TimesNewRomanPSMT"/>
                <a:ea typeface="宋体" panose="02010600030101010101" pitchFamily="2" charset="-122"/>
              </a:rPr>
              <a:t>0x</a:t>
            </a:r>
            <a:r>
              <a:rPr lang="zh-CN" altLang="en-US" sz="1800" b="0" i="0" u="none" strike="noStrike" baseline="0" dirty="0">
                <a:solidFill>
                  <a:srgbClr val="FF0000"/>
                </a:solidFill>
                <a:latin typeface="宋体" panose="02010600030101010101" pitchFamily="2" charset="-122"/>
                <a:ea typeface="宋体" panose="02010600030101010101" pitchFamily="2" charset="-122"/>
              </a:rPr>
              <a:t>或</a:t>
            </a:r>
            <a:r>
              <a:rPr lang="en-US" altLang="zh-CN" sz="1800" b="0" i="0" u="none" strike="noStrike" baseline="0" dirty="0">
                <a:solidFill>
                  <a:srgbClr val="FF0000"/>
                </a:solidFill>
                <a:latin typeface="TimesNewRomanPSMT"/>
                <a:ea typeface="宋体" panose="02010600030101010101" pitchFamily="2" charset="-122"/>
              </a:rPr>
              <a:t>0X</a:t>
            </a:r>
            <a:r>
              <a:rPr lang="zh-CN" altLang="en-US" sz="1800" b="0" i="0" u="none" strike="noStrike" baseline="0" dirty="0">
                <a:solidFill>
                  <a:srgbClr val="FF0000"/>
                </a:solidFill>
                <a:latin typeface="宋体" panose="02010600030101010101" pitchFamily="2" charset="-122"/>
                <a:ea typeface="宋体" panose="02010600030101010101" pitchFamily="2" charset="-122"/>
              </a:rPr>
              <a:t>前缀表示十六进制值</a:t>
            </a:r>
            <a:r>
              <a:rPr lang="zh-CN" altLang="en-US" sz="1800" b="0" i="0" u="none" strike="noStrike" baseline="0" dirty="0">
                <a:latin typeface="宋体" panose="02010600030101010101" pitchFamily="2" charset="-122"/>
                <a:ea typeface="宋体" panose="02010600030101010101" pitchFamily="2" charset="-122"/>
              </a:rPr>
              <a:t>，所以十进制数</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表示成十六进制是</a:t>
            </a:r>
            <a:r>
              <a:rPr lang="en-US" altLang="zh-CN" sz="1800" b="0" i="0" u="none" strike="noStrike" baseline="0" dirty="0">
                <a:latin typeface="TimesNewRomanPSMT"/>
                <a:ea typeface="宋体" panose="02010600030101010101" pitchFamily="2" charset="-122"/>
              </a:rPr>
              <a:t>0x10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0X10</a:t>
            </a:r>
            <a:r>
              <a:rPr lang="zh-CN" altLang="en-US" sz="1800" b="0" i="0" u="none" strike="noStrike" baseline="0" dirty="0">
                <a:latin typeface="宋体" panose="02010600030101010101" pitchFamily="2" charset="-122"/>
                <a:ea typeface="宋体" panose="02010600030101010101" pitchFamily="2" charset="-122"/>
              </a:rPr>
              <a:t>。与此类似，</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前缀表示八进制</a:t>
            </a:r>
            <a:r>
              <a:rPr lang="zh-CN" altLang="en-US" sz="1800" b="0" i="0" u="none" strike="noStrike" baseline="0" dirty="0">
                <a:latin typeface="宋体" panose="02010600030101010101" pitchFamily="2" charset="-122"/>
                <a:ea typeface="宋体" panose="02010600030101010101" pitchFamily="2" charset="-122"/>
              </a:rPr>
              <a:t>。例如，十进制数</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表示成八进制是</a:t>
            </a:r>
            <a:r>
              <a:rPr lang="en-US" altLang="zh-CN" sz="1800" b="0" i="0" u="none" strike="noStrike" baseline="0" dirty="0">
                <a:latin typeface="TimesNewRomanPSMT"/>
                <a:ea typeface="宋体" panose="02010600030101010101" pitchFamily="2" charset="-122"/>
              </a:rPr>
              <a:t>020</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章将更全面地介</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绍进制相关的内容。</a:t>
            </a:r>
            <a:endParaRPr lang="en-US" altLang="zh-CN" b="1"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要清楚，使用不同的进制数是为了方便，不会影响数被储存的方式。也就是说，无论把数字写成</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020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0x10</a:t>
            </a:r>
            <a:r>
              <a:rPr lang="zh-CN" altLang="en-US" sz="1800" b="0" i="0" u="none" strike="noStrike" baseline="0" dirty="0">
                <a:latin typeface="宋体" panose="02010600030101010101" pitchFamily="2" charset="-122"/>
                <a:ea typeface="宋体" panose="02010600030101010101" pitchFamily="2" charset="-122"/>
              </a:rPr>
              <a:t>，储存该数的方式都相同，因为计算机内部都以二进制进行编码。</a:t>
            </a:r>
            <a:endParaRPr lang="zh-CN" altLang="en-US" b="1"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6.</a:t>
            </a:r>
            <a:r>
              <a:rPr lang="zh-CN" altLang="en-US" sz="1800" b="1" i="0" u="none" strike="noStrike" baseline="0" dirty="0">
                <a:latin typeface="宋体" panose="02010600030101010101" pitchFamily="2" charset="-122"/>
                <a:ea typeface="宋体" panose="02010600030101010101" pitchFamily="2" charset="-122"/>
              </a:rPr>
              <a:t>显示八进制和十六进制</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程序中，既可以使用和显示不同进制的数。不同的进制要使用不同的转换说明。以十进制显示数字，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a:solidFill>
                  <a:srgbClr val="FF0000"/>
                </a:solidFill>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；以八进制显示数字，</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a:solidFill>
                  <a:srgbClr val="FF0000"/>
                </a:solidFill>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；以十六进制显示数字，使用</a:t>
            </a:r>
            <a:r>
              <a:rPr lang="en-US" altLang="zh-CN" sz="1800" b="0" i="0" u="none" strike="noStrike" baseline="0" dirty="0">
                <a:solidFill>
                  <a:srgbClr val="FF0000"/>
                </a:solidFill>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。另外，要显示各进制数的前缀</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，必须分别使用</a:t>
            </a:r>
            <a:r>
              <a:rPr lang="en-US" altLang="zh-CN" sz="1800" b="0" i="0" u="none" strike="noStrike" baseline="0" dirty="0">
                <a:solidFill>
                  <a:srgbClr val="FF0000"/>
                </a:solidFill>
                <a:latin typeface="TimesNewRomanPSMT"/>
                <a:ea typeface="宋体" panose="02010600030101010101" pitchFamily="2" charset="-122"/>
              </a:rPr>
              <a:t>%#o</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%#x</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演示了一个小程序。回忆一下，在某些集成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开发环境（</a:t>
            </a:r>
            <a:r>
              <a:rPr lang="en-US" altLang="zh-CN" sz="1800" b="0" i="0" u="none" strike="noStrike" baseline="0" dirty="0">
                <a:latin typeface="TimesNewRomanPSMT"/>
                <a:ea typeface="宋体" panose="02010600030101010101" pitchFamily="2" charset="-122"/>
              </a:rPr>
              <a:t>IDE</a:t>
            </a:r>
            <a:r>
              <a:rPr lang="zh-CN" altLang="en-US" sz="1800" b="0" i="0" u="none" strike="noStrike" baseline="0" dirty="0">
                <a:latin typeface="宋体" panose="02010600030101010101" pitchFamily="2" charset="-122"/>
                <a:ea typeface="宋体" panose="02010600030101010101" pitchFamily="2" charset="-122"/>
              </a:rPr>
              <a:t>）下编写的代码中插入</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语句，程序在执行完毕后不会立即关闭执行窗口。</a:t>
            </a:r>
            <a:endParaRPr lang="en-US" altLang="zh-CN" b="1"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3.3 </a:t>
            </a:r>
            <a:r>
              <a:rPr lang="en-US" altLang="zh-CN" sz="1800" b="1" i="0" u="none" strike="noStrike" baseline="0" dirty="0" err="1">
                <a:latin typeface="TimesNewRomanPS-BoldMT"/>
                <a:ea typeface="宋体" panose="02010600030101010101" pitchFamily="2" charset="-122"/>
              </a:rPr>
              <a:t>bases.c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bases.c</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以十进制、八进制、十六进制打印十进制数</a:t>
            </a:r>
            <a:r>
              <a:rPr lang="en-US" altLang="zh-CN" sz="1800" b="0" i="0" u="none" strike="noStrike" baseline="0" dirty="0">
                <a:latin typeface="TimesNewRomanPSMT"/>
                <a:ea typeface="宋体" panose="02010600030101010101" pitchFamily="2" charset="-122"/>
              </a:rPr>
              <a:t>100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("dec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octal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("dec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octal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zh-CN" altLang="en-US" b="1"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3.4.1 int</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编译并运行该程序，输出如下：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dec = 100; octal = 144; hex = 64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dec = 100; octal = 0144; hex = 0x64</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种不同记数系统显示同一个值。</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函数做了相应的转换。注意，如果要在八进制和十六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进制值前显示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前缀，要分别在转换说明中加入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编译器</a:t>
            </a:r>
            <a:r>
              <a:rPr lang="zh-CN" altLang="en-US" dirty="0"/>
              <a:t>还有一个优势。一般而言，不同</a:t>
            </a:r>
            <a:r>
              <a:rPr lang="en-US" altLang="zh-CN" dirty="0"/>
              <a:t>CPU</a:t>
            </a:r>
            <a:r>
              <a:rPr lang="zh-CN" altLang="en-US" dirty="0"/>
              <a:t>制造商使用的指令系统和编码格式不同。例如，用</a:t>
            </a:r>
            <a:r>
              <a:rPr lang="en-US" altLang="zh-CN" dirty="0"/>
              <a:t>Intel </a:t>
            </a:r>
            <a:endParaRPr lang="en-US" altLang="zh-CN" dirty="0"/>
          </a:p>
          <a:p>
            <a:r>
              <a:rPr lang="en-US" altLang="zh-CN" dirty="0"/>
              <a:t>Core i7 </a:t>
            </a:r>
            <a:r>
              <a:rPr lang="zh-CN" altLang="en-US" dirty="0"/>
              <a:t>（英特尔酷睿</a:t>
            </a:r>
            <a:r>
              <a:rPr lang="en-US" altLang="zh-CN" dirty="0"/>
              <a:t>i7</a:t>
            </a:r>
            <a:r>
              <a:rPr lang="zh-CN" altLang="en-US" dirty="0"/>
              <a:t>）</a:t>
            </a:r>
            <a:r>
              <a:rPr lang="en-US" altLang="zh-CN" dirty="0"/>
              <a:t>CPU</a:t>
            </a:r>
            <a:r>
              <a:rPr lang="zh-CN" altLang="en-US" dirty="0"/>
              <a:t>编写的机器语言程序对于</a:t>
            </a:r>
            <a:r>
              <a:rPr lang="en-US" altLang="zh-CN" dirty="0"/>
              <a:t>ARM Cortex-A57 CPU</a:t>
            </a:r>
            <a:r>
              <a:rPr lang="zh-CN" altLang="en-US" dirty="0"/>
              <a:t>而言什么都不是。但是，</a:t>
            </a:r>
            <a:endParaRPr lang="en-US" altLang="zh-CN" dirty="0"/>
          </a:p>
          <a:p>
            <a:r>
              <a:rPr lang="zh-CN" altLang="en-US" dirty="0"/>
              <a:t>可以找到与特定类型</a:t>
            </a:r>
            <a:r>
              <a:rPr lang="en-US" altLang="zh-CN" dirty="0"/>
              <a:t>CPU</a:t>
            </a:r>
            <a:r>
              <a:rPr lang="zh-CN" altLang="en-US" dirty="0"/>
              <a:t>匹配的编译器。因此，使用合适的编译器或编译器集，便可把一种高级语言程</a:t>
            </a:r>
            <a:endParaRPr lang="en-US" altLang="zh-CN" dirty="0"/>
          </a:p>
          <a:p>
            <a:r>
              <a:rPr lang="zh-CN" altLang="en-US" dirty="0"/>
              <a:t>序转换成供各种不同类型 </a:t>
            </a:r>
            <a:r>
              <a:rPr lang="en-US" altLang="zh-CN" dirty="0"/>
              <a:t>CPU </a:t>
            </a:r>
            <a:r>
              <a:rPr lang="zh-CN" altLang="en-US" dirty="0"/>
              <a:t>使用的机器语言程序。一旦解决了一个编程问题，便可让编译器集翻译</a:t>
            </a:r>
            <a:endParaRPr lang="en-US" altLang="zh-CN" dirty="0"/>
          </a:p>
          <a:p>
            <a:r>
              <a:rPr lang="zh-CN" altLang="en-US" dirty="0"/>
              <a:t>成不同 </a:t>
            </a:r>
            <a:r>
              <a:rPr lang="en-US" altLang="zh-CN" dirty="0"/>
              <a:t>CPU </a:t>
            </a:r>
            <a:r>
              <a:rPr lang="zh-CN" altLang="en-US" dirty="0"/>
              <a:t>使用的机器语言。</a:t>
            </a:r>
            <a:endParaRPr lang="en-US" altLang="zh-CN" dirty="0"/>
          </a:p>
        </p:txBody>
      </p:sp>
      <p:sp>
        <p:nvSpPr>
          <p:cNvPr id="2" name="标题 1"/>
          <p:cNvSpPr>
            <a:spLocks noGrp="1"/>
          </p:cNvSpPr>
          <p:nvPr>
            <p:ph type="title"/>
          </p:nvPr>
        </p:nvSpPr>
        <p:spPr/>
        <p:txBody>
          <a:bodyPr/>
          <a:lstStyle/>
          <a:p>
            <a:r>
              <a:rPr lang="en-US" altLang="zh-CN" dirty="0"/>
              <a:t>1.5 </a:t>
            </a:r>
            <a:r>
              <a:rPr lang="zh-CN" altLang="en-US" dirty="0"/>
              <a:t>高级计算机语言和编译器</a:t>
            </a:r>
            <a:endParaRPr lang="zh-CN" alt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初学</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语言时，</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类型应该能满足大多数程序的整数类型需求。尽管如此，还应了解一下整型的其他形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式。当然，也可以略过本节跳至</a:t>
            </a:r>
            <a:r>
              <a:rPr lang="en-US" altLang="zh-CN" sz="1800" b="0" i="0" u="none" strike="noStrike" baseline="0" dirty="0">
                <a:latin typeface="TimesNewRomanPSMT"/>
                <a:ea typeface="宋体" panose="02010600030101010101" pitchFamily="2" charset="-122"/>
              </a:rPr>
              <a:t>3.4.3</a:t>
            </a:r>
            <a:r>
              <a:rPr lang="zh-CN" altLang="en-US" sz="1800" b="0" i="0" u="none" strike="noStrike" baseline="0" dirty="0">
                <a:latin typeface="宋体" panose="02010600030101010101" pitchFamily="2" charset="-122"/>
                <a:ea typeface="宋体" panose="02010600030101010101" pitchFamily="2" charset="-122"/>
              </a:rPr>
              <a:t>节阅读</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类型的相关内容，以后有需要时再阅读本节。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语言提供</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附属关键字</a:t>
            </a:r>
            <a:r>
              <a:rPr lang="zh-CN" altLang="en-US" sz="1800" b="0" i="0" u="none" strike="noStrike" baseline="0" dirty="0">
                <a:latin typeface="宋体" panose="02010600030101010101" pitchFamily="2" charset="-122"/>
                <a:ea typeface="宋体" panose="02010600030101010101" pitchFamily="2" charset="-122"/>
              </a:rPr>
              <a:t>修饰基本整数类型：</a:t>
            </a:r>
            <a:r>
              <a:rPr lang="en-US" altLang="zh-CN" sz="1800" b="0" i="0" u="none" strike="noStrike" baseline="0" dirty="0">
                <a:solidFill>
                  <a:srgbClr val="FF0000"/>
                </a:solidFill>
                <a:latin typeface="TimesNewRomanPSMT"/>
                <a:ea typeface="宋体" panose="02010600030101010101" pitchFamily="2" charset="-122"/>
              </a:rPr>
              <a:t>short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。应记住以下几点。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short int</a:t>
            </a:r>
            <a:r>
              <a:rPr lang="zh-CN" altLang="en-US" sz="1800" b="0" i="0" u="none" strike="noStrike" baseline="0" dirty="0">
                <a:latin typeface="宋体" panose="02010600030101010101" pitchFamily="2" charset="-122"/>
                <a:ea typeface="宋体" panose="02010600030101010101" pitchFamily="2" charset="-122"/>
              </a:rPr>
              <a:t>类型（或者简写为</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）占用的存储空间可能比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类型少，</a:t>
            </a:r>
            <a:r>
              <a:rPr lang="zh-CN" altLang="en-US" sz="1800" b="0" i="0" u="none" strike="noStrike" baseline="0" dirty="0">
                <a:solidFill>
                  <a:srgbClr val="FF0000"/>
                </a:solidFill>
                <a:latin typeface="宋体" panose="02010600030101010101" pitchFamily="2" charset="-122"/>
                <a:ea typeface="宋体" panose="02010600030101010101" pitchFamily="2" charset="-122"/>
              </a:rPr>
              <a:t>常用于较小数值的场合以节省空间</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类似，</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是有符号类型。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占用的存储空间可能比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多，</a:t>
            </a:r>
            <a:r>
              <a:rPr lang="zh-CN" altLang="en-US" sz="1800" b="0" i="0" u="none" strike="noStrike" baseline="0" dirty="0">
                <a:solidFill>
                  <a:srgbClr val="FF0000"/>
                </a:solidFill>
                <a:latin typeface="宋体" panose="02010600030101010101" pitchFamily="2" charset="-122"/>
                <a:ea typeface="宋体" panose="02010600030101010101" pitchFamily="2" charset="-122"/>
              </a:rPr>
              <a:t>适用于较大数值的场合</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类似，</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是有符号类型。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 </a:t>
            </a:r>
            <a:r>
              <a:rPr lang="en-US" altLang="zh-CN" sz="1800" b="0" i="0" u="none" strike="noStrike" baseline="0" dirty="0" err="1">
                <a:latin typeface="TimesNewRomanPSMT"/>
              </a:rPr>
              <a:t>long</a:t>
            </a:r>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标准加入）占用的储存空间可能比</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多，适用于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更大数值的场合</a:t>
            </a:r>
            <a:r>
              <a:rPr lang="zh-CN" altLang="en-US" sz="1800" b="0" i="0" u="none" strike="noStrike" baseline="0" dirty="0">
                <a:latin typeface="宋体" panose="02010600030101010101" pitchFamily="2" charset="-122"/>
                <a:ea typeface="宋体" panose="02010600030101010101" pitchFamily="2" charset="-122"/>
              </a:rPr>
              <a:t>。该类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型至少占</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类似，</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是有符号类型。</a:t>
            </a:r>
            <a:endParaRPr lang="zh-CN" altLang="en-US" b="1"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unsigned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只用于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非负值</a:t>
            </a:r>
            <a:r>
              <a:rPr lang="zh-CN" altLang="en-US" sz="1800" b="0" i="0" u="none" strike="noStrike" baseline="0" dirty="0">
                <a:latin typeface="宋体" panose="02010600030101010101" pitchFamily="2" charset="-122"/>
                <a:ea typeface="宋体" panose="02010600030101010101" pitchFamily="2" charset="-122"/>
              </a:rPr>
              <a:t>的场合。这种类型与有符号类型表示的范围不同。例如，</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允许的取值范围是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65535</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-32768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。用于表示正负号的位现在用于表示另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一个二进制位，所以无符号整型可以表示更大的数。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标准中，添加了</a:t>
            </a:r>
            <a:r>
              <a:rPr lang="en-US" altLang="zh-CN" sz="1800" b="0" i="0" u="none" strike="noStrike" baseline="0" dirty="0">
                <a:latin typeface="TimesNewRomanPSMT"/>
                <a:ea typeface="宋体" panose="02010600030101010101" pitchFamily="2" charset="-122"/>
              </a:rPr>
              <a:t>unsigned long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标准又添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加了</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在任何有符号类型前面添加关键字</a:t>
            </a:r>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可强调使用有符号类型的意图</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short int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signed short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signed short int</a:t>
            </a:r>
            <a:r>
              <a:rPr lang="zh-CN" altLang="en-US" sz="1800" b="0" i="0" u="none" strike="noStrike" baseline="0" dirty="0">
                <a:latin typeface="宋体" panose="02010600030101010101" pitchFamily="2" charset="-122"/>
                <a:ea typeface="宋体" panose="02010600030101010101" pitchFamily="2" charset="-122"/>
              </a:rPr>
              <a:t>都表示同一种类型。</a:t>
            </a:r>
            <a:endParaRPr lang="zh-CN" altLang="en-US" b="1"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lnSpcReduction="10000"/>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声明其他整数类型</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其他整数类型的声明方式与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类型相同，下面列出了一些例子。不是所有的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编译器都能识别最后</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声明，最后一个例子所有的类型是</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标准新增的。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estine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johns;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erns;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ribs;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s_count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players;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headcount;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yesvotes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ago;</a:t>
            </a:r>
            <a:endParaRPr lang="zh-CN" altLang="en-US" b="1"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使用多种整数类型的原因</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为什么说</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可能</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类型占用的空间少，</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可能</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类型占用的空间多？因为</a:t>
            </a:r>
            <a:r>
              <a:rPr lang="en-US" altLang="zh-CN" sz="1800" b="0" i="0" u="none" strike="noStrike" baseline="0" dirty="0">
                <a:solidFill>
                  <a:srgbClr val="FF0000"/>
                </a:solidFill>
                <a:latin typeface="TimesNewRomanPSMT"/>
                <a:ea typeface="宋体" panose="02010600030101010101" pitchFamily="2" charset="-122"/>
              </a:rPr>
              <a:t>C</a:t>
            </a:r>
            <a:endParaRPr lang="en-US" altLang="zh-CN" sz="1800" b="0" i="0" u="none" strike="noStrike" baseline="0" dirty="0">
              <a:solidFill>
                <a:srgbClr val="FF0000"/>
              </a:solidFill>
              <a:latin typeface="TimesNewRomanPSMT"/>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语言只规定了</a:t>
            </a:r>
            <a:r>
              <a:rPr lang="en-US" altLang="zh-CN" sz="1800" b="0" i="0" u="none" strike="noStrike" baseline="0" dirty="0">
                <a:solidFill>
                  <a:srgbClr val="FF0000"/>
                </a:solidFill>
                <a:latin typeface="TimesNewRomanPSMT"/>
                <a:ea typeface="宋体" panose="02010600030101010101" pitchFamily="2" charset="-122"/>
              </a:rPr>
              <a:t>short</a:t>
            </a:r>
            <a:r>
              <a:rPr lang="zh-CN" altLang="en-US" sz="1800" b="0" i="0" u="none" strike="noStrike" baseline="0" dirty="0">
                <a:solidFill>
                  <a:srgbClr val="FF0000"/>
                </a:solidFill>
                <a:latin typeface="宋体" panose="02010600030101010101" pitchFamily="2" charset="-122"/>
                <a:ea typeface="宋体" panose="02010600030101010101" pitchFamily="2" charset="-122"/>
              </a:rPr>
              <a:t>占用的存储空间不能多于</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占用的存储空间不能少于</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这样规定是为了适应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不同的机器。例如，过去的一台运行</a:t>
            </a:r>
            <a:r>
              <a:rPr lang="en-US" altLang="zh-CN" sz="1800" b="0" i="0" u="none" strike="noStrike" baseline="0" dirty="0">
                <a:latin typeface="TimesNewRomanPSMT"/>
                <a:ea typeface="宋体" panose="02010600030101010101" pitchFamily="2" charset="-122"/>
              </a:rPr>
              <a:t>Windows 3</a:t>
            </a:r>
            <a:r>
              <a:rPr lang="zh-CN" altLang="en-US" sz="1800" b="0" i="0" u="none" strike="noStrike" baseline="0" dirty="0">
                <a:latin typeface="宋体" panose="02010600030101010101" pitchFamily="2" charset="-122"/>
                <a:ea typeface="宋体" panose="02010600030101010101" pitchFamily="2" charset="-122"/>
              </a:rPr>
              <a:t>的机器上，</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类型都占</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类型占</a:t>
            </a:r>
            <a:r>
              <a:rPr lang="en-US" altLang="zh-CN" sz="1800" b="0" i="0" u="none" strike="noStrike" baseline="0" dirty="0">
                <a:latin typeface="TimesNewRomanPSMT"/>
                <a:ea typeface="宋体" panose="02010600030101010101" pitchFamily="2" charset="-122"/>
              </a:rPr>
              <a:t>32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位。后来，</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和苹果系统都使用</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位储存</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位储存</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类型（使用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表示的整数数值超过</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亿）。现在，计算机普遍使用</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位处理器，为了储存</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位的整数，才引入了</a:t>
            </a:r>
            <a:r>
              <a:rPr lang="en-US" altLang="zh-CN" sz="1800" b="0" i="0" u="none" strike="noStrike" baseline="0" dirty="0">
                <a:latin typeface="TimesNewRomanPSMT"/>
                <a:ea typeface="宋体" panose="02010600030101010101" pitchFamily="2" charset="-122"/>
              </a:rPr>
              <a:t>long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b="1"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现在，个人计算机上最常见的设置是，</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占</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占</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占</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占</a:t>
            </a:r>
            <a:r>
              <a:rPr lang="en-US" altLang="zh-CN" sz="1800" b="0" i="0" u="none" strike="noStrike" baseline="0" dirty="0">
                <a:solidFill>
                  <a:srgbClr val="FF0000"/>
                </a:solidFill>
                <a:latin typeface="TimesNewRomanPSMT"/>
                <a:ea typeface="宋体" panose="02010600030101010101" pitchFamily="2" charset="-122"/>
              </a:rPr>
              <a:t>16</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位或</a:t>
            </a:r>
            <a:r>
              <a:rPr lang="en-US" altLang="zh-CN" sz="1800" b="0" i="0" u="none" strike="noStrike" baseline="0" dirty="0">
                <a:solidFill>
                  <a:srgbClr val="FF0000"/>
                </a:solidFill>
                <a:latin typeface="TimesNewRomanPSMT"/>
                <a:ea typeface="宋体" panose="02010600030101010101" pitchFamily="2" charset="-122"/>
              </a:rPr>
              <a:t>32</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（依计算机的自然字长而定）。原则上，这</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种类型代表</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种不同的大小，但是在实际使用中，有些类型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之间通常有重叠。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标准对基本数据类型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只规定了允许的最小大小</a:t>
            </a:r>
            <a:r>
              <a:rPr lang="zh-CN" altLang="en-US" sz="1800" b="0" i="0" u="none" strike="noStrike" baseline="0" dirty="0">
                <a:latin typeface="宋体" panose="02010600030101010101" pitchFamily="2" charset="-122"/>
                <a:ea typeface="宋体" panose="02010600030101010101" pitchFamily="2" charset="-122"/>
              </a:rPr>
              <a:t>。对于 </a:t>
            </a:r>
            <a:r>
              <a:rPr lang="en-US" altLang="zh-CN" sz="1800" b="0" i="0" u="none" strike="noStrike" baseline="0" dirty="0">
                <a:latin typeface="TimesNewRomanPSMT"/>
                <a:ea typeface="宋体" panose="02010600030101010101" pitchFamily="2" charset="-122"/>
              </a:rPr>
              <a:t>16 </a:t>
            </a:r>
            <a:r>
              <a:rPr lang="zh-CN" altLang="en-US" sz="1800" b="0" i="0" u="none" strike="noStrike" baseline="0" dirty="0">
                <a:latin typeface="宋体" panose="02010600030101010101" pitchFamily="2" charset="-122"/>
                <a:ea typeface="宋体" panose="02010600030101010101" pitchFamily="2" charset="-122"/>
              </a:rPr>
              <a:t>位机，</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的最小取值范围是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[−32767,32767]</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位机，</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的最小取值范围是</a:t>
            </a:r>
            <a:r>
              <a:rPr lang="en-US" altLang="zh-CN" sz="1800" b="0" i="0" u="none" strike="noStrike" baseline="0" dirty="0">
                <a:latin typeface="TimesNewRomanPSMT"/>
                <a:ea typeface="宋体" panose="02010600030101010101" pitchFamily="2" charset="-122"/>
              </a:rPr>
              <a:t>[−2147483647,2147483647]</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，最小取值范围是</a:t>
            </a:r>
            <a:r>
              <a:rPr lang="en-US" altLang="zh-CN" sz="1800" b="0" i="0" u="none" strike="noStrike" baseline="0" dirty="0">
                <a:latin typeface="TimesNewRomanPSMT"/>
                <a:ea typeface="宋体" panose="02010600030101010101" pitchFamily="2" charset="-122"/>
              </a:rPr>
              <a:t>[0,65535]</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，最小取值范围是</a:t>
            </a:r>
            <a:r>
              <a:rPr lang="en-US" altLang="zh-CN" sz="1800" b="0" i="0" u="none" strike="noStrike" baseline="0" dirty="0">
                <a:latin typeface="TimesNewRomanPSMT"/>
                <a:ea typeface="宋体" panose="02010600030101010101" pitchFamily="2" charset="-122"/>
              </a:rPr>
              <a:t>[0,4294967295]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rPr>
              <a:t>long</a:t>
            </a:r>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类型是为了支持</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位的需求，最小取值范围是</a:t>
            </a:r>
            <a:r>
              <a:rPr lang="en-US" altLang="zh-CN" sz="1800" b="0" i="0" u="none" strike="noStrike" baseline="0" dirty="0">
                <a:latin typeface="TimesNewRomanPSMT"/>
              </a:rPr>
              <a:t>[−9223372036854775807,9223372036854775807]</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的最小取值范围是</a:t>
            </a:r>
            <a:r>
              <a:rPr lang="en-US" altLang="zh-CN" sz="1800" b="0" i="0" u="none" strike="noStrike" baseline="0" dirty="0">
                <a:latin typeface="TimesNewRomanPSMT"/>
                <a:ea typeface="宋体" panose="02010600030101010101" pitchFamily="2" charset="-122"/>
              </a:rPr>
              <a:t>[0,18446744073709551615]</a:t>
            </a:r>
            <a:r>
              <a:rPr lang="zh-CN" altLang="en-US" sz="1800" b="0" i="0" u="none" strike="noStrike" baseline="0" dirty="0">
                <a:latin typeface="宋体" panose="02010600030101010101" pitchFamily="2" charset="-122"/>
                <a:ea typeface="宋体" panose="02010600030101010101" pitchFamily="2" charset="-122"/>
              </a:rPr>
              <a:t>。如果要开支票，这个数是一千八百亿亿（兆）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六千七百四十四万亿零七百三十七亿零九百五十五万一千六百一十五。但是，谁会去数？</a:t>
            </a:r>
            <a:endParaRPr lang="zh-CN" altLang="en-US" b="1"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类型那么多，应该如何选择？首先，考虑</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类型。这种类型的数常用于计数，因为计数不用负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数。而且，</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类型可以表示更大的正数。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如果一个数超出了</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类型的取值范围，且在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类型的取值范围内时，使用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类型。然而，对于那些</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占用的空间比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大的系统，使用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类型会减慢运算速度。因此，如非必要，请不要使用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另外要注意一点：如果在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类型占用空间相同的机器上编写代码，当确实需要</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位的整数时，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类型而不是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类型，以便把程序移植到</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位机后仍然可以正常工作。类似地，如果确实需要</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位的整数，应使用</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endParaRPr lang="zh-CN" altLang="en-US" b="1"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位的系统中要使用</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位的值，应使用</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类型以节省存储空间。通常，只有当程序使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用相对于系统可用内存较大的整型数组时，才需要重点考虑节省空间的问题。使用</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类型的另一个原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因是，计算机中某些组件使用的硬件寄存器是</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endParaRPr lang="zh-CN" altLang="en-US" b="1"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3.long</a:t>
            </a:r>
            <a:r>
              <a:rPr lang="zh-CN" altLang="en-US" sz="1800" b="1" i="0" u="none" strike="noStrike" baseline="0" dirty="0">
                <a:latin typeface="宋体" panose="02010600030101010101" pitchFamily="2" charset="-122"/>
                <a:ea typeface="宋体" panose="02010600030101010101" pitchFamily="2" charset="-122"/>
              </a:rPr>
              <a:t>常量和</a:t>
            </a:r>
            <a:r>
              <a:rPr lang="en-US" altLang="zh-CN" sz="1800" b="1" i="0" u="none" strike="noStrike" baseline="0" dirty="0">
                <a:latin typeface="TimesNewRomanPS-BoldMT"/>
                <a:ea typeface="宋体" panose="02010600030101010101" pitchFamily="2" charset="-122"/>
              </a:rPr>
              <a:t>long </a:t>
            </a:r>
            <a:r>
              <a:rPr lang="en-US" altLang="zh-CN" sz="1800" b="1" i="0" u="none" strike="noStrike" baseline="0" dirty="0" err="1">
                <a:latin typeface="TimesNewRomanPS-BoldMT"/>
                <a:ea typeface="宋体" panose="02010600030101010101" pitchFamily="2" charset="-122"/>
              </a:rPr>
              <a:t>long</a:t>
            </a:r>
            <a:r>
              <a:rPr lang="zh-CN" altLang="en-US" sz="1800" b="1" i="0" u="none" strike="noStrike" baseline="0" dirty="0">
                <a:latin typeface="宋体" panose="02010600030101010101" pitchFamily="2" charset="-122"/>
                <a:ea typeface="宋体" panose="02010600030101010101" pitchFamily="2" charset="-122"/>
              </a:rPr>
              <a:t>常量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通常，程序代码中使用的数字（如，</a:t>
            </a:r>
            <a:r>
              <a:rPr lang="en-US" altLang="zh-CN" sz="1800" b="0" i="0" u="none" strike="noStrike" baseline="0" dirty="0">
                <a:latin typeface="TimesNewRomanPSMT"/>
                <a:ea typeface="宋体" panose="02010600030101010101" pitchFamily="2" charset="-122"/>
              </a:rPr>
              <a:t>2345</a:t>
            </a:r>
            <a:r>
              <a:rPr lang="zh-CN" altLang="en-US" sz="1800" b="0" i="0" u="none" strike="noStrike" baseline="0" dirty="0">
                <a:latin typeface="宋体" panose="02010600030101010101" pitchFamily="2" charset="-122"/>
                <a:ea typeface="宋体" panose="02010600030101010101" pitchFamily="2" charset="-122"/>
              </a:rPr>
              <a:t>）都被储存为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类型。如果使用</a:t>
            </a:r>
            <a:r>
              <a:rPr lang="en-US" altLang="zh-CN" sz="1800" b="0" i="0" u="none" strike="noStrike" baseline="0" dirty="0">
                <a:latin typeface="TimesNewRomanPSMT"/>
                <a:ea typeface="宋体" panose="02010600030101010101" pitchFamily="2" charset="-122"/>
              </a:rPr>
              <a:t>1000000</a:t>
            </a:r>
            <a:r>
              <a:rPr lang="zh-CN" altLang="en-US" sz="1800" b="0" i="0" u="none" strike="noStrike" baseline="0" dirty="0">
                <a:latin typeface="宋体" panose="02010600030101010101" pitchFamily="2" charset="-122"/>
                <a:ea typeface="宋体" panose="02010600030101010101" pitchFamily="2" charset="-122"/>
              </a:rPr>
              <a:t>这样的大数字，超出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类型能表示的范围，编译器会将其视为</a:t>
            </a:r>
            <a:r>
              <a:rPr lang="en-US" altLang="zh-CN" sz="1800" b="0" i="0" u="none" strike="noStrike" baseline="0" dirty="0">
                <a:latin typeface="TimesNewRomanPSMT"/>
                <a:ea typeface="宋体" panose="02010600030101010101" pitchFamily="2" charset="-122"/>
              </a:rPr>
              <a:t>long int</a:t>
            </a:r>
            <a:r>
              <a:rPr lang="zh-CN" altLang="en-US" sz="1800" b="0" i="0" u="none" strike="noStrike" baseline="0" dirty="0">
                <a:latin typeface="宋体" panose="02010600030101010101" pitchFamily="2" charset="-122"/>
                <a:ea typeface="宋体" panose="02010600030101010101" pitchFamily="2" charset="-122"/>
              </a:rPr>
              <a:t>类型（假设这种类型可以表示该数字）。如果数字超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可表示的最大值，编译器则将其视为</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类型。如果还不够大，编译器则将其视为</a:t>
            </a:r>
            <a:r>
              <a:rPr lang="en-US" altLang="zh-CN" sz="1800" b="0" i="0" u="none" strike="noStrike" baseline="0" dirty="0">
                <a:latin typeface="TimesNewRomanPSMT"/>
                <a:ea typeface="宋体" panose="02010600030101010101" pitchFamily="2" charset="-122"/>
              </a:rPr>
              <a:t>long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类型（前提是编译器能识别这些类型）。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八进制和十六进制常量被视为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类型。如果值太大，编译器会尝试使用</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。如果还不够大，编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译器会依次使用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endParaRPr lang="zh-CN" altLang="en-US" b="1"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有些情况下，需要编译器以</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类型储存一个小数字。例如，编程时要显式使用</a:t>
            </a:r>
            <a:r>
              <a:rPr lang="en-US" altLang="zh-CN" sz="1800" b="0" i="0" u="none" strike="noStrike" baseline="0" dirty="0">
                <a:latin typeface="TimesNewRomanPSMT"/>
                <a:ea typeface="宋体" panose="02010600030101010101" pitchFamily="2" charset="-122"/>
              </a:rPr>
              <a:t>IBM PC</a:t>
            </a:r>
            <a:r>
              <a:rPr lang="zh-CN" altLang="en-US" sz="1800" b="0" i="0" u="none" strike="noStrike" baseline="0" dirty="0">
                <a:latin typeface="宋体" panose="02010600030101010101" pitchFamily="2" charset="-122"/>
                <a:ea typeface="宋体" panose="02010600030101010101" pitchFamily="2" charset="-122"/>
              </a:rPr>
              <a:t>上的内存地址时。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另外，一些</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标准函数也要求使用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类型的值。要把一个较小的常量作为</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类型对待，可以在值的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末尾加上</a:t>
            </a:r>
            <a:r>
              <a:rPr lang="en-US" altLang="zh-CN" sz="1800" b="0" i="0" u="none" strike="noStrike" baseline="0" dirty="0">
                <a:solidFill>
                  <a:srgbClr val="FF0000"/>
                </a:solidFill>
                <a:latin typeface="TimesNewRomanPSMT"/>
                <a:ea typeface="宋体" panose="02010600030101010101" pitchFamily="2" charset="-122"/>
              </a:rPr>
              <a:t>l</a:t>
            </a:r>
            <a:r>
              <a:rPr lang="zh-CN" altLang="en-US" sz="1800" b="0" i="0" u="none" strike="noStrike" baseline="0" dirty="0">
                <a:solidFill>
                  <a:srgbClr val="FF0000"/>
                </a:solidFill>
                <a:latin typeface="宋体" panose="02010600030101010101" pitchFamily="2" charset="-122"/>
                <a:ea typeface="宋体" panose="02010600030101010101" pitchFamily="2" charset="-122"/>
              </a:rPr>
              <a:t>（小写的</a:t>
            </a:r>
            <a:r>
              <a:rPr lang="en-US" altLang="zh-CN" sz="1800" b="0" i="0" u="none" strike="noStrike" baseline="0" dirty="0">
                <a:solidFill>
                  <a:srgbClr val="FF0000"/>
                </a:solidFill>
                <a:latin typeface="TimesNewRomanPSMT"/>
                <a:ea typeface="宋体" panose="02010600030101010101" pitchFamily="2" charset="-122"/>
              </a:rPr>
              <a:t>L</a:t>
            </a:r>
            <a:r>
              <a:rPr lang="zh-CN" altLang="en-US" sz="1800" b="0" i="0" u="none" strike="noStrike" baseline="0" dirty="0">
                <a:solidFill>
                  <a:srgbClr val="FF0000"/>
                </a:solidFill>
                <a:latin typeface="宋体" panose="02010600030101010101" pitchFamily="2" charset="-122"/>
                <a:ea typeface="宋体" panose="02010600030101010101" pitchFamily="2" charset="-122"/>
              </a:rPr>
              <a:t>）或</a:t>
            </a:r>
            <a:r>
              <a:rPr lang="en-US" altLang="zh-CN" sz="1800" b="0" i="0" u="none" strike="noStrike" baseline="0" dirty="0">
                <a:solidFill>
                  <a:srgbClr val="FF0000"/>
                </a:solidFill>
                <a:latin typeface="TimesNewRomanPSMT"/>
                <a:ea typeface="宋体" panose="02010600030101010101" pitchFamily="2" charset="-122"/>
              </a:rPr>
              <a:t>L</a:t>
            </a:r>
            <a:r>
              <a:rPr lang="zh-CN" altLang="en-US" sz="1800" b="0" i="0" u="none" strike="noStrike" baseline="0" dirty="0">
                <a:solidFill>
                  <a:srgbClr val="FF0000"/>
                </a:solidFill>
                <a:latin typeface="宋体" panose="02010600030101010101" pitchFamily="2" charset="-122"/>
                <a:ea typeface="宋体" panose="02010600030101010101" pitchFamily="2" charset="-122"/>
              </a:rPr>
              <a:t>后缀</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后缀更好，因为</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看上去和数字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很像。因此，在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long</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位的系统中，会把</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作为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位储存，把</a:t>
            </a:r>
            <a:r>
              <a:rPr lang="en-US" altLang="zh-CN" sz="1800" b="0" i="0" u="none" strike="noStrike" baseline="0" dirty="0">
                <a:latin typeface="TimesNewRomanPSMT"/>
                <a:ea typeface="宋体" panose="02010600030101010101" pitchFamily="2" charset="-122"/>
              </a:rPr>
              <a:t>7L</a:t>
            </a:r>
            <a:r>
              <a:rPr lang="zh-CN" altLang="en-US" sz="1800" b="0" i="0" u="none" strike="noStrike" baseline="0" dirty="0">
                <a:latin typeface="宋体" panose="02010600030101010101" pitchFamily="2" charset="-122"/>
                <a:ea typeface="宋体" panose="02010600030101010101" pitchFamily="2" charset="-122"/>
              </a:rPr>
              <a:t>作为</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位储存。</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后缀也可用于八进制和十六进制整数，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a:t>
            </a:r>
            <a:r>
              <a:rPr lang="en-US" altLang="zh-CN" sz="1800" b="0" i="0" u="none" strike="noStrike" baseline="0" dirty="0">
                <a:latin typeface="TimesNewRomanPSMT"/>
                <a:ea typeface="宋体" panose="02010600030101010101" pitchFamily="2" charset="-122"/>
              </a:rPr>
              <a:t>020L</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0x10L</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类似地，在支持</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类型的系统中，也可以使用</a:t>
            </a:r>
            <a:r>
              <a:rPr lang="en-US" altLang="zh-CN" sz="1800" b="0" i="0" u="none" strike="noStrike" baseline="0" dirty="0" err="1">
                <a:latin typeface="TimesNewRomanPSMT"/>
                <a:ea typeface="宋体" panose="02010600030101010101" pitchFamily="2" charset="-122"/>
              </a:rPr>
              <a:t>ll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LL</a:t>
            </a:r>
            <a:r>
              <a:rPr lang="zh-CN" altLang="en-US" sz="1800" b="0" i="0" u="none" strike="noStrike" baseline="0" dirty="0">
                <a:latin typeface="宋体" panose="02010600030101010101" pitchFamily="2" charset="-122"/>
                <a:ea typeface="宋体" panose="02010600030101010101" pitchFamily="2" charset="-122"/>
              </a:rPr>
              <a:t>后缀来表示</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类型的值，如</a:t>
            </a:r>
            <a:r>
              <a:rPr lang="en-US" altLang="zh-CN" sz="1800" b="0" i="0" u="none" strike="noStrike" baseline="0" dirty="0">
                <a:latin typeface="TimesNewRomanPSMT"/>
                <a:ea typeface="宋体" panose="02010600030101010101" pitchFamily="2" charset="-122"/>
              </a:rPr>
              <a:t>3LL</a:t>
            </a:r>
            <a:r>
              <a:rPr lang="zh-CN" altLang="en-US" sz="1800" b="0" i="0" u="none" strike="noStrike" baseline="0" dirty="0">
                <a:latin typeface="宋体" panose="02010600030101010101" pitchFamily="2" charset="-122"/>
                <a:ea typeface="宋体" panose="02010600030101010101" pitchFamily="2" charset="-122"/>
              </a:rPr>
              <a:t>。另外，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后缀表示</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，如</a:t>
            </a:r>
            <a:r>
              <a:rPr lang="en-US" altLang="zh-CN" sz="1800" b="0" i="0" u="none" strike="noStrike" baseline="0" dirty="0">
                <a:latin typeface="TimesNewRomanPSMT"/>
                <a:ea typeface="宋体" panose="02010600030101010101" pitchFamily="2" charset="-122"/>
              </a:rPr>
              <a:t>5ull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10LLU</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6LLU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9Ull</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简而言之，高级语言（如</a:t>
            </a:r>
            <a:r>
              <a:rPr lang="en-US" altLang="zh-CN" dirty="0"/>
              <a:t>C</a:t>
            </a:r>
            <a:r>
              <a:rPr lang="zh-CN" altLang="en-US" dirty="0"/>
              <a:t>、</a:t>
            </a:r>
            <a:r>
              <a:rPr lang="en-US" altLang="zh-CN" dirty="0"/>
              <a:t>Java</a:t>
            </a:r>
            <a:r>
              <a:rPr lang="zh-CN" altLang="en-US" dirty="0"/>
              <a:t>、</a:t>
            </a:r>
            <a:r>
              <a:rPr lang="en-US" altLang="zh-CN" dirty="0"/>
              <a:t>Pascal</a:t>
            </a:r>
            <a:r>
              <a:rPr lang="zh-CN" altLang="en-US" dirty="0"/>
              <a:t>）以更抽象的方式描述行为，不受限于特定</a:t>
            </a:r>
            <a:r>
              <a:rPr lang="en-US" altLang="zh-CN" dirty="0"/>
              <a:t>CPU</a:t>
            </a:r>
            <a:r>
              <a:rPr lang="zh-CN" altLang="en-US" dirty="0"/>
              <a:t>或指令集。而</a:t>
            </a:r>
            <a:endParaRPr lang="en-US" altLang="zh-CN" dirty="0"/>
          </a:p>
          <a:p>
            <a:r>
              <a:rPr lang="zh-CN" altLang="en-US" dirty="0"/>
              <a:t>且，高级语言简单易学，用高级语言编程比用机器语言编程容易得多。</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1.5 </a:t>
            </a:r>
            <a:r>
              <a:rPr lang="zh-CN" altLang="en-US" dirty="0"/>
              <a:t>高级计算机语言和编译器</a:t>
            </a:r>
            <a:endParaRPr lang="zh-CN" alt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整数溢出</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如果整数超出了相应类型的取值范围会怎样？下面分别将有符号类型和无符号类型的整数设置为比最大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值略大，看看会发生什么（</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函数使用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说明显示</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 </a:t>
            </a:r>
            <a:r>
              <a:rPr lang="en-US" altLang="zh-CN" sz="1800" b="0" i="0" u="none" strike="noStrike" baseline="0" dirty="0" err="1">
                <a:latin typeface="TimesNewRomanPSMT"/>
              </a:rPr>
              <a:t>toobig.c</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超出系统允许的最大</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值</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2147483647;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unsigned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4294967295;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zh-CN" altLang="en-US" b="1"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在我们的系统下输出的结果是：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2147483647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-2147483648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-2147483647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4294967295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可以把无符号整数</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看作是汽车的里程表。当达到它能表示的最大值时，会重新从起始点开始。整数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也是类似的情况。它们主要的区别是，在超过最大值时，</a:t>
            </a:r>
            <a:r>
              <a:rPr lang="en-US" altLang="zh-CN" sz="1800" b="0" i="0" u="none" strike="noStrike" baseline="0" dirty="0">
                <a:latin typeface="TimesNewRomanPSMT"/>
                <a:ea typeface="宋体" panose="02010600030101010101" pitchFamily="2" charset="-122"/>
              </a:rPr>
              <a:t>unsigned int </a:t>
            </a:r>
            <a:r>
              <a:rPr lang="zh-CN" altLang="en-US" sz="1800" b="0" i="0" u="none" strike="noStrike" baseline="0" dirty="0">
                <a:latin typeface="宋体" panose="02010600030101010101" pitchFamily="2" charset="-122"/>
                <a:ea typeface="宋体" panose="02010600030101010101" pitchFamily="2" charset="-122"/>
              </a:rPr>
              <a:t>类型的变量 </a:t>
            </a:r>
            <a:r>
              <a:rPr lang="en-US" altLang="zh-CN" sz="1800" b="0" i="0" u="none" strike="noStrike" baseline="0" dirty="0">
                <a:latin typeface="TimesNewRomanPSMT"/>
                <a:ea typeface="宋体" panose="02010600030101010101" pitchFamily="2" charset="-122"/>
              </a:rPr>
              <a:t>j </a:t>
            </a:r>
            <a:r>
              <a:rPr lang="zh-CN" altLang="en-US" sz="1800" b="0" i="0" u="none" strike="noStrike" baseline="0" dirty="0">
                <a:latin typeface="宋体" panose="02010600030101010101" pitchFamily="2" charset="-122"/>
                <a:ea typeface="宋体" panose="02010600030101010101" pitchFamily="2" charset="-122"/>
              </a:rPr>
              <a:t>从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型的变量</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则从</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2147483648</a:t>
            </a:r>
            <a:r>
              <a:rPr lang="zh-CN" altLang="en-US" sz="1800" b="0" i="0" u="none" strike="noStrike" baseline="0" dirty="0">
                <a:latin typeface="宋体" panose="02010600030101010101" pitchFamily="2" charset="-122"/>
                <a:ea typeface="宋体" panose="02010600030101010101" pitchFamily="2" charset="-122"/>
              </a:rPr>
              <a:t>开始。注意，当</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超出（溢出）其相应类型所能表示的最大值时，系统并未通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知用户。因此，在编程时必须自己注意这类问题。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溢出行为是未定义的行为，</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标准并未定义有符号类型的溢出规则。以上描述的溢出行为比较有代表性，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但是也可能会出现其他情况。</a:t>
            </a:r>
            <a:endParaRPr lang="zh-CN" altLang="en-US" b="1"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4.</a:t>
            </a:r>
            <a:r>
              <a:rPr lang="zh-CN" altLang="en-US" sz="1800" b="1" i="0" u="none" strike="noStrike" baseline="0" dirty="0">
                <a:latin typeface="宋体" panose="02010600030101010101" pitchFamily="2" charset="-122"/>
                <a:ea typeface="宋体" panose="02010600030101010101" pitchFamily="2" charset="-122"/>
              </a:rPr>
              <a:t>打印</a:t>
            </a:r>
            <a:r>
              <a:rPr lang="en-US" altLang="zh-CN" sz="1800" b="1" i="0" u="none" strike="noStrike" baseline="0" dirty="0">
                <a:latin typeface="TimesNewRomanPS-BoldMT"/>
                <a:ea typeface="宋体" panose="02010600030101010101" pitchFamily="2" charset="-122"/>
              </a:rPr>
              <a:t>short</a:t>
            </a:r>
            <a:r>
              <a:rPr lang="zh-CN" altLang="en-US" sz="1800" b="1" i="0" u="none" strike="noStrike" baseline="0" dirty="0">
                <a:latin typeface="宋体" panose="02010600030101010101" pitchFamily="2" charset="-122"/>
                <a:ea typeface="宋体" panose="02010600030101010101" pitchFamily="2" charset="-122"/>
              </a:rPr>
              <a:t>、</a:t>
            </a:r>
            <a:r>
              <a:rPr lang="en-US" altLang="zh-CN" sz="1800" b="1" i="0" u="none" strike="noStrike" baseline="0" dirty="0">
                <a:latin typeface="TimesNewRomanPS-BoldMT"/>
                <a:ea typeface="宋体" panose="02010600030101010101" pitchFamily="2" charset="-122"/>
              </a:rPr>
              <a:t>long</a:t>
            </a:r>
            <a:r>
              <a:rPr lang="zh-CN" altLang="en-US" sz="1800" b="1" i="0" u="none" strike="noStrike" baseline="0" dirty="0">
                <a:latin typeface="宋体" panose="02010600030101010101" pitchFamily="2" charset="-122"/>
                <a:ea typeface="宋体" panose="02010600030101010101" pitchFamily="2" charset="-122"/>
              </a:rPr>
              <a:t>、</a:t>
            </a:r>
            <a:r>
              <a:rPr lang="en-US" altLang="zh-CN" sz="1800" b="1" i="0" u="none" strike="noStrike" baseline="0" dirty="0">
                <a:latin typeface="TimesNewRomanPS-BoldMT"/>
                <a:ea typeface="宋体" panose="02010600030101010101" pitchFamily="2" charset="-122"/>
              </a:rPr>
              <a:t>long </a:t>
            </a:r>
            <a:r>
              <a:rPr lang="en-US" altLang="zh-CN" sz="1800" b="1" i="0" u="none" strike="noStrike" baseline="0" dirty="0" err="1">
                <a:latin typeface="TimesNewRomanPS-BoldMT"/>
                <a:ea typeface="宋体" panose="02010600030101010101" pitchFamily="2" charset="-122"/>
              </a:rPr>
              <a:t>long</a:t>
            </a:r>
            <a:r>
              <a:rPr lang="zh-CN" altLang="en-US" sz="1800" b="1" i="0" u="none" strike="noStrike" baseline="0" dirty="0">
                <a:latin typeface="宋体" panose="02010600030101010101" pitchFamily="2" charset="-122"/>
                <a:ea typeface="宋体" panose="02010600030101010101" pitchFamily="2" charset="-122"/>
              </a:rPr>
              <a:t>和</a:t>
            </a:r>
            <a:r>
              <a:rPr lang="en-US" altLang="zh-CN" sz="1800" b="1" i="0" u="none" strike="noStrike" baseline="0" dirty="0">
                <a:latin typeface="TimesNewRomanPS-BoldMT"/>
                <a:ea typeface="宋体" panose="02010600030101010101" pitchFamily="2" charset="-122"/>
              </a:rPr>
              <a:t>unsigned</a:t>
            </a:r>
            <a:r>
              <a:rPr lang="zh-CN" altLang="en-US" sz="1800" b="1" i="0" u="none" strike="noStrike" baseline="0" dirty="0">
                <a:latin typeface="宋体" panose="02010600030101010101" pitchFamily="2" charset="-122"/>
                <a:ea typeface="宋体" panose="02010600030101010101" pitchFamily="2" charset="-122"/>
              </a:rPr>
              <a:t>类型</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类型的值，使用</a:t>
            </a:r>
            <a:r>
              <a:rPr lang="en-US" altLang="zh-CN" sz="1800" b="0" i="0" u="none" strike="noStrike" baseline="0" dirty="0">
                <a:solidFill>
                  <a:srgbClr val="FF0000"/>
                </a:solidFill>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转换说明；打印</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类型的值，使用</a:t>
            </a:r>
            <a:r>
              <a:rPr lang="en-US" altLang="zh-CN" sz="1800" b="0" i="0" u="none" strike="noStrike" baseline="0" dirty="0">
                <a:solidFill>
                  <a:srgbClr val="FF0000"/>
                </a:solidFill>
                <a:latin typeface="TimesNewRomanPSMT"/>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转换说明。如果系统中</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的大小相同，使用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就行。但是，这样的程序被移植到其他系统（</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类型的大小不同）中会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无法正常工作。在</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前面可以使用</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前缀，</a:t>
            </a:r>
            <a:r>
              <a:rPr lang="en-US" altLang="zh-CN" sz="1800" b="0" i="0" u="none" strike="noStrike" baseline="0" dirty="0">
                <a:solidFill>
                  <a:srgbClr val="FF0000"/>
                </a:solidFill>
                <a:latin typeface="TimesNewRomanPSMT"/>
                <a:ea typeface="宋体" panose="02010600030101010101" pitchFamily="2" charset="-122"/>
              </a:rPr>
              <a:t>%lx</a:t>
            </a:r>
            <a:r>
              <a:rPr lang="zh-CN" altLang="en-US" sz="1800" b="0" i="0" u="none" strike="noStrike" baseline="0" dirty="0">
                <a:latin typeface="宋体" panose="02010600030101010101" pitchFamily="2" charset="-122"/>
                <a:ea typeface="宋体" panose="02010600030101010101" pitchFamily="2" charset="-122"/>
              </a:rPr>
              <a:t>表示以十六进制格式打印</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类型整数，</a:t>
            </a:r>
            <a:r>
              <a:rPr lang="en-US" altLang="zh-CN" sz="1800" b="0" i="0" u="none" strike="noStrike" baseline="0" dirty="0">
                <a:solidFill>
                  <a:srgbClr val="FF0000"/>
                </a:solidFill>
                <a:latin typeface="TimesNewRomanPSMT"/>
                <a:ea typeface="宋体" panose="02010600030101010101" pitchFamily="2" charset="-122"/>
              </a:rPr>
              <a:t>%lo</a:t>
            </a:r>
            <a:r>
              <a:rPr lang="zh-CN" altLang="en-US" sz="1800" b="0" i="0" u="none" strike="noStrike" baseline="0" dirty="0">
                <a:latin typeface="宋体" panose="02010600030101010101" pitchFamily="2" charset="-122"/>
                <a:ea typeface="宋体" panose="02010600030101010101" pitchFamily="2" charset="-122"/>
              </a:rPr>
              <a:t>表示以八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进制格式打印</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类型整数。注意，虽然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允许使用大写或小写的常量后缀，但是在转换说明中只能用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小写。</a:t>
            </a:r>
            <a:endParaRPr lang="zh-CN" altLang="en-US" b="1"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语言有多种</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格式。对于</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类型，可以使用</a:t>
            </a:r>
            <a:r>
              <a:rPr lang="en-US" altLang="zh-CN" sz="1800" b="0" i="0" u="none" strike="noStrike" baseline="0" dirty="0">
                <a:solidFill>
                  <a:srgbClr val="FF0000"/>
                </a:solidFill>
                <a:latin typeface="TimesNewRomanPSMT"/>
                <a:ea typeface="宋体" panose="02010600030101010101" pitchFamily="2" charset="-122"/>
              </a:rPr>
              <a:t>h</a:t>
            </a:r>
            <a:r>
              <a:rPr lang="zh-CN" altLang="en-US" sz="1800" b="0" i="0" u="none" strike="noStrike" baseline="0" dirty="0">
                <a:solidFill>
                  <a:srgbClr val="FF0000"/>
                </a:solidFill>
                <a:latin typeface="宋体" panose="02010600030101010101" pitchFamily="2" charset="-122"/>
                <a:ea typeface="宋体" panose="02010600030101010101" pitchFamily="2" charset="-122"/>
              </a:rPr>
              <a:t>前缀</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表示以十进制显示</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类型的整数，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%ho</a:t>
            </a:r>
            <a:r>
              <a:rPr lang="zh-CN" altLang="en-US" sz="1800" b="0" i="0" u="none" strike="noStrike" baseline="0" dirty="0">
                <a:latin typeface="宋体" panose="02010600030101010101" pitchFamily="2" charset="-122"/>
                <a:ea typeface="宋体" panose="02010600030101010101" pitchFamily="2" charset="-122"/>
              </a:rPr>
              <a:t>表示以八进制显示</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类型的整数。</a:t>
            </a:r>
            <a:r>
              <a:rPr lang="en-US" altLang="zh-CN" sz="1800" b="0" i="0" u="none" strike="noStrike" baseline="0" dirty="0">
                <a:latin typeface="TimesNewRomanPSMT"/>
                <a:ea typeface="宋体" panose="02010600030101010101" pitchFamily="2" charset="-122"/>
              </a:rPr>
              <a:t>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前缀都可以和</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一起使用，用于表示无符号类型。例如，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表示打印</a:t>
            </a:r>
            <a:r>
              <a:rPr lang="en-US" altLang="zh-CN" sz="1800" b="0" i="0" u="none" strike="noStrike" baseline="0" dirty="0">
                <a:latin typeface="TimesNewRomanPSMT"/>
              </a:rPr>
              <a:t>unsigned long</a:t>
            </a:r>
            <a:r>
              <a:rPr lang="zh-CN" altLang="en-US" sz="1800" b="0" i="0" u="none" strike="noStrike" baseline="0" dirty="0">
                <a:latin typeface="宋体" panose="02010600030101010101" pitchFamily="2" charset="-122"/>
                <a:ea typeface="宋体" panose="02010600030101010101" pitchFamily="2" charset="-122"/>
              </a:rPr>
              <a:t>类型的值。程序清单</a:t>
            </a:r>
            <a:r>
              <a:rPr lang="en-US" altLang="zh-CN" sz="1800" b="0" i="0" u="none" strike="noStrike" baseline="0" dirty="0">
                <a:latin typeface="TimesNewRomanPSMT"/>
                <a:ea typeface="宋体" panose="02010600030101010101" pitchFamily="2" charset="-122"/>
              </a:rPr>
              <a:t>3.4</a:t>
            </a:r>
            <a:r>
              <a:rPr lang="zh-CN" altLang="en-US" sz="1800" b="0" i="0" u="none" strike="noStrike" baseline="0" dirty="0">
                <a:latin typeface="宋体" panose="02010600030101010101" pitchFamily="2" charset="-122"/>
                <a:ea typeface="宋体" panose="02010600030101010101" pitchFamily="2" charset="-122"/>
              </a:rPr>
              <a:t>演示了一些例子。对于支持</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类型的系统，</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lld</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llu</a:t>
            </a:r>
            <a:r>
              <a:rPr lang="zh-CN" altLang="en-US" sz="1800" b="0" i="0" u="none" strike="noStrike" baseline="0" dirty="0">
                <a:latin typeface="宋体" panose="02010600030101010101" pitchFamily="2" charset="-122"/>
                <a:ea typeface="宋体" panose="02010600030101010101" pitchFamily="2" charset="-122"/>
              </a:rPr>
              <a:t>分别表示有符号和无符号类型。第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章将详细介绍转换说明。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fontScale="92500" lnSpcReduction="2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3.4 print2.c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print2.c--</a:t>
            </a:r>
            <a:r>
              <a:rPr lang="zh-CN" altLang="en-US" sz="1800" b="0" i="0" u="none" strike="noStrike" baseline="0" dirty="0">
                <a:latin typeface="宋体" panose="02010600030101010101" pitchFamily="2" charset="-122"/>
                <a:ea typeface="宋体" panose="02010600030101010101" pitchFamily="2" charset="-122"/>
              </a:rPr>
              <a:t>更多</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的特性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unsigned int un = 3000000000; /* int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位和</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位的系统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65537;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verybig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12345678908642;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("un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big);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verybig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verybig</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verybig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zh-CN" altLang="en-US" b="1"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在特定的系统中输出如下（输出的结果可能不同）：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 = 3000000000 and not -1294967296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end = 200 and 200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big = 65537 and not 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verybig</a:t>
            </a:r>
            <a:r>
              <a:rPr lang="en-US" altLang="zh-CN" sz="1800" b="0" i="0" u="none" strike="noStrike" baseline="0" dirty="0">
                <a:latin typeface="TimesNewRomanPSMT"/>
                <a:ea typeface="宋体" panose="02010600030101010101" pitchFamily="2" charset="-122"/>
              </a:rPr>
              <a:t>= 12345678908642 and not 1942899938</a:t>
            </a:r>
            <a:endParaRPr lang="zh-CN" altLang="en-US" b="1"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该例表明，使用错误的转换说明会得到意想不到的结果。第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行输出，对于无符号变量 </a:t>
            </a:r>
            <a:r>
              <a:rPr lang="en-US" altLang="zh-CN" sz="1800" b="0" i="0" u="none" strike="noStrike" baseline="0" dirty="0">
                <a:latin typeface="TimesNewRomanPSMT"/>
                <a:ea typeface="宋体" panose="02010600030101010101" pitchFamily="2" charset="-122"/>
              </a:rPr>
              <a:t>un</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生成负值！其原因是，无符号值 </a:t>
            </a:r>
            <a:r>
              <a:rPr lang="en-US" altLang="zh-CN" sz="1800" b="0" i="0" u="none" strike="noStrike" baseline="0" dirty="0">
                <a:latin typeface="TimesNewRomanPSMT"/>
                <a:ea typeface="宋体" panose="02010600030101010101" pitchFamily="2" charset="-122"/>
              </a:rPr>
              <a:t>3000000000</a:t>
            </a:r>
            <a:r>
              <a:rPr lang="zh-CN" altLang="en-US" sz="1800" b="0" i="0" u="none" strike="noStrike" baseline="0" dirty="0">
                <a:latin typeface="宋体" panose="02010600030101010101" pitchFamily="2" charset="-122"/>
                <a:ea typeface="宋体" panose="02010600030101010101" pitchFamily="2" charset="-122"/>
              </a:rPr>
              <a:t>和有符号值</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129496296 </a:t>
            </a:r>
            <a:r>
              <a:rPr lang="zh-CN" altLang="en-US" sz="1800" b="0" i="0" u="none" strike="noStrike" baseline="0" dirty="0">
                <a:latin typeface="宋体" panose="02010600030101010101" pitchFamily="2" charset="-122"/>
                <a:ea typeface="宋体" panose="02010600030101010101" pitchFamily="2" charset="-122"/>
              </a:rPr>
              <a:t>在系统内存中的内部表示完全相同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（详见第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章）。因此，如果告诉</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该数是无符号数，它打印一个值；如果告诉它该数是有符号数，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它将打印另一个值。在待打印的值大于有符号值的最大值时，会发生这种情况。对于较小的正数（如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），有符号和无符号类型的存储、显示都相同。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行输出，对于</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end</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中无论指定以</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）打印，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打印出来的值都相同。这是因为在给函数传递参数时，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编译器把</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类型的值自动转换成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你可能会提出疑问：为什么要进行转换？</a:t>
            </a:r>
            <a:r>
              <a:rPr lang="en-US" altLang="zh-CN" sz="1800" b="0" i="0" u="none" strike="noStrike" baseline="0" dirty="0">
                <a:latin typeface="TimesNewRomanPSMT"/>
                <a:ea typeface="宋体" panose="02010600030101010101" pitchFamily="2" charset="-122"/>
              </a:rPr>
              <a:t>h</a:t>
            </a:r>
            <a:r>
              <a:rPr lang="zh-CN" altLang="en-US" sz="1800" b="0" i="0" u="none" strike="noStrike" baseline="0" dirty="0">
                <a:latin typeface="宋体" panose="02010600030101010101" pitchFamily="2" charset="-122"/>
                <a:ea typeface="宋体" panose="02010600030101010101" pitchFamily="2" charset="-122"/>
              </a:rPr>
              <a:t>修饰符有什么用？第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个问题的答案是，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类型被认为是计算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机处理整数类型时最高效的类型。因此，在</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类型的大小不同的计算机中，用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类型的参数传递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速度更快。第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个问题的答案是，使用</a:t>
            </a:r>
            <a:r>
              <a:rPr lang="en-US" altLang="zh-CN" sz="1800" b="0" i="0" u="none" strike="noStrike" baseline="0" dirty="0">
                <a:latin typeface="TimesNewRomanPSMT"/>
                <a:ea typeface="宋体" panose="02010600030101010101" pitchFamily="2" charset="-122"/>
              </a:rPr>
              <a:t>h</a:t>
            </a:r>
            <a:r>
              <a:rPr lang="zh-CN" altLang="en-US" sz="1800" b="0" i="0" u="none" strike="noStrike" baseline="0" dirty="0">
                <a:latin typeface="宋体" panose="02010600030101010101" pitchFamily="2" charset="-122"/>
                <a:ea typeface="宋体" panose="02010600030101010101" pitchFamily="2" charset="-122"/>
              </a:rPr>
              <a:t>修饰符可以显示较大整数被截断成 </a:t>
            </a:r>
            <a:r>
              <a:rPr lang="en-US" altLang="zh-CN" sz="1800" b="0" i="0" u="none" strike="noStrike" baseline="0" dirty="0">
                <a:latin typeface="TimesNewRomanPSMT"/>
                <a:ea typeface="宋体" panose="02010600030101010101" pitchFamily="2" charset="-122"/>
              </a:rPr>
              <a:t>short </a:t>
            </a:r>
            <a:r>
              <a:rPr lang="zh-CN" altLang="en-US" sz="1800" b="0" i="0" u="none" strike="noStrike" baseline="0" dirty="0">
                <a:latin typeface="宋体" panose="02010600030101010101" pitchFamily="2" charset="-122"/>
                <a:ea typeface="宋体" panose="02010600030101010101" pitchFamily="2" charset="-122"/>
              </a:rPr>
              <a:t>类型值的情况。第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输出就演示了这种情况。把 </a:t>
            </a:r>
            <a:r>
              <a:rPr lang="en-US" altLang="zh-CN" sz="1800" b="0" i="0" u="none" strike="noStrike" baseline="0" dirty="0">
                <a:latin typeface="TimesNewRomanPSMT"/>
                <a:ea typeface="宋体" panose="02010600030101010101" pitchFamily="2" charset="-122"/>
              </a:rPr>
              <a:t>65537 </a:t>
            </a:r>
            <a:r>
              <a:rPr lang="zh-CN" altLang="en-US" sz="1800" b="0" i="0" u="none" strike="noStrike" baseline="0" dirty="0">
                <a:latin typeface="宋体" panose="02010600030101010101" pitchFamily="2" charset="-122"/>
                <a:ea typeface="宋体" panose="02010600030101010101" pitchFamily="2" charset="-122"/>
              </a:rPr>
              <a:t>以二进制格式写成一个 </a:t>
            </a:r>
            <a:r>
              <a:rPr lang="en-US" altLang="zh-CN" sz="1800" b="0" i="0" u="none" strike="noStrike" baseline="0" dirty="0">
                <a:latin typeface="TimesNewRomanPSMT"/>
                <a:ea typeface="宋体" panose="02010600030101010101" pitchFamily="2" charset="-122"/>
              </a:rPr>
              <a:t>32 </a:t>
            </a:r>
            <a:r>
              <a:rPr lang="zh-CN" altLang="en-US" sz="1800" b="0" i="0" u="none" strike="noStrike" baseline="0" dirty="0">
                <a:latin typeface="宋体" panose="02010600030101010101" pitchFamily="2" charset="-122"/>
                <a:ea typeface="宋体" panose="02010600030101010101" pitchFamily="2" charset="-122"/>
              </a:rPr>
              <a:t>位数是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00000000000000010000000000000001</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只会查看后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位，所以显示的值是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。与此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类似，输出的最后一行先显示了</a:t>
            </a:r>
            <a:r>
              <a:rPr lang="en-US" altLang="zh-CN" sz="1800" b="0" i="0" u="none" strike="noStrike" baseline="0" dirty="0" err="1">
                <a:latin typeface="TimesNewRomanPSMT"/>
                <a:ea typeface="宋体" panose="02010600030101010101" pitchFamily="2" charset="-122"/>
              </a:rPr>
              <a:t>verybig</a:t>
            </a:r>
            <a:r>
              <a:rPr lang="zh-CN" altLang="en-US" sz="1800" b="0" i="0" u="none" strike="noStrike" baseline="0" dirty="0">
                <a:latin typeface="宋体" panose="02010600030101010101" pitchFamily="2" charset="-122"/>
                <a:ea typeface="宋体" panose="02010600030101010101" pitchFamily="2" charset="-122"/>
              </a:rPr>
              <a:t>的完整值，然后由于使用了</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只显示了储存在后</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a:t>
            </a:r>
            <a:endParaRPr lang="zh-CN" altLang="en-US" b="1"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本章前面介绍过，程序员必须确保转换说明的数量和待打印值的数量相同。以上内容也提醒读者，程序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员还必须根据待打印值的类型使用正确的转换说明。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目前，有许多</a:t>
            </a:r>
            <a:r>
              <a:rPr lang="en-US" altLang="zh-CN" dirty="0"/>
              <a:t>C</a:t>
            </a:r>
            <a:r>
              <a:rPr lang="zh-CN" altLang="en-US" dirty="0"/>
              <a:t>实现可用。在理想情况下，编写</a:t>
            </a:r>
            <a:r>
              <a:rPr lang="en-US" altLang="zh-CN" dirty="0"/>
              <a:t>C</a:t>
            </a:r>
            <a:r>
              <a:rPr lang="zh-CN" altLang="en-US" dirty="0"/>
              <a:t>程序时，假设该程序中未使用机器特定的编程技术，</a:t>
            </a:r>
            <a:endParaRPr lang="en-US" altLang="zh-CN" dirty="0"/>
          </a:p>
          <a:p>
            <a:r>
              <a:rPr lang="zh-CN" altLang="en-US" dirty="0"/>
              <a:t>那么它的运行情况在任何实现中都应该相同。要在实践中做到这一点，不同的实现要遵循同一个标准。</a:t>
            </a:r>
            <a:endParaRPr lang="en-US" altLang="zh-CN" dirty="0"/>
          </a:p>
          <a:p>
            <a:endParaRPr lang="en-US" altLang="zh-CN" dirty="0"/>
          </a:p>
          <a:p>
            <a:endParaRPr lang="en-US" altLang="zh-CN" dirty="0"/>
          </a:p>
          <a:p>
            <a:r>
              <a:rPr lang="en-US" altLang="zh-CN" dirty="0"/>
              <a:t>C</a:t>
            </a:r>
            <a:r>
              <a:rPr lang="zh-CN" altLang="en-US" dirty="0"/>
              <a:t>语言</a:t>
            </a:r>
            <a:r>
              <a:rPr lang="zh-CN" altLang="en-US" dirty="0">
                <a:solidFill>
                  <a:srgbClr val="FF0000"/>
                </a:solidFill>
              </a:rPr>
              <a:t>发展之初</a:t>
            </a:r>
            <a:r>
              <a:rPr lang="zh-CN" altLang="en-US" dirty="0"/>
              <a:t>，并没有所谓的</a:t>
            </a:r>
            <a:r>
              <a:rPr lang="en-US" altLang="zh-CN" dirty="0">
                <a:solidFill>
                  <a:srgbClr val="FF0000"/>
                </a:solidFill>
              </a:rPr>
              <a:t>C</a:t>
            </a:r>
            <a:r>
              <a:rPr lang="zh-CN" altLang="en-US" dirty="0">
                <a:solidFill>
                  <a:srgbClr val="FF0000"/>
                </a:solidFill>
              </a:rPr>
              <a:t>标准</a:t>
            </a:r>
            <a:r>
              <a:rPr lang="zh-CN" altLang="en-US" dirty="0"/>
              <a:t>。</a:t>
            </a:r>
            <a:r>
              <a:rPr lang="en-US" altLang="zh-CN" dirty="0"/>
              <a:t>1987</a:t>
            </a:r>
            <a:r>
              <a:rPr lang="zh-CN" altLang="en-US" dirty="0"/>
              <a:t>年，布莱恩</a:t>
            </a:r>
            <a:r>
              <a:rPr lang="en-US" altLang="zh-CN" dirty="0"/>
              <a:t>·</a:t>
            </a:r>
            <a:r>
              <a:rPr lang="zh-CN" altLang="en-US" dirty="0"/>
              <a:t>柯林汉（</a:t>
            </a:r>
            <a:r>
              <a:rPr lang="en-US" altLang="zh-CN" dirty="0"/>
              <a:t>Brian Kernighan</a:t>
            </a:r>
            <a:r>
              <a:rPr lang="zh-CN" altLang="en-US" dirty="0"/>
              <a:t>）和丹尼斯</a:t>
            </a:r>
            <a:r>
              <a:rPr lang="en-US" altLang="zh-CN" dirty="0"/>
              <a:t>·</a:t>
            </a:r>
            <a:r>
              <a:rPr lang="zh-CN" altLang="en-US" dirty="0"/>
              <a:t>里奇</a:t>
            </a:r>
            <a:endParaRPr lang="en-US" altLang="zh-CN" dirty="0"/>
          </a:p>
          <a:p>
            <a:r>
              <a:rPr lang="zh-CN" altLang="en-US" dirty="0"/>
              <a:t>（</a:t>
            </a:r>
            <a:r>
              <a:rPr lang="en-US" altLang="zh-CN" dirty="0"/>
              <a:t>Dennis Ritchie</a:t>
            </a:r>
            <a:r>
              <a:rPr lang="zh-CN" altLang="en-US" dirty="0"/>
              <a:t>）合著的</a:t>
            </a:r>
            <a:r>
              <a:rPr lang="en-US" altLang="zh-CN" dirty="0"/>
              <a:t>The C Programming Language</a:t>
            </a:r>
            <a:r>
              <a:rPr lang="zh-CN" altLang="en-US" dirty="0"/>
              <a:t>（</a:t>
            </a:r>
            <a:r>
              <a:rPr lang="en-US" altLang="zh-CN" dirty="0"/>
              <a:t>《C</a:t>
            </a:r>
            <a:r>
              <a:rPr lang="zh-CN" altLang="en-US" dirty="0"/>
              <a:t>语言程序设计</a:t>
            </a:r>
            <a:r>
              <a:rPr lang="en-US" altLang="zh-CN" dirty="0"/>
              <a:t>》</a:t>
            </a:r>
            <a:r>
              <a:rPr lang="zh-CN" altLang="en-US" dirty="0"/>
              <a:t>）第</a:t>
            </a:r>
            <a:r>
              <a:rPr lang="en-US" altLang="zh-CN" dirty="0"/>
              <a:t>1</a:t>
            </a:r>
            <a:r>
              <a:rPr lang="zh-CN" altLang="en-US" dirty="0"/>
              <a:t>版是公认的</a:t>
            </a:r>
            <a:r>
              <a:rPr lang="en-US" altLang="zh-CN" dirty="0"/>
              <a:t>C</a:t>
            </a:r>
            <a:r>
              <a:rPr lang="zh-CN" altLang="en-US" dirty="0"/>
              <a:t>标准，</a:t>
            </a:r>
            <a:endParaRPr lang="en-US" altLang="zh-CN" dirty="0"/>
          </a:p>
          <a:p>
            <a:r>
              <a:rPr lang="zh-CN" altLang="en-US" dirty="0"/>
              <a:t>通常称之为</a:t>
            </a:r>
            <a:r>
              <a:rPr lang="en-US" altLang="zh-CN" dirty="0"/>
              <a:t>K&amp;R C</a:t>
            </a:r>
            <a:r>
              <a:rPr lang="zh-CN" altLang="en-US" dirty="0"/>
              <a:t>或经典</a:t>
            </a:r>
            <a:r>
              <a:rPr lang="en-US" altLang="zh-CN" dirty="0"/>
              <a:t>C</a:t>
            </a:r>
            <a:r>
              <a:rPr lang="zh-CN" altLang="en-US" dirty="0"/>
              <a:t>。特别是，该书中的附录中的“</a:t>
            </a:r>
            <a:r>
              <a:rPr lang="en-US" altLang="zh-CN" dirty="0"/>
              <a:t>C</a:t>
            </a:r>
            <a:r>
              <a:rPr lang="zh-CN" altLang="en-US" dirty="0"/>
              <a:t>语言参考手册”已成为实现</a:t>
            </a:r>
            <a:r>
              <a:rPr lang="en-US" altLang="zh-CN" dirty="0"/>
              <a:t>C</a:t>
            </a:r>
            <a:r>
              <a:rPr lang="zh-CN" altLang="en-US" dirty="0"/>
              <a:t>的指导标准。</a:t>
            </a:r>
            <a:endParaRPr lang="en-US" altLang="zh-CN" dirty="0"/>
          </a:p>
          <a:p>
            <a:r>
              <a:rPr lang="zh-CN" altLang="en-US" dirty="0"/>
              <a:t>例如，编译器都声称提供完整的</a:t>
            </a:r>
            <a:r>
              <a:rPr lang="en-US" altLang="zh-CN" dirty="0"/>
              <a:t>K&amp;R</a:t>
            </a:r>
            <a:r>
              <a:rPr lang="zh-CN" altLang="en-US" dirty="0"/>
              <a:t>实现。虽然这本书中的附录定义了</a:t>
            </a:r>
            <a:r>
              <a:rPr lang="en-US" altLang="zh-CN" dirty="0"/>
              <a:t>C</a:t>
            </a:r>
            <a:r>
              <a:rPr lang="zh-CN" altLang="en-US" dirty="0"/>
              <a:t>语言，但却没有定义</a:t>
            </a:r>
            <a:r>
              <a:rPr lang="en-US" altLang="zh-CN" dirty="0"/>
              <a:t>C</a:t>
            </a:r>
            <a:r>
              <a:rPr lang="zh-CN" altLang="en-US" dirty="0"/>
              <a:t>库。与</a:t>
            </a:r>
            <a:endParaRPr lang="en-US" altLang="zh-CN" dirty="0"/>
          </a:p>
          <a:p>
            <a:r>
              <a:rPr lang="zh-CN" altLang="en-US" dirty="0"/>
              <a:t>大多数语言不同的是，</a:t>
            </a:r>
            <a:r>
              <a:rPr lang="en-US" altLang="zh-CN" dirty="0"/>
              <a:t>C</a:t>
            </a:r>
            <a:r>
              <a:rPr lang="zh-CN" altLang="en-US" dirty="0"/>
              <a:t>语言比其他语言更依赖库，因此需要一个</a:t>
            </a:r>
            <a:r>
              <a:rPr lang="zh-CN" altLang="en-US" dirty="0">
                <a:solidFill>
                  <a:srgbClr val="FF0000"/>
                </a:solidFill>
              </a:rPr>
              <a:t>标准库</a:t>
            </a:r>
            <a:r>
              <a:rPr lang="zh-CN" altLang="en-US" dirty="0"/>
              <a:t>。实际上，由于缺乏官方标准，</a:t>
            </a:r>
            <a:endParaRPr lang="en-US" altLang="zh-CN" dirty="0"/>
          </a:p>
          <a:p>
            <a:r>
              <a:rPr lang="en-US" altLang="zh-CN" dirty="0"/>
              <a:t>UNIX</a:t>
            </a:r>
            <a:r>
              <a:rPr lang="zh-CN" altLang="en-US" dirty="0"/>
              <a:t>实现提供的库已成为了标准库。</a:t>
            </a:r>
            <a:endParaRPr lang="en-US" altLang="zh-CN" dirty="0"/>
          </a:p>
        </p:txBody>
      </p:sp>
      <p:sp>
        <p:nvSpPr>
          <p:cNvPr id="2" name="标题 1"/>
          <p:cNvSpPr>
            <a:spLocks noGrp="1"/>
          </p:cNvSpPr>
          <p:nvPr>
            <p:ph type="title"/>
          </p:nvPr>
        </p:nvSpPr>
        <p:spPr/>
        <p:txBody>
          <a:bodyPr/>
          <a:lstStyle/>
          <a:p>
            <a:r>
              <a:rPr lang="en-US" altLang="zh-CN" dirty="0"/>
              <a:t>1.6 </a:t>
            </a:r>
            <a:r>
              <a:rPr lang="zh-CN" altLang="en-US" dirty="0"/>
              <a:t>语言标准</a:t>
            </a:r>
            <a:endParaRPr lang="zh-CN" alt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3.4.2 </a:t>
            </a:r>
            <a:r>
              <a:rPr lang="zh-CN" altLang="en-US" dirty="0"/>
              <a:t>其他整数类型</a:t>
            </a:r>
            <a:endParaRPr lang="zh-CN" altLang="en-US" dirty="0"/>
          </a:p>
        </p:txBody>
      </p:sp>
      <p:sp>
        <p:nvSpPr>
          <p:cNvPr id="7" name="内容占位符 6"/>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提示 匹配</a:t>
            </a:r>
            <a:r>
              <a:rPr lang="en-US" altLang="zh-CN" sz="1800" b="1" i="0" u="none" strike="noStrike" baseline="0" dirty="0" err="1">
                <a:latin typeface="TimesNewRomanPS-BoldMT"/>
                <a:ea typeface="宋体" panose="02010600030101010101" pitchFamily="2" charset="-122"/>
              </a:rPr>
              <a:t>printf</a:t>
            </a:r>
            <a:r>
              <a:rPr lang="en-US" altLang="zh-CN" sz="1800" b="1" i="0" u="none" strike="noStrike" baseline="0" dirty="0">
                <a:latin typeface="TimesNewRomanPS-BoldMT"/>
                <a:ea typeface="宋体" panose="02010600030101010101" pitchFamily="2" charset="-122"/>
              </a:rPr>
              <a:t>()</a:t>
            </a:r>
            <a:r>
              <a:rPr lang="zh-CN" altLang="en-US" sz="1800" b="1" i="0" u="none" strike="noStrike" baseline="0" dirty="0">
                <a:latin typeface="宋体" panose="02010600030101010101" pitchFamily="2" charset="-122"/>
                <a:ea typeface="宋体" panose="02010600030101010101" pitchFamily="2" charset="-122"/>
              </a:rPr>
              <a:t>说明符的类型</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在使用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函数时，切记检查每个待打印值都有对应的转换说明，还要</a:t>
            </a:r>
            <a:r>
              <a:rPr lang="zh-CN" altLang="en-US" sz="1800" b="0" i="0" u="none" strike="noStrike" baseline="0" dirty="0">
                <a:solidFill>
                  <a:srgbClr val="FF0000"/>
                </a:solidFill>
                <a:latin typeface="宋体" panose="02010600030101010101" pitchFamily="2" charset="-122"/>
                <a:ea typeface="宋体" panose="02010600030101010101" pitchFamily="2" charset="-122"/>
              </a:rPr>
              <a:t>检查转换说明的类型是否与</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待打印值的类型相匹配</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用于储存</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a:t>
            </a:r>
            <a:r>
              <a:rPr lang="zh-CN" altLang="en-US" sz="1800" b="0" i="0" u="none" strike="noStrike" baseline="0" dirty="0">
                <a:latin typeface="宋体" panose="02010600030101010101" pitchFamily="2" charset="-122"/>
                <a:ea typeface="宋体" panose="02010600030101010101" pitchFamily="2" charset="-122"/>
              </a:rPr>
              <a:t>（如，字母或标点符号），但是从技术层面看，</a:t>
            </a:r>
            <a:r>
              <a:rPr lang="en-US" altLang="zh-CN" sz="1800" b="0" i="0" u="none" strike="noStrike" baseline="0" dirty="0">
                <a:solidFill>
                  <a:srgbClr val="FF0000"/>
                </a:solidFill>
                <a:latin typeface="TimesNewRomanPSMT"/>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是整数类型</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类型实</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际上储存的是整数而不是字符</a:t>
            </a:r>
            <a:r>
              <a:rPr lang="zh-CN" altLang="en-US" sz="1800" b="0" i="0" u="none" strike="noStrike" baseline="0" dirty="0">
                <a:latin typeface="宋体" panose="02010600030101010101" pitchFamily="2" charset="-122"/>
                <a:ea typeface="宋体" panose="02010600030101010101" pitchFamily="2" charset="-122"/>
              </a:rPr>
              <a:t>。计算机使用数字编码来处理字符，即用特定的整数表示特定的字符。美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国最常用的编码是</a:t>
            </a:r>
            <a:r>
              <a:rPr lang="en-US" altLang="zh-CN" sz="1800" b="0" i="0" u="none" strike="noStrike" baseline="0" dirty="0">
                <a:solidFill>
                  <a:srgbClr val="FF0000"/>
                </a:solidFill>
                <a:latin typeface="TimesNewRomanPSMT"/>
                <a:ea typeface="宋体" panose="02010600030101010101" pitchFamily="2" charset="-122"/>
              </a:rPr>
              <a:t>ASCII</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编码</a:t>
            </a:r>
            <a:r>
              <a:rPr lang="zh-CN" altLang="en-US" sz="1800" b="0" i="0" u="none" strike="noStrike" baseline="0" dirty="0">
                <a:latin typeface="宋体" panose="02010600030101010101" pitchFamily="2" charset="-122"/>
                <a:ea typeface="宋体" panose="02010600030101010101" pitchFamily="2" charset="-122"/>
              </a:rPr>
              <a:t>，本书也使用此编码。例如，在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码中，整数</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代表大写字母</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。因此，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储存字母</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实际上储存的是整数</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标准</a:t>
            </a:r>
            <a:r>
              <a:rPr lang="en-US" altLang="zh-CN" sz="1800" b="0" i="0" u="none" strike="noStrike" baseline="0" dirty="0">
                <a:solidFill>
                  <a:srgbClr val="FF0000"/>
                </a:solidFill>
                <a:latin typeface="TimesNewRomanPSMT"/>
                <a:ea typeface="宋体" panose="02010600030101010101" pitchFamily="2" charset="-122"/>
              </a:rPr>
              <a:t>ASCII</a:t>
            </a:r>
            <a:r>
              <a:rPr lang="zh-CN" altLang="en-US" sz="1800" b="0" i="0" u="none" strike="noStrike" baseline="0" dirty="0">
                <a:solidFill>
                  <a:srgbClr val="FF0000"/>
                </a:solidFill>
                <a:latin typeface="宋体" panose="02010600030101010101" pitchFamily="2" charset="-122"/>
                <a:ea typeface="宋体" panose="02010600030101010101" pitchFamily="2" charset="-122"/>
              </a:rPr>
              <a:t>码</a:t>
            </a:r>
            <a:r>
              <a:rPr lang="zh-CN" altLang="en-US" sz="1800" b="0" i="0" u="none" strike="noStrike" baseline="0" dirty="0">
                <a:latin typeface="宋体" panose="02010600030101010101" pitchFamily="2" charset="-122"/>
                <a:ea typeface="宋体" panose="02010600030101010101" pitchFamily="2" charset="-122"/>
              </a:rPr>
              <a:t>的范围是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127</a:t>
            </a:r>
            <a:r>
              <a:rPr lang="zh-CN" altLang="en-US" sz="1800" b="0" i="0" u="none" strike="noStrike" baseline="0" dirty="0">
                <a:latin typeface="宋体" panose="02010600030101010101" pitchFamily="2" charset="-122"/>
                <a:ea typeface="宋体" panose="02010600030101010101" pitchFamily="2" charset="-122"/>
              </a:rPr>
              <a:t>，只需</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位二进制数即可表示。通常，</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类型被定义为</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位的存储单元，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因此容纳标准</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码绰绰有余。许多其他系统（如</a:t>
            </a:r>
            <a:r>
              <a:rPr lang="en-US" altLang="zh-CN" sz="1800" b="0" i="0" u="none" strike="noStrike" baseline="0" dirty="0">
                <a:latin typeface="TimesNewRomanPSMT"/>
                <a:ea typeface="宋体" panose="02010600030101010101" pitchFamily="2" charset="-122"/>
              </a:rPr>
              <a:t>IMB PC</a:t>
            </a:r>
            <a:r>
              <a:rPr lang="zh-CN" altLang="en-US" sz="1800" b="0" i="0" u="none" strike="noStrike" baseline="0" dirty="0">
                <a:latin typeface="宋体" panose="02010600030101010101" pitchFamily="2" charset="-122"/>
                <a:ea typeface="宋体" panose="02010600030101010101" pitchFamily="2" charset="-122"/>
              </a:rPr>
              <a:t>和苹果</a:t>
            </a:r>
            <a:r>
              <a:rPr lang="en-US" altLang="zh-CN" sz="1800" b="0" i="0" u="none" strike="noStrike" baseline="0" dirty="0">
                <a:latin typeface="TimesNewRomanPSMT"/>
                <a:ea typeface="宋体" panose="02010600030101010101" pitchFamily="2" charset="-122"/>
              </a:rPr>
              <a:t>Macs</a:t>
            </a:r>
            <a:r>
              <a:rPr lang="zh-CN" altLang="en-US" sz="1800" b="0" i="0" u="none" strike="noStrike" baseline="0" dirty="0">
                <a:latin typeface="宋体" panose="02010600030101010101" pitchFamily="2" charset="-122"/>
                <a:ea typeface="宋体" panose="02010600030101010101" pitchFamily="2" charset="-122"/>
              </a:rPr>
              <a:t>）还提供</a:t>
            </a:r>
            <a:r>
              <a:rPr lang="zh-CN" altLang="en-US" sz="1800" b="0" i="0" u="none" strike="noStrike" baseline="0" dirty="0">
                <a:solidFill>
                  <a:srgbClr val="FF0000"/>
                </a:solidFill>
                <a:latin typeface="宋体" panose="02010600030101010101" pitchFamily="2" charset="-122"/>
                <a:ea typeface="宋体" panose="02010600030101010101" pitchFamily="2" charset="-122"/>
              </a:rPr>
              <a:t>扩展</a:t>
            </a:r>
            <a:r>
              <a:rPr lang="en-US" altLang="zh-CN" sz="1800" b="0" i="0" u="none" strike="noStrike" baseline="0" dirty="0">
                <a:solidFill>
                  <a:srgbClr val="FF0000"/>
                </a:solidFill>
                <a:latin typeface="TimesNewRomanPSMT"/>
                <a:ea typeface="宋体" panose="02010600030101010101" pitchFamily="2" charset="-122"/>
              </a:rPr>
              <a:t>ASCII</a:t>
            </a:r>
            <a:r>
              <a:rPr lang="zh-CN" altLang="en-US" sz="1800" b="0" i="0" u="none" strike="noStrike" baseline="0" dirty="0">
                <a:solidFill>
                  <a:srgbClr val="FF0000"/>
                </a:solidFill>
                <a:latin typeface="宋体" panose="02010600030101010101" pitchFamily="2" charset="-122"/>
                <a:ea typeface="宋体" panose="02010600030101010101" pitchFamily="2" charset="-122"/>
              </a:rPr>
              <a:t>码</a:t>
            </a:r>
            <a:r>
              <a:rPr lang="zh-CN" altLang="en-US" sz="1800" b="0" i="0" u="none" strike="noStrike" baseline="0" dirty="0">
                <a:latin typeface="宋体" panose="02010600030101010101" pitchFamily="2" charset="-122"/>
                <a:ea typeface="宋体" panose="02010600030101010101" pitchFamily="2" charset="-122"/>
              </a:rPr>
              <a:t>，也在</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位的表示范围之内。一般而言，</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语言会保证</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类型足够大，以储存系统（实现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语言的系统）的基本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许多字符集都超过了</a:t>
            </a:r>
            <a:r>
              <a:rPr lang="en-US" altLang="zh-CN" sz="1800" b="0" i="0" u="none" strike="noStrike" baseline="0" dirty="0">
                <a:latin typeface="TimesNewRomanPSMT"/>
                <a:ea typeface="宋体" panose="02010600030101010101" pitchFamily="2" charset="-122"/>
              </a:rPr>
              <a:t>127</a:t>
            </a:r>
            <a:r>
              <a:rPr lang="zh-CN" altLang="en-US" sz="1800" b="0" i="0" u="none" strike="noStrike" baseline="0" dirty="0">
                <a:latin typeface="宋体" panose="02010600030101010101" pitchFamily="2" charset="-122"/>
                <a:ea typeface="宋体" panose="02010600030101010101" pitchFamily="2" charset="-122"/>
              </a:rPr>
              <a:t>，甚至多于</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。例如，日本汉字（</a:t>
            </a:r>
            <a:r>
              <a:rPr lang="en-US" altLang="zh-CN" sz="1800" b="0" i="0" u="none" strike="noStrike" baseline="0" dirty="0">
                <a:latin typeface="TimesNewRomanPSMT"/>
                <a:ea typeface="宋体" panose="02010600030101010101" pitchFamily="2" charset="-122"/>
              </a:rPr>
              <a:t>kanji</a:t>
            </a:r>
            <a:r>
              <a:rPr lang="zh-CN" altLang="en-US" sz="1800" b="0" i="0" u="none" strike="noStrike" baseline="0" dirty="0">
                <a:latin typeface="宋体" panose="02010600030101010101" pitchFamily="2" charset="-122"/>
                <a:ea typeface="宋体" panose="02010600030101010101" pitchFamily="2" charset="-122"/>
              </a:rPr>
              <a:t>）字符集。商用的统一码（</a:t>
            </a:r>
            <a:r>
              <a:rPr lang="en-US" altLang="zh-CN" sz="1800" b="0" i="0" u="none" strike="noStrike" baseline="0" dirty="0">
                <a:latin typeface="TimesNewRomanPSMT"/>
                <a:ea typeface="宋体" panose="02010600030101010101" pitchFamily="2" charset="-122"/>
              </a:rPr>
              <a:t>Unicode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创建了一个能表示世界范围内多种字符集的系统，目前包含的字符已超过</a:t>
            </a:r>
            <a:r>
              <a:rPr lang="en-US" altLang="zh-CN" sz="1800" b="0" i="0" u="none" strike="noStrike" baseline="0" dirty="0">
                <a:latin typeface="TimesNewRomanPSMT"/>
                <a:ea typeface="宋体" panose="02010600030101010101" pitchFamily="2" charset="-122"/>
              </a:rPr>
              <a:t>110000</a:t>
            </a:r>
            <a:r>
              <a:rPr lang="zh-CN" altLang="en-US" sz="1800" b="0" i="0" u="none" strike="noStrike" baseline="0" dirty="0">
                <a:latin typeface="宋体" panose="02010600030101010101" pitchFamily="2" charset="-122"/>
                <a:ea typeface="宋体" panose="02010600030101010101" pitchFamily="2" charset="-122"/>
              </a:rPr>
              <a:t>个。国际标准化组织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ISO</a:t>
            </a:r>
            <a:r>
              <a:rPr lang="zh-CN" altLang="en-US" sz="1800" b="0" i="0" u="none" strike="noStrike" baseline="0" dirty="0">
                <a:latin typeface="宋体" panose="02010600030101010101" pitchFamily="2" charset="-122"/>
                <a:ea typeface="宋体" panose="02010600030101010101" pitchFamily="2" charset="-122"/>
              </a:rPr>
              <a:t>）和国际电工技术委员会（</a:t>
            </a:r>
            <a:r>
              <a:rPr lang="en-US" altLang="zh-CN" sz="1800" b="0" i="0" u="none" strike="noStrike" baseline="0" dirty="0">
                <a:latin typeface="TimesNewRomanPSMT"/>
                <a:ea typeface="宋体" panose="02010600030101010101" pitchFamily="2" charset="-122"/>
              </a:rPr>
              <a:t>IEC</a:t>
            </a:r>
            <a:r>
              <a:rPr lang="zh-CN" altLang="en-US" sz="1800" b="0" i="0" u="none" strike="noStrike" baseline="0" dirty="0">
                <a:latin typeface="宋体" panose="02010600030101010101" pitchFamily="2" charset="-122"/>
                <a:ea typeface="宋体" panose="02010600030101010101" pitchFamily="2" charset="-122"/>
              </a:rPr>
              <a:t>）为字符集开发了</a:t>
            </a:r>
            <a:r>
              <a:rPr lang="en-US" altLang="zh-CN" sz="1800" b="0" i="0" u="none" strike="noStrike" baseline="0" dirty="0">
                <a:latin typeface="TimesNewRomanPSMT"/>
                <a:ea typeface="宋体" panose="02010600030101010101" pitchFamily="2" charset="-122"/>
              </a:rPr>
              <a:t>ISO/IEC 10646</a:t>
            </a:r>
            <a:r>
              <a:rPr lang="zh-CN" altLang="en-US" sz="1800" b="0" i="0" u="none" strike="noStrike" baseline="0" dirty="0">
                <a:latin typeface="宋体" panose="02010600030101010101" pitchFamily="2" charset="-122"/>
                <a:ea typeface="宋体" panose="02010600030101010101" pitchFamily="2" charset="-122"/>
              </a:rPr>
              <a:t>标准。统一码标准也与</a:t>
            </a:r>
            <a:r>
              <a:rPr lang="en-US" altLang="zh-CN" sz="1800" b="0" i="0" u="none" strike="noStrike" baseline="0" dirty="0">
                <a:latin typeface="TimesNewRomanPSMT"/>
                <a:ea typeface="宋体" panose="02010600030101010101" pitchFamily="2" charset="-122"/>
              </a:rPr>
              <a:t>ISO/IEC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10646</a:t>
            </a:r>
            <a:r>
              <a:rPr lang="zh-CN" altLang="en-US" sz="1800" b="0" i="0" u="none" strike="noStrike" baseline="0" dirty="0">
                <a:latin typeface="宋体" panose="02010600030101010101" pitchFamily="2" charset="-122"/>
                <a:ea typeface="宋体" panose="02010600030101010101" pitchFamily="2" charset="-122"/>
              </a:rPr>
              <a:t>标准兼容。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语言把</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字节定义为</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类型占用的位（</a:t>
            </a:r>
            <a:r>
              <a:rPr lang="en-US" altLang="zh-CN" sz="1800" b="0" i="0" u="none" strike="noStrike" baseline="0" dirty="0">
                <a:solidFill>
                  <a:srgbClr val="FF0000"/>
                </a:solidFill>
                <a:latin typeface="TimesNewRomanPSMT"/>
                <a:ea typeface="宋体" panose="02010600030101010101" pitchFamily="2" charset="-122"/>
              </a:rPr>
              <a:t>bit</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a:t>
            </a:r>
            <a:r>
              <a:rPr lang="zh-CN" altLang="en-US" sz="1800" b="0" i="0" u="none" strike="noStrike" baseline="0" dirty="0">
                <a:latin typeface="宋体" panose="02010600030101010101" pitchFamily="2" charset="-122"/>
                <a:ea typeface="宋体" panose="02010600030101010101" pitchFamily="2" charset="-122"/>
              </a:rPr>
              <a:t>，因此无论是</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位还是</a:t>
            </a:r>
            <a:r>
              <a:rPr lang="en-US" altLang="zh-CN" sz="1800" b="0" i="0" u="none" strike="noStrike" baseline="0" dirty="0">
                <a:latin typeface="TimesNewRomanPSMT"/>
              </a:rPr>
              <a:t>32</a:t>
            </a:r>
            <a:r>
              <a:rPr lang="zh-CN" altLang="en-US" sz="1800" b="0" i="0" u="none" strike="noStrike" baseline="0" dirty="0">
                <a:latin typeface="宋体" panose="02010600030101010101" pitchFamily="2" charset="-122"/>
                <a:ea typeface="宋体" panose="02010600030101010101" pitchFamily="2" charset="-122"/>
              </a:rPr>
              <a:t>位系统，都可以使用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a:t>
            </a:r>
            <a:endParaRPr lang="zh-CN" altLang="en-US" b="1"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声明</a:t>
            </a:r>
            <a:r>
              <a:rPr lang="en-US" altLang="zh-CN" sz="1800" b="1" i="0" u="none" strike="noStrike" baseline="0" dirty="0">
                <a:latin typeface="TimesNewRomanPS-BoldMT"/>
                <a:ea typeface="宋体" panose="02010600030101010101" pitchFamily="2" charset="-122"/>
              </a:rPr>
              <a:t>char</a:t>
            </a:r>
            <a:r>
              <a:rPr lang="zh-CN" altLang="en-US" sz="1800" b="1" i="0" u="none" strike="noStrike" baseline="0" dirty="0">
                <a:latin typeface="宋体" panose="02010600030101010101" pitchFamily="2" charset="-122"/>
                <a:ea typeface="宋体" panose="02010600030101010101" pitchFamily="2" charset="-122"/>
              </a:rPr>
              <a:t>类型变量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类型变量的声明方式与其他类型变量的声明方式相同。下面是一些例子：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char response;</a:t>
            </a:r>
            <a:endParaRPr lang="en-US" altLang="zh-CN" sz="1800" b="0" i="0" u="none" strike="noStrike" baseline="0" dirty="0">
              <a:latin typeface="TimesNewRomanPSMT"/>
            </a:endParaRPr>
          </a:p>
          <a:p>
            <a:pPr algn="l"/>
            <a:r>
              <a:rPr lang="en-US" altLang="zh-CN" sz="1800" b="0" i="0" u="none" strike="noStrike" baseline="0" dirty="0">
                <a:latin typeface="TimesNewRomanPSMT"/>
              </a:rPr>
              <a:t>char </a:t>
            </a:r>
            <a:r>
              <a:rPr lang="en-US" altLang="zh-CN" sz="1800" b="0" i="0" u="none" strike="noStrike" baseline="0" dirty="0" err="1">
                <a:latin typeface="TimesNewRomanPSMT"/>
              </a:rPr>
              <a:t>itable</a:t>
            </a:r>
            <a:r>
              <a:rPr lang="en-US" altLang="zh-CN" sz="1800" b="0" i="0" u="none" strike="noStrike" baseline="0" dirty="0">
                <a:latin typeface="TimesNewRomanPSMT"/>
              </a:rPr>
              <a:t>, </a:t>
            </a:r>
            <a:r>
              <a:rPr lang="en-US" altLang="zh-CN" sz="1800" b="0" i="0" u="none" strike="noStrike" baseline="0" dirty="0" err="1">
                <a:latin typeface="TimesNewRomanPSMT"/>
              </a:rPr>
              <a:t>latan</a:t>
            </a:r>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以上声明创建了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response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itable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latan</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字符常量和初始化</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如果要把一个字符常量初始化为字母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，不必背下 </a:t>
            </a:r>
            <a:r>
              <a:rPr lang="en-US" altLang="zh-CN" sz="1800" b="0" i="0" u="none" strike="noStrike" baseline="0" dirty="0">
                <a:latin typeface="TimesNewRomanPSMT"/>
                <a:ea typeface="宋体" panose="02010600030101010101" pitchFamily="2" charset="-122"/>
              </a:rPr>
              <a:t>ASCII </a:t>
            </a:r>
            <a:r>
              <a:rPr lang="zh-CN" altLang="en-US" sz="1800" b="0" i="0" u="none" strike="noStrike" baseline="0" dirty="0">
                <a:latin typeface="宋体" panose="02010600030101010101" pitchFamily="2" charset="-122"/>
                <a:ea typeface="宋体" panose="02010600030101010101" pitchFamily="2" charset="-122"/>
              </a:rPr>
              <a:t>码，用计算机语言很容易做到。通过以下初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始化把字母</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即可：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grade = 'A';</a:t>
            </a:r>
            <a:endParaRPr lang="zh-CN" altLang="en-US" b="1"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单引号</a:t>
            </a:r>
            <a:r>
              <a:rPr lang="zh-CN" altLang="en-US" sz="1800" b="0" i="0" u="none" strike="noStrike" baseline="0" dirty="0">
                <a:latin typeface="宋体" panose="02010600030101010101" pitchFamily="2" charset="-122"/>
                <a:ea typeface="宋体" panose="02010600030101010101" pitchFamily="2" charset="-122"/>
              </a:rPr>
              <a:t>括起来的单个字符被称为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字符常量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characterconstant</a:t>
            </a:r>
            <a:r>
              <a:rPr lang="zh-CN" altLang="en-US" sz="1800" b="0" i="0" u="none" strike="noStrike" baseline="0" dirty="0">
                <a:latin typeface="宋体" panose="02010600030101010101" pitchFamily="2" charset="-122"/>
                <a:ea typeface="宋体" panose="02010600030101010101" pitchFamily="2" charset="-122"/>
              </a:rPr>
              <a:t>）。编译器一发现</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，就会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将其转换成相应的代码值。单引号必不可少。下面还有一些其他的例子：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broiled;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声明一个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broiled = 'T';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为其赋值，正确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broiled = 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错误！此时</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是一个变量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broiled = "T";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错误！此时</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是一个字符串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如上所示，如果省略单引号，编译器认为</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是一个变量名；如果把</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用双引号括起来，编译器则认为</a:t>
            </a:r>
            <a:r>
              <a:rPr lang="en-US" altLang="zh-CN" sz="1800" b="0" i="0" u="none" strike="noStrike" baseline="0" dirty="0">
                <a:latin typeface="TimesNewRomanPSMT"/>
                <a:ea typeface="宋体" panose="02010600030101010101" pitchFamily="2" charset="-122"/>
              </a:rPr>
              <a:t>"T“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是一个字符串。字符串的内容将在第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章中介绍。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实际上，</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字符是以数值形式储存的</a:t>
            </a:r>
            <a:r>
              <a:rPr lang="zh-CN" altLang="en-US" sz="1800" b="0" i="0" u="none" strike="noStrike" baseline="0" dirty="0">
                <a:latin typeface="宋体" panose="02010600030101010101" pitchFamily="2" charset="-122"/>
                <a:ea typeface="宋体" panose="02010600030101010101" pitchFamily="2" charset="-122"/>
              </a:rPr>
              <a:t>，所以也可使用数字代码值来赋值：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grade = 65; /* </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，这样做没问题，但这是一种不好的编程风格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在本例中，虽然</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类型，但是它在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类型能表示的范围内，所以将其赋值给</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没问题。由于</a:t>
            </a:r>
            <a:r>
              <a:rPr lang="en-US" altLang="zh-CN" sz="1800" b="0" i="0" u="none" strike="noStrike" baseline="0" dirty="0">
                <a:latin typeface="TimesNewRomanPSMT"/>
                <a:ea typeface="宋体" panose="02010600030101010101" pitchFamily="2" charset="-122"/>
              </a:rPr>
              <a:t>65</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是字母</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对应的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码，因此本例是把</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。注意，能这样做的前提是系统使用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码。其实，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才是较为妥当的做法，这样在任何系统中都不会出问题。因此，最好使用字符常量，而不是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数字代码值。</a:t>
            </a:r>
            <a:endParaRPr lang="zh-CN" altLang="en-US" b="1"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奇怪的是，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语言将字符常量视为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类型而非</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类型。例如，在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系统中，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grade = ‘B’;</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本来</a:t>
            </a:r>
            <a:r>
              <a:rPr lang="en-US" altLang="zh-CN" dirty="0">
                <a:latin typeface="TimesNewRomanPSMT"/>
                <a:sym typeface="+mn-ea"/>
              </a:rPr>
              <a:t>‘</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对应的数值</a:t>
            </a:r>
            <a:r>
              <a:rPr lang="en-US" altLang="zh-CN" sz="1800" b="0" i="0" u="none" strike="noStrike" baseline="0" dirty="0">
                <a:latin typeface="TimesNewRomanPSMT"/>
                <a:ea typeface="宋体" panose="02010600030101010101" pitchFamily="2" charset="-122"/>
              </a:rPr>
              <a:t>66</a:t>
            </a:r>
            <a:r>
              <a:rPr lang="zh-CN" altLang="en-US" sz="1800" b="0" i="0" u="none" strike="noStrike" baseline="0" dirty="0">
                <a:latin typeface="宋体" panose="02010600030101010101" pitchFamily="2" charset="-122"/>
                <a:ea typeface="宋体" panose="02010600030101010101" pitchFamily="2" charset="-122"/>
              </a:rPr>
              <a:t>储存在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位的存储单元中，现在却可以储存在</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位的存储单元中（</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）。利用字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符常量的这种特性，可以定义一个字符常量</a:t>
            </a:r>
            <a:r>
              <a:rPr lang="en-US" altLang="zh-CN" sz="1800" b="0" i="0" u="none" strike="noStrike" baseline="0" dirty="0">
                <a:latin typeface="TimesNewRomanPSMT"/>
                <a:ea typeface="宋体" panose="02010600030101010101" pitchFamily="2" charset="-122"/>
              </a:rPr>
              <a:t>'FATE'</a:t>
            </a:r>
            <a:r>
              <a:rPr lang="zh-CN" altLang="en-US" sz="1800" b="0" i="0" u="none" strike="noStrike" baseline="0" dirty="0">
                <a:latin typeface="宋体" panose="02010600030101010101" pitchFamily="2" charset="-122"/>
                <a:ea typeface="宋体" panose="02010600030101010101" pitchFamily="2" charset="-122"/>
              </a:rPr>
              <a:t>，即把</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个独立的</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码储存在一个</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位存储单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元中。如果把这样的字符常量赋给</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，只有最后</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位有效。因此，</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3.</a:t>
            </a:r>
            <a:r>
              <a:rPr lang="zh-CN" altLang="en-US" sz="1800" b="1" i="0" u="none" strike="noStrike" baseline="0" dirty="0">
                <a:latin typeface="宋体" panose="02010600030101010101" pitchFamily="2" charset="-122"/>
                <a:ea typeface="宋体" panose="02010600030101010101" pitchFamily="2" charset="-122"/>
              </a:rPr>
              <a:t>非打印字符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单引号只适用于字符、数字和标点符号</a:t>
            </a:r>
            <a:r>
              <a:rPr lang="zh-CN" altLang="en-US" sz="1800" b="0" i="0" u="none" strike="noStrike" baseline="0" dirty="0">
                <a:latin typeface="宋体" panose="02010600030101010101" pitchFamily="2" charset="-122"/>
                <a:ea typeface="宋体" panose="02010600030101010101" pitchFamily="2" charset="-122"/>
              </a:rPr>
              <a:t>，浏览</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表会发现，有些</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字符打印不出来。例如，一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些代表行为的字符（如，退格、换行、终端响铃或蜂鸣）。</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语言提供了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种方法表示这些字符。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种方法前面介绍过</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码。例如，蜂鸣字符的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值是</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，因此可以这样写：</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 beep = 7;</a:t>
            </a:r>
            <a:endParaRPr lang="zh-CN" alt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随着</a:t>
            </a:r>
            <a:r>
              <a:rPr lang="en-US" altLang="zh-CN" dirty="0"/>
              <a:t>C</a:t>
            </a:r>
            <a:r>
              <a:rPr lang="zh-CN" altLang="en-US" dirty="0"/>
              <a:t>的不断发展，越来越广泛地应用于更多系统中，</a:t>
            </a:r>
            <a:r>
              <a:rPr lang="en-US" altLang="zh-CN" dirty="0"/>
              <a:t>C</a:t>
            </a:r>
            <a:r>
              <a:rPr lang="zh-CN" altLang="en-US" dirty="0"/>
              <a:t>社区意识到需要一个更全面、更新颖、更严格</a:t>
            </a:r>
            <a:endParaRPr lang="en-US" altLang="zh-CN" dirty="0"/>
          </a:p>
          <a:p>
            <a:r>
              <a:rPr lang="zh-CN" altLang="en-US" dirty="0"/>
              <a:t>的标准。鉴于此，</a:t>
            </a:r>
            <a:r>
              <a:rPr lang="zh-CN" altLang="en-US" dirty="0">
                <a:solidFill>
                  <a:srgbClr val="FF0000"/>
                </a:solidFill>
              </a:rPr>
              <a:t>美国国家标准协会（</a:t>
            </a:r>
            <a:r>
              <a:rPr lang="en-US" altLang="zh-CN" dirty="0">
                <a:solidFill>
                  <a:srgbClr val="FF0000"/>
                </a:solidFill>
              </a:rPr>
              <a:t>ANSI</a:t>
            </a:r>
            <a:r>
              <a:rPr lang="zh-CN" altLang="en-US" dirty="0">
                <a:solidFill>
                  <a:srgbClr val="FF0000"/>
                </a:solidFill>
              </a:rPr>
              <a:t>）</a:t>
            </a:r>
            <a:r>
              <a:rPr lang="zh-CN" altLang="en-US" dirty="0"/>
              <a:t>于 </a:t>
            </a:r>
            <a:r>
              <a:rPr lang="en-US" altLang="zh-CN" dirty="0"/>
              <a:t>1983 </a:t>
            </a:r>
            <a:r>
              <a:rPr lang="zh-CN" altLang="en-US" dirty="0"/>
              <a:t>年组建了一个委员会（</a:t>
            </a:r>
            <a:r>
              <a:rPr lang="en-US" altLang="zh-CN" dirty="0"/>
              <a:t>X3J11</a:t>
            </a:r>
            <a:r>
              <a:rPr lang="zh-CN" altLang="en-US" dirty="0"/>
              <a:t>），开发了一套新</a:t>
            </a:r>
            <a:endParaRPr lang="en-US" altLang="zh-CN" dirty="0"/>
          </a:p>
          <a:p>
            <a:r>
              <a:rPr lang="zh-CN" altLang="en-US" dirty="0"/>
              <a:t>标准，并于</a:t>
            </a:r>
            <a:r>
              <a:rPr lang="en-US" altLang="zh-CN" dirty="0"/>
              <a:t>1989</a:t>
            </a:r>
            <a:r>
              <a:rPr lang="zh-CN" altLang="en-US" dirty="0"/>
              <a:t>年正式公布。</a:t>
            </a:r>
            <a:r>
              <a:rPr lang="zh-CN" altLang="en-US" dirty="0">
                <a:solidFill>
                  <a:srgbClr val="FF0000"/>
                </a:solidFill>
              </a:rPr>
              <a:t>该标准（</a:t>
            </a:r>
            <a:r>
              <a:rPr lang="en-US" altLang="zh-CN" dirty="0">
                <a:solidFill>
                  <a:srgbClr val="FF0000"/>
                </a:solidFill>
              </a:rPr>
              <a:t>ANSI C</a:t>
            </a:r>
            <a:r>
              <a:rPr lang="zh-CN" altLang="en-US" dirty="0">
                <a:solidFill>
                  <a:srgbClr val="FF0000"/>
                </a:solidFill>
              </a:rPr>
              <a:t>）定义了</a:t>
            </a:r>
            <a:r>
              <a:rPr lang="en-US" altLang="zh-CN" dirty="0">
                <a:solidFill>
                  <a:srgbClr val="FF0000"/>
                </a:solidFill>
              </a:rPr>
              <a:t>C</a:t>
            </a:r>
            <a:r>
              <a:rPr lang="zh-CN" altLang="en-US" dirty="0">
                <a:solidFill>
                  <a:srgbClr val="FF0000"/>
                </a:solidFill>
              </a:rPr>
              <a:t>语言和</a:t>
            </a:r>
            <a:r>
              <a:rPr lang="en-US" altLang="zh-CN" dirty="0">
                <a:solidFill>
                  <a:srgbClr val="FF0000"/>
                </a:solidFill>
              </a:rPr>
              <a:t>C</a:t>
            </a:r>
            <a:r>
              <a:rPr lang="zh-CN" altLang="en-US" dirty="0">
                <a:solidFill>
                  <a:srgbClr val="FF0000"/>
                </a:solidFill>
              </a:rPr>
              <a:t>标准库</a:t>
            </a:r>
            <a:r>
              <a:rPr lang="zh-CN" altLang="en-US" dirty="0"/>
              <a:t>。</a:t>
            </a:r>
            <a:endParaRPr lang="zh-CN" altLang="en-US" dirty="0"/>
          </a:p>
          <a:p>
            <a:endParaRPr lang="zh-CN" altLang="en-US" dirty="0"/>
          </a:p>
          <a:p>
            <a:r>
              <a:rPr lang="zh-CN" altLang="en-US" dirty="0"/>
              <a:t>国际标准化组织于</a:t>
            </a:r>
            <a:r>
              <a:rPr lang="en-US" altLang="zh-CN" dirty="0"/>
              <a:t>1990</a:t>
            </a:r>
            <a:r>
              <a:rPr lang="zh-CN" altLang="en-US" dirty="0"/>
              <a:t>年采用了这套</a:t>
            </a:r>
            <a:r>
              <a:rPr lang="en-US" altLang="zh-CN" dirty="0"/>
              <a:t>C</a:t>
            </a:r>
            <a:r>
              <a:rPr lang="zh-CN" altLang="en-US" dirty="0"/>
              <a:t>标准（</a:t>
            </a:r>
            <a:r>
              <a:rPr lang="en-US" altLang="zh-CN" dirty="0"/>
              <a:t>ISO C</a:t>
            </a:r>
            <a:r>
              <a:rPr lang="zh-CN" altLang="en-US" dirty="0"/>
              <a:t>）。</a:t>
            </a:r>
            <a:r>
              <a:rPr lang="en-US" altLang="zh-CN" dirty="0"/>
              <a:t>ISO C</a:t>
            </a:r>
            <a:r>
              <a:rPr lang="zh-CN" altLang="en-US" dirty="0"/>
              <a:t>和</a:t>
            </a:r>
            <a:r>
              <a:rPr lang="en-US" altLang="zh-CN" dirty="0"/>
              <a:t>ANSI C</a:t>
            </a:r>
            <a:r>
              <a:rPr lang="zh-CN" altLang="en-US" dirty="0"/>
              <a:t>是完全相同的标准。</a:t>
            </a:r>
            <a:r>
              <a:rPr lang="en-US" altLang="zh-CN" dirty="0"/>
              <a:t>ANSI/ISO</a:t>
            </a:r>
            <a:r>
              <a:rPr lang="zh-CN" altLang="en-US" dirty="0"/>
              <a:t>标</a:t>
            </a:r>
            <a:endParaRPr lang="zh-CN" altLang="en-US" dirty="0"/>
          </a:p>
          <a:p>
            <a:r>
              <a:rPr lang="zh-CN" altLang="en-US" dirty="0"/>
              <a:t>准的最终版本通常叫作</a:t>
            </a:r>
            <a:r>
              <a:rPr lang="en-US" altLang="zh-CN" dirty="0">
                <a:solidFill>
                  <a:srgbClr val="FF0000"/>
                </a:solidFill>
              </a:rPr>
              <a:t>C89</a:t>
            </a:r>
            <a:r>
              <a:rPr lang="zh-CN" altLang="en-US" dirty="0"/>
              <a:t>（因为</a:t>
            </a:r>
            <a:r>
              <a:rPr lang="en-US" altLang="zh-CN" dirty="0"/>
              <a:t>ANSI</a:t>
            </a:r>
            <a:r>
              <a:rPr lang="zh-CN" altLang="en-US" dirty="0"/>
              <a:t>于</a:t>
            </a:r>
            <a:r>
              <a:rPr lang="en-US" altLang="zh-CN" dirty="0"/>
              <a:t>1989</a:t>
            </a:r>
            <a:r>
              <a:rPr lang="zh-CN" altLang="en-US" dirty="0"/>
              <a:t>年批准该标准）或</a:t>
            </a:r>
            <a:r>
              <a:rPr lang="en-US" altLang="zh-CN" dirty="0">
                <a:solidFill>
                  <a:srgbClr val="FF0000"/>
                </a:solidFill>
              </a:rPr>
              <a:t>C90</a:t>
            </a:r>
            <a:r>
              <a:rPr lang="zh-CN" altLang="en-US" dirty="0"/>
              <a:t>（因为</a:t>
            </a:r>
            <a:r>
              <a:rPr lang="en-US" altLang="zh-CN" dirty="0"/>
              <a:t>ISO</a:t>
            </a:r>
            <a:r>
              <a:rPr lang="zh-CN" altLang="en-US" dirty="0"/>
              <a:t>于</a:t>
            </a:r>
            <a:r>
              <a:rPr lang="en-US" altLang="zh-CN" dirty="0"/>
              <a:t>1990</a:t>
            </a:r>
            <a:r>
              <a:rPr lang="zh-CN" altLang="en-US" dirty="0"/>
              <a:t>年批准该标准）。</a:t>
            </a:r>
            <a:endParaRPr lang="zh-CN" altLang="en-US" dirty="0"/>
          </a:p>
          <a:p>
            <a:r>
              <a:rPr lang="zh-CN" altLang="en-US" dirty="0"/>
              <a:t>另外，由于</a:t>
            </a:r>
            <a:r>
              <a:rPr lang="en-US" altLang="zh-CN" dirty="0"/>
              <a:t>ANSI</a:t>
            </a:r>
            <a:r>
              <a:rPr lang="zh-CN" altLang="en-US" dirty="0"/>
              <a:t>先公布</a:t>
            </a:r>
            <a:r>
              <a:rPr lang="en-US" altLang="zh-CN" dirty="0"/>
              <a:t>C</a:t>
            </a:r>
            <a:r>
              <a:rPr lang="zh-CN" altLang="en-US" dirty="0"/>
              <a:t>标准，因此业界人士通常使用</a:t>
            </a:r>
            <a:r>
              <a:rPr lang="en-US" altLang="zh-CN" dirty="0"/>
              <a:t>ANSI 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1.6.1 </a:t>
            </a:r>
            <a:r>
              <a:rPr lang="zh-CN" altLang="en-US" dirty="0"/>
              <a:t>第</a:t>
            </a:r>
            <a:r>
              <a:rPr lang="en-US" altLang="zh-CN" dirty="0"/>
              <a:t>1</a:t>
            </a:r>
            <a:r>
              <a:rPr lang="zh-CN" altLang="en-US" dirty="0"/>
              <a:t>个</a:t>
            </a:r>
            <a:r>
              <a:rPr lang="en-US" altLang="zh-CN" dirty="0"/>
              <a:t>ANSI/ISO C</a:t>
            </a:r>
            <a:r>
              <a:rPr lang="zh-CN" altLang="en-US" dirty="0"/>
              <a:t>标准</a:t>
            </a:r>
            <a:endParaRPr lang="zh-CN" alt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种方法是，使用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特殊的符号序列</a:t>
            </a:r>
            <a:r>
              <a:rPr lang="zh-CN" altLang="en-US" sz="1800" b="0" i="0" u="none" strike="noStrike" baseline="0" dirty="0">
                <a:latin typeface="宋体" panose="02010600030101010101" pitchFamily="2" charset="-122"/>
                <a:ea typeface="宋体" panose="02010600030101010101" pitchFamily="2" charset="-122"/>
              </a:rPr>
              <a:t>表示一些特殊的字符。这些符号序列叫作</a:t>
            </a:r>
            <a:r>
              <a:rPr lang="zh-CN" altLang="en-US" sz="1800" b="0" i="0" u="none" strike="noStrike" baseline="0" dirty="0">
                <a:solidFill>
                  <a:srgbClr val="FF0000"/>
                </a:solidFill>
                <a:latin typeface="宋体" panose="02010600030101010101" pitchFamily="2" charset="-122"/>
                <a:ea typeface="宋体" panose="02010600030101010101" pitchFamily="2" charset="-122"/>
              </a:rPr>
              <a:t>转义序列</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escape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sequence</a:t>
            </a:r>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列出了转义序列及其含义。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把转义序列赋给字符变量时，必须用单引号把转义序列括起来。例如，假设有下面一行代码：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 nerf = ‘\n’;</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稍后打印变量</a:t>
            </a:r>
            <a:r>
              <a:rPr lang="en-US" altLang="zh-CN" sz="1800" b="0" i="0" u="none" strike="noStrike" baseline="0" dirty="0">
                <a:latin typeface="TimesNewRomanPSMT"/>
                <a:ea typeface="宋体" panose="02010600030101010101" pitchFamily="2" charset="-122"/>
              </a:rPr>
              <a:t>nerf</a:t>
            </a:r>
            <a:r>
              <a:rPr lang="zh-CN" altLang="en-US" sz="1800" b="0" i="0" u="none" strike="noStrike" baseline="0" dirty="0">
                <a:latin typeface="宋体" panose="02010600030101010101" pitchFamily="2" charset="-122"/>
                <a:ea typeface="宋体" panose="02010600030101010101" pitchFamily="2" charset="-122"/>
              </a:rPr>
              <a:t>的效果是，在打印机或屏幕上另起一行。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pic>
        <p:nvPicPr>
          <p:cNvPr id="4" name="内容占位符 3"/>
          <p:cNvPicPr>
            <a:picLocks noGrp="1" noChangeAspect="1"/>
          </p:cNvPicPr>
          <p:nvPr>
            <p:ph idx="1"/>
          </p:nvPr>
        </p:nvPicPr>
        <p:blipFill>
          <a:blip r:embed="rId1"/>
          <a:stretch>
            <a:fillRect/>
          </a:stretch>
        </p:blipFill>
        <p:spPr>
          <a:xfrm>
            <a:off x="1235075" y="1398270"/>
            <a:ext cx="9171305" cy="4935855"/>
          </a:xfrm>
        </p:spPr>
      </p:pic>
      <p:pic>
        <p:nvPicPr>
          <p:cNvPr id="6" name="图片 5"/>
          <p:cNvPicPr>
            <a:picLocks noChangeAspect="1"/>
          </p:cNvPicPr>
          <p:nvPr/>
        </p:nvPicPr>
        <p:blipFill>
          <a:blip r:embed="rId2"/>
          <a:stretch>
            <a:fillRect/>
          </a:stretch>
        </p:blipFill>
        <p:spPr>
          <a:xfrm>
            <a:off x="5467427" y="1628783"/>
            <a:ext cx="1257143" cy="352381"/>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现在，我们来仔细分析一下转义序列。使用</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新增的警报字符（</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）是否能产生听到或看到的警报，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取决于计算机的硬件，蜂鸣是最常见的警报（在一些系统中，警报字符不起作用）。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标准规定警报字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符不得改变活跃位置。标准中的活跃位置（</a:t>
            </a:r>
            <a:r>
              <a:rPr lang="en-US" altLang="zh-CN" sz="1800" b="0" i="0" u="none" strike="noStrike" baseline="0" dirty="0">
                <a:latin typeface="TimesNewRomanPSMT"/>
                <a:ea typeface="宋体" panose="02010600030101010101" pitchFamily="2" charset="-122"/>
              </a:rPr>
              <a:t>active position</a:t>
            </a:r>
            <a:r>
              <a:rPr lang="zh-CN" altLang="en-US" sz="1800" b="0" i="0" u="none" strike="noStrike" baseline="0" dirty="0">
                <a:latin typeface="宋体" panose="02010600030101010101" pitchFamily="2" charset="-122"/>
                <a:ea typeface="宋体" panose="02010600030101010101" pitchFamily="2" charset="-122"/>
              </a:rPr>
              <a:t>）指的是显示设备（屏幕、电传打字机、打印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机等）中下一个字符将出现的位置。简而言之，平时常说的屏幕光标位置就是活跃位置。在程序中把警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报字符输出在屏幕上的效果是，发出一声蜂鸣，但不会移动屏幕光标。</a:t>
            </a:r>
            <a:endParaRPr lang="zh-CN" altLang="en-US" b="1"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接下来的转义字符</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常用的输出设备控制字符</a:t>
            </a:r>
            <a:r>
              <a:rPr lang="zh-CN" altLang="en-US" sz="1800" b="0" i="0" u="none" strike="noStrike" baseline="0" dirty="0">
                <a:latin typeface="宋体" panose="02010600030101010101" pitchFamily="2" charset="-122"/>
                <a:ea typeface="宋体" panose="02010600030101010101" pitchFamily="2" charset="-122"/>
              </a:rPr>
              <a:t>。了解它们最好的方式是查看它们对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活跃位置的影响。换页符（</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）把活跃位置移至下一页的开始处；换行符（</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）把活跃位置移至下一行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的开始处；回车符（</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）把活跃位置移动到当前行的开始处；水平制表符（</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）将活跃位置移至下一个水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平制表点（通常是第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个、第</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个、第</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个等字符位置）；垂直制表符（</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）把活跃位置移至下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一个垂直制表点。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这些转义序列字符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不一定在所有的显示设备上都起作用</a:t>
            </a:r>
            <a:r>
              <a:rPr lang="zh-CN" altLang="en-US" sz="1800" b="0" i="0" u="none" strike="noStrike" baseline="0" dirty="0">
                <a:latin typeface="宋体" panose="02010600030101010101" pitchFamily="2" charset="-122"/>
                <a:ea typeface="宋体" panose="02010600030101010101" pitchFamily="2" charset="-122"/>
              </a:rPr>
              <a:t>。例如，换页符和垂直制表符在</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屏幕上会生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成奇怪的符号，光标并不会移动。只有将其输出到打印机上时才会产生前面描述的效果。</a:t>
            </a:r>
            <a:endParaRPr lang="zh-CN" altLang="en-US" b="1"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个转义序列（</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）用于打印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字符（由于这些字符用于定义字符常量，是</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数的一部分，若直接使用它们会造成混乱）。如果打印下面一行内容：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Gramps sez, "a \ is a backslash."</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应这样编写代码：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("Gramps sez, \"a \\ is a backslash.\"\n");</a:t>
            </a:r>
            <a:endParaRPr lang="en-US" altLang="zh-CN" sz="1800" b="0" i="0" u="none" strike="noStrike" baseline="0" dirty="0">
              <a:latin typeface="TimesNewRomanPSMT"/>
            </a:endParaRPr>
          </a:p>
          <a:p>
            <a:pPr algn="l"/>
            <a:endParaRPr lang="zh-CN" altLang="en-US" b="1"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中的最后两个转义序列（</a:t>
            </a:r>
            <a:r>
              <a:rPr lang="en-US" altLang="zh-CN" sz="1800" b="0" i="0" u="none" strike="noStrike" baseline="0" dirty="0">
                <a:solidFill>
                  <a:srgbClr val="FF0000"/>
                </a:solidFill>
                <a:latin typeface="TimesNewRomanPSMT"/>
                <a:ea typeface="宋体" panose="02010600030101010101" pitchFamily="2" charset="-122"/>
              </a:rPr>
              <a:t>\0oo</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xhh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码的特殊表示。如果要用八进制</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码表示一个字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符，可以在编码值前面加一个反斜杠（</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）并用单引号括起来。例如，如果编译器不识别警报字符（</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码来代替：</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beep = '\007’;</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可以省略前面的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'\07'</a:t>
            </a:r>
            <a:r>
              <a:rPr lang="zh-CN" altLang="en-US" sz="1800" b="0" i="0" u="none" strike="noStrike" baseline="0" dirty="0">
                <a:latin typeface="宋体" panose="02010600030101010101" pitchFamily="2" charset="-122"/>
                <a:ea typeface="宋体" panose="02010600030101010101" pitchFamily="2" charset="-122"/>
              </a:rPr>
              <a:t>甚至</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都可以。即使没有前缀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，编译器在处理这种写法时，仍会解释为八进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制。</a:t>
            </a:r>
            <a:endParaRPr lang="zh-CN" altLang="en-US" b="1"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开始，不仅可以用十进制、八进制形式表示字符常量，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语言还提供了第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种选择</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用十六进制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形式表示字符常量，即反斜杠后面跟一个</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，再加上</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位十六进制数字。例如，</a:t>
            </a:r>
            <a:r>
              <a:rPr lang="en-US" altLang="zh-CN" sz="1800" b="0" i="0" u="none" strike="noStrike" baseline="0" dirty="0" err="1">
                <a:latin typeface="TimesNewRomanPSMT"/>
                <a:ea typeface="宋体" panose="02010600030101010101" pitchFamily="2" charset="-122"/>
              </a:rPr>
              <a:t>Ctrl+P</a:t>
            </a:r>
            <a:r>
              <a:rPr lang="zh-CN" altLang="en-US" sz="1800" b="0" i="0" u="none" strike="noStrike" baseline="0" dirty="0">
                <a:latin typeface="宋体" panose="02010600030101010101" pitchFamily="2" charset="-122"/>
                <a:ea typeface="宋体" panose="02010600030101010101" pitchFamily="2" charset="-122"/>
              </a:rPr>
              <a:t>字符的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十六进制码是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（相当于十进制的</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），可表示为</a:t>
            </a:r>
            <a:r>
              <a:rPr lang="en-US" altLang="zh-CN" sz="1800" b="0" i="0" u="none" strike="noStrike" baseline="0" dirty="0">
                <a:latin typeface="TimesNewRomanPSMT"/>
                <a:ea typeface="宋体" panose="02010600030101010101" pitchFamily="2" charset="-122"/>
              </a:rPr>
              <a:t>'\x10'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'\x010'</a:t>
            </a:r>
            <a:r>
              <a:rPr lang="zh-CN" altLang="en-US" sz="1800" b="0" i="0" u="none" strike="noStrike" baseline="0" dirty="0">
                <a:latin typeface="宋体" panose="02010600030101010101" pitchFamily="2" charset="-122"/>
                <a:ea typeface="宋体" panose="02010600030101010101" pitchFamily="2" charset="-122"/>
              </a:rPr>
              <a:t>。图</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列出了一些整数类型的不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同进制形式。</a:t>
            </a:r>
            <a:endParaRPr lang="zh-CN" altLang="en-US" b="1"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从</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开始，不仅可以用十进制、八进制形式表示字符常量，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语言还提供了第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种选择</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用十六进制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形式表示字符常量，即反斜杠后面跟一个</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，再加上</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位十六进制数字。例如，</a:t>
            </a:r>
            <a:r>
              <a:rPr lang="en-US" altLang="zh-CN" sz="1800" b="0" i="0" u="none" strike="noStrike" baseline="0" dirty="0" err="1">
                <a:latin typeface="TimesNewRomanPSMT"/>
                <a:ea typeface="宋体" panose="02010600030101010101" pitchFamily="2" charset="-122"/>
              </a:rPr>
              <a:t>Ctrl+P</a:t>
            </a:r>
            <a:r>
              <a:rPr lang="zh-CN" altLang="en-US" sz="1800" b="0" i="0" u="none" strike="noStrike" baseline="0" dirty="0">
                <a:latin typeface="宋体" panose="02010600030101010101" pitchFamily="2" charset="-122"/>
                <a:ea typeface="宋体" panose="02010600030101010101" pitchFamily="2" charset="-122"/>
              </a:rPr>
              <a:t>字符的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十六进制码是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（相当于十进制的</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），可表示为</a:t>
            </a:r>
            <a:r>
              <a:rPr lang="en-US" altLang="zh-CN" sz="1800" b="0" i="0" u="none" strike="noStrike" baseline="0" dirty="0">
                <a:latin typeface="TimesNewRomanPSMT"/>
                <a:ea typeface="宋体" panose="02010600030101010101" pitchFamily="2" charset="-122"/>
              </a:rPr>
              <a:t>'\x10'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'\x010'</a:t>
            </a:r>
            <a:r>
              <a:rPr lang="zh-CN" altLang="en-US" sz="1800" b="0" i="0" u="none" strike="noStrike" baseline="0" dirty="0">
                <a:latin typeface="宋体" panose="02010600030101010101" pitchFamily="2" charset="-122"/>
                <a:ea typeface="宋体" panose="02010600030101010101" pitchFamily="2" charset="-122"/>
              </a:rPr>
              <a:t>。图</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列出了一些整数类型的不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同进制形式。</a:t>
            </a:r>
            <a:endParaRPr lang="zh-CN" altLang="en-US" b="1" dirty="0"/>
          </a:p>
        </p:txBody>
      </p:sp>
      <p:pic>
        <p:nvPicPr>
          <p:cNvPr id="4" name="图片 3"/>
          <p:cNvPicPr>
            <a:picLocks noChangeAspect="1"/>
          </p:cNvPicPr>
          <p:nvPr/>
        </p:nvPicPr>
        <p:blipFill>
          <a:blip r:embed="rId1"/>
          <a:stretch>
            <a:fillRect/>
          </a:stretch>
        </p:blipFill>
        <p:spPr>
          <a:xfrm>
            <a:off x="3447026" y="2924552"/>
            <a:ext cx="5084415" cy="3567182"/>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码时，注意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数字和数字字符的区别</a:t>
            </a:r>
            <a:r>
              <a:rPr lang="zh-CN" altLang="en-US" sz="1800" b="0" i="0" u="none" strike="noStrike" baseline="0" dirty="0">
                <a:latin typeface="宋体" panose="02010600030101010101" pitchFamily="2" charset="-122"/>
                <a:ea typeface="宋体" panose="02010600030101010101" pitchFamily="2" charset="-122"/>
              </a:rPr>
              <a:t>。例如，字符</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对应的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码是</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表示字符</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，而不是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数值</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关于转义序列，读者可能有下面</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上面最后一个例子（</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("Gramps sez, \"a \\ is a backslash\"\"n"</a:t>
            </a:r>
            <a:r>
              <a:rPr lang="zh-CN" altLang="en-US" sz="1800" b="0" i="0" u="none" strike="noStrike" baseline="0" dirty="0">
                <a:latin typeface="宋体" panose="02010600030101010101" pitchFamily="2" charset="-122"/>
                <a:ea typeface="宋体" panose="02010600030101010101" pitchFamily="2" charset="-122"/>
              </a:rPr>
              <a:t>），为何没有用单引号把转义序列括起来？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无论是普通字符还是转义序列，</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只要是双引号括起来的字符集合，就无需用单引号括起来</a:t>
            </a:r>
            <a:r>
              <a:rPr lang="zh-CN" altLang="en-US" sz="1800" b="0" i="0" u="none" strike="noStrike" baseline="0" dirty="0">
                <a:latin typeface="宋体" panose="02010600030101010101" pitchFamily="2" charset="-122"/>
                <a:ea typeface="宋体" panose="02010600030101010101" pitchFamily="2" charset="-122"/>
              </a:rPr>
              <a:t>。双引号中的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字符集合叫作</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a:t>
            </a:r>
            <a:r>
              <a:rPr lang="zh-CN" altLang="en-US" sz="1800" b="0" i="0" u="none" strike="noStrike" baseline="0" dirty="0">
                <a:latin typeface="宋体" panose="02010600030101010101" pitchFamily="2" charset="-122"/>
                <a:ea typeface="宋体" panose="02010600030101010101" pitchFamily="2" charset="-122"/>
              </a:rPr>
              <a:t>（详见第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章）。注意，该例中的其他字符（</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等）都没有用单引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号括起来。与此类似，</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("Hello!\007\n");</a:t>
            </a:r>
            <a:r>
              <a:rPr lang="zh-CN" altLang="en-US" sz="1800" b="0" i="0" u="none" strike="noStrike" baseline="0" dirty="0">
                <a:latin typeface="宋体" panose="02010600030101010101" pitchFamily="2" charset="-122"/>
                <a:ea typeface="宋体" panose="02010600030101010101" pitchFamily="2" charset="-122"/>
              </a:rPr>
              <a:t>将打印</a:t>
            </a:r>
            <a:r>
              <a:rPr lang="en-US" altLang="zh-CN" sz="1800" b="0" i="0" u="none" strike="noStrike" baseline="0" dirty="0">
                <a:latin typeface="TimesNewRomanPSMT"/>
                <a:ea typeface="宋体" panose="02010600030101010101" pitchFamily="2" charset="-122"/>
              </a:rPr>
              <a:t>Hello!</a:t>
            </a:r>
            <a:r>
              <a:rPr lang="zh-CN" altLang="en-US" sz="1800" b="0" i="0" u="none" strike="noStrike" baseline="0" dirty="0">
                <a:latin typeface="宋体" panose="02010600030101010101" pitchFamily="2" charset="-122"/>
                <a:ea typeface="宋体" panose="02010600030101010101" pitchFamily="2" charset="-122"/>
              </a:rPr>
              <a:t>并发出一声蜂鸣，而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("Hello!7\n");</a:t>
            </a:r>
            <a:r>
              <a:rPr lang="zh-CN" altLang="en-US" sz="1800" b="0" i="0" u="none" strike="noStrike" baseline="0" dirty="0">
                <a:latin typeface="宋体" panose="02010600030101010101" pitchFamily="2" charset="-122"/>
                <a:ea typeface="宋体" panose="02010600030101010101" pitchFamily="2" charset="-122"/>
              </a:rPr>
              <a:t>则打印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Hello!7</a:t>
            </a:r>
            <a:r>
              <a:rPr lang="zh-CN" altLang="en-US" sz="1800" b="0" i="0" u="none" strike="noStrike" baseline="0" dirty="0">
                <a:latin typeface="宋体" panose="02010600030101010101" pitchFamily="2" charset="-122"/>
                <a:ea typeface="宋体" panose="02010600030101010101" pitchFamily="2" charset="-122"/>
              </a:rPr>
              <a:t>。不是转义序列中的数字将作为普通字符被打印出来。</a:t>
            </a:r>
            <a:endParaRPr lang="zh-CN"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722340"/>
          </a:xfrm>
        </p:spPr>
        <p:txBody>
          <a:bodyPr>
            <a:normAutofit/>
          </a:bodyPr>
          <a:lstStyle/>
          <a:p>
            <a:r>
              <a:rPr lang="zh-CN" altLang="en-US" sz="4000" dirty="0">
                <a:latin typeface="微软雅黑 Light" panose="020B0502040204020203" pitchFamily="34" charset="-122"/>
                <a:ea typeface="微软雅黑 Light" panose="020B0502040204020203" pitchFamily="34" charset="-122"/>
              </a:rPr>
              <a:t>书籍介绍</a:t>
            </a:r>
            <a:endParaRPr lang="zh-CN" altLang="en-US" sz="40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1143000" y="2317750"/>
            <a:ext cx="9525000" cy="2940050"/>
          </a:xfrm>
        </p:spPr>
        <p:txBody>
          <a:bodyPr/>
          <a:lstStyle/>
          <a:p>
            <a:pPr algn="l"/>
            <a:r>
              <a:rPr lang="zh-CN" altLang="en-US" dirty="0"/>
              <a:t>为什么要以书籍为视频内容：</a:t>
            </a:r>
            <a:endParaRPr lang="zh-CN" altLang="en-US" dirty="0"/>
          </a:p>
          <a:p>
            <a:pPr marL="342900" indent="-342900" algn="l">
              <a:buFont typeface="Arial" panose="020B0604020202020204" pitchFamily="34" charset="0"/>
              <a:buChar char="•"/>
            </a:pPr>
            <a:r>
              <a:rPr lang="zh-CN" altLang="en-US" dirty="0"/>
              <a:t>以国外</a:t>
            </a:r>
            <a:r>
              <a:rPr lang="zh-CN" altLang="en-US" dirty="0">
                <a:solidFill>
                  <a:srgbClr val="FF0000"/>
                </a:solidFill>
              </a:rPr>
              <a:t>经典</a:t>
            </a:r>
            <a:r>
              <a:rPr lang="zh-CN" altLang="en-US" dirty="0"/>
              <a:t>计算机书籍为视频内容</a:t>
            </a:r>
            <a:endParaRPr lang="zh-CN" altLang="en-US" dirty="0"/>
          </a:p>
          <a:p>
            <a:pPr marL="342900" indent="-342900" algn="l">
              <a:buFont typeface="Arial" panose="020B0604020202020204" pitchFamily="34" charset="0"/>
              <a:buChar char="•"/>
            </a:pPr>
            <a:r>
              <a:rPr lang="zh-CN" altLang="en-US" dirty="0"/>
              <a:t>经典书籍内容比较</a:t>
            </a:r>
            <a:r>
              <a:rPr lang="zh-CN" altLang="en-US" dirty="0">
                <a:solidFill>
                  <a:srgbClr val="FF0000"/>
                </a:solidFill>
              </a:rPr>
              <a:t>系统和全面</a:t>
            </a:r>
            <a:endParaRPr lang="zh-CN" altLang="en-US" dirty="0"/>
          </a:p>
          <a:p>
            <a:pPr marL="342900" indent="-342900" algn="l">
              <a:buFont typeface="Arial" panose="020B0604020202020204" pitchFamily="34" charset="0"/>
              <a:buChar char="•"/>
            </a:pPr>
            <a:r>
              <a:rPr lang="zh-CN" altLang="en-US" dirty="0"/>
              <a:t>视频内容由书籍做支撑，</a:t>
            </a:r>
            <a:r>
              <a:rPr lang="zh-CN" altLang="en-US" dirty="0">
                <a:solidFill>
                  <a:srgbClr val="FF0000"/>
                </a:solidFill>
              </a:rPr>
              <a:t>有依据可寻</a:t>
            </a:r>
            <a:r>
              <a:rPr lang="zh-CN" altLang="en-US" dirty="0"/>
              <a:t>，方便自学和复习</a:t>
            </a:r>
            <a:endParaRPr lang="zh-CN" altLang="en-US" dirty="0"/>
          </a:p>
          <a:p>
            <a:pPr marL="342900" indent="-342900" algn="l"/>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在该委员会制定的指导原则中，最有趣的可能是：保持</a:t>
            </a:r>
            <a:r>
              <a:rPr lang="en-US" altLang="zh-CN" dirty="0"/>
              <a:t>C</a:t>
            </a:r>
            <a:r>
              <a:rPr lang="zh-CN" altLang="en-US" dirty="0"/>
              <a:t>的精神。委员会在表述这一精神时列出了以下</a:t>
            </a:r>
            <a:endParaRPr lang="en-US" altLang="zh-CN" dirty="0"/>
          </a:p>
          <a:p>
            <a:r>
              <a:rPr lang="zh-CN" altLang="en-US" dirty="0"/>
              <a:t>几点：</a:t>
            </a:r>
            <a:endParaRPr lang="zh-CN" altLang="en-US" dirty="0"/>
          </a:p>
          <a:p>
            <a:pPr marL="285750" indent="-285750">
              <a:buFont typeface="Arial" panose="020B0604020202020204" pitchFamily="34" charset="0"/>
              <a:buChar char="•"/>
            </a:pPr>
            <a:r>
              <a:rPr lang="zh-CN" altLang="en-US" dirty="0"/>
              <a:t>信任程序员；</a:t>
            </a:r>
            <a:endParaRPr lang="zh-CN" altLang="en-US" dirty="0"/>
          </a:p>
          <a:p>
            <a:pPr marL="285750" indent="-285750">
              <a:buFont typeface="Arial" panose="020B0604020202020204" pitchFamily="34" charset="0"/>
              <a:buChar char="•"/>
            </a:pPr>
            <a:r>
              <a:rPr lang="zh-CN" altLang="en-US" dirty="0"/>
              <a:t>不要妨碍程序员做需要做的事；</a:t>
            </a:r>
            <a:endParaRPr lang="zh-CN" altLang="en-US" dirty="0"/>
          </a:p>
          <a:p>
            <a:pPr marL="285750" indent="-285750">
              <a:buFont typeface="Arial" panose="020B0604020202020204" pitchFamily="34" charset="0"/>
              <a:buChar char="•"/>
            </a:pPr>
            <a:r>
              <a:rPr lang="zh-CN" altLang="en-US" dirty="0"/>
              <a:t>保持语言精练简单；</a:t>
            </a:r>
            <a:endParaRPr lang="zh-CN" altLang="en-US" dirty="0"/>
          </a:p>
          <a:p>
            <a:pPr marL="285750" indent="-285750">
              <a:buFont typeface="Arial" panose="020B0604020202020204" pitchFamily="34" charset="0"/>
              <a:buChar char="•"/>
            </a:pPr>
            <a:r>
              <a:rPr lang="zh-CN" altLang="en-US" dirty="0"/>
              <a:t>只提供一种方法执行一项操作；</a:t>
            </a:r>
            <a:endParaRPr lang="zh-CN" altLang="en-US" dirty="0"/>
          </a:p>
          <a:p>
            <a:pPr marL="285750" indent="-285750">
              <a:buFont typeface="Arial" panose="020B0604020202020204" pitchFamily="34" charset="0"/>
              <a:buChar char="•"/>
            </a:pPr>
            <a:r>
              <a:rPr lang="zh-CN" altLang="en-US" dirty="0"/>
              <a:t>让程序运行更快，即使不能保证其可移植性。</a:t>
            </a:r>
            <a:endParaRPr lang="zh-CN" altLang="en-US" dirty="0"/>
          </a:p>
          <a:p>
            <a:endParaRPr lang="en-US" altLang="zh-CN" dirty="0"/>
          </a:p>
          <a:p>
            <a:r>
              <a:rPr lang="zh-CN" altLang="en-US" dirty="0"/>
              <a:t>在最后一点上，标准委员会的用意是：作为实现，应该针对目标计算机来定义最合适的某特定操作，而</a:t>
            </a:r>
            <a:endParaRPr lang="en-US" altLang="zh-CN" dirty="0"/>
          </a:p>
          <a:p>
            <a:r>
              <a:rPr lang="zh-CN" altLang="en-US" dirty="0"/>
              <a:t>不是强加一个抽象、统一的定义。在学习</a:t>
            </a:r>
            <a:r>
              <a:rPr lang="en-US" altLang="zh-CN" dirty="0"/>
              <a:t>C</a:t>
            </a:r>
            <a:r>
              <a:rPr lang="zh-CN" altLang="en-US" dirty="0"/>
              <a:t>语言过程中，许多方面都反映了这一哲学思想。</a:t>
            </a:r>
            <a:endParaRPr lang="en-US" altLang="zh-CN" dirty="0"/>
          </a:p>
        </p:txBody>
      </p:sp>
      <p:sp>
        <p:nvSpPr>
          <p:cNvPr id="2" name="标题 1"/>
          <p:cNvSpPr>
            <a:spLocks noGrp="1"/>
          </p:cNvSpPr>
          <p:nvPr>
            <p:ph type="title"/>
          </p:nvPr>
        </p:nvSpPr>
        <p:spPr/>
        <p:txBody>
          <a:bodyPr/>
          <a:lstStyle/>
          <a:p>
            <a:r>
              <a:rPr lang="en-US" altLang="zh-CN" dirty="0"/>
              <a:t>1.6.1 </a:t>
            </a:r>
            <a:r>
              <a:rPr lang="zh-CN" altLang="en-US" dirty="0"/>
              <a:t>第</a:t>
            </a:r>
            <a:r>
              <a:rPr lang="en-US" altLang="zh-CN" dirty="0"/>
              <a:t>1</a:t>
            </a:r>
            <a:r>
              <a:rPr lang="zh-CN" altLang="en-US" dirty="0"/>
              <a:t>个</a:t>
            </a:r>
            <a:r>
              <a:rPr lang="en-US" altLang="zh-CN" dirty="0"/>
              <a:t>ANSI/ISO C</a:t>
            </a:r>
            <a:r>
              <a:rPr lang="zh-CN" altLang="en-US" dirty="0"/>
              <a:t>标准</a:t>
            </a:r>
            <a:endParaRPr lang="zh-CN" alt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何时使用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码？何时使用转义序列？如果要在转义序列（假设使用</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a:t>
            </a:r>
            <a:r>
              <a:rPr lang="en-US" altLang="zh-CN" sz="1800" b="0" i="0" u="none" strike="noStrike" baseline="0" dirty="0">
                <a:latin typeface="TimesNewRomanPSMT"/>
                <a:ea typeface="宋体" panose="02010600030101010101" pitchFamily="2" charset="-122"/>
              </a:rPr>
              <a:t>'\014'</a:t>
            </a:r>
            <a:r>
              <a:rPr lang="zh-CN" altLang="en-US" sz="1800" b="0" i="0" u="none" strike="noStrike" baseline="0" dirty="0">
                <a:latin typeface="宋体" panose="02010600030101010101" pitchFamily="2" charset="-122"/>
                <a:ea typeface="宋体" panose="02010600030101010101" pitchFamily="2" charset="-122"/>
              </a:rPr>
              <a:t>）之间选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择，请选择前者（即</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）。这样的写法不仅更好记，而且可移植性更高。</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在不使用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码的系统中，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仍然有效。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如果要使用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码，为何要写成</a:t>
            </a:r>
            <a:r>
              <a:rPr lang="en-US" altLang="zh-CN" sz="1800" b="0" i="0" u="none" strike="noStrike" baseline="0" dirty="0">
                <a:latin typeface="TimesNewRomanPSMT"/>
                <a:ea typeface="宋体" panose="02010600030101010101" pitchFamily="2" charset="-122"/>
              </a:rPr>
              <a:t>'\032'</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032</a:t>
            </a:r>
            <a:r>
              <a:rPr lang="zh-CN" altLang="en-US" sz="1800" b="0" i="0" u="none" strike="noStrike" baseline="0" dirty="0">
                <a:latin typeface="宋体" panose="02010600030101010101" pitchFamily="2" charset="-122"/>
                <a:ea typeface="宋体" panose="02010600030101010101" pitchFamily="2" charset="-122"/>
              </a:rPr>
              <a:t>？首先，</a:t>
            </a:r>
            <a:r>
              <a:rPr lang="en-US" altLang="zh-CN" sz="1800" b="0" i="0" u="none" strike="noStrike" baseline="0" dirty="0">
                <a:latin typeface="TimesNewRomanPSMT"/>
                <a:ea typeface="宋体" panose="02010600030101010101" pitchFamily="2" charset="-122"/>
              </a:rPr>
              <a:t>'\032'</a:t>
            </a:r>
            <a:r>
              <a:rPr lang="zh-CN" altLang="en-US" sz="1800" b="0" i="0" u="none" strike="noStrike" baseline="0" dirty="0">
                <a:latin typeface="宋体" panose="02010600030101010101" pitchFamily="2" charset="-122"/>
                <a:ea typeface="宋体" panose="02010600030101010101" pitchFamily="2" charset="-122"/>
              </a:rPr>
              <a:t>能更清晰地表达程序员使用字符编码的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意图。其次，类似</a:t>
            </a:r>
            <a:r>
              <a:rPr lang="en-US" altLang="zh-CN" sz="1800" b="0" i="0" u="none" strike="noStrike" baseline="0" dirty="0">
                <a:latin typeface="TimesNewRomanPSMT"/>
                <a:ea typeface="宋体" panose="02010600030101010101" pitchFamily="2" charset="-122"/>
              </a:rPr>
              <a:t>\032</a:t>
            </a:r>
            <a:r>
              <a:rPr lang="zh-CN" altLang="en-US" sz="1800" b="0" i="0" u="none" strike="noStrike" baseline="0" dirty="0">
                <a:latin typeface="宋体" panose="02010600030101010101" pitchFamily="2" charset="-122"/>
                <a:ea typeface="宋体" panose="02010600030101010101" pitchFamily="2" charset="-122"/>
              </a:rPr>
              <a:t>这样的转义序列可以嵌入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的字符串中，如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("Hello!\007\n");</a:t>
            </a:r>
            <a:r>
              <a:rPr lang="zh-CN" altLang="en-US" sz="1800" b="0" i="0" u="none" strike="noStrike" baseline="0" dirty="0">
                <a:latin typeface="宋体" panose="02010600030101010101" pitchFamily="2" charset="-122"/>
                <a:ea typeface="宋体" panose="02010600030101010101" pitchFamily="2" charset="-122"/>
              </a:rPr>
              <a:t>中就嵌入了</a:t>
            </a:r>
            <a:r>
              <a:rPr lang="en-US" altLang="zh-CN" sz="1800" b="0" i="0" u="none" strike="noStrike" baseline="0" dirty="0">
                <a:latin typeface="TimesNewRomanPSMT"/>
                <a:ea typeface="宋体" panose="02010600030101010101" pitchFamily="2" charset="-122"/>
              </a:rPr>
              <a:t>\007</a:t>
            </a:r>
            <a:r>
              <a:rPr lang="zh-CN" altLang="en-US" sz="1800" b="0" i="0" u="none" strike="noStrike" baseline="0" dirty="0">
                <a:latin typeface="宋体" panose="02010600030101010101" pitchFamily="2" charset="-122"/>
                <a:ea typeface="宋体" panose="02010600030101010101" pitchFamily="2" charset="-122"/>
              </a:rPr>
              <a:t>。</a:t>
            </a:r>
            <a:endParaRPr lang="zh-CN" altLang="en-US" b="1"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4.</a:t>
            </a:r>
            <a:r>
              <a:rPr lang="zh-CN" altLang="en-US" sz="1800" b="1" i="0" u="none" strike="noStrike" baseline="0" dirty="0">
                <a:latin typeface="宋体" panose="02010600030101010101" pitchFamily="2" charset="-122"/>
                <a:ea typeface="宋体" panose="02010600030101010101" pitchFamily="2" charset="-122"/>
              </a:rPr>
              <a:t>打印字符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函数用</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指明待打印的字符。前面介绍过，一个字符变量实际上被储存为</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字节</a:t>
            </a:r>
            <a:r>
              <a:rPr lang="zh-CN" altLang="en-US" sz="1800" b="0" i="0" u="none" strike="noStrike" baseline="0" dirty="0">
                <a:latin typeface="宋体" panose="02010600030101010101" pitchFamily="2" charset="-122"/>
                <a:ea typeface="宋体" panose="02010600030101010101" pitchFamily="2" charset="-122"/>
              </a:rPr>
              <a:t>的整数值。因此，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转换说明打印 </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类型变量的值，打印的是一个整数。而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转换说明告诉</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打印该整数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值对应的字符。程序清单</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演示了打印</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类型变量的两种方式。</a:t>
            </a:r>
            <a:endParaRPr lang="zh-CN" altLang="en-US" b="1"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3.5 </a:t>
            </a:r>
            <a:r>
              <a:rPr lang="en-US" altLang="zh-CN" sz="1800" b="1" i="0" u="none" strike="noStrike" baseline="0" dirty="0" err="1">
                <a:latin typeface="TimesNewRomanPS-BoldMT"/>
                <a:ea typeface="宋体" panose="02010600030101010101" pitchFamily="2" charset="-122"/>
              </a:rPr>
              <a:t>charcode.c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charcode.c</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显示字符的代码编号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scanf</a:t>
            </a:r>
            <a:r>
              <a:rPr lang="en-US" altLang="zh-CN" sz="1800" b="0" i="0" u="none" strike="noStrike" baseline="0" dirty="0">
                <a:latin typeface="TimesNewRomanPSMT"/>
                <a:ea typeface="宋体" panose="02010600030101010101" pitchFamily="2" charset="-122"/>
              </a:rPr>
              <a:t>("%c", &amp;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用户输入字符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zh-CN" altLang="en-US" b="1"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运行该程序后，输出示例如下：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character.</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C</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67.</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运行该程序时，在输入字母后不要忘记按下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键。随后，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函数会读取用户输入的字符，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符号表示把输入的字符赋给变量</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。接着，</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函数打印</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的值两次，第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次打印一个字符（对应代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码中的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次打印一个十进制整数值（对应代码中的</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函数中的转换说明决定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了数据的显示方式，而不是数据的储存方式（见图</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a typeface="宋体" panose="02010600030101010101" pitchFamily="2" charset="-122"/>
            </a:endParaRPr>
          </a:p>
          <a:p>
            <a:pPr algn="l"/>
            <a:endParaRPr lang="zh-CN" altLang="en-US" b="1"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pic>
        <p:nvPicPr>
          <p:cNvPr id="4" name="内容占位符 3"/>
          <p:cNvPicPr>
            <a:picLocks noGrp="1" noChangeAspect="1"/>
          </p:cNvPicPr>
          <p:nvPr>
            <p:ph idx="1"/>
          </p:nvPr>
        </p:nvPicPr>
        <p:blipFill>
          <a:blip r:embed="rId1"/>
          <a:stretch>
            <a:fillRect/>
          </a:stretch>
        </p:blipFill>
        <p:spPr>
          <a:xfrm>
            <a:off x="2829333" y="1691829"/>
            <a:ext cx="6533333" cy="4352381"/>
          </a:xfr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3.4.3 </a:t>
            </a:r>
            <a:r>
              <a:rPr lang="zh-CN" altLang="en-US" dirty="0"/>
              <a:t>使用</a:t>
            </a:r>
            <a:r>
              <a:rPr lang="zh-CN" altLang="en-US"/>
              <a:t>字符：</a:t>
            </a:r>
            <a:r>
              <a:rPr lang="en-US" altLang="zh-CN" dirty="0"/>
              <a:t>char</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5.</a:t>
            </a:r>
            <a:r>
              <a:rPr lang="zh-CN" altLang="en-US" sz="1800" b="1" i="0" u="none" strike="noStrike" baseline="0" dirty="0">
                <a:latin typeface="宋体" panose="02010600030101010101" pitchFamily="2" charset="-122"/>
                <a:ea typeface="宋体" panose="02010600030101010101" pitchFamily="2" charset="-122"/>
              </a:rPr>
              <a:t>有符号还是无符号</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有些</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编译器把</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实现为有符号类型，这意味着</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可表示的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范围是</a:t>
            </a:r>
            <a:r>
              <a:rPr lang="en-US" altLang="zh-CN" sz="1800" b="0" i="0" u="none" strike="noStrike" baseline="0" dirty="0">
                <a:solidFill>
                  <a:srgbClr val="FF0000"/>
                </a:solidFill>
                <a:latin typeface="TimesNewRomanPSMT"/>
                <a:ea typeface="宋体" panose="02010600030101010101" pitchFamily="2" charset="-122"/>
              </a:rPr>
              <a:t>-128</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127</a:t>
            </a:r>
            <a:r>
              <a:rPr lang="zh-CN" altLang="en-US" sz="1800" b="0" i="0" u="none" strike="noStrike" baseline="0" dirty="0">
                <a:latin typeface="宋体" panose="02010600030101010101" pitchFamily="2" charset="-122"/>
                <a:ea typeface="宋体" panose="02010600030101010101" pitchFamily="2" charset="-122"/>
              </a:rPr>
              <a:t>。而有些</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编译器把</a:t>
            </a:r>
            <a:r>
              <a:rPr lang="en-US" altLang="zh-CN" sz="1800" b="0" i="0" u="none" strike="noStrike" baseline="0" dirty="0">
                <a:latin typeface="TimesNewRomanPSMT"/>
                <a:ea typeface="宋体" panose="02010600030101010101" pitchFamily="2" charset="-122"/>
              </a:rPr>
              <a:t>char</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实现为无符号类型，那么</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可表示的范围是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。请查阅相应的编译器手册，确定正在使用的编译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器如何实现</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类型。或者，可以查阅</a:t>
            </a:r>
            <a:r>
              <a:rPr lang="en-US" altLang="zh-CN" sz="1800" b="0" i="0" u="none" strike="noStrike" baseline="0" dirty="0" err="1">
                <a:latin typeface="TimesNewRomanPSMT"/>
                <a:ea typeface="宋体" panose="02010600030101010101" pitchFamily="2" charset="-122"/>
              </a:rPr>
              <a:t>limits.h</a:t>
            </a:r>
            <a:r>
              <a:rPr lang="zh-CN" altLang="en-US" sz="1800" b="0" i="0" u="none" strike="noStrike" baseline="0" dirty="0">
                <a:latin typeface="宋体" panose="02010600030101010101" pitchFamily="2" charset="-122"/>
                <a:ea typeface="宋体" panose="02010600030101010101" pitchFamily="2" charset="-122"/>
              </a:rPr>
              <a:t>头文件。下一章将详细介绍头文件的内容。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根据</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标准，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语言允许在关键字</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前面使用</a:t>
            </a:r>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。这样，无论编译器默认</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是什么类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a:t>
            </a:r>
            <a:r>
              <a:rPr lang="en-US" altLang="zh-CN" sz="1800" b="0" i="0" u="none" strike="noStrike" baseline="0" dirty="0">
                <a:latin typeface="TimesNewRomanPSMT"/>
                <a:ea typeface="宋体" panose="02010600030101010101" pitchFamily="2" charset="-122"/>
              </a:rPr>
              <a:t>signed char</a:t>
            </a:r>
            <a:r>
              <a:rPr lang="zh-CN" altLang="en-US" sz="1800" b="0" i="0" u="none" strike="noStrike" baseline="0" dirty="0">
                <a:latin typeface="宋体" panose="02010600030101010101" pitchFamily="2" charset="-122"/>
                <a:ea typeface="宋体" panose="02010600030101010101" pitchFamily="2" charset="-122"/>
              </a:rPr>
              <a:t>表示有符号类型，而</a:t>
            </a:r>
            <a:r>
              <a:rPr lang="en-US" altLang="zh-CN" sz="1800" b="0" i="0" u="none" strike="noStrike" baseline="0" dirty="0">
                <a:latin typeface="TimesNewRomanPSMT"/>
                <a:ea typeface="宋体" panose="02010600030101010101" pitchFamily="2" charset="-122"/>
              </a:rPr>
              <a:t>unsigned char</a:t>
            </a:r>
            <a:r>
              <a:rPr lang="zh-CN" altLang="en-US" sz="1800" b="0" i="0" u="none" strike="noStrike" baseline="0" dirty="0">
                <a:latin typeface="宋体" panose="02010600030101010101" pitchFamily="2" charset="-122"/>
                <a:ea typeface="宋体" panose="02010600030101010101" pitchFamily="2" charset="-122"/>
              </a:rPr>
              <a:t>表示无符号类型。这在用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类型处理小整数时很有用。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如果只用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处理字符，那么</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前面无需使用任何修饰符。</a:t>
            </a:r>
            <a:endParaRPr lang="zh-CN" altLang="en-US" b="1"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3.4.4 _Bool</a:t>
            </a:r>
            <a:r>
              <a:rPr lang="zh-CN" altLang="en-US" dirty="0"/>
              <a:t>类型</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C99</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标准添加了</a:t>
            </a:r>
            <a:r>
              <a:rPr lang="en-US" altLang="zh-CN" sz="1800" b="0" i="0" u="none" strike="noStrike" baseline="0" dirty="0">
                <a:solidFill>
                  <a:srgbClr val="FF0000"/>
                </a:solidFill>
                <a:latin typeface="TimesNewRomanPSMT"/>
                <a:ea typeface="宋体" panose="02010600030101010101" pitchFamily="2" charset="-122"/>
              </a:rPr>
              <a:t>_Bool</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，用于表示布尔值，即逻辑值</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语言用值</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表示</a:t>
            </a:r>
            <a:r>
              <a:rPr lang="en-US" altLang="zh-CN" sz="1800" b="0" i="0" u="none" strike="noStrike" baseline="0" dirty="0">
                <a:solidFill>
                  <a:srgbClr val="FF0000"/>
                </a:solidFill>
                <a:latin typeface="TimesNewRomanPSMT"/>
                <a:ea typeface="宋体" panose="02010600030101010101" pitchFamily="2" charset="-122"/>
              </a:rPr>
              <a:t>true</a:t>
            </a:r>
            <a:r>
              <a:rPr lang="zh-CN" altLang="en-US" sz="1800" b="0" i="0" u="none" strike="noStrike" baseline="0" dirty="0">
                <a:solidFill>
                  <a:srgbClr val="FF0000"/>
                </a:solidFill>
                <a:latin typeface="宋体" panose="02010600030101010101" pitchFamily="2" charset="-122"/>
                <a:ea typeface="宋体" panose="02010600030101010101" pitchFamily="2" charset="-122"/>
              </a:rPr>
              <a:t>，值</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表示</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类型实际上也是一种整数类型。但原则上它仅占用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位存储空间，因为对</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而言，</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位的存储空间足够了。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程序通过布尔值可选择执行哪部分代码。我们将在第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章和第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章中详述相关内容。</a:t>
            </a:r>
            <a:endParaRPr lang="zh-CN" altLang="en-US" b="1"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上面讨论的类型别名是精确宽度整数类型（</a:t>
            </a:r>
            <a:r>
              <a:rPr lang="en-US" altLang="zh-CN" sz="1800" b="0" i="0" u="none" strike="noStrike" baseline="0" dirty="0">
                <a:latin typeface="TimesNewRomanPSMT"/>
                <a:ea typeface="宋体" panose="02010600030101010101" pitchFamily="2" charset="-122"/>
              </a:rPr>
              <a:t>exact-width integer type</a:t>
            </a:r>
            <a:r>
              <a:rPr lang="zh-CN" altLang="en-US" sz="1800" b="0" i="0" u="none" strike="noStrike" baseline="0" dirty="0">
                <a:latin typeface="宋体" panose="02010600030101010101" pitchFamily="2" charset="-122"/>
                <a:ea typeface="宋体" panose="02010600030101010101" pitchFamily="2" charset="-122"/>
              </a:rPr>
              <a:t>）的示例。</a:t>
            </a:r>
            <a:r>
              <a:rPr lang="en-US" altLang="zh-CN" sz="1800" b="0" i="0" u="none" strike="noStrike" baseline="0" dirty="0">
                <a:latin typeface="TimesNewRomanPSMT"/>
                <a:ea typeface="宋体" panose="02010600030101010101" pitchFamily="2" charset="-122"/>
              </a:rPr>
              <a:t>int32_t</a:t>
            </a:r>
            <a:r>
              <a:rPr lang="zh-CN" altLang="en-US" sz="1800" b="0" i="0" u="none" strike="noStrike" baseline="0" dirty="0">
                <a:latin typeface="宋体" panose="02010600030101010101" pitchFamily="2" charset="-122"/>
                <a:ea typeface="宋体" panose="02010600030101010101" pitchFamily="2" charset="-122"/>
              </a:rPr>
              <a:t>表示整数类型的宽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度正好是</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位。但是，计算机的底层系统可能不支持。因此，精确宽度整数类型是可选项。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如果系统不支持精确宽度整数类型怎么办？</a:t>
            </a:r>
            <a:r>
              <a:rPr lang="en-US" altLang="zh-CN" sz="1800" b="0" i="0" u="none" strike="noStrike" baseline="0" dirty="0">
                <a:solidFill>
                  <a:srgbClr val="FF0000"/>
                </a:solidFill>
                <a:latin typeface="TimesNewRomanPSMT"/>
                <a:ea typeface="宋体" panose="02010600030101010101" pitchFamily="2" charset="-122"/>
              </a:rPr>
              <a:t>C99</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提供了第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类别名集合。一些类型名保证所表示的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类型一定是至少有指定宽度的最小整数类型。这组类型集合被称为最小宽度类型（</a:t>
            </a:r>
            <a:r>
              <a:rPr lang="en-US" altLang="zh-CN" sz="1800" b="0" i="0" u="none" strike="noStrike" baseline="0" dirty="0">
                <a:latin typeface="TimesNewRomanPSMT"/>
                <a:ea typeface="宋体" panose="02010600030101010101" pitchFamily="2" charset="-122"/>
              </a:rPr>
              <a:t>minimum width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int_least8_t</a:t>
            </a:r>
            <a:r>
              <a:rPr lang="zh-CN" altLang="en-US" sz="1800" b="0" i="0" u="none" strike="noStrike" baseline="0" dirty="0">
                <a:latin typeface="宋体" panose="02010600030101010101" pitchFamily="2" charset="-122"/>
                <a:ea typeface="宋体" panose="02010600030101010101" pitchFamily="2" charset="-122"/>
              </a:rPr>
              <a:t>是可容纳</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位有符号整数值的类型中宽度最小的类型的一个别名。如果某系统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的最小整数类型是</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位，可能不会定义</a:t>
            </a:r>
            <a:r>
              <a:rPr lang="en-US" altLang="zh-CN" sz="1800" b="0" i="0" u="none" strike="noStrike" baseline="0" dirty="0">
                <a:latin typeface="TimesNewRomanPSMT"/>
                <a:ea typeface="宋体" panose="02010600030101010101" pitchFamily="2" charset="-122"/>
              </a:rPr>
              <a:t>int8_t</a:t>
            </a:r>
            <a:r>
              <a:rPr lang="zh-CN" altLang="en-US" sz="1800" b="0" i="0" u="none" strike="noStrike" baseline="0" dirty="0">
                <a:latin typeface="宋体" panose="02010600030101010101" pitchFamily="2" charset="-122"/>
                <a:ea typeface="宋体" panose="02010600030101010101" pitchFamily="2" charset="-122"/>
              </a:rPr>
              <a:t>类型。尽管如此，该系统仍可使用</a:t>
            </a:r>
            <a:r>
              <a:rPr lang="en-US" altLang="zh-CN" sz="1800" b="0" i="0" u="none" strike="noStrike" baseline="0" dirty="0">
                <a:latin typeface="TimesNewRomanPSMT"/>
                <a:ea typeface="宋体" panose="02010600030101010101" pitchFamily="2" charset="-122"/>
              </a:rPr>
              <a:t>int_least8_t</a:t>
            </a:r>
            <a:r>
              <a:rPr lang="zh-CN" altLang="en-US" sz="1800" b="0" i="0" u="none" strike="noStrike" baseline="0" dirty="0">
                <a:latin typeface="宋体" panose="02010600030101010101" pitchFamily="2" charset="-122"/>
                <a:ea typeface="宋体" panose="02010600030101010101" pitchFamily="2" charset="-122"/>
              </a:rPr>
              <a:t>类型，但可能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把该类型实现为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位的整数类型。</a:t>
            </a:r>
            <a:endParaRPr lang="zh-CN" altLang="en-US" b="1"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当然，一些程序员更关心速度而非空间。为此，</a:t>
            </a:r>
            <a:r>
              <a:rPr lang="en-US" altLang="zh-CN" sz="1800" b="0" i="0" u="none" strike="noStrike" baseline="0" dirty="0">
                <a:solidFill>
                  <a:srgbClr val="FF0000"/>
                </a:solidFill>
                <a:latin typeface="TimesNewRomanPSMT"/>
                <a:ea typeface="宋体" panose="02010600030101010101" pitchFamily="2" charset="-122"/>
              </a:rPr>
              <a:t>C99</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定义了一组可使计算达到最快的类型集合。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这组类型集合被称为最快最小宽度类型（</a:t>
            </a:r>
            <a:r>
              <a:rPr lang="en-US" altLang="zh-CN" sz="1800" b="0" i="0" u="none" strike="noStrike" baseline="0" dirty="0" err="1">
                <a:latin typeface="TimesNewRomanPSMT"/>
                <a:ea typeface="宋体" panose="02010600030101010101" pitchFamily="2" charset="-122"/>
              </a:rPr>
              <a:t>fastst</a:t>
            </a:r>
            <a:r>
              <a:rPr lang="en-US" altLang="zh-CN" sz="1800" b="0" i="0" u="none" strike="noStrike" baseline="0" dirty="0">
                <a:latin typeface="TimesNewRomanPSMT"/>
                <a:ea typeface="宋体" panose="02010600030101010101" pitchFamily="2" charset="-122"/>
              </a:rPr>
              <a:t> minimum width type</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int_fast8_t</a:t>
            </a:r>
            <a:r>
              <a:rPr lang="zh-CN" altLang="en-US" sz="1800" b="0" i="0" u="none" strike="noStrike" baseline="0" dirty="0">
                <a:latin typeface="宋体" panose="02010600030101010101" pitchFamily="2" charset="-122"/>
                <a:ea typeface="宋体" panose="02010600030101010101" pitchFamily="2" charset="-122"/>
              </a:rPr>
              <a:t>被定义为系统中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位有符号值而言运算最快的整数类型的别名。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另外，有些程序员需要系统的最大整数类型。为此，</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定义了最大的有符号整数类型</a:t>
            </a:r>
            <a:r>
              <a:rPr lang="en-US" altLang="zh-CN" sz="1800" b="0" i="0" u="none" strike="noStrike" baseline="0" dirty="0" err="1">
                <a:latin typeface="TimesNewRomanPSMT"/>
                <a:ea typeface="宋体" panose="02010600030101010101" pitchFamily="2" charset="-122"/>
              </a:rPr>
              <a:t>intmax_t</a:t>
            </a:r>
            <a:r>
              <a:rPr lang="zh-CN" altLang="en-US" sz="1800" b="0" i="0" u="none" strike="noStrike" baseline="0" dirty="0">
                <a:latin typeface="宋体" panose="02010600030101010101" pitchFamily="2" charset="-122"/>
                <a:ea typeface="宋体" panose="02010600030101010101" pitchFamily="2" charset="-122"/>
              </a:rPr>
              <a:t>，可储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存任何有效的有符号整数值。类似地，</a:t>
            </a:r>
            <a:r>
              <a:rPr lang="en-US" altLang="zh-CN" sz="1800" b="0" i="0" u="none" strike="noStrike" baseline="0" dirty="0" err="1">
                <a:latin typeface="TimesNewRomanPSMT"/>
                <a:ea typeface="宋体" panose="02010600030101010101" pitchFamily="2" charset="-122"/>
              </a:rPr>
              <a:t>unitmax_t</a:t>
            </a:r>
            <a:r>
              <a:rPr lang="zh-CN" altLang="en-US" sz="1800" b="0" i="0" u="none" strike="noStrike" baseline="0" dirty="0">
                <a:latin typeface="宋体" panose="02010600030101010101" pitchFamily="2" charset="-122"/>
                <a:ea typeface="宋体" panose="02010600030101010101" pitchFamily="2" charset="-122"/>
              </a:rPr>
              <a:t>表示最大的无符号整数类型。顺带一提，这些类型有可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能比</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类型更大，因为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编译器除了实现标准规定的类型以外，还可利用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现其他类型。例如，一些编译器在标准引入 </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类型之前，已提前实现了该类型。</a:t>
            </a:r>
            <a:endParaRPr lang="zh-CN" altLang="en-US" b="1"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C99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C11 </a:t>
            </a:r>
            <a:r>
              <a:rPr lang="zh-CN" altLang="en-US" sz="1800" b="0" i="0" u="none" strike="noStrike" baseline="0" dirty="0">
                <a:latin typeface="宋体" panose="02010600030101010101" pitchFamily="2" charset="-122"/>
                <a:ea typeface="宋体" panose="02010600030101010101" pitchFamily="2" charset="-122"/>
              </a:rPr>
              <a:t>不仅提供可移植的类型名，还提供相应的输入和输出。例如，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打印特定类型时要求与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相应的转换说明匹配。如果要打印</a:t>
            </a:r>
            <a:r>
              <a:rPr lang="en-US" altLang="zh-CN" sz="1800" b="0" i="0" u="none" strike="noStrike" baseline="0" dirty="0">
                <a:latin typeface="TimesNewRomanPSMT"/>
                <a:ea typeface="宋体" panose="02010600030101010101" pitchFamily="2" charset="-122"/>
              </a:rPr>
              <a:t>int32_t</a:t>
            </a:r>
            <a:r>
              <a:rPr lang="zh-CN" altLang="en-US" sz="1800" b="0" i="0" u="none" strike="noStrike" baseline="0" dirty="0">
                <a:latin typeface="宋体" panose="02010600030101010101" pitchFamily="2" charset="-122"/>
                <a:ea typeface="宋体" panose="02010600030101010101" pitchFamily="2" charset="-122"/>
              </a:rPr>
              <a:t>类型的值，有些定义使用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，而有些定义使用</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，怎么办？</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标准针对这一情况，提供了一些字符串宏（第 </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章中详细介绍）来显示可移植类型。例如，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inttypes.h</a:t>
            </a:r>
            <a:r>
              <a:rPr lang="zh-CN" altLang="en-US" sz="1800" b="0" i="0" u="none" strike="noStrike" baseline="0" dirty="0">
                <a:latin typeface="宋体" panose="02010600030101010101" pitchFamily="2" charset="-122"/>
                <a:ea typeface="宋体" panose="02010600030101010101" pitchFamily="2" charset="-122"/>
              </a:rPr>
              <a:t>头文件中定义了</a:t>
            </a:r>
            <a:r>
              <a:rPr lang="en-US" altLang="zh-CN" sz="1800" b="0" i="0" u="none" strike="noStrike" baseline="0" dirty="0">
                <a:latin typeface="TimesNewRomanPSMT"/>
                <a:ea typeface="宋体" panose="02010600030101010101" pitchFamily="2" charset="-122"/>
              </a:rPr>
              <a:t>PRId32</a:t>
            </a:r>
            <a:r>
              <a:rPr lang="zh-CN" altLang="en-US" sz="1800" b="0" i="0" u="none" strike="noStrike" baseline="0" dirty="0">
                <a:latin typeface="宋体" panose="02010600030101010101" pitchFamily="2" charset="-122"/>
                <a:ea typeface="宋体" panose="02010600030101010101" pitchFamily="2" charset="-122"/>
              </a:rPr>
              <a:t>字符串宏，代表打印</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位有符号值的合适转换说明（如</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）。程序清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演示了一种可移植类型和相应转换说明的用法。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1994</a:t>
            </a:r>
            <a:r>
              <a:rPr lang="zh-CN" altLang="en-US" dirty="0"/>
              <a:t>年，</a:t>
            </a:r>
            <a:r>
              <a:rPr lang="en-US" altLang="zh-CN" dirty="0"/>
              <a:t>ANSI/ISO</a:t>
            </a:r>
            <a:r>
              <a:rPr lang="zh-CN" altLang="en-US" dirty="0"/>
              <a:t>联合委员会（</a:t>
            </a:r>
            <a:r>
              <a:rPr lang="en-US" altLang="zh-CN" dirty="0"/>
              <a:t>C9X</a:t>
            </a:r>
            <a:r>
              <a:rPr lang="zh-CN" altLang="en-US" dirty="0"/>
              <a:t>委员会）开始修订</a:t>
            </a:r>
            <a:r>
              <a:rPr lang="en-US" altLang="zh-CN" dirty="0"/>
              <a:t>C</a:t>
            </a:r>
            <a:r>
              <a:rPr lang="zh-CN" altLang="en-US" dirty="0"/>
              <a:t>标准，最终发布了</a:t>
            </a:r>
            <a:r>
              <a:rPr lang="en-US" altLang="zh-CN" dirty="0">
                <a:solidFill>
                  <a:srgbClr val="FF0000"/>
                </a:solidFill>
              </a:rPr>
              <a:t>C99</a:t>
            </a:r>
            <a:r>
              <a:rPr lang="zh-CN" altLang="en-US" dirty="0">
                <a:solidFill>
                  <a:srgbClr val="FF0000"/>
                </a:solidFill>
              </a:rPr>
              <a:t>标准</a:t>
            </a:r>
            <a:r>
              <a:rPr lang="zh-CN" altLang="en-US" dirty="0"/>
              <a:t>。该委员会遵循了</a:t>
            </a:r>
            <a:endParaRPr lang="en-US" altLang="zh-CN" dirty="0"/>
          </a:p>
          <a:p>
            <a:r>
              <a:rPr lang="zh-CN" altLang="en-US" dirty="0"/>
              <a:t>最初</a:t>
            </a:r>
            <a:r>
              <a:rPr lang="en-US" altLang="zh-CN" dirty="0"/>
              <a:t>C90</a:t>
            </a:r>
            <a:r>
              <a:rPr lang="zh-CN" altLang="en-US" dirty="0"/>
              <a:t>标准的原则，包括保持语言的精练简单。委员会的用意不是在</a:t>
            </a:r>
            <a:r>
              <a:rPr lang="en-US" altLang="zh-CN" dirty="0"/>
              <a:t>C</a:t>
            </a:r>
            <a:r>
              <a:rPr lang="zh-CN" altLang="en-US" dirty="0"/>
              <a:t>语言中添加新特性，而是为了</a:t>
            </a:r>
            <a:endParaRPr lang="en-US" altLang="zh-CN" dirty="0"/>
          </a:p>
          <a:p>
            <a:r>
              <a:rPr lang="zh-CN" altLang="en-US" dirty="0"/>
              <a:t>达到新的目标。第</a:t>
            </a:r>
            <a:r>
              <a:rPr lang="en-US" altLang="zh-CN" dirty="0"/>
              <a:t>1</a:t>
            </a:r>
            <a:r>
              <a:rPr lang="zh-CN" altLang="en-US" dirty="0"/>
              <a:t>个目标是，支持国际化编程。例如，提供多种方法处理国际字符集。第</a:t>
            </a:r>
            <a:r>
              <a:rPr lang="en-US" altLang="zh-CN" dirty="0"/>
              <a:t>2</a:t>
            </a:r>
            <a:r>
              <a:rPr lang="zh-CN" altLang="en-US" dirty="0"/>
              <a:t>个目标是，</a:t>
            </a:r>
            <a:endParaRPr lang="en-US" altLang="zh-CN" dirty="0"/>
          </a:p>
          <a:p>
            <a:r>
              <a:rPr lang="zh-CN" altLang="en-US" dirty="0"/>
              <a:t>“调整现有实践致力于解决明显的缺陷”。因此，在遇到需要将</a:t>
            </a:r>
            <a:r>
              <a:rPr lang="en-US" altLang="zh-CN" dirty="0"/>
              <a:t>C</a:t>
            </a:r>
            <a:r>
              <a:rPr lang="zh-CN" altLang="en-US" dirty="0"/>
              <a:t>移至</a:t>
            </a:r>
            <a:r>
              <a:rPr lang="en-US" altLang="zh-CN" dirty="0"/>
              <a:t>64</a:t>
            </a:r>
            <a:r>
              <a:rPr lang="zh-CN" altLang="en-US" dirty="0"/>
              <a:t>位处理器时，委员会根据现实</a:t>
            </a:r>
            <a:endParaRPr lang="en-US" altLang="zh-CN" dirty="0"/>
          </a:p>
          <a:p>
            <a:r>
              <a:rPr lang="zh-CN" altLang="en-US" dirty="0"/>
              <a:t>生活中处理问题的经验来添加标准。第</a:t>
            </a:r>
            <a:r>
              <a:rPr lang="en-US" altLang="zh-CN" dirty="0"/>
              <a:t>3</a:t>
            </a:r>
            <a:r>
              <a:rPr lang="zh-CN" altLang="en-US" dirty="0"/>
              <a:t>个目标是，为适应科学和工程项目中的关键数值计算，提高</a:t>
            </a:r>
            <a:r>
              <a:rPr lang="en-US" altLang="zh-CN" dirty="0"/>
              <a:t>C</a:t>
            </a:r>
            <a:r>
              <a:rPr lang="zh-CN" altLang="en-US" dirty="0"/>
              <a:t>的</a:t>
            </a:r>
            <a:endParaRPr lang="en-US" altLang="zh-CN" dirty="0"/>
          </a:p>
          <a:p>
            <a:r>
              <a:rPr lang="zh-CN" altLang="en-US" dirty="0"/>
              <a:t>适应性，让</a:t>
            </a:r>
            <a:r>
              <a:rPr lang="en-US" altLang="zh-CN" dirty="0"/>
              <a:t>C</a:t>
            </a:r>
            <a:r>
              <a:rPr lang="zh-CN" altLang="en-US" dirty="0"/>
              <a:t>比</a:t>
            </a:r>
            <a:r>
              <a:rPr lang="en-US" altLang="zh-CN" dirty="0"/>
              <a:t>FORTRAN</a:t>
            </a:r>
            <a:r>
              <a:rPr lang="zh-CN" altLang="en-US" dirty="0"/>
              <a:t>更有竞争力。</a:t>
            </a:r>
            <a:endParaRPr lang="en-US" altLang="zh-CN" dirty="0"/>
          </a:p>
          <a:p>
            <a:endParaRPr lang="en-US" altLang="zh-CN" dirty="0"/>
          </a:p>
          <a:p>
            <a:r>
              <a:rPr lang="zh-CN" altLang="en-US" dirty="0"/>
              <a:t>这</a:t>
            </a:r>
            <a:r>
              <a:rPr lang="en-US" altLang="zh-CN" dirty="0"/>
              <a:t>3</a:t>
            </a:r>
            <a:r>
              <a:rPr lang="zh-CN" altLang="en-US" dirty="0"/>
              <a:t>点（国际化、弥补缺陷和提高计算的实用性）是主要的修订目标。在其他方面的改变则更为保守，</a:t>
            </a:r>
            <a:endParaRPr lang="en-US" altLang="zh-CN" dirty="0"/>
          </a:p>
          <a:p>
            <a:r>
              <a:rPr lang="zh-CN" altLang="en-US" dirty="0"/>
              <a:t>例如，尽量与</a:t>
            </a:r>
            <a:r>
              <a:rPr lang="en-US" altLang="zh-CN" dirty="0"/>
              <a:t>C90</a:t>
            </a:r>
            <a:r>
              <a:rPr lang="zh-CN" altLang="en-US" dirty="0"/>
              <a:t>、</a:t>
            </a:r>
            <a:r>
              <a:rPr lang="en-US" altLang="zh-CN" dirty="0"/>
              <a:t>C++</a:t>
            </a:r>
            <a:r>
              <a:rPr lang="zh-CN" altLang="en-US" dirty="0"/>
              <a:t>兼容，让语言在概念上保持简单。用委员会的话说：“</a:t>
            </a:r>
            <a:r>
              <a:rPr lang="en-US" altLang="zh-CN" dirty="0"/>
              <a:t>...</a:t>
            </a:r>
            <a:r>
              <a:rPr lang="zh-CN" altLang="en-US" dirty="0"/>
              <a:t>委员会很满意让</a:t>
            </a:r>
            <a:r>
              <a:rPr lang="en-US" altLang="zh-CN" dirty="0"/>
              <a:t>C++</a:t>
            </a:r>
            <a:r>
              <a:rPr lang="zh-CN" altLang="en-US" dirty="0"/>
              <a:t>成</a:t>
            </a:r>
            <a:endParaRPr lang="en-US" altLang="zh-CN" dirty="0"/>
          </a:p>
          <a:p>
            <a:r>
              <a:rPr lang="zh-CN" altLang="en-US" dirty="0"/>
              <a:t>为大型、功能强大的语言”。</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1.6.2 C99</a:t>
            </a:r>
            <a:r>
              <a:rPr lang="zh-CN" altLang="en-US" dirty="0"/>
              <a:t>标准</a:t>
            </a:r>
            <a:endParaRPr lang="zh-CN" alt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3.6 </a:t>
            </a:r>
            <a:r>
              <a:rPr lang="en-US" altLang="zh-CN" sz="1800" b="1" i="0" u="none" strike="noStrike" baseline="0" dirty="0" err="1">
                <a:latin typeface="TimesNewRomanPS-BoldMT"/>
                <a:ea typeface="宋体" panose="02010600030101010101" pitchFamily="2" charset="-122"/>
              </a:rPr>
              <a:t>altnames.c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altnames.c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可移植整数类型名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inttypes.h</a:t>
            </a:r>
            <a:r>
              <a:rPr lang="en-US" altLang="zh-CN" sz="1800" b="0" i="0" u="none" strike="noStrike" baseline="0" dirty="0">
                <a:latin typeface="TimesNewRomanPSMT"/>
                <a:ea typeface="宋体" panose="02010600030101010101" pitchFamily="2" charset="-122"/>
              </a:rPr>
              <a:t>&gt; // </a:t>
            </a:r>
            <a:r>
              <a:rPr lang="zh-CN" altLang="en-US" sz="1800" b="0" i="0" u="none" strike="noStrike" baseline="0" dirty="0">
                <a:latin typeface="宋体" panose="02010600030101010101" pitchFamily="2" charset="-122"/>
                <a:ea typeface="宋体" panose="02010600030101010101" pitchFamily="2" charset="-122"/>
              </a:rPr>
              <a:t>支持可移植类型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int32_t me32;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me32</a:t>
            </a:r>
            <a:r>
              <a:rPr lang="zh-CN" altLang="en-US" sz="1800" b="0" i="0" u="none" strike="noStrike" baseline="0" dirty="0">
                <a:latin typeface="宋体" panose="02010600030101010101" pitchFamily="2" charset="-122"/>
                <a:ea typeface="宋体" panose="02010600030101010101" pitchFamily="2" charset="-122"/>
              </a:rPr>
              <a:t>是一个</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位有符号整型变量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me32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45933945;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assume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int32_t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printf("me32</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me32);</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assumptions.\n");</a:t>
            </a:r>
            <a:endParaRPr lang="zh-CN" altLang="en-US" b="1"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("Instead,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\"macro\"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inttypes.h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printf("me32</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PRId32</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me32);</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b="1"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该程序最后一个</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中，参数</a:t>
            </a:r>
            <a:r>
              <a:rPr lang="en-US" altLang="zh-CN" sz="1800" b="0" i="0" u="none" strike="noStrike" baseline="0" dirty="0">
                <a:latin typeface="TimesNewRomanPSMT"/>
                <a:ea typeface="宋体" panose="02010600030101010101" pitchFamily="2" charset="-122"/>
              </a:rPr>
              <a:t>PRId32</a:t>
            </a:r>
            <a:r>
              <a:rPr lang="zh-CN" altLang="en-US" sz="1800" b="0" i="0" u="none" strike="noStrike" baseline="0" dirty="0">
                <a:latin typeface="宋体" panose="02010600030101010101" pitchFamily="2" charset="-122"/>
                <a:ea typeface="宋体" panose="02010600030101010101" pitchFamily="2" charset="-122"/>
              </a:rPr>
              <a:t>被定义在</a:t>
            </a:r>
            <a:r>
              <a:rPr lang="en-US" altLang="zh-CN" sz="1800" b="0" i="0" u="none" strike="noStrike" baseline="0" dirty="0" err="1">
                <a:latin typeface="TimesNewRomanPSMT"/>
                <a:ea typeface="宋体" panose="02010600030101010101" pitchFamily="2" charset="-122"/>
              </a:rPr>
              <a:t>inttypes.h</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替换，因而这条语句等价于：</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printf("me16 = %" "d" "\n", me16);</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语言中，可以把多个连续的字符串组合成一个字符串，所以这条语句又等价于：</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printf("me16 = %d\n", me16);</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endParaRPr lang="zh-CN" altLang="en-US" b="1"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下面是该程序的输出，注意，程序中使用了</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转义序列来显示双引号：</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First, assume int32_t is int: me32 = 45933945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Next, let's not make any assumptions.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Instead, use a "macro" from </a:t>
            </a:r>
            <a:r>
              <a:rPr lang="en-US" altLang="zh-CN" sz="1800" b="0" i="0" u="none" strike="noStrike" baseline="0" dirty="0" err="1">
                <a:latin typeface="TimesNewRomanPSMT"/>
                <a:ea typeface="宋体" panose="02010600030101010101" pitchFamily="2" charset="-122"/>
              </a:rPr>
              <a:t>inttypes.h</a:t>
            </a:r>
            <a:r>
              <a:rPr lang="en-US" altLang="zh-CN" sz="1800" b="0" i="0" u="none" strike="noStrike" baseline="0" dirty="0">
                <a:latin typeface="TimesNewRomanPSMT"/>
                <a:ea typeface="宋体" panose="02010600030101010101" pitchFamily="2" charset="-122"/>
              </a:rPr>
              <a:t>: me32 = 45933945</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3.4.5 </a:t>
            </a:r>
            <a:r>
              <a:rPr lang="zh-CN" altLang="en-US" dirty="0"/>
              <a:t>可移植</a:t>
            </a:r>
            <a:r>
              <a:rPr lang="zh-CN" altLang="en-US"/>
              <a:t>类型：</a:t>
            </a:r>
            <a:r>
              <a:rPr lang="en-US" altLang="zh-CN" dirty="0" err="1"/>
              <a:t>stdint.</a:t>
            </a:r>
            <a:r>
              <a:rPr lang="en-US" altLang="zh-CN" err="1"/>
              <a:t>h</a:t>
            </a:r>
            <a:r>
              <a:rPr lang="zh-CN" altLang="en-US"/>
              <a:t>和</a:t>
            </a:r>
            <a:r>
              <a:rPr lang="en-US" altLang="zh-CN" dirty="0" err="1"/>
              <a:t>inttypes.h</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篇幅有限，无法介绍扩展的所有整数类型。本节主要是为了让读者知道，在需要时可进行这种级别的类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型控制。附录</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中的参考资料</a:t>
            </a:r>
            <a:r>
              <a:rPr lang="en-US" altLang="zh-CN" sz="1800" b="0" i="0" u="none" strike="noStrike" baseline="0" dirty="0">
                <a:latin typeface="TimesNewRomanPSMT"/>
                <a:ea typeface="宋体" panose="02010600030101010101" pitchFamily="2" charset="-122"/>
              </a:rPr>
              <a:t>VI“</a:t>
            </a:r>
            <a:r>
              <a:rPr lang="zh-CN" altLang="en-US" sz="1800" b="0" i="0" u="none" strike="noStrike" baseline="0" dirty="0">
                <a:latin typeface="宋体" panose="02010600030101010101" pitchFamily="2" charset="-122"/>
                <a:ea typeface="宋体" panose="02010600030101010101" pitchFamily="2" charset="-122"/>
              </a:rPr>
              <a:t>扩展的整数类型</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介绍了完整的</a:t>
            </a:r>
            <a:r>
              <a:rPr lang="en-US" altLang="zh-CN" sz="1800" b="0" i="0" u="none" strike="noStrike" baseline="0" dirty="0" err="1">
                <a:latin typeface="TimesNewRomanPSMT"/>
                <a:ea typeface="宋体" panose="02010600030101010101" pitchFamily="2" charset="-122"/>
              </a:rPr>
              <a:t>inttypes.h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stdint.h</a:t>
            </a:r>
            <a:r>
              <a:rPr lang="zh-CN" altLang="en-US" sz="1800" b="0" i="0" u="none" strike="noStrike" baseline="0" dirty="0">
                <a:latin typeface="宋体" panose="02010600030101010101" pitchFamily="2" charset="-122"/>
                <a:ea typeface="宋体" panose="02010600030101010101" pitchFamily="2" charset="-122"/>
              </a:rPr>
              <a:t>头文件。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1" i="0" u="none" strike="noStrike" baseline="0" dirty="0">
                <a:latin typeface="宋体" panose="02010600030101010101" pitchFamily="2" charset="-122"/>
                <a:ea typeface="宋体" panose="02010600030101010101" pitchFamily="2" charset="-122"/>
              </a:rPr>
              <a:t>注意 对</a:t>
            </a:r>
            <a:r>
              <a:rPr lang="en-US" altLang="zh-CN" sz="1800" b="1" i="0" u="none" strike="noStrike" baseline="0" dirty="0">
                <a:latin typeface="TimesNewRomanPS-BoldMT"/>
                <a:ea typeface="宋体" panose="02010600030101010101" pitchFamily="2" charset="-122"/>
              </a:rPr>
              <a:t>C99/C11</a:t>
            </a:r>
            <a:r>
              <a:rPr lang="zh-CN" altLang="en-US" sz="1800" b="1" i="0" u="none" strike="noStrike" baseline="0" dirty="0">
                <a:latin typeface="宋体" panose="02010600030101010101" pitchFamily="2" charset="-122"/>
                <a:ea typeface="宋体" panose="02010600030101010101" pitchFamily="2" charset="-122"/>
              </a:rPr>
              <a:t>的支持</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语言发展至今，虽然</a:t>
            </a:r>
            <a:r>
              <a:rPr lang="en-US" altLang="zh-CN" sz="1800" b="0" i="0" u="none" strike="noStrike" baseline="0" dirty="0">
                <a:latin typeface="TimesNewRomanPSMT"/>
                <a:ea typeface="宋体" panose="02010600030101010101" pitchFamily="2" charset="-122"/>
              </a:rPr>
              <a:t>ISO</a:t>
            </a:r>
            <a:r>
              <a:rPr lang="zh-CN" altLang="en-US" sz="1800" b="0" i="0" u="none" strike="noStrike" baseline="0" dirty="0">
                <a:latin typeface="宋体" panose="02010600030101010101" pitchFamily="2" charset="-122"/>
                <a:ea typeface="宋体" panose="02010600030101010101" pitchFamily="2" charset="-122"/>
              </a:rPr>
              <a:t>已发布了</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标准，但是编译器供应商对</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的实现程度却各不相同。在本书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版的编写过程中，一些编译器仍未实现</a:t>
            </a:r>
            <a:r>
              <a:rPr lang="en-US" altLang="zh-CN" sz="1800" b="0" i="0" u="none" strike="noStrike" baseline="0" dirty="0" err="1">
                <a:latin typeface="TimesNewRomanPSMT"/>
                <a:ea typeface="宋体" panose="02010600030101010101" pitchFamily="2" charset="-122"/>
              </a:rPr>
              <a:t>inttypes.h</a:t>
            </a:r>
            <a:r>
              <a:rPr lang="zh-CN" altLang="en-US" sz="1800" b="0" i="0" u="none" strike="noStrike" baseline="0" dirty="0">
                <a:latin typeface="宋体" panose="02010600030101010101" pitchFamily="2" charset="-122"/>
                <a:ea typeface="宋体" panose="02010600030101010101" pitchFamily="2" charset="-122"/>
              </a:rPr>
              <a:t>头文件及其相关功能。</a:t>
            </a:r>
            <a:endParaRPr lang="pt-BR" altLang="zh-CN" dirty="0">
              <a:latin typeface="TimesNewRomanPSMT"/>
              <a:ea typeface="宋体" panose="02010600030101010101" pitchFamily="2" charset="-122"/>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各种整数类型对大多数软件开发项目而言够用了。然而，面向金融和数学的程序经常使用浮点数。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言中的浮点类型有</a:t>
            </a:r>
            <a:r>
              <a:rPr lang="en-US" altLang="zh-CN" sz="1800" b="0" i="0" u="none" strike="noStrike" baseline="0" dirty="0">
                <a:solidFill>
                  <a:srgbClr val="FF0000"/>
                </a:solidFill>
                <a:latin typeface="TimesNewRomanPSMT"/>
                <a:ea typeface="宋体" panose="02010600030101010101" pitchFamily="2" charset="-122"/>
              </a:rPr>
              <a:t>float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long 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。前面提到过，浮点类型能表示包括小数在内更大范</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围的数。浮点数的表示类似于</a:t>
            </a:r>
            <a:r>
              <a:rPr lang="zh-CN" altLang="en-US" sz="1800" b="0" i="0" u="none" strike="noStrike" baseline="0" dirty="0">
                <a:solidFill>
                  <a:srgbClr val="FF0000"/>
                </a:solidFill>
                <a:latin typeface="宋体" panose="02010600030101010101" pitchFamily="2" charset="-122"/>
                <a:ea typeface="宋体" panose="02010600030101010101" pitchFamily="2" charset="-122"/>
              </a:rPr>
              <a:t>科学记数法</a:t>
            </a:r>
            <a:r>
              <a:rPr lang="zh-CN" altLang="en-US" sz="1800" b="0" i="0" u="none" strike="noStrike" baseline="0" dirty="0">
                <a:latin typeface="宋体" panose="02010600030101010101" pitchFamily="2" charset="-122"/>
                <a:ea typeface="宋体" panose="02010600030101010101" pitchFamily="2" charset="-122"/>
              </a:rPr>
              <a:t>（即用小数乘以</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的幂来表示数字）。该记数系统常用于表示</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非常大或非常小的数。表</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列出了一些示例。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546225" y="3220720"/>
            <a:ext cx="8860155" cy="2479040"/>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列是一般记数法；第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列是科学记数法；第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列是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指数记数法（或称为</a:t>
            </a:r>
            <a:r>
              <a:rPr lang="en-US" altLang="zh-CN" sz="1800" b="0" i="0" u="none" strike="noStrike" baseline="0" dirty="0">
                <a:solidFill>
                  <a:srgbClr val="FF0000"/>
                </a:solidFill>
                <a:latin typeface="TimesNewRomanPSMT"/>
                <a:ea typeface="宋体" panose="02010600030101010101" pitchFamily="2" charset="-122"/>
              </a:rPr>
              <a:t>e</a:t>
            </a:r>
            <a:r>
              <a:rPr lang="zh-CN" altLang="en-US" sz="1800" b="0" i="0" u="none" strike="noStrike" baseline="0" dirty="0">
                <a:solidFill>
                  <a:srgbClr val="FF0000"/>
                </a:solidFill>
                <a:latin typeface="宋体" panose="02010600030101010101" pitchFamily="2" charset="-122"/>
                <a:ea typeface="宋体" panose="02010600030101010101" pitchFamily="2" charset="-122"/>
              </a:rPr>
              <a:t>记数法）</a:t>
            </a:r>
            <a:r>
              <a:rPr lang="zh-CN" altLang="en-US" sz="1800" b="0" i="0" u="none" strike="noStrike" baseline="0" dirty="0">
                <a:latin typeface="宋体" panose="02010600030101010101" pitchFamily="2" charset="-122"/>
                <a:ea typeface="宋体" panose="02010600030101010101" pitchFamily="2" charset="-122"/>
              </a:rPr>
              <a:t>，这是科学记数法在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计算机中的写法，</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后面的数字代表</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的指数。图</a:t>
            </a:r>
            <a:r>
              <a:rPr lang="en-US" altLang="zh-CN" sz="1800" b="0" i="0" u="none" strike="noStrike" baseline="0" dirty="0">
                <a:latin typeface="TimesNewRomanPSMT"/>
                <a:ea typeface="宋体" panose="02010600030101010101" pitchFamily="2" charset="-122"/>
              </a:rPr>
              <a:t>3.7</a:t>
            </a:r>
            <a:r>
              <a:rPr lang="zh-CN" altLang="en-US" sz="1800" b="0" i="0" u="none" strike="noStrike" baseline="0" dirty="0">
                <a:latin typeface="宋体" panose="02010600030101010101" pitchFamily="2" charset="-122"/>
                <a:ea typeface="宋体" panose="02010600030101010101" pitchFamily="2" charset="-122"/>
              </a:rPr>
              <a:t>演示了更多的浮点数写法。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4586547" y="2500401"/>
            <a:ext cx="2565345" cy="3991333"/>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标准规定，</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类型必须</a:t>
            </a:r>
            <a:r>
              <a:rPr lang="zh-CN" altLang="en-US" sz="1800" b="0" i="0" u="none" strike="noStrike" baseline="0" dirty="0">
                <a:solidFill>
                  <a:srgbClr val="FF0000"/>
                </a:solidFill>
                <a:latin typeface="宋体" panose="02010600030101010101" pitchFamily="2" charset="-122"/>
                <a:ea typeface="宋体" panose="02010600030101010101" pitchFamily="2" charset="-122"/>
              </a:rPr>
              <a:t>至少能表示</a:t>
            </a:r>
            <a:r>
              <a:rPr lang="en-US" altLang="zh-CN" sz="1800" b="0" i="0" u="none" strike="noStrike" baseline="0" dirty="0">
                <a:solidFill>
                  <a:srgbClr val="FF0000"/>
                </a:solidFill>
                <a:latin typeface="TimesNewRomanPSMT"/>
                <a:ea typeface="宋体" panose="02010600030101010101" pitchFamily="2" charset="-122"/>
              </a:rPr>
              <a:t>6</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位有效数字</a:t>
            </a:r>
            <a:r>
              <a:rPr lang="zh-CN" altLang="en-US" sz="1800" b="0" i="0" u="none" strike="noStrike" baseline="0" dirty="0">
                <a:latin typeface="宋体" panose="02010600030101010101" pitchFamily="2" charset="-122"/>
                <a:ea typeface="宋体" panose="02010600030101010101" pitchFamily="2" charset="-122"/>
              </a:rPr>
              <a:t>，且取值范围</a:t>
            </a:r>
            <a:r>
              <a:rPr lang="zh-CN" altLang="en-US" sz="1800" b="0" i="0" u="none" strike="noStrike" baseline="0" dirty="0">
                <a:solidFill>
                  <a:srgbClr val="FF0000"/>
                </a:solidFill>
                <a:latin typeface="宋体" panose="02010600030101010101" pitchFamily="2" charset="-122"/>
                <a:ea typeface="宋体" panose="02010600030101010101" pitchFamily="2" charset="-122"/>
              </a:rPr>
              <a:t>至少是</a:t>
            </a:r>
            <a:r>
              <a:rPr lang="en-US" altLang="zh-CN" sz="1800" b="0" i="0" u="none" strike="noStrike" baseline="0" dirty="0">
                <a:solidFill>
                  <a:srgbClr val="FF0000"/>
                </a:solidFill>
                <a:latin typeface="TimesNewRomanPSMT"/>
              </a:rPr>
              <a:t>10</a:t>
            </a:r>
            <a:r>
              <a:rPr lang="en-US" altLang="zh-CN" sz="1800" b="0" i="0" u="none" strike="noStrike" baseline="30000" dirty="0">
                <a:solidFill>
                  <a:srgbClr val="FF0000"/>
                </a:solidFill>
                <a:latin typeface="TimesNewRomanPSMT"/>
              </a:rPr>
              <a:t>-37</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10</a:t>
            </a:r>
            <a:r>
              <a:rPr lang="en-US" altLang="zh-CN" sz="1800" b="0" i="0" u="none" strike="noStrike" baseline="30000" dirty="0">
                <a:solidFill>
                  <a:srgbClr val="FF0000"/>
                </a:solidFill>
                <a:latin typeface="TimesNewRomanPSMT"/>
                <a:ea typeface="宋体" panose="02010600030101010101" pitchFamily="2" charset="-122"/>
              </a:rPr>
              <a:t>+37</a:t>
            </a:r>
            <a:r>
              <a:rPr lang="zh-CN" altLang="en-US" sz="1800" b="0" i="0" u="none" strike="noStrike" baseline="0" dirty="0">
                <a:latin typeface="宋体" panose="02010600030101010101" pitchFamily="2" charset="-122"/>
                <a:ea typeface="宋体" panose="02010600030101010101" pitchFamily="2" charset="-122"/>
              </a:rPr>
              <a:t>。前一项规定指</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类型必须至少精确表示小数点后的</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位有效数字，如</a:t>
            </a:r>
            <a:r>
              <a:rPr lang="en-US" altLang="zh-CN" sz="1800" b="0" i="0" u="none" strike="noStrike" baseline="0" dirty="0">
                <a:latin typeface="TimesNewRomanPSMT"/>
                <a:ea typeface="宋体" panose="02010600030101010101" pitchFamily="2" charset="-122"/>
              </a:rPr>
              <a:t>33.333333</a:t>
            </a:r>
            <a:r>
              <a:rPr lang="zh-CN" altLang="en-US" sz="1800" b="0" i="0" u="none" strike="noStrike" baseline="0" dirty="0">
                <a:latin typeface="宋体" panose="02010600030101010101" pitchFamily="2" charset="-122"/>
                <a:ea typeface="宋体" panose="02010600030101010101" pitchFamily="2" charset="-122"/>
              </a:rPr>
              <a:t>。后一项规定用于方便地表示诸如太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阳质量（</a:t>
            </a:r>
            <a:r>
              <a:rPr lang="en-US" altLang="zh-CN" sz="1800" b="0" i="0" u="none" strike="noStrike" baseline="0" dirty="0">
                <a:latin typeface="TimesNewRomanPSMT"/>
                <a:ea typeface="宋体" panose="02010600030101010101" pitchFamily="2" charset="-122"/>
              </a:rPr>
              <a:t>2.0e30</a:t>
            </a:r>
            <a:r>
              <a:rPr lang="zh-CN" altLang="en-US" sz="1800" b="0" i="0" u="none" strike="noStrike" baseline="0" dirty="0">
                <a:latin typeface="宋体" panose="02010600030101010101" pitchFamily="2" charset="-122"/>
                <a:ea typeface="宋体" panose="02010600030101010101" pitchFamily="2" charset="-122"/>
              </a:rPr>
              <a:t>千克）、一个质子的电荷量（</a:t>
            </a:r>
            <a:r>
              <a:rPr lang="en-US" altLang="zh-CN" sz="1800" b="0" i="0" u="none" strike="noStrike" baseline="0" dirty="0">
                <a:latin typeface="TimesNewRomanPSMT"/>
                <a:ea typeface="宋体" panose="02010600030101010101" pitchFamily="2" charset="-122"/>
              </a:rPr>
              <a:t>1.6e-19</a:t>
            </a:r>
            <a:r>
              <a:rPr lang="zh-CN" altLang="en-US" sz="1800" b="0" i="0" u="none" strike="noStrike" baseline="0" dirty="0">
                <a:latin typeface="宋体" panose="02010600030101010101" pitchFamily="2" charset="-122"/>
                <a:ea typeface="宋体" panose="02010600030101010101" pitchFamily="2" charset="-122"/>
              </a:rPr>
              <a:t>库仑）或国家债务之类的数字。通常，系统储存一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个浮点数要占用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位。其中</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位用于表示指数的值和符号，剩下</a:t>
            </a:r>
            <a:r>
              <a:rPr lang="en-US" altLang="zh-CN" sz="1800" b="0" i="0" u="none" strike="noStrike" baseline="0" dirty="0">
                <a:latin typeface="TimesNewRomanPSMT"/>
              </a:rPr>
              <a:t>24</a:t>
            </a:r>
            <a:r>
              <a:rPr lang="zh-CN" altLang="en-US" sz="1800" b="0" i="0" u="none" strike="noStrike" baseline="0" dirty="0">
                <a:latin typeface="宋体" panose="02010600030101010101" pitchFamily="2" charset="-122"/>
                <a:ea typeface="宋体" panose="02010600030101010101" pitchFamily="2" charset="-122"/>
              </a:rPr>
              <a:t>位用于表示非指数部分（也叫作尾数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或有效数）及其符号。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语言提供的另一种浮点类型是</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（意为双精度）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类型的最小取值范围相同，但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至少必须能表示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位有效数字。一般情况下，</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占用</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位而不是</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位。一些系统将多出的 </a:t>
            </a:r>
            <a:r>
              <a:rPr lang="en-US" altLang="zh-CN" sz="1800" b="0" i="0" u="none" strike="noStrike" baseline="0" dirty="0">
                <a:latin typeface="TimesNewRomanPSMT"/>
                <a:ea typeface="宋体" panose="02010600030101010101" pitchFamily="2" charset="-122"/>
              </a:rPr>
              <a:t>32 </a:t>
            </a:r>
            <a:r>
              <a:rPr lang="zh-CN" altLang="en-US" sz="1800" b="0" i="0" u="none" strike="noStrike" baseline="0" dirty="0">
                <a:latin typeface="宋体" panose="02010600030101010101" pitchFamily="2" charset="-122"/>
                <a:ea typeface="宋体" panose="02010600030101010101" pitchFamily="2" charset="-122"/>
              </a:rPr>
              <a:t>位全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部用来表示非指数部分，这不仅增加了有效数字的位数（即</a:t>
            </a:r>
            <a:r>
              <a:rPr lang="zh-CN" altLang="en-US" sz="1800" b="0" i="0" u="none" strike="noStrike" baseline="0" dirty="0">
                <a:solidFill>
                  <a:srgbClr val="FF0000"/>
                </a:solidFill>
                <a:latin typeface="宋体" panose="02010600030101010101" pitchFamily="2" charset="-122"/>
                <a:ea typeface="宋体" panose="02010600030101010101" pitchFamily="2" charset="-122"/>
              </a:rPr>
              <a:t>提高了精度</a:t>
            </a:r>
            <a:r>
              <a:rPr lang="zh-CN" altLang="en-US" sz="1800" b="0" i="0" u="none" strike="noStrike" baseline="0" dirty="0">
                <a:latin typeface="宋体" panose="02010600030101010101" pitchFamily="2" charset="-122"/>
                <a:ea typeface="宋体" panose="02010600030101010101" pitchFamily="2" charset="-122"/>
              </a:rPr>
              <a:t>），而且还减少了舍入误差。另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一些系统把其中的一些位分配给指数部分，以容纳更大的指数，从而增加了可表示数的范围。无论哪种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方法，</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类型的值至少有</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位有效数字，超过了标准的最低位数规定。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种浮点类型是</a:t>
            </a:r>
            <a:r>
              <a:rPr lang="en-US" altLang="zh-CN" sz="1800" b="0" i="0" u="none" strike="noStrike" baseline="0" dirty="0">
                <a:solidFill>
                  <a:srgbClr val="FF0000"/>
                </a:solidFill>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，以满足比</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类型更高的精度要求。不过，</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只保证</a:t>
            </a:r>
            <a:r>
              <a:rPr lang="en-US" altLang="zh-CN" sz="1800" b="0" i="0" u="none" strike="noStrike" baseline="0" dirty="0">
                <a:solidFill>
                  <a:srgbClr val="FF0000"/>
                </a:solidFill>
                <a:latin typeface="TimesNewRomanPSMT"/>
                <a:ea typeface="宋体" panose="02010600030101010101" pitchFamily="2" charset="-122"/>
              </a:rPr>
              <a:t>long double</a:t>
            </a:r>
            <a:endParaRPr lang="en-US" altLang="zh-CN" sz="1800" b="0" i="0" u="none" strike="noStrike" baseline="0" dirty="0">
              <a:solidFill>
                <a:srgbClr val="FF0000"/>
              </a:solidFill>
              <a:latin typeface="TimesNewRomanPSMT"/>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类型至少与</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类型的精度相同</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latin typeface="TimesNewRomanPSMT"/>
              <a:ea typeface="宋体" panose="02010600030101010101" pitchFamily="2" charset="-122"/>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声明浮点型变量</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浮点型变量的声明和初始化方式与整型变量相同，下面是一些例子：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noah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jonah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trouble;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planck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6.63e-34;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gnp</a:t>
            </a:r>
            <a:r>
              <a:rPr lang="en-US" altLang="zh-CN" sz="1800" b="0" i="0" u="none" strike="noStrike" baseline="0" dirty="0">
                <a:latin typeface="TimesNewRomanPSMT"/>
                <a:ea typeface="宋体" panose="02010600030101010101" pitchFamily="2" charset="-122"/>
              </a:rPr>
              <a:t>;</a:t>
            </a:r>
            <a:endParaRPr lang="pt-BR" altLang="zh-CN" dirty="0">
              <a:latin typeface="TimesNewRomanPSMT"/>
              <a:ea typeface="宋体" panose="02010600030101010101" pitchFamily="2" charset="-122"/>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浮点型常量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在代码中，可以用多种形式书写浮点型常量。浮点型常量的基本形式是：有符号的数字（包括小数点），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后面紧跟</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，最后是一个有符号数表示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的指数。下面是两个有效的浮点型常量：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-1.56E+12</a:t>
            </a:r>
            <a:endParaRPr lang="en-US" altLang="zh-CN" sz="1800" b="0" i="0" u="none" strike="noStrike" baseline="0" dirty="0">
              <a:latin typeface="TimesNewRomanPSMT"/>
            </a:endParaRPr>
          </a:p>
          <a:p>
            <a:pPr algn="l"/>
            <a:r>
              <a:rPr lang="en-US" altLang="zh-CN" sz="1800" b="0" i="0" u="none" strike="noStrike" baseline="0" dirty="0">
                <a:latin typeface="TimesNewRomanPSMT"/>
              </a:rPr>
              <a:t>2.87e-3</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altLang="zh-CN" dirty="0"/>
          </a:p>
          <a:p>
            <a:r>
              <a:rPr lang="en-US" altLang="zh-CN" dirty="0">
                <a:solidFill>
                  <a:srgbClr val="FF0000"/>
                </a:solidFill>
              </a:rPr>
              <a:t>C99</a:t>
            </a:r>
            <a:r>
              <a:rPr lang="zh-CN" altLang="en-US" dirty="0">
                <a:solidFill>
                  <a:srgbClr val="FF0000"/>
                </a:solidFill>
              </a:rPr>
              <a:t>的修订保留了</a:t>
            </a:r>
            <a:r>
              <a:rPr lang="en-US" altLang="zh-CN" dirty="0">
                <a:solidFill>
                  <a:srgbClr val="FF0000"/>
                </a:solidFill>
              </a:rPr>
              <a:t>C</a:t>
            </a:r>
            <a:r>
              <a:rPr lang="zh-CN" altLang="en-US" dirty="0">
                <a:solidFill>
                  <a:srgbClr val="FF0000"/>
                </a:solidFill>
              </a:rPr>
              <a:t>语言的精髓，</a:t>
            </a:r>
            <a:r>
              <a:rPr lang="en-US" altLang="zh-CN" dirty="0">
                <a:solidFill>
                  <a:srgbClr val="FF0000"/>
                </a:solidFill>
              </a:rPr>
              <a:t>C</a:t>
            </a:r>
            <a:r>
              <a:rPr lang="zh-CN" altLang="en-US" dirty="0">
                <a:solidFill>
                  <a:srgbClr val="FF0000"/>
                </a:solidFill>
              </a:rPr>
              <a:t>仍是一门简洁高效的语言</a:t>
            </a:r>
            <a:r>
              <a:rPr lang="zh-CN" altLang="en-US" dirty="0"/>
              <a:t>。本书指出了许多</a:t>
            </a:r>
            <a:r>
              <a:rPr lang="en-US" altLang="zh-CN" dirty="0"/>
              <a:t>C99</a:t>
            </a:r>
            <a:r>
              <a:rPr lang="zh-CN" altLang="en-US" dirty="0"/>
              <a:t>修改的地方。虽然该</a:t>
            </a:r>
            <a:endParaRPr lang="en-US" altLang="zh-CN" dirty="0"/>
          </a:p>
          <a:p>
            <a:r>
              <a:rPr lang="zh-CN" altLang="en-US" dirty="0"/>
              <a:t>标准已发布了很长时间，但并非所有的编译器都完全实现</a:t>
            </a:r>
            <a:r>
              <a:rPr lang="en-US" altLang="zh-CN" dirty="0"/>
              <a:t>C99</a:t>
            </a:r>
            <a:r>
              <a:rPr lang="zh-CN" altLang="en-US" dirty="0"/>
              <a:t>的所有改动。因此，你可能发现</a:t>
            </a:r>
            <a:r>
              <a:rPr lang="en-US" altLang="zh-CN" dirty="0"/>
              <a:t>C99</a:t>
            </a:r>
            <a:r>
              <a:rPr lang="zh-CN" altLang="en-US" dirty="0"/>
              <a:t>的一</a:t>
            </a:r>
            <a:endParaRPr lang="en-US" altLang="zh-CN" dirty="0"/>
          </a:p>
          <a:p>
            <a:r>
              <a:rPr lang="zh-CN" altLang="en-US" dirty="0"/>
              <a:t>些改动在自己的系统中不可用，或者只有改变编译器的设置才可用。</a:t>
            </a:r>
            <a:endParaRPr lang="en-US" altLang="zh-CN" dirty="0"/>
          </a:p>
        </p:txBody>
      </p:sp>
      <p:sp>
        <p:nvSpPr>
          <p:cNvPr id="2" name="标题 1"/>
          <p:cNvSpPr>
            <a:spLocks noGrp="1"/>
          </p:cNvSpPr>
          <p:nvPr>
            <p:ph type="title"/>
          </p:nvPr>
        </p:nvSpPr>
        <p:spPr/>
        <p:txBody>
          <a:bodyPr/>
          <a:lstStyle/>
          <a:p>
            <a:r>
              <a:rPr lang="en-US" altLang="zh-CN" dirty="0"/>
              <a:t>1.6.2 C99</a:t>
            </a:r>
            <a:r>
              <a:rPr lang="zh-CN" altLang="en-US" dirty="0"/>
              <a:t>标准</a:t>
            </a:r>
            <a:endParaRPr lang="zh-CN" altLang="en-US"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正号可以省略。可以没有小数点（如，</a:t>
            </a:r>
            <a:r>
              <a:rPr lang="en-US" altLang="zh-CN" sz="1800" b="0" i="0" u="none" strike="noStrike" baseline="0" dirty="0">
                <a:latin typeface="TimesNewRomanPSMT"/>
                <a:ea typeface="宋体" panose="02010600030101010101" pitchFamily="2" charset="-122"/>
              </a:rPr>
              <a:t>2E5</a:t>
            </a:r>
            <a:r>
              <a:rPr lang="zh-CN" altLang="en-US" sz="1800" b="0" i="0" u="none" strike="noStrike" baseline="0" dirty="0">
                <a:latin typeface="宋体" panose="02010600030101010101" pitchFamily="2" charset="-122"/>
                <a:ea typeface="宋体" panose="02010600030101010101" pitchFamily="2" charset="-122"/>
              </a:rPr>
              <a:t>）或指数部分（如，</a:t>
            </a:r>
            <a:r>
              <a:rPr lang="en-US" altLang="zh-CN" sz="1800" b="0" i="0" u="none" strike="noStrike" baseline="0" dirty="0">
                <a:latin typeface="TimesNewRomanPSMT"/>
                <a:ea typeface="宋体" panose="02010600030101010101" pitchFamily="2" charset="-122"/>
              </a:rPr>
              <a:t>19.28</a:t>
            </a:r>
            <a:r>
              <a:rPr lang="zh-CN" altLang="en-US" sz="1800" b="0" i="0" u="none" strike="noStrike" baseline="0" dirty="0">
                <a:latin typeface="宋体" panose="02010600030101010101" pitchFamily="2" charset="-122"/>
                <a:ea typeface="宋体" panose="02010600030101010101" pitchFamily="2" charset="-122"/>
              </a:rPr>
              <a:t>），但是不能同时省略两者。可以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省略小数部分（如，</a:t>
            </a:r>
            <a:r>
              <a:rPr lang="en-US" altLang="zh-CN" sz="1800" b="0" i="0" u="none" strike="noStrike" baseline="0" dirty="0">
                <a:latin typeface="TimesNewRomanPSMT"/>
                <a:ea typeface="宋体" panose="02010600030101010101" pitchFamily="2" charset="-122"/>
              </a:rPr>
              <a:t>3.E16</a:t>
            </a:r>
            <a:r>
              <a:rPr lang="zh-CN" altLang="en-US" sz="1800" b="0" i="0" u="none" strike="noStrike" baseline="0" dirty="0">
                <a:latin typeface="宋体" panose="02010600030101010101" pitchFamily="2" charset="-122"/>
                <a:ea typeface="宋体" panose="02010600030101010101" pitchFamily="2" charset="-122"/>
              </a:rPr>
              <a:t>）或整数部分（如，</a:t>
            </a:r>
            <a:r>
              <a:rPr lang="en-US" altLang="zh-CN" sz="1800" b="0" i="0" u="none" strike="noStrike" baseline="0" dirty="0">
                <a:latin typeface="TimesNewRomanPSMT"/>
                <a:ea typeface="宋体" panose="02010600030101010101" pitchFamily="2" charset="-122"/>
              </a:rPr>
              <a:t>.45E-6</a:t>
            </a:r>
            <a:r>
              <a:rPr lang="zh-CN" altLang="en-US" sz="1800" b="0" i="0" u="none" strike="noStrike" baseline="0" dirty="0">
                <a:latin typeface="宋体" panose="02010600030101010101" pitchFamily="2" charset="-122"/>
                <a:ea typeface="宋体" panose="02010600030101010101" pitchFamily="2" charset="-122"/>
              </a:rPr>
              <a:t>），但是不能同时省略两者。下面是更多的有效浮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点型常量示例：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3.14159</a:t>
            </a:r>
            <a:endParaRPr lang="en-US" altLang="zh-CN" sz="1800" b="0" i="0" u="none" strike="noStrike" baseline="0" dirty="0">
              <a:latin typeface="TimesNewRomanPSMT"/>
            </a:endParaRPr>
          </a:p>
          <a:p>
            <a:pPr algn="l"/>
            <a:r>
              <a:rPr lang="en-US" altLang="zh-CN" sz="1800" b="0" i="0" u="none" strike="noStrike" baseline="0" dirty="0">
                <a:latin typeface="TimesNewRomanPSMT"/>
              </a:rPr>
              <a:t>.2</a:t>
            </a:r>
            <a:endParaRPr lang="en-US" altLang="zh-CN" sz="1800" b="0" i="0" u="none" strike="noStrike" baseline="0" dirty="0">
              <a:latin typeface="TimesNewRomanPSMT"/>
            </a:endParaRPr>
          </a:p>
          <a:p>
            <a:pPr algn="l"/>
            <a:r>
              <a:rPr lang="en-US" altLang="zh-CN" sz="1800" b="0" i="0" u="none" strike="noStrike" baseline="0" dirty="0">
                <a:latin typeface="TimesNewRomanPSMT"/>
              </a:rPr>
              <a:t>4e16</a:t>
            </a:r>
            <a:endParaRPr lang="en-US" altLang="zh-CN" sz="1800" b="0" i="0" u="none" strike="noStrike" baseline="0" dirty="0">
              <a:latin typeface="TimesNewRomanPSMT"/>
            </a:endParaRPr>
          </a:p>
          <a:p>
            <a:pPr algn="l"/>
            <a:r>
              <a:rPr lang="en-US" altLang="zh-CN" sz="1800" b="0" i="0" u="none" strike="noStrike" baseline="0" dirty="0">
                <a:latin typeface="TimesNewRomanPSMT"/>
              </a:rPr>
              <a:t>.8E-5</a:t>
            </a:r>
            <a:endParaRPr lang="en-US" altLang="zh-CN" sz="1800" b="0" i="0" u="none" strike="noStrike" baseline="0" dirty="0">
              <a:latin typeface="TimesNewRomanPSMT"/>
            </a:endParaRPr>
          </a:p>
          <a:p>
            <a:pPr algn="l"/>
            <a:r>
              <a:rPr lang="en-US" altLang="zh-CN" sz="1800" b="0" i="0" u="none" strike="noStrike" baseline="0" dirty="0">
                <a:latin typeface="TimesNewRomanPSMT"/>
              </a:rPr>
              <a:t>100.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不要在浮点型常量中间加空格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1.56 E+12</a:t>
            </a:r>
            <a:r>
              <a:rPr lang="zh-CN" altLang="en-US" sz="1800" b="0" i="0" u="none" strike="noStrike" baseline="0" dirty="0">
                <a:latin typeface="宋体" panose="02010600030101010101" pitchFamily="2" charset="-122"/>
                <a:ea typeface="宋体" panose="02010600030101010101" pitchFamily="2" charset="-122"/>
              </a:rPr>
              <a:t>（错误！）</a:t>
            </a:r>
            <a:endParaRPr lang="pt-BR" altLang="zh-CN" dirty="0">
              <a:latin typeface="TimesNewRomanPSMT"/>
              <a:ea typeface="宋体" panose="02010600030101010101" pitchFamily="2" charset="-122"/>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默认情况下，编译器假定浮点型常量是</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类型的精度</a:t>
            </a:r>
            <a:r>
              <a:rPr lang="zh-CN" altLang="en-US" sz="1800" b="0" i="0" u="none" strike="noStrike" baseline="0" dirty="0">
                <a:latin typeface="宋体" panose="02010600030101010101" pitchFamily="2" charset="-122"/>
                <a:ea typeface="宋体" panose="02010600030101010101" pitchFamily="2" charset="-122"/>
              </a:rPr>
              <a:t>。例如，假设</a:t>
            </a:r>
            <a:r>
              <a:rPr lang="en-US" altLang="zh-CN" sz="1800" b="0" i="0" u="none" strike="noStrike" baseline="0" dirty="0">
                <a:latin typeface="TimesNewRomanPSMT"/>
                <a:ea typeface="宋体" panose="02010600030101010101" pitchFamily="2" charset="-122"/>
              </a:rPr>
              <a:t>some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类型的变量，编写下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some = 4.0 * 2.0;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通常，</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被储存为</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类型，使用双精度进行乘法运算，然后将乘积截断成</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度。这样做虽然计算精度更高，但是会减慢程序的运行速度。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在浮点数后面加上</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后缀可覆盖默认设置，编译器会将浮点型常量看作</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类型，如</a:t>
            </a:r>
            <a:r>
              <a:rPr lang="en-US" altLang="zh-CN" sz="1800" b="0" i="0" u="none" strike="noStrike" baseline="0" dirty="0">
                <a:latin typeface="TimesNewRomanPSMT"/>
                <a:ea typeface="宋体" panose="02010600030101010101" pitchFamily="2" charset="-122"/>
              </a:rPr>
              <a:t>2.3f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9.11E9F</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后缀使得数字成为</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类型，如</a:t>
            </a:r>
            <a:r>
              <a:rPr lang="en-US" altLang="zh-CN" sz="1800" b="0" i="0" u="none" strike="noStrike" baseline="0" dirty="0">
                <a:latin typeface="TimesNewRomanPSMT"/>
                <a:ea typeface="宋体" panose="02010600030101010101" pitchFamily="2" charset="-122"/>
              </a:rPr>
              <a:t>54.3l</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4.32L</a:t>
            </a:r>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建议使用</a:t>
            </a:r>
            <a:r>
              <a:rPr lang="en-US" altLang="zh-CN" sz="1800" b="0" i="0" u="none" strike="noStrike" baseline="0" dirty="0">
                <a:solidFill>
                  <a:srgbClr val="FF0000"/>
                </a:solidFill>
                <a:latin typeface="TimesNewRomanPSMT"/>
                <a:ea typeface="宋体" panose="02010600030101010101" pitchFamily="2" charset="-122"/>
              </a:rPr>
              <a:t>L</a:t>
            </a:r>
            <a:r>
              <a:rPr lang="zh-CN" altLang="en-US" sz="1800" b="0" i="0" u="none" strike="noStrike" baseline="0" dirty="0">
                <a:solidFill>
                  <a:srgbClr val="FF0000"/>
                </a:solidFill>
                <a:latin typeface="宋体" panose="02010600030101010101" pitchFamily="2" charset="-122"/>
                <a:ea typeface="宋体" panose="02010600030101010101" pitchFamily="2" charset="-122"/>
              </a:rPr>
              <a:t>后缀</a:t>
            </a:r>
            <a:r>
              <a:rPr lang="zh-CN" altLang="en-US" sz="1800" b="0" i="0" u="none" strike="noStrike" baseline="0" dirty="0">
                <a:latin typeface="宋体" panose="02010600030101010101" pitchFamily="2" charset="-122"/>
                <a:ea typeface="宋体" panose="02010600030101010101" pitchFamily="2" charset="-122"/>
              </a:rPr>
              <a:t>，因为字母</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和数字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很容易混淆。没有后缀的浮点型常量是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a:t>
            </a:r>
            <a:endParaRPr lang="pt-BR" altLang="zh-CN" dirty="0">
              <a:latin typeface="TimesNewRomanPSMT"/>
              <a:ea typeface="宋体" panose="02010600030101010101" pitchFamily="2" charset="-122"/>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a:xfrm>
            <a:off x="838200" y="1691323"/>
            <a:ext cx="10515600" cy="4731477"/>
          </a:xfrm>
        </p:spPr>
        <p:txBody>
          <a:bodyPr>
            <a:normAutofit/>
          </a:bodyPr>
          <a:lstStyle/>
          <a:p>
            <a:pPr algn="l"/>
            <a:r>
              <a:rPr lang="en-US" altLang="zh-CN" sz="1800" b="0" i="0" u="none" strike="noStrike" baseline="0" dirty="0">
                <a:solidFill>
                  <a:srgbClr val="FF0000"/>
                </a:solidFill>
                <a:latin typeface="TimesNewRomanPSMT"/>
              </a:rPr>
              <a:t>C99 </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a:t>
            </a:r>
            <a:r>
              <a:rPr lang="zh-CN" altLang="en-US" sz="1800" b="0" i="0" u="none" strike="noStrike" baseline="0" dirty="0">
                <a:latin typeface="宋体" panose="02010600030101010101" pitchFamily="2" charset="-122"/>
                <a:ea typeface="宋体" panose="02010600030101010101" pitchFamily="2" charset="-122"/>
              </a:rPr>
              <a:t>添加了一种新的浮点型常量格式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用十六进制表示浮点型常量，即在十六进制数前加上十六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进制前缀（</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分别代替</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rPr>
              <a:t>E</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的幂代替</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的幂（即，</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计数法）。如下所示：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0xa.1fp10</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十六进制</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等于十进制</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1/16</a:t>
            </a:r>
            <a:r>
              <a:rPr lang="zh-CN" altLang="en-US" sz="1800" b="0" i="0" u="none" strike="noStrike" baseline="0" dirty="0">
                <a:latin typeface="宋体" panose="02010600030101010101" pitchFamily="2" charset="-122"/>
                <a:ea typeface="宋体" panose="02010600030101010101" pitchFamily="2" charset="-122"/>
              </a:rPr>
              <a:t>加上</a:t>
            </a:r>
            <a:r>
              <a:rPr lang="en-US" altLang="zh-CN" sz="1800" b="0" i="0" u="none" strike="noStrike" baseline="0" dirty="0">
                <a:latin typeface="TimesNewRomanPSMT"/>
                <a:ea typeface="宋体" panose="02010600030101010101" pitchFamily="2" charset="-122"/>
              </a:rPr>
              <a:t>15/256</a:t>
            </a:r>
            <a:r>
              <a:rPr lang="zh-CN" altLang="en-US" sz="1800" b="0" i="0" u="none" strike="noStrike" baseline="0" dirty="0">
                <a:latin typeface="宋体" panose="02010600030101010101" pitchFamily="2" charset="-122"/>
                <a:ea typeface="宋体" panose="02010600030101010101" pitchFamily="2" charset="-122"/>
              </a:rPr>
              <a:t>（十六进制</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等于十进制</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p10</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210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1024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0xa.1fp10</a:t>
            </a:r>
            <a:r>
              <a:rPr lang="zh-CN" altLang="en-US" sz="1800" b="0" i="0" u="none" strike="noStrike" baseline="0" dirty="0">
                <a:latin typeface="宋体" panose="02010600030101010101" pitchFamily="2" charset="-122"/>
                <a:ea typeface="宋体" panose="02010600030101010101" pitchFamily="2" charset="-122"/>
              </a:rPr>
              <a:t>表示的值是</a:t>
            </a:r>
            <a:r>
              <a:rPr lang="en-US" altLang="zh-CN" sz="1800" b="0" i="0" u="none" strike="noStrike" baseline="0" dirty="0">
                <a:latin typeface="TimesNewRomanPSMT"/>
                <a:ea typeface="宋体" panose="02010600030101010101" pitchFamily="2" charset="-122"/>
              </a:rPr>
              <a:t>(10 + 1/16 +15/256)×1024</a:t>
            </a:r>
            <a:r>
              <a:rPr lang="zh-CN" altLang="en-US" sz="1800" b="0" i="0" u="none" strike="noStrike" baseline="0" dirty="0">
                <a:latin typeface="宋体" panose="02010600030101010101" pitchFamily="2" charset="-122"/>
                <a:ea typeface="宋体" panose="02010600030101010101" pitchFamily="2" charset="-122"/>
              </a:rPr>
              <a:t>（即，十进制</a:t>
            </a:r>
            <a:r>
              <a:rPr lang="en-US" altLang="zh-CN" sz="1800" b="0" i="0" u="none" strike="noStrike" baseline="0" dirty="0">
                <a:latin typeface="TimesNewRomanPSMT"/>
                <a:ea typeface="宋体" panose="02010600030101010101" pitchFamily="2" charset="-122"/>
              </a:rPr>
              <a:t>10364.0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并非所有的编译器都支持</a:t>
            </a:r>
            <a:r>
              <a:rPr lang="en-US" altLang="zh-CN" sz="1800" b="0" i="0" u="none" strike="noStrike" baseline="0" dirty="0">
                <a:solidFill>
                  <a:srgbClr val="FF0000"/>
                </a:solidFill>
                <a:latin typeface="TimesNewRomanPSMT"/>
                <a:ea typeface="宋体" panose="02010600030101010101" pitchFamily="2" charset="-122"/>
              </a:rPr>
              <a:t>C99</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的这一特性</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latin typeface="TimesNewRomanPSMT"/>
              <a:ea typeface="宋体" panose="02010600030101010101" pitchFamily="2" charset="-122"/>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i="0" u="none" strike="noStrike" baseline="0" dirty="0">
                <a:latin typeface="TimesNewRomanPS-BoldMT"/>
              </a:rPr>
              <a:t>3.</a:t>
            </a:r>
            <a:r>
              <a:rPr lang="zh-CN" altLang="en-US" sz="1800" i="0" u="none" strike="noStrike" baseline="0" dirty="0">
                <a:latin typeface="宋体" panose="02010600030101010101" pitchFamily="2" charset="-122"/>
                <a:ea typeface="宋体" panose="02010600030101010101" pitchFamily="2" charset="-122"/>
              </a:rPr>
              <a:t>打印浮点值</a:t>
            </a:r>
            <a:endParaRPr lang="en-US" altLang="zh-CN" sz="180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函数使用</a:t>
            </a:r>
            <a:r>
              <a:rPr lang="en-US" altLang="zh-CN" sz="1800" b="0" i="0" u="none" strike="noStrike" baseline="0" dirty="0">
                <a:solidFill>
                  <a:srgbClr val="FF0000"/>
                </a:solidFill>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转换说明打印十进制记数法的</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类型浮点数，用</a:t>
            </a:r>
            <a:r>
              <a:rPr lang="en-US" altLang="zh-CN" sz="1800" b="0" i="0" u="none" strike="noStrike" baseline="0" dirty="0">
                <a:solidFill>
                  <a:srgbClr val="FF0000"/>
                </a:solidFill>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打印指数记数法的浮点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数。如果系统支持十六进制格式的浮点数，可用</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分别代替</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类型要使用</a:t>
            </a:r>
            <a:r>
              <a:rPr lang="en-US" altLang="zh-CN" sz="1800" b="0" i="0" u="none" strike="noStrike" baseline="0" dirty="0">
                <a:solidFill>
                  <a:srgbClr val="FF0000"/>
                </a:solidFill>
                <a:latin typeface="TimesNewRomanPSMT"/>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Lf</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%Le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%La</a:t>
            </a:r>
            <a:r>
              <a:rPr lang="zh-CN" altLang="en-US" sz="1800" b="0" i="0" u="none" strike="noStrike" baseline="0" dirty="0">
                <a:latin typeface="宋体" panose="02010600030101010101" pitchFamily="2" charset="-122"/>
                <a:ea typeface="宋体" panose="02010600030101010101" pitchFamily="2" charset="-122"/>
              </a:rPr>
              <a:t>转换说明。给那些未在函数原型中显式说明参数类型的函数（如，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）传递参数时，</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编译器会把</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类型的值自动转换成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类型。程序清单</a:t>
            </a:r>
            <a:r>
              <a:rPr lang="en-US" altLang="zh-CN" sz="1800" b="0" i="0" u="none" strike="noStrike" baseline="0" dirty="0">
                <a:latin typeface="TimesNewRomanPSMT"/>
              </a:rPr>
              <a:t>3.7</a:t>
            </a:r>
            <a:r>
              <a:rPr lang="zh-CN" altLang="en-US" sz="1800" b="0" i="0" u="none" strike="noStrike" baseline="0" dirty="0">
                <a:latin typeface="宋体" panose="02010600030101010101" pitchFamily="2" charset="-122"/>
                <a:ea typeface="宋体" panose="02010600030101010101" pitchFamily="2" charset="-122"/>
              </a:rPr>
              <a:t>演示了这些特性。</a:t>
            </a:r>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3.7 </a:t>
            </a:r>
            <a:r>
              <a:rPr lang="en-US" altLang="zh-CN" sz="1800" b="1" i="0" u="none" strike="noStrike" baseline="0" dirty="0" err="1">
                <a:latin typeface="TimesNewRomanPS-BoldMT"/>
                <a:ea typeface="宋体" panose="02010600030101010101" pitchFamily="2" charset="-122"/>
              </a:rPr>
              <a:t>showf_pt.c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showf_pt.c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以两种方式显示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aboat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abet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2.14e9;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5.32e-5;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printf</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written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aboat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aboat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下一行要求编译器支持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或其中的相关特性</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hexadecimal,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notation\n",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rPr>
              <a:t>aboat</a:t>
            </a:r>
            <a:r>
              <a:rPr lang="en-US" altLang="zh-CN" sz="1800" b="0" i="0" u="none" strike="noStrike" baseline="0" dirty="0">
                <a:latin typeface="TimesNewRomanPSMT"/>
              </a:rPr>
              <a:t>);</a:t>
            </a:r>
            <a:endParaRPr lang="pt-BR" altLang="zh-CN" dirty="0">
              <a:latin typeface="TimesNewRomanPSMT"/>
              <a:ea typeface="宋体" panose="02010600030101010101" pitchFamily="2" charset="-122"/>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written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abet,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abet);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Lf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written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dirty="0">
              <a:latin typeface="TimesNewRomanPSMT"/>
              <a:ea typeface="宋体" panose="02010600030101010101" pitchFamily="2" charset="-122"/>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该程序的输出如下，前提是编译器支持</a:t>
            </a:r>
            <a:r>
              <a:rPr lang="en-US" altLang="zh-CN" sz="1800" b="0" i="0" u="none" strike="noStrike" baseline="0" dirty="0">
                <a:latin typeface="TimesNewRomanPSMT"/>
                <a:ea typeface="宋体" panose="02010600030101010101" pitchFamily="2" charset="-122"/>
              </a:rPr>
              <a:t>C99/C11</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it-IT" altLang="zh-CN" sz="1800" b="0" i="0" u="none" strike="noStrike" baseline="0" dirty="0">
              <a:latin typeface="TimesNewRomanPSMT"/>
              <a:ea typeface="宋体" panose="02010600030101010101" pitchFamily="2" charset="-122"/>
            </a:endParaRPr>
          </a:p>
          <a:p>
            <a:pPr algn="l"/>
            <a:r>
              <a:rPr lang="it-IT" altLang="zh-CN" sz="1800" b="0" i="0" u="none" strike="noStrike" baseline="0" dirty="0">
                <a:latin typeface="TimesNewRomanPSMT"/>
                <a:ea typeface="宋体" panose="02010600030101010101" pitchFamily="2" charset="-122"/>
              </a:rPr>
              <a:t>32000.000000</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can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be</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written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3.200000e+04</a:t>
            </a:r>
            <a:endParaRPr lang="it-IT"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0x1.f4p+14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hexadecimal,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notation</a:t>
            </a:r>
            <a:endParaRPr lang="en-US" altLang="zh-CN" sz="1800" b="0" i="0" u="none" strike="noStrike" baseline="0" dirty="0">
              <a:latin typeface="TimesNewRomanPSMT"/>
              <a:ea typeface="宋体" panose="02010600030101010101" pitchFamily="2" charset="-122"/>
            </a:endParaRPr>
          </a:p>
          <a:p>
            <a:pPr algn="l"/>
            <a:r>
              <a:rPr lang="it-IT" altLang="zh-CN" sz="1800" b="0" i="0" u="none" strike="noStrike" baseline="0" dirty="0">
                <a:latin typeface="TimesNewRomanPSMT"/>
                <a:ea typeface="宋体" panose="02010600030101010101" pitchFamily="2" charset="-122"/>
              </a:rPr>
              <a:t>2140000000.000000</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can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be</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written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2.140000e+09</a:t>
            </a:r>
            <a:endParaRPr lang="it-IT" altLang="zh-CN" sz="1800" b="0" i="0" u="none" strike="noStrike" baseline="0" dirty="0">
              <a:latin typeface="TimesNewRomanPSMT"/>
              <a:ea typeface="宋体" panose="02010600030101010101" pitchFamily="2" charset="-122"/>
            </a:endParaRPr>
          </a:p>
          <a:p>
            <a:pPr algn="l"/>
            <a:r>
              <a:rPr lang="it-IT" altLang="zh-CN" sz="1800" b="0" i="0" u="none" strike="noStrike" baseline="0" dirty="0">
                <a:latin typeface="TimesNewRomanPSMT"/>
                <a:ea typeface="宋体" panose="02010600030101010101" pitchFamily="2" charset="-122"/>
              </a:rPr>
              <a:t>0.000053</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can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be</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written</a:t>
            </a:r>
            <a:r>
              <a:rPr lang="zh-CN" altLang="it-IT" sz="1800" b="0" i="0" u="none" strike="noStrike" baseline="0" dirty="0">
                <a:latin typeface="宋体" panose="02010600030101010101" pitchFamily="2" charset="-122"/>
                <a:ea typeface="宋体" panose="02010600030101010101" pitchFamily="2" charset="-122"/>
              </a:rPr>
              <a:t>　</a:t>
            </a:r>
            <a:r>
              <a:rPr lang="it-IT" altLang="zh-CN" sz="1800" b="0" i="0" u="none" strike="noStrike" baseline="0" dirty="0">
                <a:latin typeface="TimesNewRomanPSMT"/>
                <a:ea typeface="宋体" panose="02010600030101010101" pitchFamily="2" charset="-122"/>
              </a:rPr>
              <a:t>5.320000e-05</a:t>
            </a:r>
            <a:endParaRPr lang="it-IT" altLang="zh-CN" sz="1800" b="0" i="0" u="none" strike="noStrike" baseline="0" dirty="0">
              <a:latin typeface="TimesNewRomanPSMT"/>
              <a:ea typeface="宋体" panose="02010600030101010101" pitchFamily="2" charset="-122"/>
            </a:endParaRPr>
          </a:p>
          <a:p>
            <a:pPr algn="l"/>
            <a:endParaRPr lang="it-IT"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该程序示例演示了默认的输出效果。下一章将介绍如何通过设置</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字段宽度</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小数位数</a:t>
            </a:r>
            <a:r>
              <a:rPr lang="zh-CN" altLang="en-US" sz="1800" b="0" i="0" u="none" strike="noStrike" baseline="0" dirty="0">
                <a:latin typeface="宋体" panose="02010600030101010101" pitchFamily="2" charset="-122"/>
                <a:ea typeface="宋体" panose="02010600030101010101" pitchFamily="2" charset="-122"/>
              </a:rPr>
              <a:t>来控制输出格式。</a:t>
            </a:r>
            <a:endParaRPr lang="pt-BR" altLang="zh-CN" dirty="0">
              <a:latin typeface="TimesNewRomanPSMT"/>
              <a:ea typeface="宋体" panose="02010600030101010101" pitchFamily="2" charset="-122"/>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en-US" altLang="zh-CN" sz="1800" b="1" i="0" u="none" strike="noStrike" baseline="0" dirty="0">
                <a:latin typeface="TimesNewRomanPS-BoldMT"/>
              </a:rPr>
              <a:t>4.</a:t>
            </a:r>
            <a:r>
              <a:rPr lang="zh-CN" altLang="en-US" sz="1800" b="1" i="0" u="none" strike="noStrike" baseline="0" dirty="0">
                <a:latin typeface="宋体" panose="02010600030101010101" pitchFamily="2" charset="-122"/>
                <a:ea typeface="宋体" panose="02010600030101010101" pitchFamily="2" charset="-122"/>
              </a:rPr>
              <a:t>浮点值的上溢和下溢</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假设系统的最大</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类型值是</a:t>
            </a:r>
            <a:r>
              <a:rPr lang="en-US" altLang="zh-CN" sz="1800" b="0" i="0" u="none" strike="noStrike" baseline="0" dirty="0">
                <a:latin typeface="TimesNewRomanPSMT"/>
                <a:ea typeface="宋体" panose="02010600030101010101" pitchFamily="2" charset="-122"/>
              </a:rPr>
              <a:t>3.4E38</a:t>
            </a:r>
            <a:r>
              <a:rPr lang="zh-CN" altLang="en-US" sz="1800" b="0" i="0" u="none" strike="noStrike" baseline="0" dirty="0">
                <a:latin typeface="宋体" panose="02010600030101010101" pitchFamily="2" charset="-122"/>
                <a:ea typeface="宋体" panose="02010600030101010101" pitchFamily="2" charset="-122"/>
              </a:rPr>
              <a:t>，编写如下代码：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a:t>
            </a:r>
            <a:r>
              <a:rPr lang="en-US" altLang="zh-CN" sz="1800" b="0" i="0" u="none" strike="noStrike" baseline="0" dirty="0" err="1">
                <a:latin typeface="TimesNewRomanPSMT"/>
                <a:ea typeface="宋体" panose="02010600030101010101" pitchFamily="2" charset="-122"/>
              </a:rPr>
              <a:t>toobig</a:t>
            </a:r>
            <a:r>
              <a:rPr lang="en-US" altLang="zh-CN" sz="1800" b="0" i="0" u="none" strike="noStrike" baseline="0" dirty="0">
                <a:latin typeface="TimesNewRomanPSMT"/>
                <a:ea typeface="宋体" panose="02010600030101010101" pitchFamily="2" charset="-122"/>
              </a:rPr>
              <a:t> = 3.4E38 * 100.0f;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("%e\n", </a:t>
            </a:r>
            <a:r>
              <a:rPr lang="en-US" altLang="zh-CN" sz="1800" b="0" i="0" u="none" strike="noStrike" baseline="0" dirty="0" err="1">
                <a:latin typeface="TimesNewRomanPSMT"/>
                <a:ea typeface="宋体" panose="02010600030101010101" pitchFamily="2" charset="-122"/>
              </a:rPr>
              <a:t>toobig</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会发生什么？这是一个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上溢（</a:t>
            </a:r>
            <a:r>
              <a:rPr lang="en-US" altLang="zh-CN" sz="1800" b="0" i="0" u="none" strike="noStrike" baseline="0" dirty="0">
                <a:solidFill>
                  <a:srgbClr val="FF0000"/>
                </a:solidFill>
                <a:latin typeface="TimesNewRomanPSMT"/>
                <a:ea typeface="宋体" panose="02010600030101010101" pitchFamily="2" charset="-122"/>
              </a:rPr>
              <a:t>overflow</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的示例。当</a:t>
            </a:r>
            <a:r>
              <a:rPr lang="zh-CN" altLang="en-US" sz="1800" b="0" i="0" u="none" strike="noStrike" baseline="0" dirty="0">
                <a:solidFill>
                  <a:srgbClr val="FF0000"/>
                </a:solidFill>
                <a:latin typeface="宋体" panose="02010600030101010101" pitchFamily="2" charset="-122"/>
                <a:ea typeface="宋体" panose="02010600030101010101" pitchFamily="2" charset="-122"/>
              </a:rPr>
              <a:t>计算导致数字过大，超过当前类型能表达的范围时，</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就会发生上溢</a:t>
            </a:r>
            <a:r>
              <a:rPr lang="zh-CN" altLang="en-US" sz="1800" b="0" i="0" u="none" strike="noStrike" baseline="0" dirty="0">
                <a:latin typeface="宋体" panose="02010600030101010101" pitchFamily="2" charset="-122"/>
                <a:ea typeface="宋体" panose="02010600030101010101" pitchFamily="2" charset="-122"/>
              </a:rPr>
              <a:t>。这种行为在过去是未定义的，不过现在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语言规定，在这种情况下会给</a:t>
            </a:r>
            <a:r>
              <a:rPr lang="en-US" altLang="zh-CN" sz="1800" b="0" i="0" u="none" strike="noStrike" baseline="0" dirty="0" err="1">
                <a:latin typeface="TimesNewRomanPSMT"/>
                <a:ea typeface="宋体" panose="02010600030101010101" pitchFamily="2" charset="-122"/>
              </a:rPr>
              <a:t>toobig</a:t>
            </a:r>
            <a:r>
              <a:rPr lang="zh-CN" altLang="en-US" sz="1800" b="0" i="0" u="none" strike="noStrike" baseline="0" dirty="0">
                <a:latin typeface="宋体" panose="02010600030101010101" pitchFamily="2" charset="-122"/>
                <a:ea typeface="宋体" panose="02010600030101010101" pitchFamily="2" charset="-122"/>
              </a:rPr>
              <a:t>赋一个表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示无穷大的特定值，而且</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显示该值为</a:t>
            </a:r>
            <a:r>
              <a:rPr lang="en-US" altLang="zh-CN" sz="1800" b="0" i="0" u="none" strike="noStrike" baseline="0" dirty="0">
                <a:latin typeface="TimesNewRomanPSMT"/>
                <a:ea typeface="宋体" panose="02010600030101010101" pitchFamily="2" charset="-122"/>
              </a:rPr>
              <a:t>inf</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infinity</a:t>
            </a:r>
            <a:r>
              <a:rPr lang="zh-CN" altLang="en-US" sz="1800" b="0" i="0" u="none" strike="noStrike" baseline="0" dirty="0">
                <a:latin typeface="宋体" panose="02010600030101010101" pitchFamily="2" charset="-122"/>
                <a:ea typeface="宋体" panose="02010600030101010101" pitchFamily="2" charset="-122"/>
              </a:rPr>
              <a:t>（或者具有无穷含义的其他内容）。</a:t>
            </a:r>
            <a:endParaRPr lang="pt-BR" altLang="zh-CN" dirty="0">
              <a:latin typeface="TimesNewRomanPSMT"/>
              <a:ea typeface="宋体" panose="02010600030101010101" pitchFamily="2" charset="-122"/>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当</a:t>
            </a:r>
            <a:r>
              <a:rPr lang="zh-CN" altLang="en-US" sz="1800" b="0" i="0" u="none" strike="noStrike" baseline="0" dirty="0">
                <a:solidFill>
                  <a:srgbClr val="FF0000"/>
                </a:solidFill>
                <a:latin typeface="宋体" panose="02010600030101010101" pitchFamily="2" charset="-122"/>
                <a:ea typeface="宋体" panose="02010600030101010101" pitchFamily="2" charset="-122"/>
              </a:rPr>
              <a:t>除以一个很小</a:t>
            </a:r>
            <a:r>
              <a:rPr lang="zh-CN" altLang="en-US" sz="1800" b="0" i="0" u="none" strike="noStrike" baseline="0" dirty="0">
                <a:latin typeface="宋体" panose="02010600030101010101" pitchFamily="2" charset="-122"/>
                <a:ea typeface="宋体" panose="02010600030101010101" pitchFamily="2" charset="-122"/>
              </a:rPr>
              <a:t>的数时，情况更为复杂。回忆一下，</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类型的数以指数和尾数部分来储存。存在这样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一个数，它的指数部分是最小值，即由全部可用位表示的最小尾数值。该数字是</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类型能用全部精度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表示的最小数字。现在把它除以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。通常，这个操作会减小指数部分，但是假设的情况中，指数已经是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最小值了。所以计算机只好把尾数部分的位向右移，空出第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个二进制位，并丢弃最后一个二进制数。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以十进制为例，把一个有</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位有效数字的数（如，</a:t>
            </a:r>
            <a:r>
              <a:rPr lang="en-US" altLang="zh-CN" sz="1800" b="0" i="0" u="none" strike="noStrike" baseline="0" dirty="0">
                <a:latin typeface="TimesNewRomanPSMT"/>
                <a:ea typeface="宋体" panose="02010600030101010101" pitchFamily="2" charset="-122"/>
              </a:rPr>
              <a:t>0.1234E-10</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，得到的结果是</a:t>
            </a:r>
            <a:r>
              <a:rPr lang="en-US" altLang="zh-CN" sz="1800" b="0" i="0" u="none" strike="noStrike" baseline="0" dirty="0">
                <a:latin typeface="TimesNewRomanPSMT"/>
                <a:ea typeface="宋体" panose="02010600030101010101" pitchFamily="2" charset="-122"/>
              </a:rPr>
              <a:t>0.0123E-10</a:t>
            </a:r>
            <a:r>
              <a:rPr lang="zh-CN" altLang="en-US" sz="1800" b="0" i="0" u="none" strike="noStrike" baseline="0" dirty="0">
                <a:latin typeface="宋体" panose="02010600030101010101" pitchFamily="2" charset="-122"/>
                <a:ea typeface="宋体" panose="02010600030101010101" pitchFamily="2" charset="-122"/>
              </a:rPr>
              <a:t>。虽然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得到了结果，但是在计算过程中却损失了原末尾有效位上的数字。这种情况叫作</a:t>
            </a:r>
            <a:r>
              <a:rPr lang="zh-CN" altLang="en-US" sz="1800" b="0" i="0" u="none" strike="noStrike" baseline="0" dirty="0">
                <a:solidFill>
                  <a:srgbClr val="FF0000"/>
                </a:solidFill>
                <a:latin typeface="宋体" panose="02010600030101010101" pitchFamily="2" charset="-122"/>
                <a:ea typeface="宋体" panose="02010600030101010101" pitchFamily="2" charset="-122"/>
              </a:rPr>
              <a:t>下溢（</a:t>
            </a:r>
            <a:r>
              <a:rPr lang="en-US" altLang="zh-CN" sz="1800" b="0" i="0" u="none" strike="noStrike" baseline="0" dirty="0">
                <a:solidFill>
                  <a:srgbClr val="FF0000"/>
                </a:solidFill>
                <a:latin typeface="TimesNewRomanPSMT"/>
                <a:ea typeface="宋体" panose="02010600030101010101" pitchFamily="2" charset="-122"/>
              </a:rPr>
              <a:t>underflow</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语言把损失了类型全精度的浮点值称为低于正常的（</a:t>
            </a:r>
            <a:r>
              <a:rPr lang="en-US" altLang="zh-CN" sz="1800" b="0" i="0" u="none" strike="noStrike" baseline="0" dirty="0">
                <a:latin typeface="TimesNewRomanPSMT"/>
                <a:ea typeface="宋体" panose="02010600030101010101" pitchFamily="2" charset="-122"/>
              </a:rPr>
              <a:t>subnormal</a:t>
            </a:r>
            <a:r>
              <a:rPr lang="zh-CN" altLang="en-US" sz="1800" b="0" i="0" u="none" strike="noStrike" baseline="0" dirty="0">
                <a:latin typeface="宋体" panose="02010600030101010101" pitchFamily="2" charset="-122"/>
                <a:ea typeface="宋体" panose="02010600030101010101" pitchFamily="2" charset="-122"/>
              </a:rPr>
              <a:t>）浮点值。因此，把最小的正浮点数除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将得到一个低于正常的值。如果除以一个非常大的值，会导致所有的位都为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。现在，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库已提供了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用于检查计算是否会产生低于正常值的函数。</a:t>
            </a:r>
            <a:endParaRPr lang="pt-BR" altLang="zh-CN" dirty="0">
              <a:latin typeface="TimesNewRomanPSMT"/>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维护标准任重道远。标准委员会在</a:t>
            </a:r>
            <a:r>
              <a:rPr lang="en-US" altLang="zh-CN" dirty="0"/>
              <a:t>2007</a:t>
            </a:r>
            <a:r>
              <a:rPr lang="zh-CN" altLang="en-US" dirty="0"/>
              <a:t>年承诺</a:t>
            </a:r>
            <a:r>
              <a:rPr lang="en-US" altLang="zh-CN" dirty="0"/>
              <a:t>C</a:t>
            </a:r>
            <a:r>
              <a:rPr lang="zh-CN" altLang="en-US" dirty="0"/>
              <a:t>标准的下一个版本是</a:t>
            </a:r>
            <a:r>
              <a:rPr lang="en-US" altLang="zh-CN" dirty="0"/>
              <a:t>C1X</a:t>
            </a:r>
            <a:r>
              <a:rPr lang="zh-CN" altLang="en-US" dirty="0"/>
              <a:t>，</a:t>
            </a:r>
            <a:r>
              <a:rPr lang="en-US" altLang="zh-CN" dirty="0"/>
              <a:t>2011</a:t>
            </a:r>
            <a:r>
              <a:rPr lang="zh-CN" altLang="en-US" dirty="0"/>
              <a:t>年终于发布了</a:t>
            </a:r>
            <a:r>
              <a:rPr lang="en-US" altLang="zh-CN" dirty="0">
                <a:solidFill>
                  <a:srgbClr val="FF0000"/>
                </a:solidFill>
              </a:rPr>
              <a:t>C11</a:t>
            </a:r>
            <a:r>
              <a:rPr lang="zh-CN" altLang="en-US" dirty="0">
                <a:solidFill>
                  <a:srgbClr val="FF0000"/>
                </a:solidFill>
              </a:rPr>
              <a:t>标准</a:t>
            </a:r>
            <a:r>
              <a:rPr lang="zh-CN" altLang="en-US" dirty="0"/>
              <a:t>。</a:t>
            </a:r>
            <a:endParaRPr lang="en-US" altLang="zh-CN" dirty="0"/>
          </a:p>
          <a:p>
            <a:r>
              <a:rPr lang="zh-CN" altLang="en-US" dirty="0"/>
              <a:t>此次，委员会提出了一些新的指导原则。出于对当前编程安全的担忧，不那么强调“信任程序员”目标</a:t>
            </a:r>
            <a:endParaRPr lang="en-US" altLang="zh-CN" dirty="0"/>
          </a:p>
          <a:p>
            <a:r>
              <a:rPr lang="zh-CN" altLang="en-US" dirty="0"/>
              <a:t>了。而且，供应商并未像对</a:t>
            </a:r>
            <a:r>
              <a:rPr lang="en-US" altLang="zh-CN" dirty="0"/>
              <a:t>C90</a:t>
            </a:r>
            <a:r>
              <a:rPr lang="zh-CN" altLang="en-US" dirty="0"/>
              <a:t>那样很好地接受和支持</a:t>
            </a:r>
            <a:r>
              <a:rPr lang="en-US" altLang="zh-CN" dirty="0"/>
              <a:t>C99</a:t>
            </a:r>
            <a:r>
              <a:rPr lang="zh-CN" altLang="en-US" dirty="0"/>
              <a:t>。这使得</a:t>
            </a:r>
            <a:r>
              <a:rPr lang="en-US" altLang="zh-CN" dirty="0"/>
              <a:t>C99</a:t>
            </a:r>
            <a:r>
              <a:rPr lang="zh-CN" altLang="en-US" dirty="0"/>
              <a:t>的一些特性成为</a:t>
            </a:r>
            <a:r>
              <a:rPr lang="en-US" altLang="zh-CN" dirty="0"/>
              <a:t>C11</a:t>
            </a:r>
            <a:r>
              <a:rPr lang="zh-CN" altLang="en-US" dirty="0"/>
              <a:t>的可选项。</a:t>
            </a:r>
            <a:endParaRPr lang="en-US" altLang="zh-CN" dirty="0"/>
          </a:p>
          <a:p>
            <a:r>
              <a:rPr lang="zh-CN" altLang="en-US" dirty="0"/>
              <a:t>因为委员会认为，不应要求服务小型机市场的供应商支持其目标环境中用不到的特性。另外需要强调的</a:t>
            </a:r>
            <a:endParaRPr lang="en-US" altLang="zh-CN" dirty="0"/>
          </a:p>
          <a:p>
            <a:r>
              <a:rPr lang="zh-CN" altLang="en-US" dirty="0"/>
              <a:t>是，修订标准的原因不是因为原标准不能用，而是需要跟进新的技术。例如，新标准添加了可选项支持</a:t>
            </a:r>
            <a:endParaRPr lang="en-US" altLang="zh-CN" dirty="0"/>
          </a:p>
          <a:p>
            <a:r>
              <a:rPr lang="zh-CN" altLang="en-US" dirty="0"/>
              <a:t>当前使用多处理器的计算机。</a:t>
            </a:r>
            <a:endParaRPr lang="zh-CN" altLang="en-US" dirty="0"/>
          </a:p>
          <a:p>
            <a:endParaRPr lang="zh-CN" altLang="en-US" dirty="0"/>
          </a:p>
          <a:p>
            <a:endParaRPr lang="zh-CN" altLang="en-US" dirty="0"/>
          </a:p>
          <a:p>
            <a:r>
              <a:rPr lang="zh-CN" altLang="en-US" dirty="0"/>
              <a:t>对于</a:t>
            </a:r>
            <a:r>
              <a:rPr lang="en-US" altLang="zh-CN" dirty="0"/>
              <a:t>C11</a:t>
            </a:r>
            <a:r>
              <a:rPr lang="zh-CN" altLang="en-US" dirty="0"/>
              <a:t>标准，我们浅尝辄止，深入分析这部分内容已超出本书讨论的范围。</a:t>
            </a:r>
            <a:endParaRPr lang="en-US" altLang="zh-CN" dirty="0"/>
          </a:p>
        </p:txBody>
      </p:sp>
      <p:sp>
        <p:nvSpPr>
          <p:cNvPr id="2" name="标题 1"/>
          <p:cNvSpPr>
            <a:spLocks noGrp="1"/>
          </p:cNvSpPr>
          <p:nvPr>
            <p:ph type="title"/>
          </p:nvPr>
        </p:nvSpPr>
        <p:spPr/>
        <p:txBody>
          <a:bodyPr/>
          <a:lstStyle/>
          <a:p>
            <a:r>
              <a:rPr lang="en-US" altLang="zh-CN" dirty="0"/>
              <a:t>1.6.3 C11</a:t>
            </a:r>
            <a:r>
              <a:rPr lang="zh-CN" altLang="en-US" dirty="0"/>
              <a:t>标准</a:t>
            </a:r>
            <a:endParaRPr lang="zh-CN" altLang="en-US"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还有另一个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特殊的浮点值</a:t>
            </a:r>
            <a:r>
              <a:rPr lang="en-US" altLang="zh-CN" sz="1800" b="0" i="0" u="none" strike="noStrike" baseline="0" dirty="0" err="1">
                <a:solidFill>
                  <a:srgbClr val="FF0000"/>
                </a:solidFill>
                <a:latin typeface="TimesNewRomanPSMT"/>
                <a:ea typeface="宋体" panose="02010600030101010101" pitchFamily="2" charset="-122"/>
              </a:rPr>
              <a:t>NaN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not a number</a:t>
            </a:r>
            <a:r>
              <a:rPr lang="zh-CN" altLang="en-US" sz="1800" b="0" i="0" u="none" strike="noStrike" baseline="0" dirty="0">
                <a:latin typeface="宋体" panose="02010600030101010101" pitchFamily="2" charset="-122"/>
                <a:ea typeface="宋体" panose="02010600030101010101" pitchFamily="2" charset="-122"/>
              </a:rPr>
              <a:t>的缩写）。例如，给</a:t>
            </a:r>
            <a:r>
              <a:rPr lang="en-US" altLang="zh-CN" sz="1800" b="0" i="0" u="none" strike="noStrike" baseline="0" dirty="0" err="1">
                <a:latin typeface="TimesNewRomanPSMT"/>
                <a:ea typeface="宋体" panose="02010600030101010101" pitchFamily="2" charset="-122"/>
              </a:rPr>
              <a:t>asin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函数传递一个值，该函数将返回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一个角度，该角度的正弦就是传入函数的值。但是正弦值不能大于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，因此，如果传入的参数大于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函数的行为是未定义的。在这种情况下，该函数将返回</a:t>
            </a:r>
            <a:r>
              <a:rPr lang="en-US" altLang="zh-CN" sz="1800" b="0" i="0" u="none" strike="noStrike" baseline="0" dirty="0" err="1">
                <a:latin typeface="TimesNewRomanPSMT"/>
                <a:ea typeface="宋体" panose="02010600030101010101" pitchFamily="2" charset="-122"/>
              </a:rPr>
              <a:t>NaN</a:t>
            </a:r>
            <a:r>
              <a:rPr lang="zh-CN" altLang="en-US" sz="1800" b="0" i="0" u="none" strike="noStrike" baseline="0" dirty="0">
                <a:latin typeface="宋体" panose="02010600030101010101" pitchFamily="2" charset="-122"/>
                <a:ea typeface="宋体" panose="02010600030101010101" pitchFamily="2" charset="-122"/>
              </a:rPr>
              <a:t>值，</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函数可将其显示为</a:t>
            </a:r>
            <a:r>
              <a:rPr lang="en-US" altLang="zh-CN" sz="1800" b="0" i="0" u="none" strike="noStrike" baseline="0" dirty="0">
                <a:latin typeface="TimesNewRomanPSMT"/>
                <a:ea typeface="宋体" panose="02010600030101010101" pitchFamily="2" charset="-122"/>
              </a:rPr>
              <a:t>nan</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NaN</a:t>
            </a:r>
            <a:r>
              <a:rPr lang="zh-CN" altLang="en-US" sz="1800" b="0" i="0" u="none" strike="noStrike" baseline="0" dirty="0">
                <a:latin typeface="宋体" panose="02010600030101010101" pitchFamily="2" charset="-122"/>
                <a:ea typeface="宋体" panose="02010600030101010101" pitchFamily="2" charset="-122"/>
              </a:rPr>
              <a:t>或其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他类似的内容。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fontScale="92500" lnSpcReduction="20000"/>
          </a:bodyPr>
          <a:lstStyle/>
          <a:p>
            <a:pPr algn="l"/>
            <a:r>
              <a:rPr lang="zh-CN" altLang="en-US" sz="1800" b="1" i="0" u="none" strike="noStrike" baseline="0" dirty="0">
                <a:latin typeface="宋体" panose="02010600030101010101" pitchFamily="2" charset="-122"/>
                <a:ea typeface="宋体" panose="02010600030101010101" pitchFamily="2" charset="-122"/>
              </a:rPr>
              <a:t>浮点数舍入错误</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给定一个数，加上</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，再减去原来给定的数，结果是多少？你一定认为是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。但是，下面的浮点运算给出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了不同的答案：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floaterr.c</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演示舍入错误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a,b</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2.0e20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2.0e20;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dirty="0">
              <a:latin typeface="TimesNewRomanPSMT"/>
              <a:ea typeface="宋体" panose="02010600030101010101" pitchFamily="2" charset="-122"/>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得出这些奇怪答案的原因是，计算机缺少足够的小数位来完成正确的运算。</a:t>
            </a:r>
            <a:r>
              <a:rPr lang="en-US" altLang="zh-CN" sz="1800" b="0" i="0" u="none" strike="noStrike" baseline="0" dirty="0">
                <a:latin typeface="TimesNewRomanPSMT"/>
                <a:ea typeface="宋体" panose="02010600030101010101" pitchFamily="2" charset="-122"/>
              </a:rPr>
              <a:t>2.0e20</a:t>
            </a:r>
            <a:r>
              <a:rPr lang="zh-CN" altLang="en-US" sz="1800" b="0" i="0" u="none" strike="noStrike" baseline="0" dirty="0">
                <a:latin typeface="宋体" panose="02010600030101010101" pitchFamily="2" charset="-122"/>
                <a:ea typeface="宋体" panose="02010600030101010101" pitchFamily="2" charset="-122"/>
              </a:rPr>
              <a:t>是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后面有</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果把该数加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，那么发生变化的是第</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位。要正确运算，程序至少要储存</a:t>
            </a:r>
            <a:r>
              <a:rPr lang="en-US" altLang="zh-CN" sz="1800" b="0" i="0" u="none" strike="noStrike" baseline="0" dirty="0">
                <a:latin typeface="TimesNewRomanPSMT"/>
                <a:ea typeface="宋体" panose="02010600030101010101" pitchFamily="2" charset="-122"/>
              </a:rPr>
              <a:t>21</a:t>
            </a:r>
            <a:r>
              <a:rPr lang="zh-CN" altLang="en-US" sz="1800" b="0" i="0" u="none" strike="noStrike" baseline="0" dirty="0">
                <a:latin typeface="宋体" panose="02010600030101010101" pitchFamily="2" charset="-122"/>
                <a:ea typeface="宋体" panose="02010600030101010101" pitchFamily="2" charset="-122"/>
              </a:rPr>
              <a:t>位数字。而</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通常只能储存按指数比例缩小或放大的</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位有效数字。在这种情况下，计算结果一定是错误的。另一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方面，如果把</a:t>
            </a:r>
            <a:r>
              <a:rPr lang="en-US" altLang="zh-CN" sz="1800" b="0" i="0" u="none" strike="noStrike" baseline="0" dirty="0">
                <a:latin typeface="TimesNewRomanPSMT"/>
                <a:ea typeface="宋体" panose="02010600030101010101" pitchFamily="2" charset="-122"/>
              </a:rPr>
              <a:t>2.0e20</a:t>
            </a:r>
            <a:r>
              <a:rPr lang="zh-CN" altLang="en-US" sz="1800" b="0" i="0" u="none" strike="noStrike" baseline="0" dirty="0">
                <a:latin typeface="宋体" panose="02010600030101010101" pitchFamily="2" charset="-122"/>
                <a:ea typeface="宋体" panose="02010600030101010101" pitchFamily="2" charset="-122"/>
              </a:rPr>
              <a:t>改成</a:t>
            </a:r>
            <a:r>
              <a:rPr lang="en-US" altLang="zh-CN" sz="1800" b="0" i="0" u="none" strike="noStrike" baseline="0" dirty="0">
                <a:latin typeface="TimesNewRomanPSMT"/>
                <a:ea typeface="宋体" panose="02010600030101010101" pitchFamily="2" charset="-122"/>
              </a:rPr>
              <a:t>2.0e4</a:t>
            </a:r>
            <a:r>
              <a:rPr lang="zh-CN" altLang="en-US" sz="1800" b="0" i="0" u="none" strike="noStrike" baseline="0" dirty="0">
                <a:latin typeface="宋体" panose="02010600030101010101" pitchFamily="2" charset="-122"/>
                <a:ea typeface="宋体" panose="02010600030101010101" pitchFamily="2" charset="-122"/>
              </a:rPr>
              <a:t>，计算结果就没问题。因为</a:t>
            </a:r>
            <a:r>
              <a:rPr lang="en-US" altLang="zh-CN" sz="1800" b="0" i="0" u="none" strike="noStrike" baseline="0" dirty="0">
                <a:latin typeface="TimesNewRomanPSMT"/>
                <a:ea typeface="宋体" panose="02010600030101010101" pitchFamily="2" charset="-122"/>
              </a:rPr>
              <a:t>2.0e4</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只需改变第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位上的数字，</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精度足够进行这样的计算。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838200" y="2435727"/>
            <a:ext cx="7161905" cy="885714"/>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3.4.6 float</a:t>
            </a:r>
            <a:r>
              <a:rPr lang="zh-CN" altLang="en-US" dirty="0"/>
              <a:t>、</a:t>
            </a:r>
            <a:r>
              <a:rPr lang="en-US" altLang="zh-CN" dirty="0"/>
              <a:t>double</a:t>
            </a:r>
            <a:r>
              <a:rPr lang="zh-CN" altLang="en-US" dirty="0"/>
              <a:t>和</a:t>
            </a:r>
            <a:r>
              <a:rPr lang="en-US" altLang="zh-CN" dirty="0"/>
              <a:t>long double</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浮点数表示法</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上一个方框中列出了由于计算机使用的系统不同，一个程序有不同的输出。原因是，根据前面介绍的知</a:t>
            </a:r>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识，实现浮点数表示法的方法有多种。为了尽可能地统一实现，</a:t>
            </a:r>
            <a:r>
              <a:rPr lang="zh-CN" altLang="en-US" sz="1800" b="0" i="0" u="none" strike="noStrike" baseline="0" dirty="0">
                <a:solidFill>
                  <a:srgbClr val="FF0000"/>
                </a:solidFill>
                <a:latin typeface="宋体" panose="02010600030101010101" pitchFamily="2" charset="-122"/>
                <a:ea typeface="宋体" panose="02010600030101010101" pitchFamily="2" charset="-122"/>
              </a:rPr>
              <a:t>电子和电气工程师协会（</a:t>
            </a:r>
            <a:r>
              <a:rPr lang="en-US" altLang="zh-CN" sz="1800" b="0" i="0" u="none" strike="noStrike" baseline="0" dirty="0">
                <a:solidFill>
                  <a:srgbClr val="FF0000"/>
                </a:solidFill>
                <a:latin typeface="TimesNewRomanPSMT"/>
                <a:ea typeface="宋体" panose="02010600030101010101" pitchFamily="2" charset="-122"/>
              </a:rPr>
              <a:t>IEEE</a:t>
            </a:r>
            <a:r>
              <a:rPr lang="zh-CN" altLang="en-US" sz="1800" b="0" i="0" u="none" strike="noStrike" baseline="0" dirty="0">
                <a:solidFill>
                  <a:srgbClr val="FF0000"/>
                </a:solidFill>
                <a:latin typeface="宋体" panose="02010600030101010101" pitchFamily="2" charset="-122"/>
                <a:ea typeface="宋体" panose="02010600030101010101" pitchFamily="2" charset="-122"/>
              </a:rPr>
              <a:t>）为浮点</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数计算和表示法开发了一套标准</a:t>
            </a:r>
            <a:r>
              <a:rPr lang="zh-CN" altLang="en-US" sz="1800" b="0" i="0" u="none" strike="noStrike" baseline="0" dirty="0">
                <a:latin typeface="宋体" panose="02010600030101010101" pitchFamily="2" charset="-122"/>
                <a:ea typeface="宋体" panose="02010600030101010101" pitchFamily="2" charset="-122"/>
              </a:rPr>
              <a:t>。现在，许多硬件浮点单元都采用该标准。</a:t>
            </a:r>
            <a:r>
              <a:rPr lang="en-US" altLang="zh-CN" sz="1800" b="0" i="0" u="none" strike="noStrike" baseline="0" dirty="0">
                <a:latin typeface="TimesNewRomanPSMT"/>
                <a:ea typeface="宋体" panose="02010600030101010101" pitchFamily="2" charset="-122"/>
              </a:rPr>
              <a:t>2011</a:t>
            </a:r>
            <a:r>
              <a:rPr lang="zh-CN" altLang="en-US" sz="1800" b="0" i="0" u="none" strike="noStrike" baseline="0" dirty="0">
                <a:latin typeface="宋体" panose="02010600030101010101" pitchFamily="2" charset="-122"/>
                <a:ea typeface="宋体" panose="02010600030101010101" pitchFamily="2" charset="-122"/>
              </a:rPr>
              <a:t>年，该标准被</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ISO/IEC/IEEE 60559:2011</a:t>
            </a:r>
            <a:r>
              <a:rPr lang="zh-CN" altLang="en-US" sz="1800" b="0" i="0" u="none" strike="noStrike" baseline="0" dirty="0">
                <a:latin typeface="宋体" panose="02010600030101010101" pitchFamily="2" charset="-122"/>
                <a:ea typeface="宋体" panose="02010600030101010101" pitchFamily="2" charset="-122"/>
              </a:rPr>
              <a:t>标准收录。该标准作为</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的可选项，符合硬件要求的平台可开启。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floaterr.c</a:t>
            </a:r>
            <a:r>
              <a:rPr lang="zh-CN" altLang="en-US" sz="1800" b="0" i="0" u="none" strike="noStrike" baseline="0" dirty="0">
                <a:latin typeface="宋体" panose="02010600030101010101" pitchFamily="2" charset="-122"/>
                <a:ea typeface="宋体" panose="02010600030101010101" pitchFamily="2" charset="-122"/>
              </a:rPr>
              <a:t>程序的第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个输出示例即是支持该浮点标准的系统显示的结果。支持</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标准的编译器还包含捕获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异常问题的工具。详见附录</a:t>
            </a:r>
            <a:r>
              <a:rPr lang="en-US" altLang="zh-CN" sz="1800" b="0" i="0" u="none" strike="noStrike" baseline="0" dirty="0">
                <a:latin typeface="TimesNewRomanPSMT"/>
                <a:ea typeface="宋体" panose="02010600030101010101" pitchFamily="2" charset="-122"/>
              </a:rPr>
              <a:t>B.5</a:t>
            </a:r>
            <a:r>
              <a:rPr lang="zh-CN" altLang="en-US" sz="1800" b="0" i="0" u="none" strike="noStrike" baseline="0" dirty="0">
                <a:latin typeface="宋体" panose="02010600030101010101" pitchFamily="2" charset="-122"/>
                <a:ea typeface="宋体" panose="02010600030101010101" pitchFamily="2" charset="-122"/>
              </a:rPr>
              <a:t>，参考资料</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gn="l"/>
            <a:endParaRPr lang="pt-BR" altLang="zh-CN" dirty="0">
              <a:latin typeface="TimesNewRomanPSMT"/>
              <a:ea typeface="宋体" panose="02010600030101010101" pitchFamily="2" charset="-122"/>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3.4.7 </a:t>
            </a:r>
            <a:r>
              <a:rPr lang="zh-CN" altLang="en-US" dirty="0"/>
              <a:t>复数和虚数类型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许多科学和工程计算都要用到复数和虚数。</a:t>
            </a:r>
            <a:r>
              <a:rPr lang="en-US" altLang="zh-CN" sz="1800" b="0" i="0" u="none" strike="noStrike" baseline="0" dirty="0">
                <a:latin typeface="TimesNewRomanPSMT"/>
                <a:ea typeface="宋体" panose="02010600030101010101" pitchFamily="2" charset="-122"/>
              </a:rPr>
              <a:t>C99 </a:t>
            </a:r>
            <a:r>
              <a:rPr lang="zh-CN" altLang="en-US" sz="1800" b="0" i="0" u="none" strike="noStrike" baseline="0" dirty="0">
                <a:latin typeface="宋体" panose="02010600030101010101" pitchFamily="2" charset="-122"/>
                <a:ea typeface="宋体" panose="02010600030101010101" pitchFamily="2" charset="-122"/>
              </a:rPr>
              <a:t>标准支持复数类型和虚数类型，但是有所保留。一些独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立实现，如嵌入式处理器的实现，就不需要使用复数和虚数（</a:t>
            </a:r>
            <a:r>
              <a:rPr lang="en-US" altLang="zh-CN" sz="1800" b="0" i="0" u="none" strike="noStrike" baseline="0" dirty="0">
                <a:latin typeface="TimesNewRomanPSMT"/>
                <a:ea typeface="宋体" panose="02010600030101010101" pitchFamily="2" charset="-122"/>
              </a:rPr>
              <a:t>VCR</a:t>
            </a:r>
            <a:r>
              <a:rPr lang="zh-CN" altLang="en-US" sz="1800" b="0" i="0" u="none" strike="noStrike" baseline="0" dirty="0">
                <a:latin typeface="宋体" panose="02010600030101010101" pitchFamily="2" charset="-122"/>
                <a:ea typeface="宋体" panose="02010600030101010101" pitchFamily="2" charset="-122"/>
              </a:rPr>
              <a:t>芯片就不需要复数）。一般而言，虚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数类型都是可选项。</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标准把整个复数软件包都作为可选项。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简而言之，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种复数类型：</a:t>
            </a:r>
            <a:r>
              <a:rPr lang="en-US" altLang="zh-CN" sz="1800" b="0" i="0" u="none" strike="noStrike" baseline="0" dirty="0" err="1">
                <a:latin typeface="TimesNewRomanPSMT"/>
                <a:ea typeface="宋体" panose="02010600030101010101" pitchFamily="2" charset="-122"/>
              </a:rPr>
              <a:t>float_Complex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double_Complex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double _Complex</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float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类型的变量应包含两个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类型的值，分别表示复数的实部和虚部。类似地，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数类型是</a:t>
            </a:r>
            <a:r>
              <a:rPr lang="en-US" altLang="zh-CN" sz="1800" b="0" i="0" u="none" strike="noStrike" baseline="0" dirty="0" err="1">
                <a:latin typeface="TimesNewRomanPSMT"/>
                <a:ea typeface="宋体" panose="02010600030101010101" pitchFamily="2" charset="-122"/>
              </a:rPr>
              <a:t>float_Imaginary</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 _Imaginary</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double _Imaginary</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latin typeface="TimesNewRomanPSMT"/>
              <a:ea typeface="宋体" panose="02010600030101010101" pitchFamily="2" charset="-122"/>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3.4.7 </a:t>
            </a:r>
            <a:r>
              <a:rPr lang="zh-CN" altLang="en-US" dirty="0"/>
              <a:t>复数和虚数类型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如果包含</a:t>
            </a:r>
            <a:r>
              <a:rPr lang="en-US" altLang="zh-CN" sz="1800" b="0" i="0" u="none" strike="noStrike" baseline="0" dirty="0" err="1">
                <a:latin typeface="TimesNewRomanPSMT"/>
                <a:ea typeface="宋体" panose="02010600030101010101" pitchFamily="2" charset="-122"/>
              </a:rPr>
              <a:t>complex.h</a:t>
            </a:r>
            <a:r>
              <a:rPr lang="zh-CN" altLang="en-US" sz="1800" b="0" i="0" u="none" strike="noStrike" baseline="0" dirty="0">
                <a:latin typeface="宋体" panose="02010600030101010101" pitchFamily="2" charset="-122"/>
                <a:ea typeface="宋体" panose="02010600030101010101" pitchFamily="2" charset="-122"/>
              </a:rPr>
              <a:t>头文件，便可用</a:t>
            </a:r>
            <a:r>
              <a:rPr lang="en-US" altLang="zh-CN" sz="1800" b="0" i="0" u="none" strike="noStrike" baseline="0" dirty="0">
                <a:latin typeface="TimesNewRomanPSMT"/>
                <a:ea typeface="宋体" panose="02010600030101010101" pitchFamily="2" charset="-122"/>
              </a:rPr>
              <a:t>complex</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imaginary</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_Imaginary</a:t>
            </a:r>
            <a:r>
              <a:rPr lang="zh-CN" altLang="en-US" sz="1800" b="0" i="0" u="none" strike="noStrike" baseline="0" dirty="0">
                <a:latin typeface="宋体" panose="02010600030101010101" pitchFamily="2" charset="-122"/>
                <a:ea typeface="宋体" panose="02010600030101010101" pitchFamily="2" charset="-122"/>
              </a:rPr>
              <a:t>，还可以用</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的平方根。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为何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标准不直接用 </a:t>
            </a:r>
            <a:r>
              <a:rPr lang="en-US" altLang="zh-CN" sz="1800" b="0" i="0" u="none" strike="noStrike" baseline="0" dirty="0">
                <a:latin typeface="TimesNewRomanPSMT"/>
                <a:ea typeface="宋体" panose="02010600030101010101" pitchFamily="2" charset="-122"/>
              </a:rPr>
              <a:t>complex </a:t>
            </a:r>
            <a:r>
              <a:rPr lang="zh-CN" altLang="en-US" sz="1800" b="0" i="0" u="none" strike="noStrike" baseline="0" dirty="0">
                <a:latin typeface="宋体" panose="02010600030101010101" pitchFamily="2" charset="-122"/>
                <a:ea typeface="宋体" panose="02010600030101010101" pitchFamily="2" charset="-122"/>
              </a:rPr>
              <a:t>作为关键字来代替</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，而要添加一个头文件（该头文件中把</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complex</a:t>
            </a:r>
            <a:r>
              <a:rPr lang="zh-CN" altLang="en-US" sz="1800" b="0" i="0" u="none" strike="noStrike" baseline="0" dirty="0">
                <a:latin typeface="宋体" panose="02010600030101010101" pitchFamily="2" charset="-122"/>
                <a:ea typeface="宋体" panose="02010600030101010101" pitchFamily="2" charset="-122"/>
              </a:rPr>
              <a:t>定义为</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）？因为标准委员会考虑到，如果使用新的关键字，会导致以该关键字作为标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识符的现有代码全部失效。例如，之前的 </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，许多程序员已经使用 </a:t>
            </a:r>
            <a:r>
              <a:rPr lang="en-US" altLang="zh-CN" sz="1800" b="0" i="0" u="none" strike="noStrike" baseline="0" dirty="0">
                <a:latin typeface="TimesNewRomanPSMT"/>
                <a:ea typeface="宋体" panose="02010600030101010101" pitchFamily="2" charset="-122"/>
              </a:rPr>
              <a:t>struct complex </a:t>
            </a:r>
            <a:r>
              <a:rPr lang="zh-CN" altLang="en-US" sz="1800" b="0" i="0" u="none" strike="noStrike" baseline="0" dirty="0">
                <a:latin typeface="宋体" panose="02010600030101010101" pitchFamily="2" charset="-122"/>
                <a:ea typeface="宋体" panose="02010600030101010101" pitchFamily="2" charset="-122"/>
              </a:rPr>
              <a:t>定义一个结构来表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示复数或者心理学程序中的心理状况（关键字</a:t>
            </a:r>
            <a:r>
              <a:rPr lang="en-US" altLang="zh-CN" sz="1800" b="0" i="0" u="none" strike="noStrike" baseline="0" dirty="0">
                <a:latin typeface="TimesNewRomanPSMT"/>
                <a:ea typeface="宋体" panose="02010600030101010101" pitchFamily="2" charset="-122"/>
              </a:rPr>
              <a:t>struct</a:t>
            </a:r>
            <a:r>
              <a:rPr lang="zh-CN" altLang="en-US" sz="1800" b="0" i="0" u="none" strike="noStrike" baseline="0" dirty="0">
                <a:latin typeface="宋体" panose="02010600030101010101" pitchFamily="2" charset="-122"/>
                <a:ea typeface="宋体" panose="02010600030101010101" pitchFamily="2" charset="-122"/>
              </a:rPr>
              <a:t>用于定义能储存多个值的结构，详见第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章）。让</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complex</a:t>
            </a:r>
            <a:r>
              <a:rPr lang="zh-CN" altLang="en-US" sz="1800" b="0" i="0" u="none" strike="noStrike" baseline="0" dirty="0">
                <a:latin typeface="宋体" panose="02010600030101010101" pitchFamily="2" charset="-122"/>
                <a:ea typeface="宋体" panose="02010600030101010101" pitchFamily="2" charset="-122"/>
              </a:rPr>
              <a:t>成为关键字会导致之前的这些代码出现语法错误。但是，使用</a:t>
            </a:r>
            <a:r>
              <a:rPr lang="en-US" altLang="zh-CN" sz="1800" b="0" i="0" u="none" strike="noStrike" baseline="0" dirty="0">
                <a:latin typeface="TimesNewRomanPSMT"/>
                <a:ea typeface="宋体" panose="02010600030101010101" pitchFamily="2" charset="-122"/>
              </a:rPr>
              <a:t>struct _Complex</a:t>
            </a:r>
            <a:r>
              <a:rPr lang="zh-CN" altLang="en-US" sz="1800" b="0" i="0" u="none" strike="noStrike" baseline="0" dirty="0">
                <a:latin typeface="宋体" panose="02010600030101010101" pitchFamily="2" charset="-122"/>
                <a:ea typeface="宋体" panose="02010600030101010101" pitchFamily="2" charset="-122"/>
              </a:rPr>
              <a:t>的人很少，特别是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标准使用首字母是下划线的标识符作为预留字以后。因此，标准委员会选定</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作为关键字，在不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用考虑名称冲突的情况下可选择使用</a:t>
            </a:r>
            <a:r>
              <a:rPr lang="en-US" altLang="zh-CN" sz="1800" b="0" i="0" u="none" strike="noStrike" baseline="0" dirty="0">
                <a:latin typeface="TimesNewRomanPSMT"/>
                <a:ea typeface="宋体" panose="02010600030101010101" pitchFamily="2" charset="-122"/>
              </a:rPr>
              <a:t>complex</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latin typeface="TimesNewRomanPSMT"/>
              <a:ea typeface="宋体" panose="02010600030101010101" pitchFamily="2" charset="-122"/>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现在已经介绍完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语言的所有基本数据类型。有些人认为这些类型实在太多了，但有些人觉得还不够用。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语言没有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字符串类型</a:t>
            </a:r>
            <a:r>
              <a:rPr lang="zh-CN" altLang="en-US" sz="1800" b="0" i="0" u="none" strike="noStrike" baseline="0" dirty="0">
                <a:latin typeface="宋体" panose="02010600030101010101" pitchFamily="2" charset="-122"/>
                <a:ea typeface="宋体" panose="02010600030101010101" pitchFamily="2" charset="-122"/>
              </a:rPr>
              <a:t>，但也能很好地处理字符串。第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章将详细介绍相关内容。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语言还有一些从基本类型衍生的其他类型，包括</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数组、指针、结构和联合</a:t>
            </a:r>
            <a:r>
              <a:rPr lang="zh-CN" altLang="en-US" sz="1800" b="0" i="0" u="none" strike="noStrike" baseline="0" dirty="0">
                <a:latin typeface="宋体" panose="02010600030101010101" pitchFamily="2" charset="-122"/>
                <a:ea typeface="宋体" panose="02010600030101010101" pitchFamily="2" charset="-122"/>
              </a:rPr>
              <a:t>。尽管后面章节中会详细介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绍这些类型，但是本章的程序示例中已经用到了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指针</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指针（</a:t>
            </a:r>
            <a:r>
              <a:rPr lang="en-US" altLang="zh-CN" sz="1800" b="0" i="0" u="none" strike="noStrike" baseline="0" dirty="0">
                <a:latin typeface="TimesNewRomanPSMT"/>
                <a:ea typeface="宋体" panose="02010600030101010101" pitchFamily="2" charset="-122"/>
              </a:rPr>
              <a:t>pointer</a:t>
            </a:r>
            <a:r>
              <a:rPr lang="zh-CN" altLang="en-US" sz="1800" b="0" i="0" u="none" strike="noStrike" baseline="0" dirty="0">
                <a:latin typeface="宋体" panose="02010600030101010101" pitchFamily="2" charset="-122"/>
                <a:ea typeface="宋体" panose="02010600030101010101" pitchFamily="2" charset="-122"/>
              </a:rPr>
              <a:t>）指向变量或其他数据对象位置</a:t>
            </a:r>
            <a:r>
              <a:rPr lang="en-US" altLang="zh-CN"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例如，在</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函数中用到的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前缀</a:t>
            </a:r>
            <a:r>
              <a:rPr lang="en-US" altLang="zh-CN" sz="1800" b="0" i="0" u="none" strike="noStrike" baseline="0" dirty="0">
                <a:solidFill>
                  <a:srgbClr val="FF0000"/>
                </a:solidFill>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，便创建了一个指针，告诉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把数据放在何处。</a:t>
            </a:r>
            <a:endParaRPr lang="pt-BR" altLang="zh-CN" dirty="0">
              <a:latin typeface="TimesNewRomanPSMT"/>
              <a:ea typeface="宋体" panose="02010600030101010101" pitchFamily="2" charset="-122"/>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小结：基本数据类型</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基本数据类型由</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个关键字组成：</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short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unsigned</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float</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_Imaginary</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latin typeface="TimesNewRomanPSMT"/>
              <a:ea typeface="宋体" panose="02010600030101010101" pitchFamily="2" charset="-122"/>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有符号整型：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有符号整型可用于表示正整数和负整数。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系统给定的基本整数类型。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语言规定</a:t>
            </a:r>
            <a:r>
              <a:rPr lang="en-US" altLang="zh-CN" sz="1800" b="0" i="0" u="none" strike="noStrike" baseline="0" dirty="0">
                <a:solidFill>
                  <a:srgbClr val="FF0000"/>
                </a:solidFill>
                <a:latin typeface="TimesNewRomanPSMT"/>
                <a:ea typeface="宋体" panose="02010600030101010101" pitchFamily="2" charset="-122"/>
              </a:rPr>
              <a:t>int类型不</a:t>
            </a:r>
            <a:r>
              <a:rPr lang="zh-CN" altLang="en-US" sz="1800" b="0" i="0" u="none" strike="noStrike" baseline="0" dirty="0">
                <a:solidFill>
                  <a:srgbClr val="FF0000"/>
                </a:solidFill>
                <a:latin typeface="宋体" panose="02010600030101010101" pitchFamily="2" charset="-122"/>
                <a:ea typeface="宋体" panose="02010600030101010101" pitchFamily="2" charset="-122"/>
              </a:rPr>
              <a:t>小于</a:t>
            </a:r>
            <a:r>
              <a:rPr lang="en-US" altLang="zh-CN" sz="1800" b="0" i="0" u="none" strike="noStrike" baseline="0" dirty="0">
                <a:solidFill>
                  <a:srgbClr val="FF0000"/>
                </a:solidFill>
                <a:latin typeface="TimesNewRomanPSMT"/>
                <a:ea typeface="宋体" panose="02010600030101010101" pitchFamily="2" charset="-122"/>
              </a:rPr>
              <a:t>16</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short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short int ——</a:t>
            </a:r>
            <a:r>
              <a:rPr lang="zh-CN" altLang="en-US" sz="1800" b="0" i="0" u="none" strike="noStrike" baseline="0" dirty="0">
                <a:latin typeface="宋体" panose="02010600030101010101" pitchFamily="2" charset="-122"/>
                <a:ea typeface="宋体" panose="02010600030101010101" pitchFamily="2" charset="-122"/>
              </a:rPr>
              <a:t>最大的</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类型整数小于或等于最大的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类型整数。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语言规定</a:t>
            </a:r>
            <a:r>
              <a:rPr lang="en-US" altLang="zh-CN" sz="1800" b="0" i="0" u="none" strike="noStrike" baseline="0" dirty="0">
                <a:solidFill>
                  <a:srgbClr val="FF0000"/>
                </a:solidFill>
                <a:latin typeface="TimesNewRomanPSMT"/>
                <a:ea typeface="宋体" panose="02010600030101010101" pitchFamily="2" charset="-122"/>
              </a:rPr>
              <a:t>short</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类型至少占</a:t>
            </a:r>
            <a:r>
              <a:rPr lang="en-US" altLang="zh-CN" sz="1800" b="0" i="0" u="none" strike="noStrike" baseline="0" dirty="0">
                <a:solidFill>
                  <a:srgbClr val="FF0000"/>
                </a:solidFill>
                <a:latin typeface="TimesNewRomanPSMT"/>
                <a:ea typeface="宋体" panose="02010600030101010101" pitchFamily="2" charset="-122"/>
              </a:rPr>
              <a:t>16</a:t>
            </a:r>
            <a:endParaRPr lang="en-US" altLang="zh-CN" sz="1800" b="0" i="0" u="none" strike="noStrike" baseline="0" dirty="0">
              <a:solidFill>
                <a:srgbClr val="FF0000"/>
              </a:solidFill>
              <a:latin typeface="TimesNewRomanPSMT"/>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long int ——</a:t>
            </a:r>
            <a:r>
              <a:rPr lang="zh-CN" altLang="en-US" sz="1800" b="0" i="0" u="none" strike="noStrike" baseline="0" dirty="0">
                <a:latin typeface="宋体" panose="02010600030101010101" pitchFamily="2" charset="-122"/>
                <a:ea typeface="宋体" panose="02010600030101010101" pitchFamily="2" charset="-122"/>
              </a:rPr>
              <a:t>该类型可表示的整数大于或等于最大的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类型整数。</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语言规定</a:t>
            </a:r>
            <a:r>
              <a:rPr lang="en-US" altLang="zh-CN" sz="1800" b="0" i="0" u="none" strike="noStrike" baseline="0" dirty="0">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类型至少占</a:t>
            </a:r>
            <a:r>
              <a:rPr lang="en-US" altLang="zh-CN" sz="1800" b="0" i="0" u="none" strike="noStrike" baseline="0" dirty="0">
                <a:solidFill>
                  <a:srgbClr val="FF0000"/>
                </a:solidFill>
                <a:latin typeface="TimesNewRomanPSMT"/>
                <a:ea typeface="宋体" panose="02010600030101010101" pitchFamily="2" charset="-122"/>
              </a:rPr>
              <a:t>32</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long </a:t>
            </a:r>
            <a:r>
              <a:rPr lang="en-US" altLang="zh-CN" sz="1800" b="0" i="0" u="none" strike="noStrike" baseline="0" dirty="0" err="1">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int ——</a:t>
            </a:r>
            <a:r>
              <a:rPr lang="zh-CN" altLang="en-US" sz="1800" b="0" i="0" u="none" strike="noStrike" baseline="0" dirty="0">
                <a:latin typeface="宋体" panose="02010600030101010101" pitchFamily="2" charset="-122"/>
                <a:ea typeface="宋体" panose="02010600030101010101" pitchFamily="2" charset="-122"/>
              </a:rPr>
              <a:t>该类型可表示的整数大于或等于最大的</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类型整数。</a:t>
            </a:r>
            <a:r>
              <a:rPr lang="en-US" altLang="zh-CN" sz="1800" b="0" i="0" u="none" strike="noStrike" baseline="0" dirty="0">
                <a:solidFill>
                  <a:srgbClr val="FF0000"/>
                </a:solidFill>
                <a:latin typeface="TimesNewRomanPSMT"/>
                <a:ea typeface="宋体" panose="02010600030101010101" pitchFamily="2" charset="-122"/>
              </a:rPr>
              <a:t>Long </a:t>
            </a:r>
            <a:r>
              <a:rPr lang="en-US" altLang="zh-CN" sz="1800" b="0" i="0" u="none" strike="noStrike" baseline="0" dirty="0" err="1">
                <a:solidFill>
                  <a:srgbClr val="FF0000"/>
                </a:solidFill>
                <a:latin typeface="TimesNewRomanPSMT"/>
                <a:ea typeface="宋体" panose="02010600030101010101" pitchFamily="2" charset="-122"/>
              </a:rPr>
              <a:t>long</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类型至少占</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64</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一般而言，</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类型占用的内存比</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类型大，</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类型的宽度要么和</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类型相同，要么和</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类型相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同。例如，旧</a:t>
            </a:r>
            <a:r>
              <a:rPr lang="en-US" altLang="zh-CN" sz="1800" b="0" i="0" u="none" strike="noStrike" baseline="0" dirty="0">
                <a:latin typeface="TimesNewRomanPSMT"/>
                <a:ea typeface="宋体" panose="02010600030101010101" pitchFamily="2" charset="-122"/>
              </a:rPr>
              <a:t>DOS</a:t>
            </a:r>
            <a:r>
              <a:rPr lang="zh-CN" altLang="en-US" sz="1800" b="0" i="0" u="none" strike="noStrike" baseline="0" dirty="0">
                <a:latin typeface="宋体" panose="02010600030101010101" pitchFamily="2" charset="-122"/>
                <a:ea typeface="宋体" panose="02010600030101010101" pitchFamily="2" charset="-122"/>
              </a:rPr>
              <a:t>系统的</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提供</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，以及</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Windows 95</a:t>
            </a:r>
            <a:r>
              <a:rPr lang="zh-CN" altLang="en-US" sz="1800" b="0" i="0" u="none" strike="noStrike" baseline="0" dirty="0">
                <a:latin typeface="宋体" panose="02010600030101010101" pitchFamily="2" charset="-122"/>
                <a:ea typeface="宋体" panose="02010600030101010101" pitchFamily="2" charset="-122"/>
              </a:rPr>
              <a:t>系统提供</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及</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注意</a:t>
            </a:r>
            <a:endParaRPr lang="zh-CN" altLang="en-US" dirty="0"/>
          </a:p>
          <a:p>
            <a:endParaRPr lang="en-US" altLang="zh-CN" dirty="0"/>
          </a:p>
          <a:p>
            <a:r>
              <a:rPr lang="zh-CN" altLang="en-US" dirty="0"/>
              <a:t>本书使用术语</a:t>
            </a:r>
            <a:r>
              <a:rPr lang="en-US" altLang="zh-CN" dirty="0"/>
              <a:t>ANSI C</a:t>
            </a:r>
            <a:r>
              <a:rPr lang="zh-CN" altLang="en-US" dirty="0"/>
              <a:t>、</a:t>
            </a:r>
            <a:r>
              <a:rPr lang="en-US" altLang="zh-CN" dirty="0"/>
              <a:t>ISO C</a:t>
            </a:r>
            <a:r>
              <a:rPr lang="zh-CN" altLang="en-US" dirty="0"/>
              <a:t>或</a:t>
            </a:r>
            <a:r>
              <a:rPr lang="en-US" altLang="zh-CN" dirty="0"/>
              <a:t>ANSI/ISO C</a:t>
            </a:r>
            <a:r>
              <a:rPr lang="zh-CN" altLang="en-US" dirty="0"/>
              <a:t>讲解</a:t>
            </a:r>
            <a:r>
              <a:rPr lang="en-US" altLang="zh-CN" dirty="0"/>
              <a:t>C89/90</a:t>
            </a:r>
            <a:r>
              <a:rPr lang="zh-CN" altLang="en-US" dirty="0"/>
              <a:t>和较新标准共有的特性，用</a:t>
            </a:r>
            <a:r>
              <a:rPr lang="en-US" altLang="zh-CN" dirty="0"/>
              <a:t>C99</a:t>
            </a:r>
            <a:r>
              <a:rPr lang="zh-CN" altLang="en-US" dirty="0"/>
              <a:t>或</a:t>
            </a:r>
            <a:r>
              <a:rPr lang="en-US" altLang="zh-CN" dirty="0"/>
              <a:t>C11</a:t>
            </a:r>
            <a:r>
              <a:rPr lang="zh-CN" altLang="en-US" dirty="0"/>
              <a:t>介绍新的特</a:t>
            </a:r>
            <a:endParaRPr lang="en-US" altLang="zh-CN" dirty="0"/>
          </a:p>
          <a:p>
            <a:r>
              <a:rPr lang="zh-CN" altLang="en-US" dirty="0"/>
              <a:t>性。有时也使用</a:t>
            </a:r>
            <a:r>
              <a:rPr lang="en-US" altLang="zh-CN" dirty="0"/>
              <a:t>C90</a:t>
            </a:r>
            <a:r>
              <a:rPr lang="zh-CN" altLang="en-US" dirty="0"/>
              <a:t>（例如，讨论一个特性被首次加入</a:t>
            </a:r>
            <a:r>
              <a:rPr lang="en-US" altLang="zh-CN" dirty="0"/>
              <a:t>C</a:t>
            </a:r>
            <a:r>
              <a:rPr lang="zh-CN" altLang="en-US" dirty="0"/>
              <a:t>语言时）。</a:t>
            </a:r>
            <a:endParaRPr lang="en-US" altLang="zh-CN" dirty="0"/>
          </a:p>
        </p:txBody>
      </p:sp>
      <p:sp>
        <p:nvSpPr>
          <p:cNvPr id="2" name="标题 1"/>
          <p:cNvSpPr>
            <a:spLocks noGrp="1"/>
          </p:cNvSpPr>
          <p:nvPr>
            <p:ph type="title"/>
          </p:nvPr>
        </p:nvSpPr>
        <p:spPr/>
        <p:txBody>
          <a:bodyPr/>
          <a:lstStyle/>
          <a:p>
            <a:r>
              <a:rPr lang="en-US" altLang="zh-CN" dirty="0"/>
              <a:t>1.6.3 C11</a:t>
            </a:r>
            <a:r>
              <a:rPr lang="zh-CN" altLang="en-US" dirty="0"/>
              <a:t>标准</a:t>
            </a:r>
            <a:endParaRPr lang="zh-CN" alt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无符号整型：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无符号整型只能用于表示零和正整数，因此无符号整型可表示的正整数比有符号整型的大。在整型类型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前加上</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a:t>
            </a:r>
            <a:r>
              <a:rPr lang="en-US" altLang="zh-CN" sz="1800" b="0" i="0" u="none" strike="noStrike" baseline="0" dirty="0">
                <a:solidFill>
                  <a:srgbClr val="FF0000"/>
                </a:solidFill>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表明该类型是无符号整型：</a:t>
            </a:r>
            <a:r>
              <a:rPr lang="en-US" altLang="zh-CN" sz="1800" b="0" i="0" u="none" strike="noStrike" baseline="0" dirty="0" err="1">
                <a:latin typeface="TimesNewRomanPSMT"/>
                <a:ea typeface="宋体" panose="02010600030101010101" pitchFamily="2" charset="-122"/>
              </a:rPr>
              <a:t>unsignedint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。单独的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相当于</a:t>
            </a:r>
            <a:r>
              <a:rPr lang="en-US" altLang="zh-CN" sz="1800" b="0" i="0" u="none" strike="noStrike" baseline="0" dirty="0" err="1">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字符类型：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可打印</a:t>
            </a:r>
            <a:r>
              <a:rPr lang="zh-CN" altLang="en-US" sz="1800" b="0" i="0" u="none" strike="noStrike" baseline="0" dirty="0">
                <a:latin typeface="宋体" panose="02010600030101010101" pitchFamily="2" charset="-122"/>
                <a:ea typeface="宋体" panose="02010600030101010101" pitchFamily="2" charset="-122"/>
              </a:rPr>
              <a:t>出来的符号（如</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）都是字符。根据定义，</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类型表示</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一个字符要占用</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字节内存</a:t>
            </a:r>
            <a:r>
              <a:rPr lang="zh-CN" altLang="en-US" sz="1800" b="0" i="0" u="none" strike="noStrike" baseline="0" dirty="0">
                <a:latin typeface="宋体" panose="02010600030101010101" pitchFamily="2" charset="-122"/>
                <a:ea typeface="宋体" panose="02010600030101010101" pitchFamily="2" charset="-122"/>
              </a:rPr>
              <a:t>。出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于历史原因，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字节通常是</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位，但是如果要表示基本字符集，也可以是</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位或更大。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a:t>
            </a:r>
            <a:r>
              <a:rPr lang="zh-CN" altLang="en-US" sz="1800" b="0" i="0" u="none" strike="noStrike" baseline="0" dirty="0">
                <a:latin typeface="宋体" panose="02010600030101010101" pitchFamily="2" charset="-122"/>
                <a:ea typeface="宋体" panose="02010600030101010101" pitchFamily="2" charset="-122"/>
              </a:rPr>
              <a:t>字符类型的关键字。有些编译器使用有符号的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，而有些则使用无符号的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。在需要时，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前面加上关键字</a:t>
            </a:r>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来指明具体使用哪一种类型。</a:t>
            </a:r>
            <a:endParaRPr lang="pt-BR" altLang="zh-CN" b="1" dirty="0">
              <a:latin typeface="TimesNewRomanPSMT"/>
              <a:ea typeface="宋体" panose="02010600030101010101" pitchFamily="2" charset="-122"/>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布尔类型：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布尔值表示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_Bool ——</a:t>
            </a:r>
            <a:r>
              <a:rPr lang="zh-CN" altLang="en-US" sz="1800" b="0" i="0" u="none" strike="noStrike" baseline="0" dirty="0">
                <a:latin typeface="宋体" panose="02010600030101010101" pitchFamily="2" charset="-122"/>
                <a:ea typeface="宋体" panose="02010600030101010101" pitchFamily="2" charset="-122"/>
              </a:rPr>
              <a:t>布尔类型的关键字。布尔类型是无符号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类型，所占用的空间只要能储存</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即可。</a:t>
            </a:r>
            <a:endParaRPr lang="pt-BR" altLang="zh-CN" b="1" dirty="0">
              <a:latin typeface="TimesNewRomanPSMT"/>
              <a:ea typeface="宋体" panose="02010600030101010101" pitchFamily="2" charset="-122"/>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实浮点类型：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实浮点类型可表示正浮点数和负浮点数。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a:t>
            </a:r>
            <a:r>
              <a:rPr lang="zh-CN" altLang="en-US" sz="1800" b="0" i="0" u="none" strike="noStrike" baseline="0" dirty="0">
                <a:latin typeface="宋体" panose="02010600030101010101" pitchFamily="2" charset="-122"/>
                <a:ea typeface="宋体" panose="02010600030101010101" pitchFamily="2" charset="-122"/>
              </a:rPr>
              <a:t>系统的基本浮点类型，可精确表示</a:t>
            </a:r>
            <a:r>
              <a:rPr lang="zh-CN" altLang="en-US" sz="1800" b="0" i="0" u="none" strike="noStrike" baseline="0" dirty="0">
                <a:solidFill>
                  <a:srgbClr val="FF0000"/>
                </a:solidFill>
                <a:latin typeface="宋体" panose="02010600030101010101" pitchFamily="2" charset="-122"/>
                <a:ea typeface="宋体" panose="02010600030101010101" pitchFamily="2" charset="-122"/>
              </a:rPr>
              <a:t>至少</a:t>
            </a:r>
            <a:r>
              <a:rPr lang="en-US" altLang="zh-CN" sz="1800" b="0" i="0" u="none" strike="noStrike" baseline="0" dirty="0">
                <a:solidFill>
                  <a:srgbClr val="FF0000"/>
                </a:solidFill>
                <a:latin typeface="TimesNewRomanPSMT"/>
                <a:ea typeface="宋体" panose="02010600030101010101" pitchFamily="2" charset="-122"/>
              </a:rPr>
              <a:t>6</a:t>
            </a:r>
            <a:r>
              <a:rPr lang="zh-CN" altLang="en-US" sz="1800" b="0" i="0" u="none" strike="noStrike" baseline="0" dirty="0">
                <a:solidFill>
                  <a:srgbClr val="FF0000"/>
                </a:solidFill>
                <a:latin typeface="宋体" panose="02010600030101010101" pitchFamily="2" charset="-122"/>
                <a:ea typeface="宋体" panose="02010600030101010101" pitchFamily="2" charset="-122"/>
              </a:rPr>
              <a:t>位有效数字</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a:t>
            </a:r>
            <a:r>
              <a:rPr lang="zh-CN" altLang="en-US" sz="1800" b="0" i="0" u="none" strike="noStrike" baseline="0" dirty="0">
                <a:latin typeface="宋体" panose="02010600030101010101" pitchFamily="2" charset="-122"/>
                <a:ea typeface="宋体" panose="02010600030101010101" pitchFamily="2" charset="-122"/>
              </a:rPr>
              <a:t>储存浮点数的范围（可能）更大，能表示比 </a:t>
            </a:r>
            <a:r>
              <a:rPr lang="en-US" altLang="zh-CN" sz="1800" b="0" i="0" u="none" strike="noStrike" baseline="0" dirty="0">
                <a:latin typeface="TimesNewRomanPSMT"/>
                <a:ea typeface="宋体" panose="02010600030101010101" pitchFamily="2" charset="-122"/>
              </a:rPr>
              <a:t>float </a:t>
            </a:r>
            <a:r>
              <a:rPr lang="zh-CN" altLang="en-US" sz="1800" b="0" i="0" u="none" strike="noStrike" baseline="0" dirty="0">
                <a:latin typeface="宋体" panose="02010600030101010101" pitchFamily="2" charset="-122"/>
                <a:ea typeface="宋体" panose="02010600030101010101" pitchFamily="2" charset="-122"/>
              </a:rPr>
              <a:t>类型更多的有效数字（至少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位，通常会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更多）和更大的指数。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long </a:t>
            </a:r>
            <a:r>
              <a:rPr lang="en-US" altLang="zh-CN" sz="1800" b="0" i="0" u="none" strike="noStrike" baseline="0" dirty="0" err="1">
                <a:latin typeface="TimesNewRomanPSMT"/>
              </a:rPr>
              <a:t>long</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储存浮点数的范围（可能）比</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更大，能表示比</a:t>
            </a:r>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更多的有效数字和更大的指数。</a:t>
            </a:r>
            <a:endParaRPr lang="pt-BR" altLang="zh-CN" b="1" dirty="0">
              <a:latin typeface="TimesNewRomanPSMT"/>
              <a:ea typeface="宋体" panose="02010600030101010101" pitchFamily="2" charset="-122"/>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复数和虚数浮点数：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虚数类型是可选的类型。复数的实部和虚部类型都基于实浮点类型来构成：</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float _Complex</a:t>
            </a:r>
            <a:endParaRPr lang="en-US" altLang="zh-CN" sz="1800" b="0" i="0" u="none" strike="noStrike" baseline="0" dirty="0">
              <a:latin typeface="TimesNewRomanPSMT"/>
            </a:endParaRPr>
          </a:p>
          <a:p>
            <a:pPr algn="l"/>
            <a:r>
              <a:rPr lang="en-US" altLang="zh-CN" sz="1800" b="0" i="0" u="none" strike="noStrike" baseline="0" dirty="0">
                <a:latin typeface="TimesNewRomanPSMT"/>
              </a:rPr>
              <a:t>double _Complex</a:t>
            </a:r>
            <a:endParaRPr lang="en-US" altLang="zh-CN" sz="1800" b="0" i="0" u="none" strike="noStrike" baseline="0" dirty="0">
              <a:latin typeface="TimesNewRomanPSMT"/>
            </a:endParaRPr>
          </a:p>
          <a:p>
            <a:pPr algn="l"/>
            <a:r>
              <a:rPr lang="en-US" altLang="zh-CN" sz="1800" b="0" i="0" u="none" strike="noStrike" baseline="0" dirty="0">
                <a:latin typeface="TimesNewRomanPSMT"/>
              </a:rPr>
              <a:t>long double _Complex</a:t>
            </a:r>
            <a:endParaRPr lang="en-US" altLang="zh-CN" sz="1800" b="0" i="0" u="none" strike="noStrike" baseline="0" dirty="0">
              <a:latin typeface="TimesNewRomanPSMT"/>
            </a:endParaRPr>
          </a:p>
          <a:p>
            <a:pPr algn="l"/>
            <a:r>
              <a:rPr lang="en-US" altLang="zh-CN" sz="1800" b="0" i="0" u="none" strike="noStrike" baseline="0" dirty="0">
                <a:latin typeface="TimesNewRomanPSMT"/>
              </a:rPr>
              <a:t>float _Imaginary</a:t>
            </a:r>
            <a:endParaRPr lang="en-US" altLang="zh-CN" sz="1800" b="0" i="0" u="none" strike="noStrike" baseline="0" dirty="0">
              <a:latin typeface="TimesNewRomanPSMT"/>
            </a:endParaRPr>
          </a:p>
          <a:p>
            <a:pPr algn="l"/>
            <a:r>
              <a:rPr lang="en-US" altLang="zh-CN" sz="1800" b="0" i="0" u="none" strike="noStrike" baseline="0" dirty="0">
                <a:latin typeface="TimesNewRomanPSMT"/>
              </a:rPr>
              <a:t>double _Imaginary</a:t>
            </a:r>
            <a:endParaRPr lang="en-US" altLang="zh-CN" sz="1800" b="0" i="0" u="none" strike="noStrike" baseline="0" dirty="0">
              <a:latin typeface="TimesNewRomanPSMT"/>
            </a:endParaRPr>
          </a:p>
          <a:p>
            <a:pPr algn="l"/>
            <a:r>
              <a:rPr lang="en-US" altLang="zh-CN" sz="1800" b="0" i="0" u="none" strike="noStrike" baseline="0" dirty="0">
                <a:latin typeface="TimesNewRomanPSMT"/>
              </a:rPr>
              <a:t>long </a:t>
            </a:r>
            <a:r>
              <a:rPr lang="en-US" altLang="zh-CN" sz="1800" b="0" i="0" u="none" strike="noStrike" baseline="0" dirty="0" err="1">
                <a:latin typeface="TimesNewRomanPSMT"/>
              </a:rPr>
              <a:t>long</a:t>
            </a:r>
            <a:r>
              <a:rPr lang="en-US" altLang="zh-CN" sz="1800" b="0" i="0" u="none" strike="noStrike" baseline="0" dirty="0">
                <a:latin typeface="TimesNewRomanPSMT"/>
              </a:rPr>
              <a:t> _Imaginary</a:t>
            </a:r>
            <a:endParaRPr lang="pt-BR" altLang="zh-CN" b="1" dirty="0">
              <a:latin typeface="TimesNewRomanPSMT"/>
              <a:ea typeface="宋体" panose="02010600030101010101" pitchFamily="2" charset="-122"/>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小结：如何声明简单变量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选择需要的类型。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使用有效的字符给变量起一个变量名。</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按以下格式进行声明：</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类型说明符 变量名</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类型说明符由一个或多个关键字组成。下面是一些示例：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erest</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unsigned short cash;</a:t>
            </a:r>
            <a:endParaRPr lang="pt-BR" altLang="zh-CN" b="1" dirty="0">
              <a:latin typeface="TimesNewRomanPSMT"/>
              <a:ea typeface="宋体" panose="02010600030101010101" pitchFamily="2" charset="-122"/>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3.4.8 </a:t>
            </a:r>
            <a:r>
              <a:rPr lang="zh-CN" altLang="en-US" dirty="0"/>
              <a:t>其他类型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可以同时声明相同类型的多个变量，</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用逗号分隔</a:t>
            </a:r>
            <a:r>
              <a:rPr lang="zh-CN" altLang="en-US" sz="1800" b="0" i="0" u="none" strike="noStrike" baseline="0" dirty="0">
                <a:latin typeface="宋体" panose="02010600030101010101" pitchFamily="2" charset="-122"/>
                <a:ea typeface="宋体" panose="02010600030101010101" pitchFamily="2" charset="-122"/>
              </a:rPr>
              <a:t>各变量名，如下所示：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char </a:t>
            </a:r>
            <a:r>
              <a:rPr lang="en-US" altLang="zh-CN" sz="1800" b="0" i="0" u="none" strike="noStrike" baseline="0" dirty="0" err="1">
                <a:latin typeface="TimesNewRomanPSMT"/>
              </a:rPr>
              <a:t>ch</a:t>
            </a:r>
            <a:r>
              <a:rPr lang="en-US" altLang="zh-CN" sz="1800" b="0" i="0" u="none" strike="noStrike" baseline="0" dirty="0">
                <a:latin typeface="TimesNewRomanPSMT"/>
              </a:rPr>
              <a:t>, </a:t>
            </a:r>
            <a:r>
              <a:rPr lang="en-US" altLang="zh-CN" sz="1800" b="0" i="0" u="none" strike="noStrike" baseline="0" dirty="0" err="1">
                <a:latin typeface="TimesNewRomanPSMT"/>
              </a:rPr>
              <a:t>init</a:t>
            </a:r>
            <a:r>
              <a:rPr lang="en-US" altLang="zh-CN" sz="1800" b="0" i="0" u="none" strike="noStrike" baseline="0" dirty="0">
                <a:latin typeface="TimesNewRomanPSMT"/>
              </a:rPr>
              <a:t>, </a:t>
            </a:r>
            <a:r>
              <a:rPr lang="en-US" altLang="zh-CN" sz="1800" b="0" i="0" u="none" strike="noStrike" baseline="0" dirty="0" err="1">
                <a:latin typeface="TimesNewRomanPSMT"/>
              </a:rPr>
              <a:t>ans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在声明的同时还可以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初始化变量</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float mass = 6.0E24;</a:t>
            </a:r>
            <a:endParaRPr lang="pt-BR" altLang="zh-CN" b="1" dirty="0">
              <a:latin typeface="TimesNewRomanPSMT"/>
              <a:ea typeface="宋体" panose="02010600030101010101" pitchFamily="2" charset="-122"/>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3.4.9 </a:t>
            </a:r>
            <a:r>
              <a:rPr lang="zh-CN" altLang="en-US" dirty="0"/>
              <a:t>类型大小</a:t>
            </a:r>
            <a:endParaRPr lang="zh-CN" altLang="en-US" dirty="0"/>
          </a:p>
        </p:txBody>
      </p:sp>
      <p:sp>
        <p:nvSpPr>
          <p:cNvPr id="7" name="内容占位符 6"/>
          <p:cNvSpPr>
            <a:spLocks noGrp="1"/>
          </p:cNvSpPr>
          <p:nvPr>
            <p:ph idx="1"/>
          </p:nvPr>
        </p:nvSpPr>
        <p:spPr>
          <a:xfrm>
            <a:off x="838200" y="1691829"/>
            <a:ext cx="10515600" cy="4731477"/>
          </a:xfrm>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如何知道当前系统的指定</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类型的大小</a:t>
            </a:r>
            <a:r>
              <a:rPr lang="zh-CN" altLang="en-US" sz="1800" b="0" i="0" u="none" strike="noStrike" baseline="0" dirty="0">
                <a:latin typeface="宋体" panose="02010600030101010101" pitchFamily="2" charset="-122"/>
                <a:ea typeface="宋体" panose="02010600030101010101" pitchFamily="2" charset="-122"/>
              </a:rPr>
              <a:t>是多少？运行程序清单</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，会列出当前系统的各类型的大小。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3.8 </a:t>
            </a:r>
            <a:r>
              <a:rPr lang="en-US" altLang="zh-CN" sz="1800" b="1" i="0" u="none" strike="noStrike" baseline="0" dirty="0" err="1">
                <a:latin typeface="TimesNewRomanPS-BoldMT"/>
                <a:ea typeface="宋体" panose="02010600030101010101" pitchFamily="2" charset="-122"/>
              </a:rPr>
              <a:t>typesize.c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typesize.c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打印类型大小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C99</a:t>
            </a:r>
            <a:r>
              <a:rPr lang="zh-CN" altLang="en-US" sz="1800" b="0" i="0" u="none" strike="noStrike" baseline="0" dirty="0">
                <a:latin typeface="宋体" panose="02010600030101010101" pitchFamily="2" charset="-122"/>
                <a:ea typeface="宋体" panose="02010600030101010101" pitchFamily="2" charset="-122"/>
              </a:rPr>
              <a:t>为类型大小提供</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转换说明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(char));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(long));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endParaRPr lang="pt-BR" altLang="zh-CN" b="1" dirty="0">
              <a:latin typeface="TimesNewRomanPSMT"/>
              <a:ea typeface="宋体" panose="02010600030101010101" pitchFamily="2" charset="-122"/>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3.4.9 </a:t>
            </a:r>
            <a:r>
              <a:rPr lang="zh-CN" altLang="en-US" dirty="0"/>
              <a:t>类型大小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err="1">
                <a:latin typeface="TimesNewRomanPSMT"/>
              </a:rPr>
              <a:t>	sizeof</a:t>
            </a:r>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sizeof</a:t>
            </a:r>
            <a:r>
              <a:rPr lang="en-US" altLang="zh-CN" sz="1800" b="0" i="0" u="none" strike="noStrike" baseline="0" dirty="0">
                <a:latin typeface="TimesNewRomanPSMT"/>
              </a:rPr>
              <a:t>(double));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("Type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sizeof</a:t>
            </a:r>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b="1" dirty="0">
              <a:latin typeface="TimesNewRomanPSMT"/>
              <a:ea typeface="宋体" panose="02010600030101010101" pitchFamily="2" charset="-122"/>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3.4.9 </a:t>
            </a:r>
            <a:r>
              <a:rPr lang="zh-CN" altLang="en-US" dirty="0"/>
              <a:t>类型大小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err="1">
                <a:solidFill>
                  <a:srgbClr val="FF0000"/>
                </a:solidFill>
                <a:latin typeface="TimesNewRomanPSMT"/>
              </a:rPr>
              <a:t>sizeof</a:t>
            </a:r>
            <a:r>
              <a:rPr lang="zh-CN" altLang="en-US" sz="1800" b="0" i="0" u="none" strike="noStrike" baseline="0" dirty="0">
                <a:solidFill>
                  <a:srgbClr val="000000"/>
                </a:solidFill>
                <a:latin typeface="宋体" panose="02010600030101010101" pitchFamily="2" charset="-122"/>
                <a:ea typeface="宋体" panose="02010600030101010101" pitchFamily="2" charset="-122"/>
              </a:rPr>
              <a:t>是</a:t>
            </a:r>
            <a:r>
              <a:rPr lang="en-US" altLang="zh-CN" sz="1800" b="0" i="0" u="none" strike="noStrike" baseline="0" dirty="0">
                <a:solidFill>
                  <a:srgbClr val="000000"/>
                </a:solidFill>
                <a:latin typeface="TimesNewRomanPSMT"/>
                <a:ea typeface="宋体" panose="02010600030101010101" pitchFamily="2" charset="-122"/>
              </a:rPr>
              <a:t>C</a:t>
            </a:r>
            <a:r>
              <a:rPr lang="zh-CN" altLang="en-US" sz="1800" b="0" i="0" u="none" strike="noStrike" baseline="0" dirty="0">
                <a:solidFill>
                  <a:srgbClr val="000000"/>
                </a:solidFill>
                <a:latin typeface="宋体" panose="02010600030101010101" pitchFamily="2" charset="-122"/>
                <a:ea typeface="宋体" panose="02010600030101010101" pitchFamily="2" charset="-122"/>
              </a:rPr>
              <a:t>语言的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内置运算符</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以字节为单位</a:t>
            </a:r>
            <a:r>
              <a:rPr lang="zh-CN" altLang="en-US" sz="1800" b="0" i="0" u="none" strike="noStrike" baseline="0" dirty="0">
                <a:solidFill>
                  <a:srgbClr val="000000"/>
                </a:solidFill>
                <a:latin typeface="宋体" panose="02010600030101010101" pitchFamily="2" charset="-122"/>
                <a:ea typeface="宋体" panose="02010600030101010101" pitchFamily="2" charset="-122"/>
              </a:rPr>
              <a:t>给出指定类型的大小。</a:t>
            </a:r>
            <a:r>
              <a:rPr lang="en-US" altLang="zh-CN" sz="1800" b="0" i="0" u="none" strike="noStrike" baseline="0" dirty="0">
                <a:solidFill>
                  <a:srgbClr val="000000"/>
                </a:solidFill>
                <a:latin typeface="TimesNewRomanPSMT"/>
                <a:ea typeface="宋体" panose="02010600030101010101" pitchFamily="2" charset="-122"/>
              </a:rPr>
              <a:t>C99</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a:solidFill>
                  <a:srgbClr val="000000"/>
                </a:solidFill>
                <a:latin typeface="TimesNewRomanPSMT"/>
                <a:ea typeface="宋体" panose="02010600030101010101" pitchFamily="2" charset="-122"/>
              </a:rPr>
              <a:t>C11</a:t>
            </a:r>
            <a:r>
              <a:rPr lang="zh-CN" altLang="en-US" sz="1800" b="0" i="0" u="none" strike="noStrike" baseline="0" dirty="0">
                <a:solidFill>
                  <a:srgbClr val="000000"/>
                </a:solidFill>
                <a:latin typeface="宋体" panose="02010600030101010101" pitchFamily="2" charset="-122"/>
                <a:ea typeface="宋体" panose="02010600030101010101" pitchFamily="2" charset="-122"/>
              </a:rPr>
              <a:t>提供</a:t>
            </a:r>
            <a:r>
              <a:rPr lang="en-US" altLang="zh-CN"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zd</a:t>
            </a:r>
            <a:r>
              <a:rPr lang="zh-CN" altLang="en-US" sz="1800" b="0" i="0" u="none" strike="noStrike" baseline="0" dirty="0">
                <a:solidFill>
                  <a:srgbClr val="000000"/>
                </a:solidFill>
                <a:latin typeface="宋体" panose="02010600030101010101" pitchFamily="2" charset="-122"/>
                <a:ea typeface="宋体" panose="02010600030101010101" pitchFamily="2" charset="-122"/>
              </a:rPr>
              <a:t>转换说明匹配</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en-US" altLang="zh-CN" sz="1800" b="0" i="0" u="none" strike="noStrike" baseline="0" dirty="0" err="1">
                <a:solidFill>
                  <a:srgbClr val="000000"/>
                </a:solidFill>
                <a:latin typeface="TimesNewRomanPSMT"/>
                <a:ea typeface="宋体" panose="02010600030101010101" pitchFamily="2" charset="-122"/>
              </a:rPr>
              <a:t>sizeof</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的返回类型。一些不支持</a:t>
            </a:r>
            <a:r>
              <a:rPr lang="en-US" altLang="zh-CN" sz="1800" b="0" i="0" u="none" strike="noStrike" baseline="0" dirty="0">
                <a:solidFill>
                  <a:srgbClr val="000000"/>
                </a:solidFill>
                <a:latin typeface="TimesNewRomanPSMT"/>
                <a:ea typeface="宋体" panose="02010600030101010101" pitchFamily="2" charset="-122"/>
              </a:rPr>
              <a:t>C99</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a:solidFill>
                  <a:srgbClr val="000000"/>
                </a:solidFill>
                <a:latin typeface="TimesNewRomanPSMT"/>
                <a:ea typeface="宋体" panose="02010600030101010101" pitchFamily="2" charset="-122"/>
              </a:rPr>
              <a:t>C11</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的编译器可用</a:t>
            </a:r>
            <a:r>
              <a:rPr lang="en-US" altLang="zh-CN" sz="1800" b="0" i="0" u="none" strike="noStrike" baseline="0" dirty="0">
                <a:solidFill>
                  <a:srgbClr val="000000"/>
                </a:solidFill>
                <a:latin typeface="TimesNewRomanPSMT"/>
                <a:ea typeface="宋体" panose="02010600030101010101" pitchFamily="2" charset="-122"/>
              </a:rPr>
              <a:t>%u</a:t>
            </a:r>
            <a:r>
              <a:rPr lang="zh-CN" altLang="en-US" sz="1800" b="0" i="0" u="none" strike="noStrike" baseline="0" dirty="0">
                <a:solidFill>
                  <a:srgbClr val="000000"/>
                </a:solidFill>
                <a:latin typeface="宋体" panose="02010600030101010101" pitchFamily="2" charset="-122"/>
                <a:ea typeface="宋体" panose="02010600030101010101" pitchFamily="2" charset="-122"/>
              </a:rPr>
              <a:t>或</a:t>
            </a:r>
            <a:r>
              <a:rPr lang="en-US" altLang="zh-CN"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lu</a:t>
            </a:r>
            <a:r>
              <a:rPr lang="zh-CN" altLang="en-US" sz="1800" b="0" i="0" u="none" strike="noStrike" baseline="0" dirty="0">
                <a:solidFill>
                  <a:srgbClr val="000000"/>
                </a:solidFill>
                <a:latin typeface="宋体" panose="02010600030101010101" pitchFamily="2" charset="-122"/>
                <a:ea typeface="宋体" panose="02010600030101010101" pitchFamily="2" charset="-122"/>
              </a:rPr>
              <a:t>代替</a:t>
            </a:r>
            <a:r>
              <a:rPr lang="en-US" altLang="zh-CN"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zd</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int has a size of 4 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char has a size of 1 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long has a size of 8 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has a size of 8 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double has a size of 8 bytes.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Type long double has a size of 16 bytes.</a:t>
            </a:r>
            <a:endParaRPr lang="pt-BR" altLang="zh-CN" b="1" dirty="0">
              <a:latin typeface="TimesNewRomanPSMT"/>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FF0000"/>
                </a:solidFill>
              </a:rPr>
              <a:t>C</a:t>
            </a:r>
            <a:r>
              <a:rPr lang="zh-CN" altLang="en-US" dirty="0">
                <a:solidFill>
                  <a:srgbClr val="FF0000"/>
                </a:solidFill>
              </a:rPr>
              <a:t>是编译型语言</a:t>
            </a:r>
            <a:r>
              <a:rPr lang="zh-CN" altLang="en-US" dirty="0"/>
              <a:t>。如果之前使用过编译型语言（如，</a:t>
            </a:r>
            <a:r>
              <a:rPr lang="en-US" altLang="zh-CN" dirty="0"/>
              <a:t>Pascal</a:t>
            </a:r>
            <a:r>
              <a:rPr lang="zh-CN" altLang="en-US" dirty="0"/>
              <a:t>或</a:t>
            </a:r>
            <a:r>
              <a:rPr lang="en-US" altLang="zh-CN" dirty="0"/>
              <a:t>FORTRAN</a:t>
            </a:r>
            <a:r>
              <a:rPr lang="zh-CN" altLang="en-US" dirty="0"/>
              <a:t>），就会很熟悉组建</a:t>
            </a:r>
            <a:r>
              <a:rPr lang="en-US" altLang="zh-CN" dirty="0"/>
              <a:t>C</a:t>
            </a:r>
            <a:r>
              <a:rPr lang="zh-CN" altLang="en-US" dirty="0"/>
              <a:t>程序的几</a:t>
            </a:r>
            <a:endParaRPr lang="en-US" altLang="zh-CN" dirty="0"/>
          </a:p>
          <a:p>
            <a:r>
              <a:rPr lang="zh-CN" altLang="en-US" dirty="0"/>
              <a:t>个基本步骤。但是，如果以前使用的是</a:t>
            </a:r>
            <a:r>
              <a:rPr lang="zh-CN" altLang="en-US" dirty="0">
                <a:solidFill>
                  <a:srgbClr val="FF0000"/>
                </a:solidFill>
              </a:rPr>
              <a:t>解释型语言</a:t>
            </a:r>
            <a:r>
              <a:rPr lang="zh-CN" altLang="en-US" dirty="0"/>
              <a:t>（如，</a:t>
            </a:r>
            <a:r>
              <a:rPr lang="en-US" altLang="zh-CN" dirty="0"/>
              <a:t>BASIC</a:t>
            </a:r>
            <a:r>
              <a:rPr lang="zh-CN" altLang="en-US" dirty="0"/>
              <a:t>）或面向图形界面语言（如，</a:t>
            </a:r>
            <a:r>
              <a:rPr lang="en-US" altLang="zh-CN" dirty="0"/>
              <a:t>Visual </a:t>
            </a:r>
            <a:endParaRPr lang="en-US" altLang="zh-CN" dirty="0"/>
          </a:p>
          <a:p>
            <a:r>
              <a:rPr lang="en-US" altLang="zh-CN" dirty="0"/>
              <a:t>Basic</a:t>
            </a:r>
            <a:r>
              <a:rPr lang="zh-CN" altLang="en-US" dirty="0"/>
              <a:t>），或者甚至没接触过任何编程语言，就有必要学习如何编译。别担心，这并不复杂。首先，为</a:t>
            </a:r>
            <a:endParaRPr lang="en-US" altLang="zh-CN" dirty="0"/>
          </a:p>
          <a:p>
            <a:r>
              <a:rPr lang="zh-CN" altLang="en-US" dirty="0"/>
              <a:t>了让读者对编程有大概的了解，我们把编写</a:t>
            </a:r>
            <a:r>
              <a:rPr lang="en-US" altLang="zh-CN" dirty="0"/>
              <a:t>C</a:t>
            </a:r>
            <a:r>
              <a:rPr lang="zh-CN" altLang="en-US" dirty="0"/>
              <a:t>程序的过程分解成</a:t>
            </a:r>
            <a:r>
              <a:rPr lang="en-US" altLang="zh-CN" dirty="0"/>
              <a:t>7</a:t>
            </a:r>
            <a:r>
              <a:rPr lang="zh-CN" altLang="en-US" dirty="0"/>
              <a:t>个步骤（见图</a:t>
            </a:r>
            <a:r>
              <a:rPr lang="en-US" altLang="zh-CN" dirty="0"/>
              <a:t>1.3</a:t>
            </a:r>
            <a:r>
              <a:rPr lang="zh-CN" altLang="en-US" dirty="0"/>
              <a:t>）。注意，这是理想</a:t>
            </a:r>
            <a:endParaRPr lang="en-US" altLang="zh-CN" dirty="0"/>
          </a:p>
          <a:p>
            <a:r>
              <a:rPr lang="zh-CN" altLang="en-US" dirty="0"/>
              <a:t>状态。在实际的使用过程中，尤其是在较大型的项目中，可能要做一些重复的工作，根据下一个步骤的</a:t>
            </a:r>
            <a:endParaRPr lang="en-US" altLang="zh-CN" dirty="0"/>
          </a:p>
          <a:p>
            <a:r>
              <a:rPr lang="zh-CN" altLang="en-US" dirty="0"/>
              <a:t>情况来调整或改进上一个步骤。</a:t>
            </a:r>
            <a:endParaRPr lang="en-US" altLang="zh-CN" dirty="0"/>
          </a:p>
        </p:txBody>
      </p:sp>
      <p:sp>
        <p:nvSpPr>
          <p:cNvPr id="2" name="标题 1"/>
          <p:cNvSpPr>
            <a:spLocks noGrp="1"/>
          </p:cNvSpPr>
          <p:nvPr>
            <p:ph type="title"/>
          </p:nvPr>
        </p:nvSpPr>
        <p:spPr/>
        <p:txBody>
          <a:bodyPr/>
          <a:lstStyle/>
          <a:p>
            <a:r>
              <a:rPr lang="en-US" altLang="zh-CN" dirty="0"/>
              <a:t>1.7 </a:t>
            </a:r>
            <a:r>
              <a:rPr lang="zh-CN" altLang="en-US" dirty="0"/>
              <a:t>使用</a:t>
            </a:r>
            <a:r>
              <a:rPr lang="en-US" altLang="zh-CN" dirty="0"/>
              <a:t>C</a:t>
            </a:r>
            <a:r>
              <a:rPr lang="zh-CN" altLang="en-US" dirty="0"/>
              <a:t>语言的</a:t>
            </a:r>
            <a:r>
              <a:rPr lang="en-US" altLang="zh-CN" dirty="0"/>
              <a:t>7</a:t>
            </a:r>
            <a:r>
              <a:rPr lang="zh-CN" altLang="en-US" dirty="0"/>
              <a:t>个步骤</a:t>
            </a:r>
            <a:endParaRPr lang="zh-CN" altLang="en-US"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3.4.9 </a:t>
            </a:r>
            <a:r>
              <a:rPr lang="zh-CN" altLang="en-US" dirty="0"/>
              <a:t>类型大小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该程序列出了</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种类型的大小，你也可以把程序中的类型更换成感兴趣的其他类型。注意，因为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义了</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字节，所以</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类型的大小一定是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字节。而在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类型为</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位的系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统中，</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给出的</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字节。在</a:t>
            </a:r>
            <a:r>
              <a:rPr lang="en-US" altLang="zh-CN" sz="1800" b="0" i="0" u="none" strike="noStrike" baseline="0" dirty="0" err="1">
                <a:latin typeface="TimesNewRomanPSMT"/>
                <a:ea typeface="宋体" panose="02010600030101010101" pitchFamily="2" charset="-122"/>
              </a:rPr>
              <a:t>limits.h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float.h</a:t>
            </a:r>
            <a:r>
              <a:rPr lang="zh-CN" altLang="en-US" sz="1800" b="0" i="0" u="none" strike="noStrike" baseline="0" dirty="0">
                <a:latin typeface="宋体" panose="02010600030101010101" pitchFamily="2" charset="-122"/>
                <a:ea typeface="宋体" panose="02010600030101010101" pitchFamily="2" charset="-122"/>
              </a:rPr>
              <a:t>头文件中有类型限制的相关信息（下一章将详细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介绍这两个头文件）。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顺带一提，注意该程序最后几行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语句都被分为两行，只要不在引号内部或一个单词中间断行，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就可以这样写。</a:t>
            </a:r>
            <a:endParaRPr lang="pt-BR" altLang="zh-CN" b="1" dirty="0">
              <a:latin typeface="TimesNewRomanPSMT"/>
              <a:ea typeface="宋体" panose="02010600030101010101" pitchFamily="2" charset="-122"/>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3.5 </a:t>
            </a:r>
            <a:r>
              <a:rPr lang="zh-CN" altLang="en-US" dirty="0"/>
              <a:t>使用数据类型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编写程序时，应注意合理选择所需的变量及其类型。通常，用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类型表示数字，</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类型表示字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符。在使用变量之前必须先声明，并选择有意义的变量名。初始化变量应使用与变量类型匹配的常数类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型。例如：</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apples = 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正确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oranges = 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不好的形式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相比，</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在检查类型匹配方面不太严格。</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编译器甚至允许二次初始化，但在激活了较高级别警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告时，会给出警告。最好不要养成这样的习惯。</a:t>
            </a:r>
            <a:endParaRPr lang="pt-BR" altLang="zh-CN" b="1" dirty="0">
              <a:latin typeface="TimesNewRomanPSMT"/>
              <a:ea typeface="宋体" panose="02010600030101010101" pitchFamily="2" charset="-122"/>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3.5 </a:t>
            </a:r>
            <a:r>
              <a:rPr lang="zh-CN" altLang="en-US" dirty="0"/>
              <a:t>使用数据类型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把一个类型的数值初始化给不同类型的变量时，编译器会把值转换成与变量匹配的类型，这将导致部分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数据丢失。例如，下面的初始化：</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cost = 12.99;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类型的值初始化</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pi = 3.1415926536;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类型的值初始化</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类型的变量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3.5 </a:t>
            </a:r>
            <a:r>
              <a:rPr lang="zh-CN" altLang="en-US" dirty="0"/>
              <a:t>使用数据类型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个声明，</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编译器把浮点数转换成整数时，会直接丢弃（截断）小数部分，而不进行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四舍五入。第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个声明会损失一些精度，因为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只保证了</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类型前</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位的精度。编译器对这样的初始化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可能给出警告。读者在编译程序清单</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时可能就遇到了这种警告。</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许多程序员和公司内部都有系统化的命名约定，在变量名中体现其类型。例如，用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_</a:t>
            </a:r>
            <a:r>
              <a:rPr lang="zh-CN" altLang="en-US" sz="1800" b="0" i="0" u="none" strike="noStrike" baseline="0" dirty="0">
                <a:latin typeface="宋体" panose="02010600030101010101" pitchFamily="2" charset="-122"/>
                <a:ea typeface="宋体" panose="02010600030101010101" pitchFamily="2" charset="-122"/>
              </a:rPr>
              <a:t>前缀表示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us_</a:t>
            </a:r>
            <a:r>
              <a:rPr lang="zh-CN" altLang="en-US" sz="1800" b="0" i="0" u="none" strike="noStrike" baseline="0" dirty="0">
                <a:latin typeface="宋体" panose="02010600030101010101" pitchFamily="2" charset="-122"/>
                <a:ea typeface="宋体" panose="02010600030101010101" pitchFamily="2" charset="-122"/>
              </a:rPr>
              <a:t>前缀表示 </a:t>
            </a:r>
            <a:r>
              <a:rPr lang="en-US" altLang="zh-CN" sz="1800" b="0" i="0" u="none" strike="noStrike" baseline="0" dirty="0">
                <a:latin typeface="TimesNewRomanPSMT"/>
                <a:ea typeface="宋体" panose="02010600030101010101" pitchFamily="2" charset="-122"/>
              </a:rPr>
              <a:t>unsigned short </a:t>
            </a:r>
            <a:r>
              <a:rPr lang="zh-CN" altLang="en-US" sz="1800" b="0" i="0" u="none" strike="noStrike" baseline="0" dirty="0">
                <a:latin typeface="宋体" panose="02010600030101010101" pitchFamily="2" charset="-122"/>
                <a:ea typeface="宋体" panose="02010600030101010101" pitchFamily="2" charset="-122"/>
              </a:rPr>
              <a:t>类型。这样，一眼就能看出来 </a:t>
            </a:r>
            <a:r>
              <a:rPr lang="en-US" altLang="zh-CN" sz="1800" b="0" i="0" u="none" strike="noStrike" baseline="0" dirty="0" err="1">
                <a:latin typeface="TimesNewRomanPSMT"/>
                <a:ea typeface="宋体" panose="02010600030101010101" pitchFamily="2" charset="-122"/>
              </a:rPr>
              <a:t>i_smart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是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类型的变量， </a:t>
            </a:r>
            <a:r>
              <a:rPr lang="en-US" altLang="zh-CN" sz="1800" b="0" i="0" u="none" strike="noStrike" baseline="0" dirty="0" err="1">
                <a:latin typeface="TimesNewRomanPSMT"/>
                <a:ea typeface="宋体" panose="02010600030101010101" pitchFamily="2" charset="-122"/>
              </a:rPr>
              <a:t>us_versmart</a:t>
            </a:r>
            <a:r>
              <a:rPr lang="zh-CN" altLang="en-US" sz="1800" b="0" i="0" u="none" strike="noStrike" baseline="0" dirty="0">
                <a:latin typeface="宋体" panose="02010600030101010101" pitchFamily="2" charset="-122"/>
                <a:ea typeface="宋体" panose="02010600030101010101" pitchFamily="2" charset="-122"/>
              </a:rPr>
              <a:t>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类型的变量。</a:t>
            </a:r>
            <a:endParaRPr lang="pt-BR" altLang="zh-CN" b="1" dirty="0">
              <a:latin typeface="TimesNewRomanPSMT"/>
              <a:ea typeface="宋体" panose="02010600030101010101" pitchFamily="2" charset="-122"/>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有必要再次提醒读者注意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函数的用法。读者应该还记得，传递给函数的信息被称为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参数</a:t>
            </a:r>
            <a:r>
              <a:rPr lang="zh-CN" altLang="en-US" sz="1800" b="0" i="0" u="none" strike="noStrike" baseline="0" dirty="0">
                <a:latin typeface="宋体" panose="02010600030101010101" pitchFamily="2" charset="-122"/>
                <a:ea typeface="宋体" panose="02010600030101010101" pitchFamily="2" charset="-122"/>
              </a:rPr>
              <a:t>。例如，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("Hello, pal.")</a:t>
            </a:r>
            <a:r>
              <a:rPr lang="zh-CN" altLang="en-US" sz="1800" b="0" i="0" u="none" strike="noStrike" baseline="0" dirty="0">
                <a:latin typeface="宋体" panose="02010600030101010101" pitchFamily="2" charset="-122"/>
                <a:ea typeface="宋体" panose="02010600030101010101" pitchFamily="2" charset="-122"/>
              </a:rPr>
              <a:t>函数调用有一个参数：</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Hello,pal</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。双引号中的字符序列（如，</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Hello,pal</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）被称为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字符串（</a:t>
            </a:r>
            <a:r>
              <a:rPr lang="en-US" altLang="zh-CN" sz="1800" b="0" i="0" u="none" strike="noStrike" baseline="0" dirty="0">
                <a:latin typeface="TimesNewRomanPSMT"/>
                <a:ea typeface="宋体" panose="02010600030101010101" pitchFamily="2" charset="-122"/>
              </a:rPr>
              <a:t>string</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章将详细讲解相关内容。现在，关键是要理解无论双引号中包含多少个字符和标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点符号，一个字符串就是一个参数。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latin typeface="TimesNewRomanPSMT"/>
              <a:ea typeface="宋体" panose="02010600030101010101" pitchFamily="2" charset="-122"/>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与此类似，</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 &amp;weight)</a:t>
            </a:r>
            <a:r>
              <a:rPr lang="zh-CN" altLang="en-US" sz="1800" b="0" i="0" u="none" strike="noStrike" baseline="0" dirty="0">
                <a:latin typeface="宋体" panose="02010600030101010101" pitchFamily="2" charset="-122"/>
                <a:ea typeface="宋体" panose="02010600030101010101" pitchFamily="2" charset="-122"/>
              </a:rPr>
              <a:t>函数调用有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两个参数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&amp;weight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用逗号分隔</a:t>
            </a:r>
            <a:r>
              <a:rPr lang="zh-CN" altLang="en-US" sz="1800" b="0" i="0" u="none" strike="noStrike" baseline="0" dirty="0">
                <a:latin typeface="宋体" panose="02010600030101010101" pitchFamily="2" charset="-122"/>
                <a:ea typeface="宋体" panose="02010600030101010101" pitchFamily="2" charset="-122"/>
              </a:rPr>
              <a:t>函数中的参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函数与一般函数不同，它们的参数个数是可变的。例如，前面的程序示例中调用过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带一个、两个，甚至三个参数的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函数。程序要知道函数的参数个数才能正常工作。</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个参数表明后续有多少个参数，即第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个字符串中的转换说明与后面的参数一一对应。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例如，下面的语句有两个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转换说明，说明后面还有两个参数：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 cats ate %d cans of tuna\n", cats, cans);</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后面的确还有两个参数：</a:t>
            </a:r>
            <a:r>
              <a:rPr lang="en-US" altLang="zh-CN" sz="1800" b="0" i="0" u="none" strike="noStrike" baseline="0" dirty="0">
                <a:latin typeface="TimesNewRomanPSMT"/>
                <a:ea typeface="宋体" panose="02010600030101010101" pitchFamily="2" charset="-122"/>
              </a:rPr>
              <a:t>cats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cans</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程序员要负责</a:t>
            </a:r>
            <a:r>
              <a:rPr lang="zh-CN" altLang="en-US" sz="1800" b="0" i="0" u="none" strike="noStrike" baseline="0" dirty="0">
                <a:solidFill>
                  <a:srgbClr val="FF0000"/>
                </a:solidFill>
                <a:latin typeface="宋体" panose="02010600030101010101" pitchFamily="2" charset="-122"/>
                <a:ea typeface="宋体" panose="02010600030101010101" pitchFamily="2" charset="-122"/>
              </a:rPr>
              <a:t>确保转换说明的数量、类型与后面参数的数量、类型相匹配</a:t>
            </a:r>
            <a:r>
              <a:rPr lang="zh-CN" altLang="en-US" sz="1800" b="0" i="0" u="none" strike="noStrike" baseline="0" dirty="0">
                <a:latin typeface="宋体" panose="02010600030101010101" pitchFamily="2" charset="-122"/>
                <a:ea typeface="宋体" panose="02010600030101010101" pitchFamily="2" charset="-122"/>
              </a:rPr>
              <a:t>。现在，</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语言通过函数原型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机制检查函数调用时参数的个数和类型是否正确。但是，该机制对</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不起作用，因为这两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个函数的参数个数可变。如果参数在匹配上有问题，会出现什么情况？假设你编写了程序清单</a:t>
            </a:r>
            <a:r>
              <a:rPr lang="en-US" altLang="zh-CN" sz="1800" b="0" i="0" u="none" strike="noStrike" baseline="0" dirty="0">
                <a:latin typeface="TimesNewRomanPSMT"/>
                <a:ea typeface="宋体" panose="02010600030101010101" pitchFamily="2" charset="-122"/>
              </a:rPr>
              <a:t>3.9</a:t>
            </a:r>
            <a:r>
              <a:rPr lang="zh-CN" altLang="en-US" sz="1800" b="0" i="0" u="none" strike="noStrike" baseline="0" dirty="0">
                <a:latin typeface="宋体" panose="02010600030101010101" pitchFamily="2" charset="-122"/>
                <a:ea typeface="宋体" panose="02010600030101010101" pitchFamily="2" charset="-122"/>
              </a:rPr>
              <a:t>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3.9 </a:t>
            </a:r>
            <a:r>
              <a:rPr lang="en-US" altLang="zh-CN" sz="1800" b="1" i="0" u="none" strike="noStrike" baseline="0" dirty="0" err="1">
                <a:latin typeface="TimesNewRomanPS-BoldMT"/>
                <a:ea typeface="宋体" panose="02010600030101010101" pitchFamily="2" charset="-122"/>
              </a:rPr>
              <a:t>badcount.c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badcount.c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参数错误的情况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latin typeface="TimesNewRomanPSMT"/>
              <a:ea typeface="宋体" panose="02010600030101010101" pitchFamily="2" charset="-122"/>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7.0f;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8.0f;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 n, 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参数太多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%d %d\n", n); /* </a:t>
            </a:r>
            <a:r>
              <a:rPr lang="zh-CN" altLang="en-US" sz="1800" b="0" i="0" u="none" strike="noStrike" baseline="0" dirty="0">
                <a:latin typeface="宋体" panose="02010600030101010101" pitchFamily="2" charset="-122"/>
                <a:ea typeface="宋体" panose="02010600030101010101" pitchFamily="2" charset="-122"/>
              </a:rPr>
              <a:t>参数太少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%d\n", f, g); /* </a:t>
            </a:r>
            <a:r>
              <a:rPr lang="zh-CN" altLang="en-US" sz="1800" b="0" i="0" u="none" strike="noStrike" baseline="0" dirty="0">
                <a:latin typeface="宋体" panose="02010600030101010101" pitchFamily="2" charset="-122"/>
                <a:ea typeface="宋体" panose="02010600030101010101" pitchFamily="2" charset="-122"/>
              </a:rPr>
              <a:t>值的类型不匹配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b="1" dirty="0">
              <a:latin typeface="TimesNewRomanPSMT"/>
              <a:ea typeface="宋体" panose="02010600030101010101" pitchFamily="2" charset="-122"/>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XCode 4.6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OS 10.8</a:t>
            </a:r>
            <a:r>
              <a:rPr lang="zh-CN" altLang="en-US" sz="1800" b="0" i="0" u="none" strike="noStrike" baseline="0" dirty="0">
                <a:latin typeface="宋体" panose="02010600030101010101" pitchFamily="2" charset="-122"/>
                <a:ea typeface="宋体" panose="02010600030101010101" pitchFamily="2" charset="-122"/>
              </a:rPr>
              <a:t>）的输出如下：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4</a:t>
            </a:r>
            <a:endParaRPr lang="en-US" altLang="zh-CN" sz="1800" b="0" i="0" u="none" strike="noStrike" baseline="0" dirty="0">
              <a:latin typeface="TimesNewRomanPSMT"/>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-706337836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1606414344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Microsoft Visual Studio Express 2012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Windows 7</a:t>
            </a:r>
            <a:r>
              <a:rPr lang="zh-CN" altLang="en-US" sz="1800" b="0" i="0" u="none" strike="noStrike" baseline="0" dirty="0">
                <a:latin typeface="宋体" panose="02010600030101010101" pitchFamily="2" charset="-122"/>
                <a:ea typeface="宋体" panose="02010600030101010101" pitchFamily="2" charset="-122"/>
              </a:rPr>
              <a:t>）的输出如下：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a:t>
            </a:r>
            <a:endParaRPr lang="en-US" altLang="zh-CN" sz="1800" b="0" i="0" u="none" strike="noStrike" baseline="0" dirty="0">
              <a:latin typeface="TimesNewRomanPSMT"/>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1075576832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显示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类型的值，其值不会被转换成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类型。在不同的平台下，缺少参数或参数类型不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匹配导致的结果不同。</a:t>
            </a:r>
            <a:endParaRPr lang="pt-BR" altLang="zh-CN" b="1" dirty="0">
              <a:latin typeface="TimesNewRomanPSMT"/>
              <a:ea typeface="宋体" panose="02010600030101010101" pitchFamily="2" charset="-122"/>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3.6 </a:t>
            </a:r>
            <a:r>
              <a:rPr lang="zh-CN" altLang="en-US" dirty="0"/>
              <a:t>参数和陷阱</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所有编译器都能顺利编译并运行该程序，但其中大部分会给出警告。的确，有些编译器会捕获到这类问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题，然而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标准对此未作要求。因此，计算机在运行时可能不会捕获这类错误。如果程序正常运行，很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难觉察出来。如果程序没有打印出期望值或打印出意想不到的值，你才会检查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函数中的参数个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数和类型是否得当。</a:t>
            </a:r>
            <a:endParaRPr lang="pt-BR" altLang="zh-CN" b="1" dirty="0">
              <a:latin typeface="TimesNewRomanPSMT"/>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1.7 </a:t>
            </a:r>
            <a:r>
              <a:rPr lang="zh-CN" altLang="en-US" dirty="0"/>
              <a:t>使用</a:t>
            </a:r>
            <a:r>
              <a:rPr lang="en-US" altLang="zh-CN" dirty="0"/>
              <a:t>C</a:t>
            </a:r>
            <a:r>
              <a:rPr lang="zh-CN" altLang="en-US" dirty="0"/>
              <a:t>语言的</a:t>
            </a:r>
            <a:r>
              <a:rPr lang="en-US" altLang="zh-CN" dirty="0"/>
              <a:t>7</a:t>
            </a:r>
            <a:r>
              <a:rPr lang="zh-CN" altLang="en-US" dirty="0"/>
              <a:t>个步骤</a:t>
            </a:r>
            <a:endParaRPr lang="zh-CN" altLang="en-US" dirty="0"/>
          </a:p>
        </p:txBody>
      </p:sp>
      <p:pic>
        <p:nvPicPr>
          <p:cNvPr id="5" name="图片 4"/>
          <p:cNvPicPr>
            <a:picLocks noChangeAspect="1"/>
          </p:cNvPicPr>
          <p:nvPr/>
        </p:nvPicPr>
        <p:blipFill>
          <a:blip r:embed="rId1"/>
          <a:stretch>
            <a:fillRect/>
          </a:stretch>
        </p:blipFill>
        <p:spPr>
          <a:xfrm>
            <a:off x="3044293" y="1759060"/>
            <a:ext cx="4963366" cy="4541152"/>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3.7 </a:t>
            </a:r>
            <a:r>
              <a:rPr lang="zh-CN" altLang="en-US" dirty="0"/>
              <a:t>转义序列示例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再来看一个程序示例，该程序使用了一些特殊的转义序列。程序清单</a:t>
            </a:r>
            <a:r>
              <a:rPr lang="en-US" altLang="zh-CN" sz="1800" b="0" i="0" u="none" strike="noStrike" baseline="0" dirty="0">
                <a:latin typeface="TimesNewRomanPSMT"/>
                <a:ea typeface="宋体" panose="02010600030101010101" pitchFamily="2" charset="-122"/>
              </a:rPr>
              <a:t>3.10 </a:t>
            </a:r>
            <a:r>
              <a:rPr lang="zh-CN" altLang="en-US" sz="1800" b="0" i="0" u="none" strike="noStrike" baseline="0" dirty="0">
                <a:latin typeface="宋体" panose="02010600030101010101" pitchFamily="2" charset="-122"/>
                <a:ea typeface="宋体" panose="02010600030101010101" pitchFamily="2" charset="-122"/>
              </a:rPr>
              <a:t>演示了退格（</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）、水平制表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）和回车（</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）的工作方式。这些概念在计算机使用电传打字机作为输出设备时就有了，但是它们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不一定能与现代的图形接口兼容。例如，程序清单</a:t>
            </a:r>
            <a:r>
              <a:rPr lang="en-US" altLang="zh-CN" sz="1800" b="0" i="0" u="none" strike="noStrike" baseline="0" dirty="0">
                <a:latin typeface="TimesNewRomanPSMT"/>
                <a:ea typeface="宋体" panose="02010600030101010101" pitchFamily="2" charset="-122"/>
              </a:rPr>
              <a:t>3.10</a:t>
            </a:r>
            <a:r>
              <a:rPr lang="zh-CN" altLang="en-US" sz="1800" b="0" i="0" u="none" strike="noStrike" baseline="0" dirty="0">
                <a:latin typeface="宋体" panose="02010600030101010101" pitchFamily="2" charset="-122"/>
                <a:ea typeface="宋体" panose="02010600030101010101" pitchFamily="2" charset="-122"/>
              </a:rPr>
              <a:t>在某些</a:t>
            </a:r>
            <a:r>
              <a:rPr lang="en-US" altLang="zh-CN" sz="1800" b="0" i="0" u="none" strike="noStrike" baseline="0" dirty="0">
                <a:latin typeface="TimesNewRomanPSMT"/>
                <a:ea typeface="宋体" panose="02010600030101010101" pitchFamily="2" charset="-122"/>
              </a:rPr>
              <a:t>Macintosh</a:t>
            </a:r>
            <a:r>
              <a:rPr lang="zh-CN" altLang="en-US" sz="1800" b="0" i="0" u="none" strike="noStrike" baseline="0" dirty="0">
                <a:latin typeface="宋体" panose="02010600030101010101" pitchFamily="2" charset="-122"/>
                <a:ea typeface="宋体" panose="02010600030101010101" pitchFamily="2" charset="-122"/>
              </a:rPr>
              <a:t>的实现中就无法正常运行。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3.10 </a:t>
            </a:r>
            <a:r>
              <a:rPr lang="en-US" altLang="zh-CN" sz="1800" b="1" i="0" u="none" strike="noStrike" baseline="0" dirty="0" err="1">
                <a:latin typeface="TimesNewRomanPS-BoldMT"/>
                <a:ea typeface="宋体" panose="02010600030101010101" pitchFamily="2" charset="-122"/>
              </a:rPr>
              <a:t>escape.c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escape.c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使用转移序列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salary;</a:t>
            </a:r>
            <a:endParaRPr lang="pt-BR" altLang="zh-CN" b="1" dirty="0">
              <a:latin typeface="TimesNewRomanPSMT"/>
              <a:ea typeface="宋体" panose="02010600030101010101" pitchFamily="2" charset="-122"/>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266"/>
            <a:ext cx="10515600" cy="1325563"/>
          </a:xfrm>
        </p:spPr>
        <p:txBody>
          <a:bodyPr>
            <a:normAutofit/>
          </a:bodyPr>
          <a:lstStyle/>
          <a:p>
            <a:r>
              <a:rPr lang="en-US" altLang="zh-CN" dirty="0"/>
              <a:t>3.7 </a:t>
            </a:r>
            <a:r>
              <a:rPr lang="zh-CN" altLang="en-US" dirty="0"/>
              <a:t>转义序列示例</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aEnter</a:t>
            </a:r>
            <a:r>
              <a:rPr lang="en-US" altLang="zh-CN" sz="1800" b="0" i="0" u="none" strike="noStrike" baseline="0" dirty="0">
                <a:latin typeface="TimesNewRomanPSMT"/>
              </a:rPr>
              <a:t> your desired monthly salary:");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 $_______\b\b\b\b\b\b\b");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2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&amp;salary);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("\n\t$%.2f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salary, </a:t>
            </a:r>
            <a:r>
              <a:rPr lang="en-US" altLang="zh-CN" dirty="0">
                <a:latin typeface="TimesNewRomanPSMT"/>
                <a:sym typeface="+mn-ea"/>
              </a:rPr>
              <a:t>salary * 12.0);</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 3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rGee</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4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b="1" dirty="0">
              <a:latin typeface="TimesNewRomanPSMT"/>
              <a:ea typeface="宋体" panose="02010600030101010101" pitchFamily="2" charset="-122"/>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3.7.1 </a:t>
            </a:r>
            <a:r>
              <a:rPr lang="zh-CN" altLang="en-US" dirty="0"/>
              <a:t>程序运行情况</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假设在系统中运行的转义序列行为与本章描述的行为一致（实际行为可能不同。例如，</a:t>
            </a:r>
            <a:r>
              <a:rPr lang="en-US" altLang="zh-CN" sz="1800" b="0" i="0" u="none" strike="noStrike" baseline="0" dirty="0">
                <a:latin typeface="TimesNewRomanPSMT"/>
                <a:ea typeface="宋体" panose="02010600030101010101" pitchFamily="2" charset="-122"/>
              </a:rPr>
              <a:t>XCode 4.6</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显示为颠倒的问号），下面我们来分析这个程序。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语句（注释中标为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）发出一声警报（因为使用了</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），然后打印下面的内容：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your desired monthly salary:</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中的字符串末尾没有</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，所以光标停留在冒号后面。</a:t>
            </a:r>
            <a:endParaRPr lang="pt-BR" altLang="zh-CN" b="1" dirty="0">
              <a:latin typeface="TimesNewRomanPSMT"/>
              <a:ea typeface="宋体" panose="02010600030101010101" pitchFamily="2" charset="-122"/>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3.7.1 </a:t>
            </a:r>
            <a:r>
              <a:rPr lang="zh-CN" altLang="en-US" dirty="0"/>
              <a:t>程序运行情况</a:t>
            </a:r>
            <a:endParaRPr lang="zh-CN" altLang="en-US" dirty="0"/>
          </a:p>
        </p:txBody>
      </p:sp>
      <p:sp>
        <p:nvSpPr>
          <p:cNvPr id="7" name="内容占位符 6"/>
          <p:cNvSpPr>
            <a:spLocks noGrp="1"/>
          </p:cNvSpPr>
          <p:nvPr>
            <p:ph idx="1"/>
          </p:nvPr>
        </p:nvSpPr>
        <p:spPr>
          <a:xfrm>
            <a:off x="838200" y="1691829"/>
            <a:ext cx="10515600" cy="4731477"/>
          </a:xfrm>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语句在光标处接着打印，屏幕上显示的内容是：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your desired monthly salary: $_______</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冒号和美元符号之间有一个空格，这是因为第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语句中的字符串以一个空格开始。</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个退格字符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使得光标左移</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个位置，即把光标移至</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个下划线字符的前面，紧跟在美元符号后面。通常，退格不会擦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除退回所经过的字符，但有些实现是擦除的，这和本例不同。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假设键入的数据是</a:t>
            </a:r>
            <a:r>
              <a:rPr lang="en-US" altLang="zh-CN" sz="1800" b="0" i="0" u="none" strike="noStrike" baseline="0" dirty="0">
                <a:latin typeface="TimesNewRomanPSMT"/>
                <a:ea typeface="宋体" panose="02010600030101010101" pitchFamily="2" charset="-122"/>
              </a:rPr>
              <a:t>4000.00</a:t>
            </a:r>
            <a:r>
              <a:rPr lang="zh-CN" altLang="en-US" sz="1800" b="0" i="0" u="none" strike="noStrike" baseline="0" dirty="0">
                <a:latin typeface="宋体" panose="02010600030101010101" pitchFamily="2" charset="-122"/>
                <a:ea typeface="宋体" panose="02010600030101010101" pitchFamily="2" charset="-122"/>
              </a:rPr>
              <a:t>（并按下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键），屏幕显示的内容应该是：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your desired monthly salary: $4000.00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键入的字符替换了下划线字符。按下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键后，光标移至下一行的起始处。</a:t>
            </a:r>
            <a:endParaRPr lang="pt-BR" altLang="zh-CN" b="1" dirty="0">
              <a:latin typeface="TimesNewRomanPSMT"/>
              <a:ea typeface="宋体" panose="02010600030101010101" pitchFamily="2" charset="-122"/>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3.7.1 </a:t>
            </a:r>
            <a:r>
              <a:rPr lang="zh-CN" altLang="en-US" dirty="0"/>
              <a:t>程序运行情况</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语句中的字符串以</a:t>
            </a:r>
            <a:r>
              <a:rPr lang="en-US" altLang="zh-CN" sz="1800" b="0" i="0" u="none" strike="noStrike" baseline="0" dirty="0">
                <a:latin typeface="TimesNewRomanPSMT"/>
                <a:ea typeface="宋体" panose="02010600030101010101" pitchFamily="2" charset="-122"/>
              </a:rPr>
              <a:t>\n\t</a:t>
            </a:r>
            <a:r>
              <a:rPr lang="zh-CN" altLang="en-US" sz="1800" b="0" i="0" u="none" strike="noStrike" baseline="0" dirty="0">
                <a:latin typeface="宋体" panose="02010600030101010101" pitchFamily="2" charset="-122"/>
                <a:ea typeface="宋体" panose="02010600030101010101" pitchFamily="2" charset="-122"/>
              </a:rPr>
              <a:t>开始。换行字符使光标移至下一行起始处。水平制表符使光标移至该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行的下一个制表点，一般是第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列（但不一定）。然后打印字符串中的其他内容。执行完该语句后，此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时屏幕显示的内容应该是：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$4000.00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$48000.00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因为这条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语句中没有使用换行字符，所以光标停留在最后的点号后面。</a:t>
            </a:r>
            <a:endParaRPr lang="pt-BR" altLang="zh-CN" b="1" dirty="0">
              <a:latin typeface="TimesNewRomanPSMT"/>
              <a:ea typeface="宋体" panose="02010600030101010101" pitchFamily="2" charset="-122"/>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3.7.1 </a:t>
            </a:r>
            <a:r>
              <a:rPr lang="zh-CN" altLang="en-US" dirty="0"/>
              <a:t>程序运行情况</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语句以</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开始。这使得</a:t>
            </a:r>
            <a:r>
              <a:rPr lang="zh-CN" altLang="en-US" sz="1800" b="0" i="0" u="none" strike="noStrike" baseline="0" dirty="0">
                <a:solidFill>
                  <a:srgbClr val="FF0000"/>
                </a:solidFill>
                <a:latin typeface="宋体" panose="02010600030101010101" pitchFamily="2" charset="-122"/>
                <a:ea typeface="宋体" panose="02010600030101010101" pitchFamily="2" charset="-122"/>
              </a:rPr>
              <a:t>光标回到当前行的起始处</a:t>
            </a:r>
            <a:r>
              <a:rPr lang="zh-CN" altLang="en-US" sz="1800" b="0" i="0" u="none" strike="noStrike" baseline="0" dirty="0">
                <a:latin typeface="宋体" panose="02010600030101010101" pitchFamily="2" charset="-122"/>
                <a:ea typeface="宋体" panose="02010600030101010101" pitchFamily="2" charset="-122"/>
              </a:rPr>
              <a:t>。然后打印</a:t>
            </a:r>
            <a:r>
              <a:rPr lang="en-US" altLang="zh-CN" sz="1800" b="0" i="0" u="none" strike="noStrike" baseline="0" dirty="0">
                <a:latin typeface="TimesNewRomanPSMT"/>
                <a:ea typeface="宋体" panose="02010600030101010101" pitchFamily="2" charset="-122"/>
              </a:rPr>
              <a:t>Gee!</a:t>
            </a:r>
            <a:r>
              <a:rPr lang="zh-CN" altLang="en-US" sz="1800" b="0" i="0" u="none" strike="noStrike" baseline="0" dirty="0">
                <a:latin typeface="宋体" panose="02010600030101010101" pitchFamily="2" charset="-122"/>
                <a:ea typeface="宋体" panose="02010600030101010101" pitchFamily="2" charset="-122"/>
              </a:rPr>
              <a:t>，接着</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使光标移至下一行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的起始处。屏幕最后显示的内容应该是：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desired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salary: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Gee!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month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$48000.00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a:t>
            </a:r>
            <a:endParaRPr lang="en-US" altLang="zh-CN" sz="1800" b="0" i="0" u="none" strike="noStrike" baseline="0" dirty="0">
              <a:latin typeface="TimesNewRomanPSMT"/>
              <a:ea typeface="宋体" panose="02010600030101010101" pitchFamily="2" charset="-122"/>
            </a:endParaRPr>
          </a:p>
          <a:p>
            <a:pPr algn="l"/>
            <a:endParaRPr lang="pt-BR" altLang="zh-CN" b="1" dirty="0">
              <a:latin typeface="TimesNewRomanPSMT"/>
              <a:ea typeface="宋体" panose="02010600030101010101" pitchFamily="2" charset="-122"/>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3.7.2 </a:t>
            </a:r>
            <a:r>
              <a:rPr lang="zh-CN" altLang="en-US" dirty="0"/>
              <a:t>刷新输出</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何时把输出发送到屏幕上？最初，</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语句把输出发送到一个叫作</a:t>
            </a:r>
            <a:r>
              <a:rPr lang="zh-CN" altLang="en-US" sz="1800" b="0" i="0" u="none" strike="noStrike" baseline="0" dirty="0">
                <a:solidFill>
                  <a:srgbClr val="FF0000"/>
                </a:solidFill>
                <a:latin typeface="宋体" panose="02010600030101010101" pitchFamily="2" charset="-122"/>
                <a:ea typeface="宋体" panose="02010600030101010101" pitchFamily="2" charset="-122"/>
              </a:rPr>
              <a:t>缓冲区（</a:t>
            </a:r>
            <a:r>
              <a:rPr lang="en-US" altLang="zh-CN" sz="1800" b="0" i="0" u="none" strike="noStrike" baseline="0" dirty="0">
                <a:solidFill>
                  <a:srgbClr val="FF0000"/>
                </a:solidFill>
                <a:latin typeface="TimesNewRomanPSMT"/>
                <a:ea typeface="宋体" panose="02010600030101010101" pitchFamily="2" charset="-122"/>
              </a:rPr>
              <a:t>buffer</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的中间存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储区域，然后缓冲区中的内容再不断被发送到屏幕上。</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标准明确规定了何时把缓冲区中的内容发送到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屏幕：当缓冲区满、遇到换行字符或需要输入的时候（从缓冲区把数据发送到屏幕或文件被称为刷新缓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冲区）。例如，前两个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语句既没有填满缓冲区，也没有换行符，但是下一条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语句要求用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户输入，这迫使</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的输出被发送到屏幕上。</a:t>
            </a:r>
            <a:endParaRPr lang="pt-BR" altLang="zh-CN" b="1" dirty="0">
              <a:latin typeface="TimesNewRomanPSMT"/>
              <a:ea typeface="宋体" panose="02010600030101010101" pitchFamily="2" charset="-122"/>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3.7.2 </a:t>
            </a:r>
            <a:r>
              <a:rPr lang="zh-CN" altLang="en-US" dirty="0"/>
              <a:t>刷新输出</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旧式编译器遇到</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也不会强行刷新缓冲区，程序会停在那里不显示任何提示内容，等待用户输入数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据。在这种情况下，可以使用换行字符刷新缓冲区。代码应改为：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("Enter your desired monthly salary:\n");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("%f", &amp;salary);</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无论接下来的输入是否能刷新缓冲区，代码都会正常运行。这将导致光标移至下一行起始处，用户无法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在提示内容同一行输入数据。还有一种刷新缓冲区的方法是使用</a:t>
            </a:r>
            <a:r>
              <a:rPr lang="en-US" altLang="zh-CN" sz="1800" b="0" i="0" u="none" strike="noStrike" baseline="0" dirty="0" err="1">
                <a:latin typeface="TimesNewRomanPSMT"/>
                <a:ea typeface="宋体" panose="02010600030101010101" pitchFamily="2" charset="-122"/>
              </a:rPr>
              <a:t>fflush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函数，详见第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a:t>
            </a:r>
            <a:endParaRPr lang="pt-BR" altLang="zh-CN" b="1" dirty="0">
              <a:latin typeface="TimesNewRomanPSMT"/>
              <a:ea typeface="宋体" panose="02010600030101010101" pitchFamily="2" charset="-122"/>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3.8 </a:t>
            </a:r>
            <a:r>
              <a:rPr lang="zh-CN" altLang="en-US" dirty="0"/>
              <a:t>关键概念</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语言提供了大量的数值类型，目的是为程序员提供方便。那以整数类型为例，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认为一种整型不够，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提供了有符号、无符号，以及大小不同的整型，以满足不同程序的需求。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计算机中的浮点数和整数在本质上不同，其存储方式和运算过程有很大区别。即使两个</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位存储单元储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存的位组合完全相同，但是一个解释为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类型，另一个解释为</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类型，这两个相同的位组合表示的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值也完全不同。例如，在</a:t>
            </a:r>
            <a:r>
              <a:rPr lang="en-US" altLang="zh-CN" sz="1800" b="0" i="0" u="none" strike="noStrike" baseline="0" dirty="0">
                <a:latin typeface="TimesNewRomanPSMT"/>
                <a:ea typeface="宋体" panose="02010600030101010101" pitchFamily="2" charset="-122"/>
              </a:rPr>
              <a:t>PC</a:t>
            </a:r>
            <a:r>
              <a:rPr lang="zh-CN" altLang="en-US" sz="1800" b="0" i="0" u="none" strike="noStrike" baseline="0" dirty="0">
                <a:latin typeface="宋体" panose="02010600030101010101" pitchFamily="2" charset="-122"/>
                <a:ea typeface="宋体" panose="02010600030101010101" pitchFamily="2" charset="-122"/>
              </a:rPr>
              <a:t>中，假设一个位组合表示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类型的数</a:t>
            </a:r>
            <a:r>
              <a:rPr lang="en-US" altLang="zh-CN" sz="1800" b="0" i="0" u="none" strike="noStrike" baseline="0" dirty="0">
                <a:latin typeface="TimesNewRomanPSMT"/>
                <a:ea typeface="宋体" panose="02010600030101010101" pitchFamily="2" charset="-122"/>
              </a:rPr>
              <a:t>256.0</a:t>
            </a:r>
            <a:r>
              <a:rPr lang="zh-CN" altLang="en-US" sz="1800" b="0" i="0" u="none" strike="noStrike" baseline="0" dirty="0">
                <a:latin typeface="宋体" panose="02010600030101010101" pitchFamily="2" charset="-122"/>
                <a:ea typeface="宋体" panose="02010600030101010101" pitchFamily="2" charset="-122"/>
              </a:rPr>
              <a:t>，如果将其解释为</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到的值是</a:t>
            </a:r>
            <a:r>
              <a:rPr lang="en-US" altLang="zh-CN" sz="1800" b="0" i="0" u="none" strike="noStrike" baseline="0" dirty="0">
                <a:latin typeface="TimesNewRomanPSMT"/>
                <a:ea typeface="宋体" panose="02010600030101010101" pitchFamily="2" charset="-122"/>
              </a:rPr>
              <a:t>113246208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语言允许编写混合数据类型的表达式，但是会进行自动类型转换，以便在实际运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算时统一使用一种类型。</a:t>
            </a:r>
            <a:endParaRPr lang="pt-BR" altLang="zh-CN" b="1" dirty="0">
              <a:latin typeface="TimesNewRomanPSMT"/>
              <a:ea typeface="宋体" panose="02010600030101010101" pitchFamily="2" charset="-122"/>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3.8 </a:t>
            </a:r>
            <a:r>
              <a:rPr lang="zh-CN" altLang="en-US" dirty="0"/>
              <a:t>关键概念</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计算机在内存中用数值编码来表示字符。美国最常用的是</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码，除此之外</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也支持其他编码。字符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常量是计算机系统使用的数值编码的符号表示，它表示为单引号括起来的字符，如</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在动手写程序之前，要在脑中有清晰的思路。想要程序去做什么首先自己要明确自己想做什么，思考你</a:t>
            </a:r>
            <a:endParaRPr lang="en-US" altLang="zh-CN" dirty="0"/>
          </a:p>
          <a:p>
            <a:r>
              <a:rPr lang="zh-CN" altLang="en-US" dirty="0"/>
              <a:t>的程序需要哪些信息，要进行哪些计算和控制，以及程序应该要报告什么信息。在这一步骤中，不涉及</a:t>
            </a:r>
            <a:endParaRPr lang="en-US" altLang="zh-CN" dirty="0"/>
          </a:p>
          <a:p>
            <a:r>
              <a:rPr lang="zh-CN" altLang="en-US" dirty="0"/>
              <a:t>具体的计算机语言，应该用一般术语来描述问题。</a:t>
            </a:r>
            <a:endParaRPr lang="en-US" altLang="zh-CN" dirty="0"/>
          </a:p>
        </p:txBody>
      </p:sp>
      <p:sp>
        <p:nvSpPr>
          <p:cNvPr id="2" name="标题 1"/>
          <p:cNvSpPr>
            <a:spLocks noGrp="1"/>
          </p:cNvSpPr>
          <p:nvPr>
            <p:ph type="title"/>
          </p:nvPr>
        </p:nvSpPr>
        <p:spPr/>
        <p:txBody>
          <a:bodyPr/>
          <a:lstStyle/>
          <a:p>
            <a:r>
              <a:rPr lang="en-US" altLang="zh-CN" dirty="0"/>
              <a:t>1.7.1 </a:t>
            </a:r>
            <a:r>
              <a:rPr lang="zh-CN" altLang="en-US" dirty="0"/>
              <a:t>第</a:t>
            </a:r>
            <a:r>
              <a:rPr lang="en-US" altLang="zh-CN" dirty="0"/>
              <a:t>1</a:t>
            </a:r>
            <a:r>
              <a:rPr lang="zh-CN" altLang="en-US" dirty="0"/>
              <a:t>步：定义程序的目标</a:t>
            </a:r>
            <a:endParaRPr lang="zh-CN" alt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3.9 </a:t>
            </a:r>
            <a:r>
              <a:rPr lang="zh-CN" altLang="en-US" dirty="0"/>
              <a:t>本章小结</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有多种的数据类型。基本数据类型分为两大类：整数类型和浮点数类型。通过为类型分配的储存量以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及是有符号还是无符号，区分不同的整数类型。最小的整数类型是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，因实现不同，可以是有符号的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或无符号的</a:t>
            </a:r>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unsigned char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signed char</a:t>
            </a:r>
            <a:r>
              <a:rPr lang="zh-CN" altLang="en-US" sz="1800" b="0" i="0" u="none" strike="noStrike" baseline="0" dirty="0">
                <a:latin typeface="宋体" panose="02010600030101010101" pitchFamily="2" charset="-122"/>
                <a:ea typeface="宋体" panose="02010600030101010101" pitchFamily="2" charset="-122"/>
              </a:rPr>
              <a:t>。但是，通常用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类型表示小整数时才这样显示说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明。其他整数类型有</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规定，后面的类型不能小于前面的类型。上述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都是有符号类型，但也可以使用</a:t>
            </a:r>
            <a:r>
              <a:rPr lang="en-US" altLang="zh-CN" sz="1800" b="0" i="0" u="none" strike="noStrike" baseline="0" dirty="0">
                <a:latin typeface="TimesNewRomanPSMT"/>
              </a:rPr>
              <a:t>unsigned</a:t>
            </a:r>
            <a:r>
              <a:rPr lang="zh-CN" altLang="en-US" sz="1800" b="0" i="0" u="none" strike="noStrike" baseline="0" dirty="0">
                <a:latin typeface="宋体" panose="02010600030101010101" pitchFamily="2" charset="-122"/>
                <a:ea typeface="宋体" panose="02010600030101010101" pitchFamily="2" charset="-122"/>
              </a:rPr>
              <a:t>关键字创建相应的无符号类型：</a:t>
            </a:r>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unsigned long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。或者，在类型名前加上</a:t>
            </a:r>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修饰符显式表明该类型是有符号类型。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最后，</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类型是一种无符号类型，可储存</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，分别代表</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3.9 </a:t>
            </a:r>
            <a:r>
              <a:rPr lang="zh-CN" altLang="en-US" dirty="0"/>
              <a:t>本章小结</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浮点类型有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C90</a:t>
            </a:r>
            <a:r>
              <a:rPr lang="zh-CN" altLang="en-US" sz="1800" b="0" i="0" u="none" strike="noStrike" baseline="0" dirty="0">
                <a:latin typeface="宋体" panose="02010600030101010101" pitchFamily="2" charset="-122"/>
                <a:ea typeface="宋体" panose="02010600030101010101" pitchFamily="2" charset="-122"/>
              </a:rPr>
              <a:t>新增的</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。后面的类型应大于或等于前面的类型。有些实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现可选择支持复数类型和虚数类型，通过关键字</a:t>
            </a:r>
            <a:r>
              <a:rPr lang="en-US" altLang="zh-CN" sz="1800" b="0" i="0" u="none" strike="noStrike" baseline="0" dirty="0">
                <a:latin typeface="TimesNewRomanPSMT"/>
                <a:ea typeface="宋体" panose="02010600030101010101" pitchFamily="2" charset="-122"/>
              </a:rPr>
              <a:t>_Complex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_Imaginary</a:t>
            </a:r>
            <a:r>
              <a:rPr lang="zh-CN" altLang="en-US" sz="1800" b="0" i="0" u="none" strike="noStrike" baseline="0" dirty="0">
                <a:latin typeface="宋体" panose="02010600030101010101" pitchFamily="2" charset="-122"/>
                <a:ea typeface="宋体" panose="02010600030101010101" pitchFamily="2" charset="-122"/>
              </a:rPr>
              <a:t>与浮点类型的关键字组合（如，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_Complex</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float _Imaginary</a:t>
            </a:r>
            <a:r>
              <a:rPr lang="zh-CN" altLang="en-US" sz="1800" b="0" i="0" u="none" strike="noStrike" baseline="0" dirty="0">
                <a:latin typeface="宋体" panose="02010600030101010101" pitchFamily="2" charset="-122"/>
                <a:ea typeface="宋体" panose="02010600030101010101" pitchFamily="2" charset="-122"/>
              </a:rPr>
              <a:t>类型）来表示这些类型。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整数可以表示为十进制、八进制或十六进制。</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前缀表示八进制数，</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0X</a:t>
            </a:r>
            <a:r>
              <a:rPr lang="zh-CN" altLang="en-US" sz="1800" b="0" i="0" u="none" strike="noStrike" baseline="0" dirty="0">
                <a:latin typeface="宋体" panose="02010600030101010101" pitchFamily="2" charset="-122"/>
                <a:ea typeface="宋体" panose="02010600030101010101" pitchFamily="2" charset="-122"/>
              </a:rPr>
              <a:t>前缀表示十六进制数。例如，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040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0x20</a:t>
            </a:r>
            <a:r>
              <a:rPr lang="zh-CN" altLang="en-US" sz="1800" b="0" i="0" u="none" strike="noStrike" baseline="0" dirty="0">
                <a:latin typeface="宋体" panose="02010600030101010101" pitchFamily="2" charset="-122"/>
                <a:ea typeface="宋体" panose="02010600030101010101" pitchFamily="2" charset="-122"/>
              </a:rPr>
              <a:t>分别以十进制、八进制、十六进制表示同一个值。</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前缀表明该值是</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 </a:t>
            </a:r>
            <a:r>
              <a:rPr lang="en-US" altLang="zh-CN" sz="1800" b="0" i="0" u="none" strike="noStrike" baseline="0" dirty="0" err="1">
                <a:latin typeface="TimesNewRomanPSMT"/>
                <a:ea typeface="宋体" panose="02010600030101010101" pitchFamily="2" charset="-122"/>
              </a:rPr>
              <a:t>ll</a:t>
            </a:r>
            <a:r>
              <a:rPr lang="zh-CN" altLang="en-US" sz="1800" b="0" i="0" u="none" strike="noStrike" baseline="0" dirty="0">
                <a:latin typeface="宋体" panose="02010600030101010101" pitchFamily="2" charset="-122"/>
                <a:ea typeface="宋体" panose="02010600030101010101" pitchFamily="2" charset="-122"/>
              </a:rPr>
              <a:t>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LL</a:t>
            </a:r>
            <a:r>
              <a:rPr lang="zh-CN" altLang="en-US" sz="1800" b="0" i="0" u="none" strike="noStrike" baseline="0" dirty="0">
                <a:latin typeface="宋体" panose="02010600030101010101" pitchFamily="2" charset="-122"/>
                <a:ea typeface="宋体" panose="02010600030101010101" pitchFamily="2" charset="-122"/>
              </a:rPr>
              <a:t>前缀表明该值是</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a:t>
            </a:r>
            <a:endParaRPr lang="pt-BR" altLang="zh-CN" b="1" dirty="0">
              <a:latin typeface="TimesNewRomanPSMT"/>
              <a:ea typeface="宋体" panose="02010600030101010101" pitchFamily="2" charset="-122"/>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3.9 </a:t>
            </a:r>
            <a:r>
              <a:rPr lang="zh-CN" altLang="en-US" dirty="0"/>
              <a:t>本章小结</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语言中，直接表示一个字符常量的方法是：把该字符用单引号括起来，如</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语言的转义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序列（如，</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）表示某些非打印字符。另外，还可以在八进制或十六进制数前加上一个反斜杠（如，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'\007'</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码中的一个字符。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浮点数可写成固定小数点的形式（如，</a:t>
            </a:r>
            <a:r>
              <a:rPr lang="en-US" altLang="zh-CN" sz="1800" b="0" i="0" u="none" strike="noStrike" baseline="0" dirty="0">
                <a:latin typeface="TimesNewRomanPSMT"/>
                <a:ea typeface="宋体" panose="02010600030101010101" pitchFamily="2" charset="-122"/>
              </a:rPr>
              <a:t>9393.912</a:t>
            </a:r>
            <a:r>
              <a:rPr lang="zh-CN" altLang="en-US" sz="1800" b="0" i="0" u="none" strike="noStrike" baseline="0" dirty="0">
                <a:latin typeface="宋体" panose="02010600030101010101" pitchFamily="2" charset="-122"/>
                <a:ea typeface="宋体" panose="02010600030101010101" pitchFamily="2" charset="-122"/>
              </a:rPr>
              <a:t>）或指数形式（如，</a:t>
            </a:r>
            <a:r>
              <a:rPr lang="en-US" altLang="zh-CN" sz="1800" b="0" i="0" u="none" strike="noStrike" baseline="0" dirty="0">
                <a:latin typeface="TimesNewRomanPSMT"/>
                <a:ea typeface="宋体" panose="02010600030101010101" pitchFamily="2" charset="-122"/>
              </a:rPr>
              <a:t>7.38E10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C11</a:t>
            </a:r>
            <a:r>
              <a:rPr lang="zh-CN" altLang="en-US" sz="1800" b="0" i="0" u="none" strike="noStrike" baseline="0" dirty="0">
                <a:latin typeface="宋体" panose="02010600030101010101" pitchFamily="2" charset="-122"/>
                <a:ea typeface="宋体" panose="02010600030101010101" pitchFamily="2" charset="-122"/>
              </a:rPr>
              <a:t>提供了第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指数表示法，即用十六进制数和</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的幂来表示（如，</a:t>
            </a:r>
            <a:r>
              <a:rPr lang="en-US" altLang="zh-CN" sz="1800" b="0" i="0" u="none" strike="noStrike" baseline="0" dirty="0">
                <a:latin typeface="TimesNewRomanPSMT"/>
                <a:ea typeface="宋体" panose="02010600030101010101" pitchFamily="2" charset="-122"/>
              </a:rPr>
              <a:t>0xa.1fp10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函数根据转换说明打印各种类型的值。转换说明最简单的形式由一个百分号（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）和一个转换字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符组成，如</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latin typeface="TimesNewRomanPSMT"/>
              <a:ea typeface="宋体" panose="02010600030101010101" pitchFamily="2" charset="-122"/>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指出下面各种数据使用的合适数据类型（有些可使用多种数据类型）：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a.East</a:t>
            </a:r>
            <a:r>
              <a:rPr lang="en-US" altLang="zh-CN" sz="1800" b="0" i="0" u="none" strike="noStrike" baseline="0" dirty="0">
                <a:latin typeface="TimesNewRomanPSMT"/>
              </a:rPr>
              <a:t> Simpleton</a:t>
            </a:r>
            <a:r>
              <a:rPr lang="zh-CN" altLang="en-US" sz="1800" b="0" i="0" u="none" strike="noStrike" baseline="0" dirty="0">
                <a:latin typeface="宋体" panose="02010600030101010101" pitchFamily="2" charset="-122"/>
                <a:ea typeface="宋体" panose="02010600030101010101" pitchFamily="2" charset="-122"/>
              </a:rPr>
              <a:t>的人口</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b.DVD</a:t>
            </a:r>
            <a:r>
              <a:rPr lang="zh-CN" altLang="en-US" sz="1800" b="0" i="0" u="none" strike="noStrike" baseline="0" dirty="0">
                <a:latin typeface="宋体" panose="02010600030101010101" pitchFamily="2" charset="-122"/>
                <a:ea typeface="宋体" panose="02010600030101010101" pitchFamily="2" charset="-122"/>
              </a:rPr>
              <a:t>影碟的价格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本章出现次数最多的字母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本章出现次数最多的字母次数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在什么情况下要用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类型的变量代替</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使用哪些可移植的数据类型可以获得</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位有符号整数？选择的理由是什么？</a:t>
            </a:r>
            <a:endParaRPr lang="pt-BR" altLang="zh-CN" b="1" dirty="0">
              <a:latin typeface="TimesNewRomanPSMT"/>
              <a:ea typeface="宋体" panose="02010600030101010101" pitchFamily="2" charset="-122"/>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指出下列常量的类型和含义（如果有的话）：</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a.'\b'</a:t>
            </a:r>
            <a:endParaRPr lang="en-US" altLang="zh-CN" sz="1800" b="0" i="0" u="none" strike="noStrike" baseline="0" dirty="0">
              <a:latin typeface="TimesNewRomanPSMT"/>
            </a:endParaRPr>
          </a:p>
          <a:p>
            <a:pPr algn="l"/>
            <a:r>
              <a:rPr lang="en-US" altLang="zh-CN" sz="1800" b="0" i="0" u="none" strike="noStrike" baseline="0" dirty="0">
                <a:latin typeface="TimesNewRomanPSMT"/>
              </a:rPr>
              <a:t>b.1066</a:t>
            </a:r>
            <a:endParaRPr lang="en-US" altLang="zh-CN" sz="1800" b="0" i="0" u="none" strike="noStrike" baseline="0" dirty="0">
              <a:latin typeface="TimesNewRomanPSMT"/>
            </a:endParaRPr>
          </a:p>
          <a:p>
            <a:pPr algn="l"/>
            <a:r>
              <a:rPr lang="en-US" altLang="zh-CN" sz="1800" b="0" i="0" u="none" strike="noStrike" baseline="0" dirty="0">
                <a:latin typeface="TimesNewRomanPSMT"/>
              </a:rPr>
              <a:t>c.99.44</a:t>
            </a:r>
            <a:endParaRPr lang="en-US" altLang="zh-CN" sz="1800" b="0" i="0" u="none" strike="noStrike" baseline="0" dirty="0">
              <a:latin typeface="TimesNewRomanPSMT"/>
            </a:endParaRPr>
          </a:p>
          <a:p>
            <a:pPr algn="l"/>
            <a:r>
              <a:rPr lang="en-US" altLang="zh-CN" sz="1800" b="0" i="0" u="none" strike="noStrike" baseline="0" dirty="0">
                <a:latin typeface="TimesNewRomanPSMT"/>
              </a:rPr>
              <a:t>d.0XAA</a:t>
            </a:r>
            <a:endParaRPr lang="en-US" altLang="zh-CN" sz="1800" b="0" i="0" u="none" strike="noStrike" baseline="0" dirty="0">
              <a:latin typeface="TimesNewRomanPSMT"/>
            </a:endParaRPr>
          </a:p>
          <a:p>
            <a:pPr algn="l"/>
            <a:r>
              <a:rPr lang="en-US" altLang="zh-CN" sz="1800" b="0" i="0" u="none" strike="noStrike" baseline="0" dirty="0">
                <a:latin typeface="TimesNewRomanPSMT"/>
              </a:rPr>
              <a:t>e.2.0e30</a:t>
            </a:r>
            <a:endParaRPr lang="pt-BR" altLang="zh-CN" b="1" dirty="0">
              <a:latin typeface="TimesNewRomanPSMT"/>
              <a:ea typeface="宋体" panose="02010600030101010101" pitchFamily="2" charset="-122"/>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5.Dottie </a:t>
            </a:r>
            <a:r>
              <a:rPr lang="en-US" altLang="zh-CN" sz="1800" b="0" i="0" u="none" strike="noStrike" baseline="0" dirty="0" err="1">
                <a:latin typeface="TimesNewRomanPSMT"/>
              </a:rPr>
              <a:t>Cawm</a:t>
            </a:r>
            <a:r>
              <a:rPr lang="zh-CN" altLang="en-US" sz="1800" b="0" i="0" u="none" strike="noStrike" baseline="0" dirty="0">
                <a:latin typeface="宋体" panose="02010600030101010101" pitchFamily="2" charset="-122"/>
                <a:ea typeface="宋体" panose="02010600030101010101" pitchFamily="2" charset="-122"/>
              </a:rPr>
              <a:t>编写了一个程序，请找出程序中的错误。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main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tax,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tax = rate*g;</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a:p>
            <a:pPr algn="l"/>
            <a:endParaRPr lang="pt-BR" altLang="zh-CN" b="1" dirty="0">
              <a:latin typeface="TimesNewRomanPSMT"/>
              <a:ea typeface="宋体" panose="02010600030101010101" pitchFamily="2" charset="-122"/>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写出下列常量在声明中使用的数据类型和在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中对应的转换说明：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latin typeface="TimesNewRomanPS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128395" y="2270125"/>
            <a:ext cx="9702800" cy="3574415"/>
          </a:xfrm>
          <a:prstGeom prst="rect">
            <a:avLst/>
          </a:prstGeom>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写出下列常量在声明中使用的数据类型和在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中对应的转换说明（假设</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latin typeface="TimesNewRomanPS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282065" y="2264410"/>
            <a:ext cx="9628505" cy="3230245"/>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假设程序的开头有下列声明：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imate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53456;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2.71828;</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把下面</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语句中的转换字符补充完整：</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odds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%__</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%__</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rPr>
              <a:t>imate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%__</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%__</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grade.\n",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grade);</a:t>
            </a:r>
            <a:endParaRPr lang="pt-BR" altLang="zh-CN" b="1" dirty="0">
              <a:latin typeface="TimesNewRomanPSMT"/>
              <a:ea typeface="宋体" panose="02010600030101010101" pitchFamily="2" charset="-122"/>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类型的变量。分别使用转义序列、十进制值、八进制字符常量和十六进制字符常量把回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车字符赋给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（假设使用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编码值）。</a:t>
            </a:r>
            <a:endParaRPr lang="pt-BR" altLang="zh-CN" b="1" dirty="0">
              <a:latin typeface="TimesNewRomanPSMT"/>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对程序应该完成什么任务有概念性的认识后，就应该考虑如何用程序来完成它。例如，用户界面应该是</a:t>
            </a:r>
            <a:endParaRPr lang="en-US" altLang="zh-CN" dirty="0"/>
          </a:p>
          <a:p>
            <a:r>
              <a:rPr lang="zh-CN" altLang="en-US" dirty="0"/>
              <a:t>怎样的？如何组织程序？目标用户是谁？准备花多长时间来完成这个程序？</a:t>
            </a:r>
            <a:endParaRPr lang="en-US" altLang="zh-CN" dirty="0"/>
          </a:p>
          <a:p>
            <a:endParaRPr lang="en-US" altLang="zh-CN" dirty="0"/>
          </a:p>
          <a:p>
            <a:endParaRPr lang="en-US" altLang="zh-CN" dirty="0"/>
          </a:p>
          <a:p>
            <a:endParaRPr lang="en-US" altLang="zh-CN" dirty="0"/>
          </a:p>
          <a:p>
            <a:r>
              <a:rPr lang="zh-CN" altLang="en-US" dirty="0"/>
              <a:t>除此之外，还要决定在程序（还可能是辅助文件）中如何表示数据，以及用什么方法处理数据。学习</a:t>
            </a:r>
            <a:r>
              <a:rPr lang="en-US" altLang="zh-CN" dirty="0"/>
              <a:t>C</a:t>
            </a:r>
            <a:endParaRPr lang="en-US" altLang="zh-CN" dirty="0"/>
          </a:p>
          <a:p>
            <a:r>
              <a:rPr lang="zh-CN" altLang="en-US" dirty="0"/>
              <a:t>语言之初，遇到的问题都很简单，没什么可选的。但是，随着要处理的情况越来越复杂，需要决策和考</a:t>
            </a:r>
            <a:endParaRPr lang="en-US" altLang="zh-CN" dirty="0"/>
          </a:p>
          <a:p>
            <a:r>
              <a:rPr lang="zh-CN" altLang="en-US" dirty="0"/>
              <a:t>虑的方面也越来越多。通常，选择一个合适的方式表示信息可以更容易地设计程序和处理数据。</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1.7.2 </a:t>
            </a:r>
            <a:r>
              <a:rPr lang="zh-CN" altLang="en-US" dirty="0"/>
              <a:t>第</a:t>
            </a:r>
            <a:r>
              <a:rPr lang="en-US" altLang="zh-CN" dirty="0"/>
              <a:t>2</a:t>
            </a:r>
            <a:r>
              <a:rPr lang="zh-CN" altLang="en-US" dirty="0"/>
              <a:t>步：设计程序</a:t>
            </a:r>
            <a:endParaRPr lang="zh-CN" alt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修正下面的程序（在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表示除以）。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void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perfect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legs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many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legs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legs);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legs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implies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cows.\n",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pt-BR" altLang="zh-CN" b="1" dirty="0">
              <a:latin typeface="TimesNewRomanPSMT"/>
              <a:ea typeface="宋体" panose="02010600030101010101" pitchFamily="2" charset="-122"/>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8"/>
            <a:ext cx="10515600" cy="1336722"/>
          </a:xfrm>
        </p:spPr>
        <p:txBody>
          <a:bodyPr>
            <a:normAutofit/>
          </a:bodyPr>
          <a:lstStyle/>
          <a:p>
            <a:r>
              <a:rPr lang="en-US" altLang="zh-CN" dirty="0"/>
              <a:t>3.10 </a:t>
            </a:r>
            <a:r>
              <a:rPr lang="zh-CN" altLang="en-US" dirty="0"/>
              <a:t>复习题</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指出下列转义序列的含义：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a.\n</a:t>
            </a:r>
            <a:endParaRPr lang="en-US" altLang="zh-CN" sz="1800" b="0" i="0" u="none" strike="noStrike" baseline="0" dirty="0">
              <a:latin typeface="TimesNewRomanPSMT"/>
            </a:endParaRPr>
          </a:p>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c.\"</a:t>
            </a:r>
            <a:endParaRPr lang="en-US" altLang="zh-CN" sz="1800" b="0" i="0" u="none" strike="noStrike" baseline="0" dirty="0">
              <a:latin typeface="TimesNewRomanPSMT"/>
            </a:endParaRPr>
          </a:p>
          <a:p>
            <a:pPr algn="l"/>
            <a:r>
              <a:rPr lang="en-US" altLang="zh-CN" sz="1800" b="0" i="0" u="none" strike="noStrike" baseline="0" dirty="0">
                <a:latin typeface="TimesNewRomanPSMT"/>
              </a:rPr>
              <a:t>d.\t</a:t>
            </a:r>
            <a:endParaRPr lang="pt-BR" altLang="zh-CN" b="1" dirty="0">
              <a:latin typeface="TimesNewRomanPSMT"/>
              <a:ea typeface="宋体" panose="02010600030101010101" pitchFamily="2" charset="-122"/>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3.11 </a:t>
            </a:r>
            <a:r>
              <a:rPr lang="zh-CN" altLang="en-US" dirty="0"/>
              <a:t>编程练习</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通过试验（即编写带有此类问题的程序）观察系统如何处理整数上溢、浮点数上溢和浮点数下溢的情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况。</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编写一个程序，要求提示输入一个</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码值（如，</a:t>
            </a:r>
            <a:r>
              <a:rPr lang="en-US" altLang="zh-CN" sz="1800" b="0" i="0" u="none" strike="noStrike" baseline="0" dirty="0">
                <a:latin typeface="TimesNewRomanPSMT"/>
                <a:ea typeface="宋体" panose="02010600030101010101" pitchFamily="2" charset="-122"/>
              </a:rPr>
              <a:t>66</a:t>
            </a:r>
            <a:r>
              <a:rPr lang="zh-CN" altLang="en-US" sz="1800" b="0" i="0" u="none" strike="noStrike" baseline="0" dirty="0">
                <a:latin typeface="宋体" panose="02010600030101010101" pitchFamily="2" charset="-122"/>
                <a:ea typeface="宋体" panose="02010600030101010101" pitchFamily="2" charset="-122"/>
              </a:rPr>
              <a:t>），然后打印输入的字符。</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编写一个程序，发出一声警报，然后打印下面的文本：</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Startled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sudden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Sally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shouted,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Great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Pumpkin,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that!"</a:t>
            </a:r>
            <a:endParaRPr lang="pt-BR" altLang="zh-CN" b="1" dirty="0">
              <a:latin typeface="TimesNewRomanPSMT"/>
              <a:ea typeface="宋体" panose="02010600030101010101" pitchFamily="2" charset="-122"/>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3.11 </a:t>
            </a:r>
            <a:r>
              <a:rPr lang="zh-CN" altLang="en-US" dirty="0"/>
              <a:t>编程练习</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编写一个程序，读取一个浮点数，先打印成小数点形式，再打印成指数形式。然后，如果系统支持，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再打印成</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记数法（即十六进制记数法）。按以下格式输出（实际显示的指数位数因系统而异）：</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floating-point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fixed-point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64.250000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exponential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6.425000e+01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notation: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0x1.01p+6</a:t>
            </a:r>
            <a:endParaRPr lang="pt-BR" altLang="zh-CN" b="1" dirty="0">
              <a:latin typeface="TimesNewRomanPSMT"/>
              <a:ea typeface="宋体" panose="02010600030101010101" pitchFamily="2" charset="-122"/>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3.11 </a:t>
            </a:r>
            <a:r>
              <a:rPr lang="zh-CN" altLang="en-US" dirty="0"/>
              <a:t>编程练习</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一年大约有</a:t>
            </a:r>
            <a:r>
              <a:rPr lang="en-US" altLang="zh-CN" sz="1800" b="0" i="0" u="none" strike="noStrike" baseline="0" dirty="0">
                <a:latin typeface="TimesNewRomanPSMT"/>
                <a:ea typeface="宋体" panose="02010600030101010101" pitchFamily="2" charset="-122"/>
              </a:rPr>
              <a:t>3.156×10</a:t>
            </a:r>
            <a:r>
              <a:rPr lang="en-US" altLang="zh-CN" sz="1800" b="0" i="0" u="none" strike="noStrike" baseline="3000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秒。编写一个程序，提示用户输入年龄，然后显示该年龄对应的秒数。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6.1</a:t>
            </a:r>
            <a:r>
              <a:rPr lang="zh-CN" altLang="en-US" sz="1800" b="0" i="0" u="none" strike="noStrike" baseline="0" dirty="0">
                <a:latin typeface="宋体" panose="02010600030101010101" pitchFamily="2" charset="-122"/>
                <a:ea typeface="宋体" panose="02010600030101010101" pitchFamily="2" charset="-122"/>
              </a:rPr>
              <a:t>个水分子的质量约为</a:t>
            </a:r>
            <a:r>
              <a:rPr lang="en-US" altLang="zh-CN" sz="1800" b="0" i="0" u="none" strike="noStrike" baseline="0" dirty="0">
                <a:latin typeface="TimesNewRomanPSMT"/>
                <a:ea typeface="宋体" panose="02010600030101010101" pitchFamily="2" charset="-122"/>
              </a:rPr>
              <a:t>3.0×10</a:t>
            </a:r>
            <a:r>
              <a:rPr lang="zh-CN" altLang="en-US" sz="1800" b="0" i="0" u="none" strike="noStrike" baseline="30000" dirty="0">
                <a:latin typeface="TimesNewRomanPSMT"/>
                <a:ea typeface="宋体" panose="02010600030101010101" pitchFamily="2" charset="-122"/>
              </a:rPr>
              <a:t>−</a:t>
            </a:r>
            <a:r>
              <a:rPr lang="en-US" altLang="zh-CN" sz="1800" b="0" i="0" u="none" strike="noStrike" baseline="3000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克。</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夸脱水大约是</a:t>
            </a:r>
            <a:r>
              <a:rPr lang="en-US" altLang="zh-CN" sz="1800" b="0" i="0" u="none" strike="noStrike" baseline="0" dirty="0">
                <a:latin typeface="TimesNewRomanPSMT"/>
                <a:ea typeface="宋体" panose="02010600030101010101" pitchFamily="2" charset="-122"/>
              </a:rPr>
              <a:t>950</a:t>
            </a:r>
            <a:r>
              <a:rPr lang="zh-CN" altLang="en-US" sz="1800" b="0" i="0" u="none" strike="noStrike" baseline="0" dirty="0">
                <a:latin typeface="宋体" panose="02010600030101010101" pitchFamily="2" charset="-122"/>
                <a:ea typeface="宋体" panose="02010600030101010101" pitchFamily="2" charset="-122"/>
              </a:rPr>
              <a:t>克。编写一个程序，提示用户输入水的夸脱数，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并显示水分子的数量。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7.1</a:t>
            </a:r>
            <a:r>
              <a:rPr lang="zh-CN" altLang="en-US" sz="1800" b="0" i="0" u="none" strike="noStrike" baseline="0" dirty="0">
                <a:latin typeface="宋体" panose="02010600030101010101" pitchFamily="2" charset="-122"/>
                <a:ea typeface="宋体" panose="02010600030101010101" pitchFamily="2" charset="-122"/>
              </a:rPr>
              <a:t>英寸相当于</a:t>
            </a:r>
            <a:r>
              <a:rPr lang="en-US" altLang="zh-CN" sz="1800" b="0" i="0" u="none" strike="noStrike" baseline="0" dirty="0">
                <a:latin typeface="TimesNewRomanPSMT"/>
                <a:ea typeface="宋体" panose="02010600030101010101" pitchFamily="2" charset="-122"/>
              </a:rPr>
              <a:t>2.54</a:t>
            </a:r>
            <a:r>
              <a:rPr lang="zh-CN" altLang="en-US" sz="1800" b="0" i="0" u="none" strike="noStrike" baseline="0" dirty="0">
                <a:latin typeface="宋体" panose="02010600030101010101" pitchFamily="2" charset="-122"/>
                <a:ea typeface="宋体" panose="02010600030101010101" pitchFamily="2" charset="-122"/>
              </a:rPr>
              <a:t>厘米。编写一个程序，提示用户输入身高（</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英寸），然后以厘米为单位显示身高。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在美国的体积测量系统中，</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品脱等于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杯等于</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盎司，</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盎司等于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大汤勺，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大汤勺等于</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茶勺。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编写一个程序，提示用户输入杯数，并以品脱、盎司、汤勺、茶勺为单位显示等价容量。思考对于该程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序，为何使用浮点类型比整数类型更合适？</a:t>
            </a:r>
            <a:endParaRPr lang="pt-BR" altLang="zh-CN" b="1" dirty="0">
              <a:latin typeface="TimesNewRomanPSMT"/>
              <a:ea typeface="宋体" panose="02010600030101010101" pitchFamily="2" charset="-122"/>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zh-CN" altLang="en-US"/>
              <a:t>第</a:t>
            </a:r>
            <a:r>
              <a:rPr lang="en-US" altLang="zh-CN" dirty="0"/>
              <a:t>4</a:t>
            </a:r>
            <a:r>
              <a:rPr lang="zh-CN" altLang="en-US" dirty="0"/>
              <a:t>章 字符串和</a:t>
            </a:r>
            <a:r>
              <a:rPr lang="zh-CN" altLang="en-US"/>
              <a:t>格式化输入</a:t>
            </a:r>
            <a:r>
              <a:rPr lang="en-US" altLang="zh-CN" dirty="0"/>
              <a:t>/</a:t>
            </a:r>
            <a:r>
              <a:rPr lang="zh-CN" altLang="en-US" dirty="0"/>
              <a:t>输出</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err="1">
                <a:solidFill>
                  <a:srgbClr val="FF0000"/>
                </a:solidFill>
                <a:latin typeface="TimesNewRomanPSMT"/>
                <a:ea typeface="宋体" panose="02010600030101010101" pitchFamily="2" charset="-122"/>
              </a:rPr>
              <a:t>strlen</a:t>
            </a:r>
            <a:r>
              <a:rPr lang="en-US" altLang="zh-CN" sz="1800" b="0" i="0" u="none" strike="noStrike" baseline="0" dirty="0">
                <a:solidFill>
                  <a:srgbClr val="FF0000"/>
                </a:solidFill>
                <a:latin typeface="TimesNewRomanPSMT"/>
                <a:ea typeface="宋体" panose="02010600030101010101" pitchFamily="2" charset="-122"/>
              </a:rPr>
              <a:t>()</a:t>
            </a:r>
            <a:endParaRPr lang="en-US" altLang="zh-CN" sz="1800" b="0" i="0" u="none" strike="noStrike" baseline="0" dirty="0">
              <a:solidFill>
                <a:srgbClr val="FF0000"/>
              </a:solidFill>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solidFill>
                  <a:srgbClr val="FF0000"/>
                </a:solidFill>
                <a:latin typeface="TimesNewRomanPSMT"/>
                <a:ea typeface="宋体" panose="02010600030101010101" pitchFamily="2" charset="-122"/>
              </a:rPr>
              <a:t>const</a:t>
            </a:r>
            <a:endParaRPr lang="en-US" altLang="zh-CN" sz="1800" b="0" i="0" u="none" strike="noStrike" baseline="0" dirty="0">
              <a:solidFill>
                <a:srgbClr val="FF0000"/>
              </a:solidFill>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如何创建、存储字符串</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如何使用</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函数获取字符串的长度</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预</a:t>
            </a:r>
            <a:r>
              <a:rPr lang="zh-CN" altLang="en-US" sz="1800" b="0" i="0" u="none" strike="noStrike" baseline="0" dirty="0">
                <a:solidFill>
                  <a:srgbClr val="FF0000"/>
                </a:solidFill>
                <a:latin typeface="宋体" panose="02010600030101010101" pitchFamily="2" charset="-122"/>
                <a:ea typeface="宋体" panose="02010600030101010101" pitchFamily="2" charset="-122"/>
              </a:rPr>
              <a:t>处理器指令</a:t>
            </a:r>
            <a:r>
              <a:rPr lang="en-US" altLang="zh-CN" sz="1800" b="0" i="0" u="none" strike="noStrike" baseline="0" dirty="0">
                <a:solidFill>
                  <a:srgbClr val="FF0000"/>
                </a:solidFill>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ANSIC</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修饰符创建符号常量</a:t>
            </a:r>
            <a:endParaRPr lang="pt-BR" altLang="zh-CN"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zh-CN" altLang="en-US"/>
              <a:t>第</a:t>
            </a:r>
            <a:r>
              <a:rPr lang="en-US" altLang="zh-CN" dirty="0"/>
              <a:t>4</a:t>
            </a:r>
            <a:r>
              <a:rPr lang="zh-CN" altLang="en-US" dirty="0"/>
              <a:t>章 字符串和</a:t>
            </a:r>
            <a:r>
              <a:rPr lang="zh-CN" altLang="en-US"/>
              <a:t>格式化输入</a:t>
            </a:r>
            <a:r>
              <a:rPr lang="en-US" altLang="zh-CN" dirty="0"/>
              <a:t>/</a:t>
            </a:r>
            <a:r>
              <a:rPr lang="zh-CN" altLang="en-US" dirty="0"/>
              <a:t>输出</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本章重点介绍输入和输出。与程序交互和使用字符串可以编写个性化的程序，本章将详细介绍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两个输入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输出函数：</a:t>
            </a:r>
            <a:r>
              <a:rPr lang="en-US" altLang="zh-CN" sz="1800" b="0" i="0" u="none" strike="noStrike" baseline="0" dirty="0" err="1">
                <a:solidFill>
                  <a:srgbClr val="FF0000"/>
                </a:solidFill>
                <a:latin typeface="TimesNewRomanPSMT"/>
                <a:ea typeface="宋体" panose="02010600030101010101" pitchFamily="2" charset="-122"/>
              </a:rPr>
              <a:t>printf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。学会使用这两个函数，不仅能与用户交互，还可根据个人喜好和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任务要求格式化输出。最后，简要介绍一个重要的工具</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预处理器指令，并学习</a:t>
            </a:r>
            <a:r>
              <a:rPr lang="zh-CN" altLang="en-US" sz="1800" b="0" i="0" u="none" strike="noStrike" baseline="0" dirty="0">
                <a:solidFill>
                  <a:srgbClr val="FF0000"/>
                </a:solidFill>
                <a:latin typeface="宋体" panose="02010600030101010101" pitchFamily="2" charset="-122"/>
                <a:ea typeface="宋体" panose="02010600030101010101" pitchFamily="2" charset="-122"/>
              </a:rPr>
              <a:t>如何定义、使用符</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号常量</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4.1 </a:t>
            </a:r>
            <a:r>
              <a:rPr lang="zh-CN" altLang="en-US" dirty="0"/>
              <a:t>前导程序</a:t>
            </a:r>
            <a:endParaRPr lang="zh-CN" altLang="en-US" dirty="0"/>
          </a:p>
        </p:txBody>
      </p:sp>
      <p:sp>
        <p:nvSpPr>
          <p:cNvPr id="7" name="内容占位符 6"/>
          <p:cNvSpPr>
            <a:spLocks noGrp="1"/>
          </p:cNvSpPr>
          <p:nvPr>
            <p:ph idx="1"/>
          </p:nvPr>
        </p:nvSpPr>
        <p:spPr>
          <a:xfrm>
            <a:off x="838200" y="1691829"/>
            <a:ext cx="10515600" cy="4731477"/>
          </a:xfrm>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与前两章一样，本章以一个简单的程序开始。程序清单</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与用户进行简单的交互。为了使程序的形式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灵活多样，代码中使用了新的注释风格。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 </a:t>
            </a:r>
            <a:r>
              <a:rPr lang="en-US" altLang="zh-CN" sz="1800" b="1" i="0" u="none" strike="noStrike" baseline="0" dirty="0" err="1">
                <a:latin typeface="TimesNewRomanPS-BoldMT"/>
                <a:ea typeface="宋体" panose="02010600030101010101" pitchFamily="2" charset="-122"/>
              </a:rPr>
              <a:t>talkback.c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talkback.c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演示与用户交互</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string.h</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提供</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 DENSITY 62.4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人体密度（单位：磅</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立方英尺）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main()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 weight, volume;</a:t>
            </a:r>
            <a:endParaRPr lang="en-US" altLang="zh-CN" sz="1800" b="0" i="0" u="none" strike="noStrike" baseline="0" dirty="0">
              <a:latin typeface="TimesNewRomanPSMT"/>
            </a:endParaRPr>
          </a:p>
          <a:p>
            <a:pPr algn="l"/>
            <a:r>
              <a:rPr lang="en-US" altLang="zh-CN" sz="1800" b="0" i="0" u="none" strike="noStrike" baseline="0" dirty="0">
                <a:latin typeface="TimesNewRomanPSMT"/>
              </a:rPr>
              <a:t>	int size, letters;</a:t>
            </a:r>
            <a:endParaRPr lang="pt-BR" altLang="zh-CN"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4.1 </a:t>
            </a:r>
            <a:r>
              <a:rPr lang="zh-CN" altLang="en-US" dirty="0"/>
              <a:t>前导程序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a:latin typeface="TimesNewRomanPSMT"/>
              </a:rPr>
              <a:t>	char name[40];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name</a:t>
            </a:r>
            <a:r>
              <a:rPr lang="zh-CN" altLang="en-US" sz="1800" b="0" i="0" u="none" strike="noStrike" baseline="0" dirty="0">
                <a:latin typeface="宋体" panose="02010600030101010101" pitchFamily="2" charset="-122"/>
                <a:ea typeface="宋体" panose="02010600030101010101" pitchFamily="2" charset="-122"/>
              </a:rPr>
              <a:t>是一个可容纳</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个字符的数组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("Hi! What's your first name?\n");</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("%s",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 what's your weight in pounds?\n",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("%f", &amp;weight);</a:t>
            </a:r>
            <a:endParaRPr lang="en-US" altLang="zh-CN" sz="1800" b="0" i="0" u="none" strike="noStrike" baseline="0" dirty="0">
              <a:latin typeface="TimesNewRomanPSMT"/>
            </a:endParaRPr>
          </a:p>
          <a:p>
            <a:pPr algn="l"/>
            <a:r>
              <a:rPr lang="en-US" altLang="zh-CN" sz="1800" b="0" i="0" u="none" strike="noStrike" baseline="0" dirty="0">
                <a:latin typeface="TimesNewRomanPSMT"/>
              </a:rPr>
              <a:t>	size = </a:t>
            </a:r>
            <a:r>
              <a:rPr lang="en-US" altLang="zh-CN" sz="1800" b="0" i="0" u="none" strike="noStrike" baseline="0" dirty="0" err="1">
                <a:latin typeface="TimesNewRomanPSMT"/>
              </a:rPr>
              <a:t>sizeof</a:t>
            </a:r>
            <a:r>
              <a:rPr lang="en-US" altLang="zh-CN" sz="1800" b="0" i="0" u="none" strike="noStrike" baseline="0" dirty="0">
                <a:latin typeface="TimesNewRomanPSMT"/>
              </a:rPr>
              <a:t> name;</a:t>
            </a:r>
            <a:endParaRPr lang="en-US" altLang="zh-CN" sz="1800" b="0" i="0" u="none" strike="noStrike" baseline="0" dirty="0">
              <a:latin typeface="TimesNewRomanPSMT"/>
            </a:endParaRPr>
          </a:p>
          <a:p>
            <a:pPr algn="l"/>
            <a:r>
              <a:rPr lang="en-US" altLang="zh-CN" sz="1800" b="0" i="0" u="none" strike="noStrike" baseline="0" dirty="0">
                <a:latin typeface="TimesNewRomanPSMT"/>
              </a:rPr>
              <a:t>	letters = </a:t>
            </a:r>
            <a:r>
              <a:rPr lang="en-US" altLang="zh-CN" sz="1800" b="0" i="0" u="none" strike="noStrike" baseline="0" dirty="0" err="1">
                <a:latin typeface="TimesNewRomanPSMT"/>
              </a:rPr>
              <a:t>strlen</a:t>
            </a:r>
            <a:r>
              <a:rPr lang="en-US" altLang="zh-CN" sz="1800" b="0" i="0" u="none" strike="noStrike" baseline="0" dirty="0">
                <a:latin typeface="TimesNewRomanPSMT"/>
              </a:rPr>
              <a:t>(name);</a:t>
            </a:r>
            <a:endParaRPr lang="en-US" altLang="zh-CN" sz="1800" b="0" i="0" u="none" strike="noStrike" baseline="0" dirty="0">
              <a:latin typeface="TimesNewRomanPSMT"/>
            </a:endParaRPr>
          </a:p>
          <a:p>
            <a:pPr algn="l"/>
            <a:r>
              <a:rPr lang="en-US" altLang="zh-CN" sz="1800" b="0" i="0" u="none" strike="noStrike" baseline="0" dirty="0">
                <a:latin typeface="TimesNewRomanPSMT"/>
              </a:rPr>
              <a:t>	volume = weight / DENSITY;</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("Well, %s, your volume is %2.2f cubic feet.\n",name, volume);</a:t>
            </a:r>
            <a:endParaRPr lang="en-US" altLang="zh-CN"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("Also, your first name has %d letters,\n",letters);</a:t>
            </a:r>
            <a:endParaRPr lang="pt-BR" altLang="zh-CN"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4.1 </a:t>
            </a:r>
            <a:r>
              <a:rPr lang="zh-CN" altLang="en-US" dirty="0"/>
              <a:t>前导程序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("and we have %d bytes to store it.\n", size);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endParaRPr lang="pt-BR"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再次强调，应该用一般术语来描述问题，而不是用具体的代码。但是，你的某些决策可能取决于语言的</a:t>
            </a:r>
            <a:endParaRPr lang="en-US" altLang="zh-CN" dirty="0"/>
          </a:p>
          <a:p>
            <a:r>
              <a:rPr lang="zh-CN" altLang="en-US" dirty="0"/>
              <a:t>特性。例如，在数据表示方面，</a:t>
            </a:r>
            <a:r>
              <a:rPr lang="en-US" altLang="zh-CN" dirty="0"/>
              <a:t>C</a:t>
            </a:r>
            <a:r>
              <a:rPr lang="zh-CN" altLang="en-US" dirty="0"/>
              <a:t>的程序员就比</a:t>
            </a:r>
            <a:r>
              <a:rPr lang="en-US" altLang="zh-CN" dirty="0"/>
              <a:t>Pascal</a:t>
            </a:r>
            <a:r>
              <a:rPr lang="zh-CN" altLang="en-US" dirty="0"/>
              <a:t>的程序员有更多选择。</a:t>
            </a:r>
            <a:endParaRPr lang="en-US" altLang="zh-CN" dirty="0"/>
          </a:p>
        </p:txBody>
      </p:sp>
      <p:sp>
        <p:nvSpPr>
          <p:cNvPr id="2" name="标题 1"/>
          <p:cNvSpPr>
            <a:spLocks noGrp="1"/>
          </p:cNvSpPr>
          <p:nvPr>
            <p:ph type="title"/>
          </p:nvPr>
        </p:nvSpPr>
        <p:spPr/>
        <p:txBody>
          <a:bodyPr/>
          <a:lstStyle/>
          <a:p>
            <a:r>
              <a:rPr lang="en-US" altLang="zh-CN" dirty="0"/>
              <a:t>1.7.2 </a:t>
            </a:r>
            <a:r>
              <a:rPr lang="zh-CN" altLang="en-US" dirty="0"/>
              <a:t>第</a:t>
            </a:r>
            <a:r>
              <a:rPr lang="en-US" altLang="zh-CN" dirty="0"/>
              <a:t>2</a:t>
            </a:r>
            <a:r>
              <a:rPr lang="zh-CN" altLang="en-US" dirty="0"/>
              <a:t>步：设计程序</a:t>
            </a:r>
            <a:endParaRPr lang="zh-CN" altLang="en-US"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4.1 </a:t>
            </a:r>
            <a:r>
              <a:rPr lang="zh-CN" altLang="en-US" dirty="0"/>
              <a:t>前导程序</a:t>
            </a:r>
            <a:endParaRPr lang="zh-CN" altLang="en-US" dirty="0"/>
          </a:p>
        </p:txBody>
      </p:sp>
      <p:sp>
        <p:nvSpPr>
          <p:cNvPr id="7" name="内容占位符 6"/>
          <p:cNvSpPr>
            <a:spLocks noGrp="1"/>
          </p:cNvSpPr>
          <p:nvPr>
            <p:ph idx="1"/>
          </p:nvPr>
        </p:nvSpPr>
        <p:spPr>
          <a:xfrm>
            <a:off x="838200" y="1691829"/>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a:t>
            </a:r>
            <a:r>
              <a:rPr lang="en-US" altLang="zh-CN" sz="1800" b="0" i="0" u="none" strike="noStrike" baseline="0" dirty="0" err="1">
                <a:latin typeface="TimesNewRomanPSMT"/>
                <a:ea typeface="宋体" panose="02010600030101010101" pitchFamily="2" charset="-122"/>
              </a:rPr>
              <a:t>talkback.c</a:t>
            </a:r>
            <a:r>
              <a:rPr lang="zh-CN" altLang="en-US" sz="1800" b="0" i="0" u="none" strike="noStrike" baseline="0" dirty="0">
                <a:latin typeface="宋体" panose="02010600030101010101" pitchFamily="2" charset="-122"/>
                <a:ea typeface="宋体" panose="02010600030101010101" pitchFamily="2" charset="-122"/>
              </a:rPr>
              <a:t>程序，输入结果如下：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Hi! What's your first name?</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Christine</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Christine, what's your weight in pounds?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154</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Well, Christine, your volume is 2.47 cubic feet.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Also, your first name has 9 letters,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and we have 40 bytes to store it.</a:t>
            </a:r>
            <a:endParaRPr lang="pt-BR" altLang="zh-CN"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4.1 </a:t>
            </a:r>
            <a:r>
              <a:rPr lang="zh-CN" altLang="en-US" dirty="0"/>
              <a:t>前导程序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该程序包含以下新特性。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a:t>
            </a:r>
            <a:r>
              <a:rPr lang="en-US" altLang="zh-CN" sz="1800" b="0" i="0" u="none" strike="noStrike" baseline="0" dirty="0">
                <a:solidFill>
                  <a:srgbClr val="FF0000"/>
                </a:solidFill>
                <a:latin typeface="TimesNewRomanPSMT"/>
                <a:ea typeface="宋体" panose="02010600030101010101" pitchFamily="2" charset="-122"/>
              </a:rPr>
              <a:t>array</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储存</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a:t>
            </a:r>
            <a:r>
              <a:rPr lang="en-US" altLang="zh-CN" sz="1800" b="0" i="0" u="none" strike="noStrike" baseline="0" dirty="0">
                <a:solidFill>
                  <a:srgbClr val="FF0000"/>
                </a:solidFill>
                <a:latin typeface="TimesNewRomanPSMT"/>
                <a:ea typeface="宋体" panose="02010600030101010101" pitchFamily="2" charset="-122"/>
              </a:rPr>
              <a:t>character string</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。在该程序中，用户输入的名被储存在数组中，该数组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占用内存中</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连续</a:t>
            </a:r>
            <a:r>
              <a:rPr lang="zh-CN" altLang="en-US" sz="1800" b="0" i="0" u="none" strike="noStrike" baseline="0" dirty="0">
                <a:latin typeface="宋体" panose="02010600030101010101" pitchFamily="2" charset="-122"/>
                <a:ea typeface="宋体" panose="02010600030101010101" pitchFamily="2" charset="-122"/>
              </a:rPr>
              <a:t>的字节，每个字节储存一个字符值。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solidFill>
                  <a:srgbClr val="FF0000"/>
                </a:solidFill>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转换说明来处理字符串的输入和输出。注意，在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没有</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前缀，而</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有（稍后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解释，</a:t>
            </a:r>
            <a:r>
              <a:rPr lang="en-US" altLang="zh-CN" sz="1800" b="0" i="0" u="none" strike="noStrike" baseline="0" dirty="0">
                <a:latin typeface="TimesNewRomanPSMT"/>
                <a:ea typeface="宋体" panose="02010600030101010101" pitchFamily="2" charset="-122"/>
              </a:rPr>
              <a:t>&amp;weight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都是地址）。</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预处理器把</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字符常量</a:t>
            </a:r>
            <a:r>
              <a:rPr lang="en-US" altLang="zh-CN" sz="1800" b="0" i="0" u="none" strike="noStrike" baseline="0" dirty="0">
                <a:latin typeface="TimesNewRomanPSMT"/>
                <a:ea typeface="宋体" panose="02010600030101010101" pitchFamily="2" charset="-122"/>
              </a:rPr>
              <a:t>DENSITY</a:t>
            </a:r>
            <a:r>
              <a:rPr lang="zh-CN" altLang="en-US" sz="1800" b="0" i="0" u="none" strike="noStrike" baseline="0" dirty="0">
                <a:latin typeface="宋体" panose="02010600030101010101" pitchFamily="2" charset="-122"/>
                <a:ea typeface="宋体" panose="02010600030101010101" pitchFamily="2" charset="-122"/>
              </a:rPr>
              <a:t>定义为</a:t>
            </a:r>
            <a:r>
              <a:rPr lang="en-US" altLang="zh-CN" sz="1800" b="0" i="0" u="none" strike="noStrike" baseline="0" dirty="0">
                <a:latin typeface="TimesNewRomanPSMT"/>
                <a:ea typeface="宋体" panose="02010600030101010101" pitchFamily="2" charset="-122"/>
              </a:rPr>
              <a:t>62.4</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err="1">
                <a:solidFill>
                  <a:srgbClr val="FF0000"/>
                </a:solidFill>
                <a:latin typeface="TimesNewRomanPSMT"/>
                <a:ea typeface="宋体" panose="02010600030101010101" pitchFamily="2" charset="-122"/>
              </a:rPr>
              <a:t>strlen</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获取字符串的长度</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 </a:t>
            </a:r>
            <a:r>
              <a:rPr lang="zh-CN" altLang="en-US" dirty="0"/>
              <a:t>字符串简介</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character string</a:t>
            </a:r>
            <a:r>
              <a:rPr lang="zh-CN" altLang="en-US" sz="1800" b="0" i="0" u="none" strike="noStrike" baseline="0" dirty="0">
                <a:latin typeface="宋体" panose="02010600030101010101" pitchFamily="2" charset="-122"/>
                <a:ea typeface="宋体" panose="02010600030101010101" pitchFamily="2" charset="-122"/>
              </a:rPr>
              <a:t>）是一个或多个字符的序列，如下所示：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"Zing went the strings of my heart!"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双引号</a:t>
            </a:r>
            <a:r>
              <a:rPr lang="zh-CN" altLang="en-US" sz="1800" b="0" i="0" u="none" strike="noStrike" baseline="0" dirty="0">
                <a:latin typeface="宋体" panose="02010600030101010101" pitchFamily="2" charset="-122"/>
                <a:ea typeface="宋体" panose="02010600030101010101" pitchFamily="2" charset="-122"/>
              </a:rPr>
              <a:t>不是字符串的一部分。双引号仅告知编译器它括起来的是字符串，正如单引号用于标识单个字符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一样。</a:t>
            </a:r>
            <a:endParaRPr lang="pt-BR" altLang="zh-CN"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4.2.1 char</a:t>
            </a:r>
            <a:r>
              <a:rPr lang="zh-CN" altLang="en-US" dirty="0"/>
              <a:t>类型</a:t>
            </a:r>
            <a:r>
              <a:rPr lang="zh-CN" altLang="en-US"/>
              <a:t>数组和</a:t>
            </a:r>
            <a:r>
              <a:rPr lang="en-US" altLang="zh-CN" dirty="0"/>
              <a:t>null</a:t>
            </a:r>
            <a:r>
              <a:rPr lang="zh-CN" altLang="en-US" dirty="0"/>
              <a:t>字符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a:t>
            </a:r>
            <a:r>
              <a:rPr lang="zh-CN" altLang="en-US" sz="1800" b="0" i="0" u="none" strike="noStrike" baseline="0" dirty="0">
                <a:solidFill>
                  <a:srgbClr val="FF0000"/>
                </a:solidFill>
                <a:latin typeface="宋体" panose="02010600030101010101" pitchFamily="2" charset="-122"/>
                <a:ea typeface="宋体" panose="02010600030101010101" pitchFamily="2" charset="-122"/>
              </a:rPr>
              <a:t>没有专门用于储存字符串的变量类型</a:t>
            </a:r>
            <a:r>
              <a:rPr lang="zh-CN" altLang="en-US" sz="1800" b="0" i="0" u="none" strike="noStrike" baseline="0" dirty="0">
                <a:latin typeface="宋体" panose="02010600030101010101" pitchFamily="2" charset="-122"/>
                <a:ea typeface="宋体" panose="02010600030101010101" pitchFamily="2" charset="-122"/>
              </a:rPr>
              <a:t>，字符串都被储存在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类型的数组中。数组由连续的存储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单元组成，字符串中的字符被储存在相邻的存储单元中，每个单元储存一个字符（见图</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4" name="图片 3"/>
          <p:cNvPicPr>
            <a:picLocks noChangeAspect="1"/>
          </p:cNvPicPr>
          <p:nvPr/>
        </p:nvPicPr>
        <p:blipFill>
          <a:blip r:embed="rId1"/>
          <a:stretch>
            <a:fillRect/>
          </a:stretch>
        </p:blipFill>
        <p:spPr>
          <a:xfrm>
            <a:off x="2405524" y="2818662"/>
            <a:ext cx="7380952" cy="1504762"/>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4.2.1 char</a:t>
            </a:r>
            <a:r>
              <a:rPr lang="zh-CN" altLang="en-US" dirty="0"/>
              <a:t>类型</a:t>
            </a:r>
            <a:r>
              <a:rPr lang="zh-CN" altLang="en-US"/>
              <a:t>数组和</a:t>
            </a:r>
            <a:r>
              <a:rPr lang="en-US" altLang="zh-CN" dirty="0"/>
              <a:t>null</a:t>
            </a:r>
            <a:r>
              <a:rPr lang="zh-CN" altLang="en-US" dirty="0"/>
              <a:t>字符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注意图</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数组末尾</a:t>
            </a:r>
            <a:r>
              <a:rPr lang="zh-CN" altLang="en-US" sz="1800" b="0" i="0" u="none" strike="noStrike" baseline="0" dirty="0">
                <a:latin typeface="宋体" panose="02010600030101010101" pitchFamily="2" charset="-122"/>
                <a:ea typeface="宋体" panose="02010600030101010101" pitchFamily="2" charset="-122"/>
              </a:rPr>
              <a:t>位置的字符</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。这是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空字符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null character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语言用它</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标记字符串的结束</a:t>
            </a:r>
            <a:r>
              <a:rPr lang="zh-CN" altLang="en-US" sz="1800" b="0" i="0" u="none" strike="noStrike" baseline="0" dirty="0">
                <a:latin typeface="宋体" panose="02010600030101010101" pitchFamily="2" charset="-122"/>
                <a:ea typeface="宋体" panose="02010600030101010101" pitchFamily="2" charset="-122"/>
              </a:rPr>
              <a:t>。空字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符不是数字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，它是非打印字符，其</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码值是（或等价于）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字符串一定以空字符结束</a:t>
            </a:r>
            <a:r>
              <a:rPr lang="zh-CN" altLang="en-US" sz="1800" b="0" i="0" u="none" strike="noStrike" baseline="0" dirty="0">
                <a:latin typeface="宋体" panose="02010600030101010101" pitchFamily="2" charset="-122"/>
                <a:ea typeface="宋体" panose="02010600030101010101" pitchFamily="2" charset="-122"/>
              </a:rPr>
              <a:t>，这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意味着数组的容量必须至少比待存储字符串中的字符数多</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。因此，程序清单</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中有</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个存储单元的字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符串，只能储存</a:t>
            </a:r>
            <a:r>
              <a:rPr lang="en-US" altLang="zh-CN" sz="1800" b="0" i="0" u="none" strike="noStrike" baseline="0" dirty="0">
                <a:latin typeface="TimesNewRomanPSMT"/>
                <a:ea typeface="宋体" panose="02010600030101010101" pitchFamily="2" charset="-122"/>
              </a:rPr>
              <a:t>39</a:t>
            </a:r>
            <a:r>
              <a:rPr lang="zh-CN" altLang="en-US" sz="1800" b="0" i="0" u="none" strike="noStrike" baseline="0" dirty="0">
                <a:latin typeface="宋体" panose="02010600030101010101" pitchFamily="2" charset="-122"/>
                <a:ea typeface="宋体" panose="02010600030101010101" pitchFamily="2" charset="-122"/>
              </a:rPr>
              <a:t>个字符，剩下一个字节留给空字符。</a:t>
            </a:r>
            <a:endParaRPr lang="pt-BR" altLang="zh-CN"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4.2.1 char</a:t>
            </a:r>
            <a:r>
              <a:rPr lang="zh-CN" altLang="en-US" dirty="0"/>
              <a:t>类型</a:t>
            </a:r>
            <a:r>
              <a:rPr lang="zh-CN" altLang="en-US"/>
              <a:t>数组和</a:t>
            </a:r>
            <a:r>
              <a:rPr lang="en-US" altLang="zh-CN" dirty="0"/>
              <a:t>null</a:t>
            </a:r>
            <a:r>
              <a:rPr lang="zh-CN" altLang="en-US" dirty="0"/>
              <a:t>字符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那么，什么是数组？可以把数组看作是一行连续的多个存储单元。用更正式的说法是，数组是同类型数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据元素的有序序列。程序清单</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通过以下声明创建了一个包含</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个存储单元（或元素）的数组，每个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单元储存一个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name[40];</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name</a:t>
            </a:r>
            <a:r>
              <a:rPr lang="zh-CN" altLang="en-US" sz="1800" b="0" i="0" u="none" strike="noStrike" baseline="0" dirty="0">
                <a:latin typeface="宋体" panose="02010600030101010101" pitchFamily="2" charset="-122"/>
                <a:ea typeface="宋体" panose="02010600030101010101" pitchFamily="2" charset="-122"/>
              </a:rPr>
              <a:t>后面的方括号表明这是一个数组，方括号中的</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表明该数组中的元素数量。</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表明每个元素的类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型（见图</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4.2.1 char</a:t>
            </a:r>
            <a:r>
              <a:rPr lang="zh-CN" altLang="en-US" dirty="0"/>
              <a:t>类型</a:t>
            </a:r>
            <a:r>
              <a:rPr lang="zh-CN" altLang="en-US"/>
              <a:t>数组和</a:t>
            </a:r>
            <a:r>
              <a:rPr lang="en-US" altLang="zh-CN" dirty="0"/>
              <a:t>null</a:t>
            </a:r>
            <a:r>
              <a:rPr lang="zh-CN" altLang="en-US" dirty="0"/>
              <a:t>字符</a:t>
            </a:r>
            <a:endParaRPr lang="zh-CN" altLang="en-US" dirty="0"/>
          </a:p>
        </p:txBody>
      </p:sp>
      <p:pic>
        <p:nvPicPr>
          <p:cNvPr id="4" name="内容占位符 3"/>
          <p:cNvPicPr>
            <a:picLocks noGrp="1" noChangeAspect="1"/>
          </p:cNvPicPr>
          <p:nvPr>
            <p:ph idx="1"/>
          </p:nvPr>
        </p:nvPicPr>
        <p:blipFill>
          <a:blip r:embed="rId1"/>
          <a:stretch>
            <a:fillRect/>
          </a:stretch>
        </p:blipFill>
        <p:spPr>
          <a:xfrm>
            <a:off x="3991283" y="1691829"/>
            <a:ext cx="4209433" cy="4730750"/>
          </a:xfr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4.2.1 char</a:t>
            </a:r>
            <a:r>
              <a:rPr lang="zh-CN" altLang="en-US" dirty="0"/>
              <a:t>类型</a:t>
            </a:r>
            <a:r>
              <a:rPr lang="zh-CN" altLang="en-US"/>
              <a:t>数组和</a:t>
            </a:r>
            <a:r>
              <a:rPr lang="en-US" altLang="zh-CN" dirty="0"/>
              <a:t>null</a:t>
            </a:r>
            <a:r>
              <a:rPr lang="zh-CN" altLang="en-US" dirty="0"/>
              <a:t>字符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字符串看上去比较复杂！必须先创建一个数组，把字符串中的字符逐个放入数组，还要记得在末尾加上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。还好，计算机可以自己处理这些细节。</a:t>
            </a:r>
            <a:endParaRPr lang="pt-BR" altLang="zh-CN"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4.2.2 </a:t>
            </a:r>
            <a:r>
              <a:rPr lang="zh-CN" altLang="en-US" dirty="0"/>
              <a:t>使用字符串</a:t>
            </a:r>
            <a:endParaRPr lang="zh-CN" altLang="en-US" dirty="0"/>
          </a:p>
        </p:txBody>
      </p:sp>
      <p:sp>
        <p:nvSpPr>
          <p:cNvPr id="7" name="内容占位符 6"/>
          <p:cNvSpPr>
            <a:spLocks noGrp="1"/>
          </p:cNvSpPr>
          <p:nvPr>
            <p:ph idx="1"/>
          </p:nvPr>
        </p:nvSpPr>
        <p:spPr>
          <a:xfrm>
            <a:off x="838200" y="1758732"/>
            <a:ext cx="10515600" cy="4731477"/>
          </a:xfrm>
        </p:spPr>
        <p:txBody>
          <a:bodyPr>
            <a:normAutofit fontScale="92500" lnSpcReduction="20000"/>
          </a:bodyPr>
          <a:lstStyle/>
          <a:p>
            <a:pPr algn="l"/>
            <a:r>
              <a:rPr lang="zh-CN" altLang="en-US" sz="1800" b="0" i="0" u="none" strike="noStrike" baseline="0" dirty="0">
                <a:latin typeface="宋体" panose="02010600030101010101" pitchFamily="2" charset="-122"/>
                <a:ea typeface="宋体" panose="02010600030101010101" pitchFamily="2" charset="-122"/>
              </a:rPr>
              <a:t>试着运行程序清单</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，使用字符串其实很简单。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4.2 praise1.c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praise1.c -- </a:t>
            </a:r>
            <a:r>
              <a:rPr lang="zh-CN" altLang="en-US" sz="1800" b="0" i="0" u="none" strike="noStrike" baseline="0" dirty="0">
                <a:latin typeface="宋体" panose="02010600030101010101" pitchFamily="2" charset="-122"/>
                <a:ea typeface="宋体" panose="02010600030101010101" pitchFamily="2" charset="-122"/>
              </a:rPr>
              <a:t>使用不同类型的字符串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PRAISE "You are an extraordinary being."</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name[40];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("What's your name? ");</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("%s",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("Hello, %</a:t>
            </a:r>
            <a:r>
              <a:rPr lang="en-US" altLang="zh-CN" sz="1800" b="0" i="0" u="none" strike="noStrike" baseline="0" dirty="0" err="1">
                <a:latin typeface="TimesNewRomanPSMT"/>
              </a:rPr>
              <a:t>s.%s</a:t>
            </a:r>
            <a:r>
              <a:rPr lang="en-US" altLang="zh-CN" sz="1800" b="0" i="0" u="none" strike="noStrike" baseline="0" dirty="0">
                <a:latin typeface="TimesNewRomanPSMT"/>
              </a:rPr>
              <a:t>\n", name, PRAISE);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4.2.2 </a:t>
            </a:r>
            <a:r>
              <a:rPr lang="zh-CN" altLang="en-US" dirty="0"/>
              <a:t>使用字符串</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%s</a:t>
            </a:r>
            <a:r>
              <a:rPr lang="zh-CN" altLang="en-US" sz="1800" b="0" i="0" u="none" strike="noStrike" baseline="0" dirty="0">
                <a:latin typeface="宋体" panose="02010600030101010101" pitchFamily="2" charset="-122"/>
                <a:ea typeface="宋体" panose="02010600030101010101" pitchFamily="2" charset="-122"/>
              </a:rPr>
              <a:t>告诉</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打印一个字符串。</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出现了两次，因为程序要打印两个字符串：一个储存在</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数组中；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一个由</a:t>
            </a:r>
            <a:r>
              <a:rPr lang="en-US" altLang="zh-CN" sz="1800" b="0" i="0" u="none" strike="noStrike" baseline="0" dirty="0">
                <a:latin typeface="TimesNewRomanPSMT"/>
                <a:ea typeface="宋体" panose="02010600030101010101" pitchFamily="2" charset="-122"/>
              </a:rPr>
              <a:t>PRAISE</a:t>
            </a:r>
            <a:r>
              <a:rPr lang="zh-CN" altLang="en-US" sz="1800" b="0" i="0" u="none" strike="noStrike" baseline="0" dirty="0">
                <a:latin typeface="宋体" panose="02010600030101010101" pitchFamily="2" charset="-122"/>
                <a:ea typeface="宋体" panose="02010600030101010101" pitchFamily="2" charset="-122"/>
              </a:rPr>
              <a:t>来表示。运行</a:t>
            </a:r>
            <a:r>
              <a:rPr lang="en-US" altLang="zh-CN" sz="1800" b="0" i="0" u="none" strike="noStrike" baseline="0" dirty="0">
                <a:latin typeface="TimesNewRomanPSMT"/>
                <a:ea typeface="宋体" panose="02010600030101010101" pitchFamily="2" charset="-122"/>
              </a:rPr>
              <a:t>praise1.c</a:t>
            </a:r>
            <a:r>
              <a:rPr lang="zh-CN" altLang="en-US" sz="1800" b="0" i="0" u="none" strike="noStrike" baseline="0" dirty="0">
                <a:latin typeface="宋体" panose="02010600030101010101" pitchFamily="2" charset="-122"/>
                <a:ea typeface="宋体" panose="02010600030101010101" pitchFamily="2" charset="-122"/>
              </a:rPr>
              <a:t>，其输出如下所示：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What's your name? Angela Plains</a:t>
            </a:r>
            <a:endParaRPr lang="en-US" altLang="zh-CN" sz="1800" b="0" i="0" u="none" strike="noStrike" baseline="0" dirty="0">
              <a:latin typeface="TimesNewRomanPSMT"/>
            </a:endParaRPr>
          </a:p>
          <a:p>
            <a:pPr algn="l"/>
            <a:r>
              <a:rPr lang="en-US" altLang="zh-CN" sz="1800" b="0" i="0" u="none" strike="noStrike" baseline="0" dirty="0">
                <a:latin typeface="TimesNewRomanPSMT"/>
              </a:rPr>
              <a:t>Hello, </a:t>
            </a:r>
            <a:r>
              <a:rPr lang="en-US" altLang="zh-CN" sz="1800" b="0" i="0" u="none" strike="noStrike" baseline="0" dirty="0" err="1">
                <a:latin typeface="TimesNewRomanPSMT"/>
              </a:rPr>
              <a:t>Angela.You</a:t>
            </a:r>
            <a:r>
              <a:rPr lang="en-US" altLang="zh-CN" sz="1800" b="0" i="0" u="none" strike="noStrike" baseline="0" dirty="0">
                <a:latin typeface="TimesNewRomanPSMT"/>
              </a:rPr>
              <a:t> are an extraordinary being.</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你不用亲自把空字符放入字符串末尾，</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在读取输入时就已完成这项工作。也不用在字符串常量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PRAISE</a:t>
            </a:r>
            <a:r>
              <a:rPr lang="zh-CN" altLang="en-US" sz="1800" b="0" i="0" u="none" strike="noStrike" baseline="0" dirty="0">
                <a:latin typeface="宋体" panose="02010600030101010101" pitchFamily="2" charset="-122"/>
                <a:ea typeface="宋体" panose="02010600030101010101" pitchFamily="2" charset="-122"/>
              </a:rPr>
              <a:t>末尾添加空字符。稍后我们会解释</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指令，现在先理解</a:t>
            </a:r>
            <a:r>
              <a:rPr lang="en-US" altLang="zh-CN" sz="1800" b="0" i="0" u="none" strike="noStrike" baseline="0" dirty="0">
                <a:latin typeface="TimesNewRomanPSMT"/>
                <a:ea typeface="宋体" panose="02010600030101010101" pitchFamily="2" charset="-122"/>
              </a:rPr>
              <a:t>PRAISE</a:t>
            </a:r>
            <a:r>
              <a:rPr lang="zh-CN" altLang="en-US" sz="1800" b="0" i="0" u="none" strike="noStrike" baseline="0" dirty="0">
                <a:latin typeface="宋体" panose="02010600030101010101" pitchFamily="2" charset="-122"/>
                <a:ea typeface="宋体" panose="02010600030101010101" pitchFamily="2" charset="-122"/>
              </a:rPr>
              <a:t>后面用双引号括起来的文本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是一个字符串。</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编译器会在末尾加上空字符</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722340"/>
          </a:xfrm>
        </p:spPr>
        <p:txBody>
          <a:bodyPr>
            <a:normAutofit/>
          </a:bodyPr>
          <a:lstStyle/>
          <a:p>
            <a:r>
              <a:rPr lang="zh-CN" altLang="en-US" sz="4000" dirty="0">
                <a:latin typeface="微软雅黑 Light" panose="020B0502040204020203" pitchFamily="34" charset="-122"/>
                <a:ea typeface="微软雅黑 Light" panose="020B0502040204020203" pitchFamily="34" charset="-122"/>
              </a:rPr>
              <a:t>预备知识</a:t>
            </a:r>
            <a:endParaRPr lang="zh-CN" altLang="en-US" sz="40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1091565" y="2080260"/>
            <a:ext cx="9576435" cy="3177540"/>
          </a:xfrm>
        </p:spPr>
        <p:txBody>
          <a:bodyPr/>
          <a:lstStyle/>
          <a:p>
            <a:pPr algn="l"/>
            <a:r>
              <a:rPr lang="zh-CN" dirty="0"/>
              <a:t>《计算机科学导论》</a:t>
            </a:r>
            <a:endParaRPr lang="zh-CN" dirty="0"/>
          </a:p>
          <a:p>
            <a:pPr algn="l"/>
            <a:r>
              <a:rPr lang="zh-CN" dirty="0"/>
              <a:t>《计算机组成原理》</a:t>
            </a:r>
            <a:endParaRPr 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设计好程序后，就可以编写代码来实现它。也就是说，把你设计的程序翻译成 </a:t>
            </a:r>
            <a:r>
              <a:rPr lang="en-US" altLang="zh-CN" dirty="0"/>
              <a:t>C</a:t>
            </a:r>
            <a:r>
              <a:rPr lang="zh-CN" altLang="en-US" dirty="0"/>
              <a:t>语言。这里是真正需要</a:t>
            </a:r>
            <a:endParaRPr lang="en-US" altLang="zh-CN" dirty="0"/>
          </a:p>
          <a:p>
            <a:r>
              <a:rPr lang="zh-CN" altLang="en-US" dirty="0"/>
              <a:t>使用</a:t>
            </a:r>
            <a:r>
              <a:rPr lang="en-US" altLang="zh-CN" dirty="0"/>
              <a:t>C</a:t>
            </a:r>
            <a:r>
              <a:rPr lang="zh-CN" altLang="en-US" dirty="0"/>
              <a:t>语言的地方。可以把思路写在纸上，但是最终还是要把代码输入计算机。这个过程的机制取决于</a:t>
            </a:r>
            <a:endParaRPr lang="en-US" altLang="zh-CN" dirty="0"/>
          </a:p>
          <a:p>
            <a:r>
              <a:rPr lang="zh-CN" altLang="en-US" dirty="0"/>
              <a:t>编程环境，我们稍后会详细介绍一些常见的环境。一般而言，使用文本编辑器创建源代码文件。该文件</a:t>
            </a:r>
            <a:endParaRPr lang="en-US" altLang="zh-CN" dirty="0"/>
          </a:p>
          <a:p>
            <a:r>
              <a:rPr lang="zh-CN" altLang="en-US" dirty="0"/>
              <a:t>中内容就是你翻译的</a:t>
            </a:r>
            <a:r>
              <a:rPr lang="en-US" altLang="zh-CN" dirty="0"/>
              <a:t>C</a:t>
            </a:r>
            <a:r>
              <a:rPr lang="zh-CN" altLang="en-US" dirty="0"/>
              <a:t>语言代码。程序清单</a:t>
            </a:r>
            <a:r>
              <a:rPr lang="en-US" altLang="zh-CN" dirty="0"/>
              <a:t>1.1</a:t>
            </a:r>
            <a:r>
              <a:rPr lang="zh-CN" altLang="en-US" dirty="0"/>
              <a:t>是一个</a:t>
            </a:r>
            <a:r>
              <a:rPr lang="en-US" altLang="zh-CN" dirty="0"/>
              <a:t>C</a:t>
            </a:r>
            <a:r>
              <a:rPr lang="zh-CN" altLang="en-US" dirty="0"/>
              <a:t>源代码的示例。</a:t>
            </a:r>
            <a:endParaRPr lang="en-US" altLang="zh-CN" dirty="0"/>
          </a:p>
        </p:txBody>
      </p:sp>
      <p:sp>
        <p:nvSpPr>
          <p:cNvPr id="2" name="标题 1"/>
          <p:cNvSpPr>
            <a:spLocks noGrp="1"/>
          </p:cNvSpPr>
          <p:nvPr>
            <p:ph type="title"/>
          </p:nvPr>
        </p:nvSpPr>
        <p:spPr/>
        <p:txBody>
          <a:bodyPr/>
          <a:lstStyle/>
          <a:p>
            <a:r>
              <a:rPr lang="en-US" altLang="zh-CN" dirty="0"/>
              <a:t>1.7.3 </a:t>
            </a:r>
            <a:r>
              <a:rPr lang="zh-CN" altLang="en-US" dirty="0"/>
              <a:t>第</a:t>
            </a:r>
            <a:r>
              <a:rPr lang="en-US" altLang="zh-CN" dirty="0"/>
              <a:t>3</a:t>
            </a:r>
            <a:r>
              <a:rPr lang="zh-CN" altLang="en-US" dirty="0"/>
              <a:t>步：编写代码</a:t>
            </a:r>
            <a:endParaRPr lang="zh-CN" altLang="en-US"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4.2.2 </a:t>
            </a:r>
            <a:r>
              <a:rPr lang="zh-CN" altLang="en-US" dirty="0"/>
              <a:t>使用字符串</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注意（这很重要），</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只读取了</a:t>
            </a:r>
            <a:r>
              <a:rPr lang="en-US" altLang="zh-CN" sz="1800" b="0" i="0" u="none" strike="noStrike" baseline="0" dirty="0">
                <a:latin typeface="TimesNewRomanPSMT"/>
                <a:ea typeface="宋体" panose="02010600030101010101" pitchFamily="2" charset="-122"/>
              </a:rPr>
              <a:t>Angela Plains</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Angela</a:t>
            </a:r>
            <a:r>
              <a:rPr lang="zh-CN" altLang="en-US" sz="1800" b="0" i="0" u="none" strike="noStrike" baseline="0" dirty="0">
                <a:latin typeface="宋体" panose="02010600030101010101" pitchFamily="2" charset="-122"/>
                <a:ea typeface="宋体" panose="02010600030101010101" pitchFamily="2" charset="-122"/>
              </a:rPr>
              <a:t>，它在遇到第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个空白（空格、制表符或换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行符）时就不再读取输入。因此，</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在读到</a:t>
            </a:r>
            <a:r>
              <a:rPr lang="en-US" altLang="zh-CN" sz="1800" b="0" i="0" u="none" strike="noStrike" baseline="0" dirty="0">
                <a:latin typeface="TimesNewRomanPSMT"/>
                <a:ea typeface="宋体" panose="02010600030101010101" pitchFamily="2" charset="-122"/>
              </a:rPr>
              <a:t>Angela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Plains</a:t>
            </a:r>
            <a:r>
              <a:rPr lang="zh-CN" altLang="en-US" sz="1800" b="0" i="0" u="none" strike="noStrike" baseline="0" dirty="0">
                <a:latin typeface="宋体" panose="02010600030101010101" pitchFamily="2" charset="-122"/>
                <a:ea typeface="宋体" panose="02010600030101010101" pitchFamily="2" charset="-122"/>
              </a:rPr>
              <a:t>之间的空格时就停止了。一般而言，根据</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只会读取字符串中的一个单词，而不是一整句。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语言还有其他的输入函数（如，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fgets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），用于读取一般字符串。后面章节将详细介绍这些函数。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4.2.2 </a:t>
            </a:r>
            <a:r>
              <a:rPr lang="zh-CN" altLang="en-US" dirty="0"/>
              <a:t>使用字符串</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字符串和字符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字符串常量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和字符常量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不同。区别之一在于</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是基本类型（</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是派生类型（</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区别之二是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实际上由两个字符组成：</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和空字符</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pic>
        <p:nvPicPr>
          <p:cNvPr id="4" name="图片 3"/>
          <p:cNvPicPr>
            <a:picLocks noChangeAspect="1"/>
          </p:cNvPicPr>
          <p:nvPr/>
        </p:nvPicPr>
        <p:blipFill>
          <a:blip r:embed="rId1"/>
          <a:stretch>
            <a:fillRect/>
          </a:stretch>
        </p:blipFill>
        <p:spPr>
          <a:xfrm>
            <a:off x="3181341" y="3650582"/>
            <a:ext cx="5829317" cy="2401679"/>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上一章提到了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运算符，它以字节为单位给出对象的大小。</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函数给出字符串中的字符长度。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字节储存一个字符，读者可能认为把两种方法应用于字符串得到的结果相同，但事实并非如此。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请根据程序清单</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中添加几行代码，看看为什么会这样。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4.3 praise2.c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praise2.c */</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如果编译器不识别</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，尝试换成</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string.h</a:t>
            </a:r>
            <a:r>
              <a:rPr lang="en-US" altLang="zh-CN" sz="1800" b="0" i="0" u="none" strike="noStrike" baseline="0" dirty="0">
                <a:latin typeface="TimesNewRomanPSMT"/>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提供</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函数的原型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PRAISE "You are an extraordinary being."</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pt-BR" altLang="zh-CN"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name[40];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("What's your name? ");</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("%s",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("Hello, %</a:t>
            </a:r>
            <a:r>
              <a:rPr lang="en-US" altLang="zh-CN" sz="1800" b="0" i="0" u="none" strike="noStrike" baseline="0" dirty="0" err="1">
                <a:latin typeface="TimesNewRomanPSMT"/>
              </a:rPr>
              <a:t>s.%s</a:t>
            </a:r>
            <a:r>
              <a:rPr lang="en-US" altLang="zh-CN" sz="1800" b="0" i="0" u="none" strike="noStrike" baseline="0" dirty="0">
                <a:latin typeface="TimesNewRomanPSMT"/>
              </a:rPr>
              <a:t>\n", name, PRAISE);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 name of %</a:t>
            </a:r>
            <a:r>
              <a:rPr lang="en-US" altLang="zh-CN" sz="1800" b="0" i="0" u="none" strike="noStrike" baseline="0" dirty="0" err="1">
                <a:latin typeface="TimesNewRomanPSMT"/>
              </a:rPr>
              <a:t>zd</a:t>
            </a:r>
            <a:r>
              <a:rPr lang="en-US" altLang="zh-CN" sz="1800" b="0" i="0" u="none" strike="noStrike" baseline="0" dirty="0">
                <a:latin typeface="TimesNewRomanPSMT"/>
              </a:rPr>
              <a:t> letters occupies %</a:t>
            </a:r>
            <a:r>
              <a:rPr lang="en-US" altLang="zh-CN" sz="1800" b="0" i="0" u="none" strike="noStrike" baseline="0" dirty="0" err="1">
                <a:latin typeface="TimesNewRomanPSMT"/>
              </a:rPr>
              <a:t>zd</a:t>
            </a:r>
            <a:r>
              <a:rPr lang="en-US" altLang="zh-CN" sz="1800" b="0" i="0" u="none" strike="noStrike" baseline="0" dirty="0">
                <a:latin typeface="TimesNewRomanPSMT"/>
              </a:rPr>
              <a:t> memory cells.\n",</a:t>
            </a:r>
            <a:r>
              <a:rPr lang="en-US" altLang="zh-CN" sz="1800" b="0" i="0" u="none" strike="noStrike" baseline="0" dirty="0" err="1">
                <a:latin typeface="TimesNewRomanPSMT"/>
              </a:rPr>
              <a:t>strlen</a:t>
            </a:r>
            <a:r>
              <a:rPr lang="en-US" altLang="zh-CN" sz="1800" b="0" i="0" u="none" strike="noStrike" baseline="0" dirty="0">
                <a:latin typeface="TimesNewRomanPSMT"/>
              </a:rPr>
              <a:t>(name), </a:t>
            </a:r>
            <a:r>
              <a:rPr lang="en-US" altLang="zh-CN" sz="1800" b="0" i="0" u="none" strike="noStrike" baseline="0" dirty="0" err="1">
                <a:latin typeface="TimesNewRomanPSMT"/>
              </a:rPr>
              <a:t>sizeof</a:t>
            </a:r>
            <a:r>
              <a:rPr lang="en-US" altLang="zh-CN" sz="1800" b="0" i="0" u="none" strike="noStrike" baseline="0" dirty="0">
                <a:latin typeface="TimesNewRomanPSMT"/>
              </a:rPr>
              <a:t>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 phrase of praise has %</a:t>
            </a:r>
            <a:r>
              <a:rPr lang="en-US" altLang="zh-CN" sz="1800" b="0" i="0" u="none" strike="noStrike" baseline="0" dirty="0" err="1">
                <a:latin typeface="TimesNewRomanPSMT"/>
              </a:rPr>
              <a:t>zd</a:t>
            </a:r>
            <a:r>
              <a:rPr lang="en-US" altLang="zh-CN" sz="1800" b="0" i="0" u="none" strike="noStrike" baseline="0" dirty="0">
                <a:latin typeface="TimesNewRomanPSMT"/>
              </a:rPr>
              <a:t> letters ",</a:t>
            </a:r>
            <a:r>
              <a:rPr lang="en-US" altLang="zh-CN" sz="1800" b="0" i="0" u="none" strike="noStrike" baseline="0" dirty="0" err="1">
                <a:latin typeface="TimesNewRomanPSMT"/>
              </a:rPr>
              <a:t>strlen</a:t>
            </a:r>
            <a:r>
              <a:rPr lang="en-US" altLang="zh-CN" sz="1800" b="0" i="0" u="none" strike="noStrike" baseline="0" dirty="0">
                <a:latin typeface="TimesNewRomanPSMT"/>
              </a:rPr>
              <a:t>(PRAISE));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("and occupies %</a:t>
            </a:r>
            <a:r>
              <a:rPr lang="en-US" altLang="zh-CN" sz="1800" b="0" i="0" u="none" strike="noStrike" baseline="0" dirty="0" err="1">
                <a:latin typeface="TimesNewRomanPSMT"/>
              </a:rPr>
              <a:t>zd</a:t>
            </a:r>
            <a:r>
              <a:rPr lang="en-US" altLang="zh-CN" sz="1800" b="0" i="0" u="none" strike="noStrike" baseline="0" dirty="0">
                <a:latin typeface="TimesNewRomanPSMT"/>
              </a:rPr>
              <a:t> memory cells.\n", </a:t>
            </a:r>
            <a:r>
              <a:rPr lang="en-US" altLang="zh-CN" sz="1800" b="0" i="0" u="none" strike="noStrike" baseline="0" dirty="0" err="1">
                <a:latin typeface="TimesNewRomanPSMT"/>
              </a:rPr>
              <a:t>sizeof</a:t>
            </a:r>
            <a:r>
              <a:rPr lang="en-US" altLang="zh-CN" sz="1800" b="0" i="0" u="none" strike="noStrike" baseline="0" dirty="0">
                <a:latin typeface="TimesNewRomanPSMT"/>
              </a:rPr>
              <a:t> PRAISE);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如果使用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之前的编译器，必须移除这一行：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string.h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string.h</a:t>
            </a:r>
            <a:r>
              <a:rPr lang="zh-CN" altLang="en-US" sz="1800" b="0" i="0" u="none" strike="noStrike" baseline="0" dirty="0">
                <a:latin typeface="宋体" panose="02010600030101010101" pitchFamily="2" charset="-122"/>
                <a:ea typeface="宋体" panose="02010600030101010101" pitchFamily="2" charset="-122"/>
              </a:rPr>
              <a:t>头文件包含多个与字符串相关的函数原型，包括</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章将详细介绍该</a:t>
            </a:r>
            <a:r>
              <a:rPr lang="zh-CN" altLang="en-US" sz="1800" b="0" i="0" u="none" strike="noStrike" baseline="0" dirty="0">
                <a:solidFill>
                  <a:srgbClr val="FF0000"/>
                </a:solidFill>
                <a:latin typeface="宋体" panose="02010600030101010101" pitchFamily="2" charset="-122"/>
                <a:ea typeface="宋体" panose="02010600030101010101" pitchFamily="2" charset="-122"/>
              </a:rPr>
              <a:t>头文件</a:t>
            </a:r>
            <a:r>
              <a:rPr lang="zh-CN" altLang="en-US" sz="1800" b="0" i="0" u="none" strike="noStrike" baseline="0" dirty="0">
                <a:latin typeface="宋体" panose="02010600030101010101" pitchFamily="2" charset="-122"/>
                <a:ea typeface="宋体" panose="02010600030101010101" pitchFamily="2" charset="-122"/>
              </a:rPr>
              <a:t>（顺带一提，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一些</a:t>
            </a:r>
            <a:r>
              <a:rPr lang="en-US" altLang="zh-CN" sz="1800" b="0" i="0" u="none" strike="noStrike" baseline="0" dirty="0">
                <a:latin typeface="TimesNewRomanPSMT"/>
                <a:ea typeface="宋体" panose="02010600030101010101" pitchFamily="2" charset="-122"/>
              </a:rPr>
              <a:t>ANSI</a:t>
            </a:r>
            <a:r>
              <a:rPr lang="zh-CN" altLang="en-US" sz="1800" b="0" i="0" u="none" strike="noStrike" baseline="0" dirty="0">
                <a:latin typeface="宋体" panose="02010600030101010101" pitchFamily="2" charset="-122"/>
                <a:ea typeface="宋体" panose="02010600030101010101" pitchFamily="2" charset="-122"/>
              </a:rPr>
              <a:t>之前的</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系统用</a:t>
            </a:r>
            <a:r>
              <a:rPr lang="en-US" altLang="zh-CN" sz="1800" b="0" i="0" u="none" strike="noStrike" baseline="0" dirty="0" err="1">
                <a:latin typeface="TimesNewRomanPSMT"/>
                <a:ea typeface="宋体" panose="02010600030101010101" pitchFamily="2" charset="-122"/>
              </a:rPr>
              <a:t>strings.h</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err="1">
                <a:latin typeface="TimesNewRomanPSMT"/>
              </a:rPr>
              <a:t>string.h</a:t>
            </a:r>
            <a:r>
              <a:rPr lang="zh-CN" altLang="en-US" sz="1800" b="0" i="0" u="none" strike="noStrike" baseline="0" dirty="0">
                <a:latin typeface="宋体" panose="02010600030101010101" pitchFamily="2" charset="-122"/>
                <a:ea typeface="宋体" panose="02010600030101010101" pitchFamily="2" charset="-122"/>
              </a:rPr>
              <a:t>，其中也包含了一些字符串函数的声明）。</a:t>
            </a:r>
            <a:endParaRPr lang="pt-BR" altLang="zh-CN"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把函数库中相关的函数归为一类，并为每类函数提供一个头文件。例如，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都隶属标准输入和输出函数，使用</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头文件。</a:t>
            </a:r>
            <a:r>
              <a:rPr lang="en-US" altLang="zh-CN" sz="1800" b="0" i="0" u="none" strike="noStrike" baseline="0" dirty="0" err="1">
                <a:latin typeface="TimesNewRomanPSMT"/>
                <a:ea typeface="宋体" panose="02010600030101010101" pitchFamily="2" charset="-122"/>
              </a:rPr>
              <a:t>string.h</a:t>
            </a:r>
            <a:r>
              <a:rPr lang="zh-CN" altLang="en-US" sz="1800" b="0" i="0" u="none" strike="noStrike" baseline="0" dirty="0">
                <a:latin typeface="宋体" panose="02010600030101010101" pitchFamily="2" charset="-122"/>
                <a:ea typeface="宋体" panose="02010600030101010101" pitchFamily="2" charset="-122"/>
              </a:rPr>
              <a:t>头文件中包含了</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函数和其他一些与字符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串相关的函数（如拷贝字符串的函数和字符串查找函数）。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注意，程序清单</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使用了两种方法处理很长的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种方法是将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语句分为两行（可以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在参数之间断为两行，但是不要在双引号中的字符串中间断开）；第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种方法是使用两个</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印一行内容，只在第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语句中使用换行符（</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）。运行该程序，其交互输出如下：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What's your name? Serendipity Chance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Hello, </a:t>
            </a:r>
            <a:r>
              <a:rPr lang="en-US" altLang="zh-CN" sz="1800" b="0" i="0" u="none" strike="noStrike" baseline="0" dirty="0" err="1">
                <a:latin typeface="TimesNewRomanPSMT"/>
                <a:ea typeface="宋体" panose="02010600030101010101" pitchFamily="2" charset="-122"/>
              </a:rPr>
              <a:t>Serendipity.You</a:t>
            </a:r>
            <a:r>
              <a:rPr lang="en-US" altLang="zh-CN" sz="1800" b="0" i="0" u="none" strike="noStrike" baseline="0" dirty="0">
                <a:latin typeface="TimesNewRomanPSMT"/>
                <a:ea typeface="宋体" panose="02010600030101010101" pitchFamily="2" charset="-122"/>
              </a:rPr>
              <a:t> are an extraordinary being.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 name of 11 letters occupies 40 memory cells.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phrase of praise has 31 letters and occupies 32 memory cells.</a:t>
            </a:r>
            <a:endParaRPr lang="pt-BR" altLang="zh-CN"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sizeof</a:t>
            </a:r>
            <a:r>
              <a:rPr lang="zh-CN" altLang="en-US" sz="1800" b="0" i="0" u="none" strike="noStrike" baseline="0" dirty="0">
                <a:latin typeface="宋体" panose="02010600030101010101" pitchFamily="2" charset="-122"/>
                <a:ea typeface="宋体" panose="02010600030101010101" pitchFamily="2" charset="-122"/>
              </a:rPr>
              <a:t>运算符报告，</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数组有</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个存储单元。但是，只有前</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个单元用来储存</a:t>
            </a:r>
            <a:r>
              <a:rPr lang="en-US" altLang="zh-CN" sz="1800" b="0" i="0" u="none" strike="noStrike" baseline="0" dirty="0">
                <a:latin typeface="TimesNewRomanPSMT"/>
                <a:ea typeface="宋体" panose="02010600030101010101" pitchFamily="2" charset="-122"/>
              </a:rPr>
              <a:t>Serendipity</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得出的结果是</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数组的第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个单元储存空字符，</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并未将其计入。图</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演示了这个概念。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4" name="图片 3"/>
          <p:cNvPicPr>
            <a:picLocks noChangeAspect="1"/>
          </p:cNvPicPr>
          <p:nvPr/>
        </p:nvPicPr>
        <p:blipFill>
          <a:blip r:embed="rId1"/>
          <a:stretch>
            <a:fillRect/>
          </a:stretch>
        </p:blipFill>
        <p:spPr>
          <a:xfrm>
            <a:off x="2510286" y="2995541"/>
            <a:ext cx="7171428" cy="2571429"/>
          </a:xfrm>
          <a:prstGeom prst="rect">
            <a:avLst/>
          </a:prstGeo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 </a:t>
            </a:r>
            <a:r>
              <a:rPr lang="en-US" altLang="zh-CN" sz="1800" b="0" i="0" u="none" strike="noStrike" baseline="0" dirty="0">
                <a:latin typeface="TimesNewRomanPSMT"/>
                <a:ea typeface="宋体" panose="02010600030101010101" pitchFamily="2" charset="-122"/>
              </a:rPr>
              <a:t>PRAISE</a:t>
            </a:r>
            <a:r>
              <a:rPr lang="zh-CN" altLang="en-US" sz="1800" b="0" i="0" u="none" strike="noStrike" baseline="0" dirty="0">
                <a:latin typeface="宋体" panose="02010600030101010101" pitchFamily="2" charset="-122"/>
                <a:ea typeface="宋体" panose="02010600030101010101" pitchFamily="2" charset="-122"/>
              </a:rPr>
              <a:t>，用 </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得出的也是字符串中的字符数（包括空格和标点符号）。然而，</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给出的数更大，因为它把字符串末尾不可见的空字符也计算在内。该程序并未明确告诉计算机要给字符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串预留多少空间，所以它必须计算双引号内的字符数。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章提到过，</a:t>
            </a:r>
            <a:r>
              <a:rPr lang="en-US" altLang="zh-CN" sz="1800" b="0" i="0" u="none" strike="noStrike" baseline="0" dirty="0">
                <a:latin typeface="TimesNewRomanPSMT"/>
                <a:ea typeface="宋体" panose="02010600030101010101" pitchFamily="2" charset="-122"/>
              </a:rPr>
              <a:t>C99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C11 </a:t>
            </a:r>
            <a:r>
              <a:rPr lang="zh-CN" altLang="en-US" sz="1800" b="0" i="0" u="none" strike="noStrike" baseline="0" dirty="0">
                <a:latin typeface="宋体" panose="02010600030101010101" pitchFamily="2" charset="-122"/>
                <a:ea typeface="宋体" panose="02010600030101010101" pitchFamily="2" charset="-122"/>
              </a:rPr>
              <a:t>标准专门为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运算符的返回类型添加了</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转换说明，这对于</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同样适用。对于早期的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，还要知道</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返回的实际类型（通常是</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另外，还要注意一点：上一章的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使用了圆括号，但本例没有。圆括号的使用时机否取决于运算对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象是类型还是特定量？运算对象是类型时，圆括号必不可少，但是对于特定量，可有可无。也就是说，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对于类型，应写成</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；对于特定量，可写成</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name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6.28</a:t>
            </a:r>
            <a:r>
              <a:rPr lang="zh-CN" altLang="en-US" sz="1800" b="0" i="0" u="none" strike="noStrike" baseline="0" dirty="0">
                <a:latin typeface="宋体" panose="02010600030101010101" pitchFamily="2" charset="-122"/>
                <a:ea typeface="宋体" panose="02010600030101010101" pitchFamily="2" charset="-122"/>
              </a:rPr>
              <a:t>。尽管如此，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还是建议所有情况下都使用圆括号，如</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(6.28)</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程序清单</a:t>
            </a:r>
            <a:r>
              <a:rPr lang="en-US" altLang="zh-CN" dirty="0"/>
              <a:t>1.1 C</a:t>
            </a:r>
            <a:r>
              <a:rPr lang="zh-CN" altLang="en-US" dirty="0"/>
              <a:t>源代码示例</a:t>
            </a:r>
            <a:endParaRPr lang="zh-CN" altLang="en-US"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a:t>	int</a:t>
            </a:r>
            <a:r>
              <a:rPr lang="zh-CN" altLang="en-US" dirty="0"/>
              <a:t>　</a:t>
            </a:r>
            <a:r>
              <a:rPr lang="en-US" altLang="zh-CN" dirty="0"/>
              <a:t>dogs;</a:t>
            </a:r>
            <a:endParaRPr lang="en-US" altLang="zh-CN" dirty="0"/>
          </a:p>
          <a:p>
            <a:r>
              <a:rPr lang="en-US" altLang="zh-CN" dirty="0" err="1"/>
              <a:t>	printf</a:t>
            </a:r>
            <a:r>
              <a:rPr lang="en-US" altLang="zh-CN" dirty="0"/>
              <a:t>("How</a:t>
            </a:r>
            <a:r>
              <a:rPr lang="zh-CN" altLang="en-US" dirty="0"/>
              <a:t>　</a:t>
            </a:r>
            <a:r>
              <a:rPr lang="en-US" altLang="zh-CN" dirty="0"/>
              <a:t>many</a:t>
            </a:r>
            <a:r>
              <a:rPr lang="zh-CN" altLang="en-US" dirty="0"/>
              <a:t>　</a:t>
            </a:r>
            <a:r>
              <a:rPr lang="en-US" altLang="zh-CN" dirty="0"/>
              <a:t>dogs</a:t>
            </a:r>
            <a:r>
              <a:rPr lang="zh-CN" altLang="en-US" dirty="0"/>
              <a:t>　</a:t>
            </a:r>
            <a:r>
              <a:rPr lang="en-US" altLang="zh-CN" dirty="0"/>
              <a:t>do</a:t>
            </a:r>
            <a:r>
              <a:rPr lang="zh-CN" altLang="en-US" dirty="0"/>
              <a:t>　</a:t>
            </a:r>
            <a:r>
              <a:rPr lang="en-US" altLang="zh-CN" dirty="0"/>
              <a:t>you</a:t>
            </a:r>
            <a:r>
              <a:rPr lang="zh-CN" altLang="en-US" dirty="0"/>
              <a:t>　</a:t>
            </a:r>
            <a:r>
              <a:rPr lang="en-US" altLang="zh-CN" dirty="0"/>
              <a:t>have?\n");</a:t>
            </a:r>
            <a:endParaRPr lang="en-US" altLang="zh-CN" dirty="0"/>
          </a:p>
          <a:p>
            <a:r>
              <a:rPr lang="en-US" altLang="zh-CN" dirty="0" err="1"/>
              <a:t>	scanf</a:t>
            </a:r>
            <a:r>
              <a:rPr lang="en-US" altLang="zh-CN" dirty="0"/>
              <a:t>("%d",</a:t>
            </a:r>
            <a:r>
              <a:rPr lang="zh-CN" altLang="en-US" dirty="0"/>
              <a:t>　</a:t>
            </a:r>
            <a:r>
              <a:rPr lang="en-US" altLang="zh-CN" dirty="0"/>
              <a:t>&amp;dogs);</a:t>
            </a:r>
            <a:endParaRPr lang="en-US" altLang="zh-CN" dirty="0"/>
          </a:p>
          <a:p>
            <a:r>
              <a:rPr lang="en-US" altLang="zh-CN" dirty="0" err="1"/>
              <a:t>	printf</a:t>
            </a:r>
            <a:r>
              <a:rPr lang="en-US" altLang="zh-CN" dirty="0"/>
              <a:t>("So</a:t>
            </a:r>
            <a:r>
              <a:rPr lang="zh-CN" altLang="en-US" dirty="0"/>
              <a:t>　</a:t>
            </a:r>
            <a:r>
              <a:rPr lang="en-US" altLang="zh-CN" dirty="0"/>
              <a:t>you</a:t>
            </a:r>
            <a:r>
              <a:rPr lang="zh-CN" altLang="en-US" dirty="0"/>
              <a:t>　</a:t>
            </a:r>
            <a:r>
              <a:rPr lang="en-US" altLang="zh-CN" dirty="0"/>
              <a:t>have</a:t>
            </a:r>
            <a:r>
              <a:rPr lang="zh-CN" altLang="en-US" dirty="0"/>
              <a:t>　</a:t>
            </a:r>
            <a:r>
              <a:rPr lang="en-US" altLang="zh-CN" dirty="0"/>
              <a:t>%d</a:t>
            </a:r>
            <a:r>
              <a:rPr lang="zh-CN" altLang="en-US" dirty="0"/>
              <a:t>　</a:t>
            </a:r>
            <a:r>
              <a:rPr lang="en-US" altLang="zh-CN" dirty="0"/>
              <a:t>dog(s)!\n",</a:t>
            </a:r>
            <a:r>
              <a:rPr lang="zh-CN" altLang="en-US" dirty="0"/>
              <a:t>　</a:t>
            </a:r>
            <a:r>
              <a:rPr lang="en-US" altLang="zh-CN" dirty="0"/>
              <a:t>dogs);</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en-US" altLang="zh-CN" dirty="0"/>
          </a:p>
        </p:txBody>
      </p:sp>
      <p:sp>
        <p:nvSpPr>
          <p:cNvPr id="2" name="标题 1"/>
          <p:cNvSpPr>
            <a:spLocks noGrp="1"/>
          </p:cNvSpPr>
          <p:nvPr>
            <p:ph type="title"/>
          </p:nvPr>
        </p:nvSpPr>
        <p:spPr/>
        <p:txBody>
          <a:bodyPr/>
          <a:lstStyle/>
          <a:p>
            <a:r>
              <a:rPr lang="en-US" altLang="zh-CN" dirty="0"/>
              <a:t>1.7.3 </a:t>
            </a:r>
            <a:r>
              <a:rPr lang="zh-CN" altLang="en-US" dirty="0"/>
              <a:t>第</a:t>
            </a:r>
            <a:r>
              <a:rPr lang="en-US" altLang="zh-CN" dirty="0"/>
              <a:t>3</a:t>
            </a:r>
            <a:r>
              <a:rPr lang="zh-CN" altLang="en-US" dirty="0"/>
              <a:t>步：编写代码</a:t>
            </a:r>
            <a:endParaRPr lang="zh-CN" altLang="en-US"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a:t>4.2.3 strlen</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中使用</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，完全是为了满足读者的好奇心。在实际应用中，</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非常重要的编程工具。例如，在各种要处理字符串的程序中，</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很有用。详见第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下面我们来学习</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a:t>
            </a:r>
            <a:endParaRPr lang="pt-BR" altLang="zh-CN"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有时，在程序中要使用常量。例如，可以这样计算圆的周长：</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circumference = 3.14159 * diameter;</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这里，常量</a:t>
            </a:r>
            <a:r>
              <a:rPr lang="en-US" altLang="zh-CN" sz="1800" b="0" i="0" u="none" strike="noStrike" baseline="0" dirty="0">
                <a:latin typeface="TimesNewRomanPSMT"/>
                <a:ea typeface="宋体" panose="02010600030101010101" pitchFamily="2" charset="-122"/>
              </a:rPr>
              <a:t>3.14159</a:t>
            </a:r>
            <a:r>
              <a:rPr lang="zh-CN" altLang="en-US" sz="1800" b="0" i="0" u="none" strike="noStrike" baseline="0" dirty="0">
                <a:latin typeface="宋体" panose="02010600030101010101" pitchFamily="2" charset="-122"/>
                <a:ea typeface="宋体" panose="02010600030101010101" pitchFamily="2" charset="-122"/>
              </a:rPr>
              <a:t>代表著名的常量</a:t>
            </a:r>
            <a:r>
              <a:rPr lang="en-US" altLang="zh-CN" sz="1800" b="0" i="0" u="none" strike="noStrike" baseline="0" dirty="0">
                <a:latin typeface="TimesNewRomanPSMT"/>
                <a:ea typeface="宋体" panose="02010600030101010101" pitchFamily="2" charset="-122"/>
              </a:rPr>
              <a:t>pi</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π</a:t>
            </a:r>
            <a:r>
              <a:rPr lang="zh-CN" altLang="en-US" sz="1800" b="0" i="0" u="none" strike="noStrike" baseline="0" dirty="0">
                <a:latin typeface="宋体" panose="02010600030101010101" pitchFamily="2" charset="-122"/>
                <a:ea typeface="宋体" panose="02010600030101010101" pitchFamily="2" charset="-122"/>
              </a:rPr>
              <a:t>）。在该例中，输入实际值便可使用这个常量。然而，这种情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况使用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符号常量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symbolic constant</a:t>
            </a:r>
            <a:r>
              <a:rPr lang="zh-CN" altLang="en-US" sz="1800" b="0" i="0" u="none" strike="noStrike" baseline="0" dirty="0">
                <a:latin typeface="宋体" panose="02010600030101010101" pitchFamily="2" charset="-122"/>
                <a:ea typeface="宋体" panose="02010600030101010101" pitchFamily="2" charset="-122"/>
              </a:rPr>
              <a:t>）会更好。也就是说，使用下面的语句，计算机稍后会用实际值完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成替换：</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circumference = pi * diameter;</a:t>
            </a:r>
            <a:endParaRPr lang="pt-BR" altLang="zh-CN"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为什么使用符号常量更好？首先，常量名比数字表达的信息更多。请比较以下两条语句：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owed = 0.015 * </a:t>
            </a:r>
            <a:r>
              <a:rPr lang="en-US" altLang="zh-CN" sz="1800" b="0" i="0" u="none" strike="noStrike" baseline="0" dirty="0" err="1">
                <a:latin typeface="TimesNewRomanPSMT"/>
                <a:ea typeface="宋体" panose="02010600030101010101" pitchFamily="2" charset="-122"/>
              </a:rPr>
              <a:t>housevalue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owed = </a:t>
            </a:r>
            <a:r>
              <a:rPr lang="en-US" altLang="zh-CN" sz="1800" b="0" i="0" u="none" strike="noStrike" baseline="0" dirty="0" err="1">
                <a:latin typeface="TimesNewRomanPSMT"/>
                <a:ea typeface="宋体" panose="02010600030101010101" pitchFamily="2" charset="-122"/>
              </a:rPr>
              <a:t>taxrate</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housevalue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如果阅读一个很长的程序，第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条语句所表达的含义更清楚。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另外，假设程序中的多处使用一个常量，有时需要改变它的值。毕竟，税率通常是浮动的。如果程序使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用符号常量，则只需更改符号常量的定义，不用在程序中查找使用常量的地方，然后逐一修改。</a:t>
            </a:r>
            <a:endParaRPr lang="pt-BR" altLang="zh-CN"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那么，如何创建符号常量？方法之一是声明一个变量，然后将该变量设置为所需的常量。可以这样写：</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a:t>
            </a:r>
            <a:r>
              <a:rPr lang="en-US" altLang="zh-CN" sz="1800" b="0" i="0" u="none" strike="noStrike" baseline="0" dirty="0" err="1">
                <a:latin typeface="TimesNewRomanPSMT"/>
                <a:ea typeface="宋体" panose="02010600030101010101" pitchFamily="2" charset="-122"/>
              </a:rPr>
              <a:t>taxrate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taxrate</a:t>
            </a:r>
            <a:r>
              <a:rPr lang="en-US" altLang="zh-CN" sz="1800" b="0" i="0" u="none" strike="noStrike" baseline="0" dirty="0">
                <a:latin typeface="TimesNewRomanPSMT"/>
                <a:ea typeface="宋体" panose="02010600030101010101" pitchFamily="2" charset="-122"/>
              </a:rPr>
              <a:t> = 0.015;</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这样做提供了一个符号名，但是</a:t>
            </a:r>
            <a:r>
              <a:rPr lang="en-US" altLang="zh-CN" sz="1800" b="0" i="0" u="none" strike="noStrike" baseline="0" dirty="0" err="1">
                <a:latin typeface="TimesNewRomanPSMT"/>
                <a:ea typeface="宋体" panose="02010600030101010101" pitchFamily="2" charset="-122"/>
              </a:rPr>
              <a:t>taxrate</a:t>
            </a:r>
            <a:r>
              <a:rPr lang="zh-CN" altLang="en-US" sz="1800" b="0" i="0" u="none" strike="noStrike" baseline="0" dirty="0">
                <a:latin typeface="宋体" panose="02010600030101010101" pitchFamily="2" charset="-122"/>
                <a:ea typeface="宋体" panose="02010600030101010101" pitchFamily="2" charset="-122"/>
              </a:rPr>
              <a:t>是一个变量，程序可能会无意间改变它的值。</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语言还提供了一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个更好的方案</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预处理器。第</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章中介绍了预处理器如何使用</a:t>
            </a:r>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包含其他文件的信息。预处理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器也可用来定义常量。只需在程序顶部添加下面一行：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TAXRATE 0.015</a:t>
            </a:r>
            <a:endParaRPr lang="pt-BR" altLang="zh-CN"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编译程序时，程序中所有的</a:t>
            </a:r>
            <a:r>
              <a:rPr lang="en-US" altLang="zh-CN" sz="1800" b="0" i="0" u="none" strike="noStrike" baseline="0" dirty="0">
                <a:solidFill>
                  <a:srgbClr val="000000"/>
                </a:solidFill>
                <a:latin typeface="TimesNewRomanPSMT"/>
                <a:ea typeface="宋体" panose="02010600030101010101" pitchFamily="2" charset="-122"/>
              </a:rPr>
              <a:t>TAXRATE</a:t>
            </a:r>
            <a:r>
              <a:rPr lang="zh-CN" altLang="en-US" sz="1800" b="0" i="0" u="none" strike="noStrike" baseline="0" dirty="0">
                <a:solidFill>
                  <a:srgbClr val="000000"/>
                </a:solidFill>
                <a:latin typeface="宋体" panose="02010600030101010101" pitchFamily="2" charset="-122"/>
                <a:ea typeface="宋体" panose="02010600030101010101" pitchFamily="2" charset="-122"/>
              </a:rPr>
              <a:t>都会被替换成</a:t>
            </a:r>
            <a:r>
              <a:rPr lang="en-US" altLang="zh-CN" sz="1800" b="0" i="0" u="none" strike="noStrike" baseline="0" dirty="0">
                <a:solidFill>
                  <a:srgbClr val="000000"/>
                </a:solidFill>
                <a:latin typeface="TimesNewRomanPSMT"/>
                <a:ea typeface="宋体" panose="02010600030101010101" pitchFamily="2" charset="-122"/>
              </a:rPr>
              <a:t>0.015</a:t>
            </a:r>
            <a:r>
              <a:rPr lang="zh-CN" altLang="en-US" sz="1800" b="0" i="0" u="none" strike="noStrike" baseline="0" dirty="0">
                <a:solidFill>
                  <a:srgbClr val="000000"/>
                </a:solidFill>
                <a:latin typeface="宋体" panose="02010600030101010101" pitchFamily="2" charset="-122"/>
                <a:ea typeface="宋体" panose="02010600030101010101" pitchFamily="2" charset="-122"/>
              </a:rPr>
              <a:t>。这一过程被称为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编译时替换</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compile-time </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ea typeface="宋体" panose="02010600030101010101" pitchFamily="2" charset="-122"/>
              </a:rPr>
              <a:t>substitution</a:t>
            </a:r>
            <a:r>
              <a:rPr lang="zh-CN" altLang="en-US" sz="1800" b="0" i="0" u="none" strike="noStrike" baseline="0" dirty="0">
                <a:solidFill>
                  <a:srgbClr val="000000"/>
                </a:solidFill>
                <a:latin typeface="宋体" panose="02010600030101010101" pitchFamily="2" charset="-122"/>
                <a:ea typeface="宋体" panose="02010600030101010101" pitchFamily="2" charset="-122"/>
              </a:rPr>
              <a:t>）。在运行程序时，程序中所有的替换均已完成（见图 </a:t>
            </a:r>
            <a:r>
              <a:rPr lang="en-US" altLang="zh-CN" sz="1800" b="0" i="0" u="none" strike="noStrike" baseline="0" dirty="0">
                <a:solidFill>
                  <a:srgbClr val="000000"/>
                </a:solidFill>
                <a:latin typeface="TimesNewRomanPSMT"/>
                <a:ea typeface="宋体" panose="02010600030101010101" pitchFamily="2" charset="-122"/>
              </a:rPr>
              <a:t>4.5</a:t>
            </a:r>
            <a:r>
              <a:rPr lang="zh-CN" altLang="en-US" sz="1800" b="0" i="0" u="none" strike="noStrike" baseline="0" dirty="0">
                <a:solidFill>
                  <a:srgbClr val="000000"/>
                </a:solidFill>
                <a:latin typeface="宋体" panose="02010600030101010101" pitchFamily="2" charset="-122"/>
                <a:ea typeface="宋体" panose="02010600030101010101" pitchFamily="2" charset="-122"/>
              </a:rPr>
              <a:t>）。通常，这样定义的常量也称</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明示常量</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manifest constant</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请注意格式，首先是</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，接着是符号常量名（</a:t>
            </a:r>
            <a:r>
              <a:rPr lang="en-US" altLang="zh-CN" sz="1800" b="0" i="0" u="none" strike="noStrike" baseline="0" dirty="0">
                <a:latin typeface="TimesNewRomanPSMT"/>
                <a:ea typeface="宋体" panose="02010600030101010101" pitchFamily="2" charset="-122"/>
              </a:rPr>
              <a:t>TAXRATE</a:t>
            </a:r>
            <a:r>
              <a:rPr lang="zh-CN" altLang="en-US" sz="1800" b="0" i="0" u="none" strike="noStrike" baseline="0" dirty="0">
                <a:latin typeface="宋体" panose="02010600030101010101" pitchFamily="2" charset="-122"/>
                <a:ea typeface="宋体" panose="02010600030101010101" pitchFamily="2" charset="-122"/>
              </a:rPr>
              <a:t>），然后是符号常量的值（</a:t>
            </a:r>
            <a:r>
              <a:rPr lang="en-US" altLang="zh-CN" sz="1800" b="0" i="0" u="none" strike="noStrike" baseline="0" dirty="0">
                <a:latin typeface="TimesNewRomanPSMT"/>
                <a:ea typeface="宋体" panose="02010600030101010101" pitchFamily="2" charset="-122"/>
              </a:rPr>
              <a:t>0.015</a:t>
            </a:r>
            <a:r>
              <a:rPr lang="zh-CN" altLang="en-US" sz="1800" b="0" i="0" u="none" strike="noStrike" baseline="0" dirty="0">
                <a:latin typeface="宋体" panose="02010600030101010101" pitchFamily="2" charset="-122"/>
                <a:ea typeface="宋体" panose="02010600030101010101" pitchFamily="2" charset="-122"/>
              </a:rPr>
              <a:t>）（注意，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其中并没有</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符号）。所以，其通用格式如下：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 NAME value</a:t>
            </a:r>
            <a:endParaRPr lang="pt-BR" altLang="zh-CN"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实际应用时，用选定的符号常量名和合适的值来替换</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末尾不用加分号</a:t>
            </a:r>
            <a:r>
              <a:rPr lang="zh-CN" altLang="en-US" sz="1800" b="0" i="0" u="none" strike="noStrike" baseline="0" dirty="0">
                <a:latin typeface="宋体" panose="02010600030101010101" pitchFamily="2" charset="-122"/>
                <a:ea typeface="宋体" panose="02010600030101010101" pitchFamily="2" charset="-122"/>
              </a:rPr>
              <a:t>，因为这是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一种由预处理器处理的替换机制。为什么</a:t>
            </a:r>
            <a:r>
              <a:rPr lang="en-US" altLang="zh-CN" sz="1800" b="0" i="0" u="none" strike="noStrike" baseline="0" dirty="0">
                <a:latin typeface="TimesNewRomanPSMT"/>
                <a:ea typeface="宋体" panose="02010600030101010101" pitchFamily="2" charset="-122"/>
              </a:rPr>
              <a:t>TAXRATE </a:t>
            </a:r>
            <a:r>
              <a:rPr lang="zh-CN" altLang="en-US" sz="1800" b="0" i="0" u="none" strike="noStrike" baseline="0" dirty="0">
                <a:latin typeface="宋体" panose="02010600030101010101" pitchFamily="2" charset="-122"/>
                <a:ea typeface="宋体" panose="02010600030101010101" pitchFamily="2" charset="-122"/>
              </a:rPr>
              <a:t>要用大写？用大写表示符号常量是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语言一贯的传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统。这样，在程序中看到全大写的名称就立刻明白这是一个符号常量，而非变量。大写常量只是为了提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高程序的可读性，即使全用小写来表示符号常量，程序也能照常运行。尽管如此，初学者还是应该养成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大写常量的好习惯。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另外，还有一个不常用的命名约定，即在名称前带</a:t>
            </a:r>
            <a:r>
              <a:rPr lang="en-US" altLang="zh-CN" sz="1800" b="0" i="0" u="none" strike="noStrike" baseline="0" dirty="0">
                <a:latin typeface="TimesNewRomanPSMT"/>
                <a:ea typeface="宋体" panose="02010600030101010101" pitchFamily="2" charset="-122"/>
              </a:rPr>
              <a:t>c_</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k_</a:t>
            </a:r>
            <a:r>
              <a:rPr lang="zh-CN" altLang="en-US" sz="1800" b="0" i="0" u="none" strike="noStrike" baseline="0" dirty="0">
                <a:latin typeface="宋体" panose="02010600030101010101" pitchFamily="2" charset="-122"/>
                <a:ea typeface="宋体" panose="02010600030101010101" pitchFamily="2" charset="-122"/>
              </a:rPr>
              <a:t>前缀来表示常量（如，</a:t>
            </a:r>
            <a:r>
              <a:rPr lang="en-US" altLang="zh-CN" sz="1800" b="0" i="0" u="none" strike="noStrike" baseline="0" dirty="0" err="1">
                <a:latin typeface="TimesNewRomanPSMT"/>
                <a:ea typeface="宋体" panose="02010600030101010101" pitchFamily="2" charset="-122"/>
              </a:rPr>
              <a:t>c_level</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k_line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符号常量的命名规则与变量相同。可以使用大小写字母、数字和下划线字符，首字符不能为数字。程序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清单</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演示了一个简单的示例。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4" name="图片 3"/>
          <p:cNvPicPr>
            <a:picLocks noChangeAspect="1"/>
          </p:cNvPicPr>
          <p:nvPr/>
        </p:nvPicPr>
        <p:blipFill>
          <a:blip r:embed="rId1"/>
          <a:stretch>
            <a:fillRect/>
          </a:stretch>
        </p:blipFill>
        <p:spPr>
          <a:xfrm>
            <a:off x="4676140" y="1193165"/>
            <a:ext cx="3221355" cy="5401945"/>
          </a:xfrm>
          <a:prstGeom prst="rect">
            <a:avLst/>
          </a:prstGeom>
        </p:spPr>
      </p:pic>
      <p:pic>
        <p:nvPicPr>
          <p:cNvPr id="5" name="图片 4"/>
          <p:cNvPicPr>
            <a:picLocks noChangeAspect="1"/>
          </p:cNvPicPr>
          <p:nvPr/>
        </p:nvPicPr>
        <p:blipFill>
          <a:blip r:embed="rId2"/>
          <a:stretch>
            <a:fillRect/>
          </a:stretch>
        </p:blipFill>
        <p:spPr>
          <a:xfrm>
            <a:off x="4917968" y="6447588"/>
            <a:ext cx="1752381" cy="219048"/>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4.4 </a:t>
            </a:r>
            <a:r>
              <a:rPr lang="en-US" altLang="zh-CN" sz="1800" b="1" i="0" u="none" strike="noStrike" baseline="0" dirty="0" err="1">
                <a:latin typeface="TimesNewRomanPS-BoldMT"/>
                <a:ea typeface="宋体" panose="02010600030101010101" pitchFamily="2" charset="-122"/>
              </a:rPr>
              <a:t>pizza.c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pizza.c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在比萨饼程序中使用已定义的常量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PI 3.14159</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 area, </a:t>
            </a:r>
            <a:r>
              <a:rPr lang="en-US" altLang="zh-CN" sz="1800" b="0" i="0" u="none" strike="noStrike" baseline="0" dirty="0" err="1">
                <a:latin typeface="TimesNewRomanPSMT"/>
              </a:rPr>
              <a:t>circum</a:t>
            </a:r>
            <a:r>
              <a:rPr lang="en-US" altLang="zh-CN" sz="1800" b="0" i="0" u="none" strike="noStrike" baseline="0" dirty="0">
                <a:latin typeface="TimesNewRomanPSMT"/>
              </a:rPr>
              <a:t>, radius;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("What is the radius of your pizza?\n");</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("%f", &amp;radius);</a:t>
            </a:r>
            <a:endParaRPr lang="en-US" altLang="zh-CN" sz="1800" b="0" i="0" u="none" strike="noStrike" baseline="0" dirty="0">
              <a:latin typeface="TimesNewRomanPSMT"/>
            </a:endParaRPr>
          </a:p>
          <a:p>
            <a:pPr algn="l"/>
            <a:r>
              <a:rPr lang="en-US" altLang="zh-CN" sz="1800" b="0" i="0" u="none" strike="noStrike" baseline="0" dirty="0">
                <a:latin typeface="TimesNewRomanPSMT"/>
              </a:rPr>
              <a:t>	area = PI * radius * radius;</a:t>
            </a:r>
            <a:endParaRPr lang="pt-BR" altLang="zh-CN"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	circum</a:t>
            </a:r>
            <a:r>
              <a:rPr lang="en-US" altLang="zh-CN" sz="1800" b="0" i="0" u="none" strike="noStrike" baseline="0" dirty="0">
                <a:latin typeface="TimesNewRomanPSMT"/>
              </a:rPr>
              <a:t> = 2.0 * PI *radius;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 basic pizza parameters are as follows:\n");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("circumference = %1.2f, area = %1.2f\n", </a:t>
            </a:r>
            <a:r>
              <a:rPr lang="en-US" altLang="zh-CN" sz="1800" b="0" i="0" u="none" strike="noStrike" baseline="0" dirty="0" err="1">
                <a:latin typeface="TimesNewRomanPSMT"/>
              </a:rPr>
              <a:t>circum,area</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在这一步骤中，应该给自己编写的程序添加</a:t>
            </a:r>
            <a:r>
              <a:rPr lang="zh-CN" altLang="en-US" dirty="0">
                <a:solidFill>
                  <a:srgbClr val="FF0000"/>
                </a:solidFill>
              </a:rPr>
              <a:t>文字注释</a:t>
            </a:r>
            <a:r>
              <a:rPr lang="zh-CN" altLang="en-US" dirty="0"/>
              <a:t>。最简单的方式是使用 </a:t>
            </a:r>
            <a:r>
              <a:rPr lang="en-US" altLang="zh-CN" dirty="0"/>
              <a:t>C</a:t>
            </a:r>
            <a:r>
              <a:rPr lang="zh-CN" altLang="en-US" dirty="0"/>
              <a:t>的注释工具在源代码中加</a:t>
            </a:r>
            <a:endParaRPr lang="en-US" altLang="zh-CN" dirty="0"/>
          </a:p>
          <a:p>
            <a:r>
              <a:rPr lang="zh-CN" altLang="en-US" dirty="0"/>
              <a:t>入对代码的解释。第</a:t>
            </a:r>
            <a:r>
              <a:rPr lang="en-US" altLang="zh-CN" dirty="0"/>
              <a:t>2</a:t>
            </a:r>
            <a:r>
              <a:rPr lang="zh-CN" altLang="en-US" dirty="0"/>
              <a:t>章将详细介绍如何在代码中添加注释。</a:t>
            </a:r>
            <a:endParaRPr lang="en-US" altLang="zh-CN" dirty="0"/>
          </a:p>
        </p:txBody>
      </p:sp>
      <p:sp>
        <p:nvSpPr>
          <p:cNvPr id="2" name="标题 1"/>
          <p:cNvSpPr>
            <a:spLocks noGrp="1"/>
          </p:cNvSpPr>
          <p:nvPr>
            <p:ph type="title"/>
          </p:nvPr>
        </p:nvSpPr>
        <p:spPr/>
        <p:txBody>
          <a:bodyPr/>
          <a:lstStyle/>
          <a:p>
            <a:r>
              <a:rPr lang="en-US" altLang="zh-CN" dirty="0"/>
              <a:t>1.7.3 </a:t>
            </a:r>
            <a:r>
              <a:rPr lang="zh-CN" altLang="en-US" dirty="0"/>
              <a:t>第</a:t>
            </a:r>
            <a:r>
              <a:rPr lang="en-US" altLang="zh-CN" dirty="0"/>
              <a:t>3</a:t>
            </a:r>
            <a:r>
              <a:rPr lang="zh-CN" altLang="en-US" dirty="0"/>
              <a:t>步：编写代码</a:t>
            </a:r>
            <a:endParaRPr lang="zh-CN" alt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语句中的</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表明，结果被四舍五入为两位小数输出。下面是一个输出示例：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What is the radius of your pizza?</a:t>
            </a:r>
            <a:endParaRPr lang="en-US" altLang="zh-CN" sz="1800" b="0" i="0" u="none" strike="noStrike" baseline="0" dirty="0">
              <a:latin typeface="TimesNewRomanPSMT"/>
            </a:endParaRPr>
          </a:p>
          <a:p>
            <a:pPr algn="l"/>
            <a:r>
              <a:rPr lang="en-US" altLang="zh-CN" sz="1800" b="1" i="0" u="none" strike="noStrike" baseline="0" dirty="0">
                <a:latin typeface="TimesNewRomanPS-BoldMT"/>
              </a:rPr>
              <a:t>6.0</a:t>
            </a:r>
            <a:endParaRPr lang="en-US" altLang="zh-CN" sz="1800" b="1" i="0" u="none" strike="noStrike" baseline="0" dirty="0">
              <a:latin typeface="TimesNewRomanPS-BoldMT"/>
            </a:endParaRPr>
          </a:p>
          <a:p>
            <a:pPr algn="l"/>
            <a:r>
              <a:rPr lang="en-US" altLang="zh-CN" sz="1800" b="0" i="0" u="none" strike="noStrike" baseline="0" dirty="0">
                <a:latin typeface="TimesNewRomanPSMT"/>
              </a:rPr>
              <a:t>Your basic pizza parameters are as follows:</a:t>
            </a:r>
            <a:endParaRPr lang="en-US" altLang="zh-CN" sz="1800" b="0" i="0" u="none" strike="noStrike" baseline="0" dirty="0">
              <a:latin typeface="TimesNewRomanPSMT"/>
            </a:endParaRPr>
          </a:p>
          <a:p>
            <a:pPr algn="l"/>
            <a:r>
              <a:rPr lang="en-US" altLang="zh-CN" sz="1800" b="0" i="0" u="none" strike="noStrike" baseline="0" dirty="0">
                <a:latin typeface="TimesNewRomanPSMT"/>
              </a:rPr>
              <a:t>circumference = 37.70, area = 113.10</a:t>
            </a:r>
            <a:endParaRPr lang="en-US" altLang="zh-CN" sz="1800" b="0" i="0" u="none" strike="noStrike" baseline="0" dirty="0">
              <a:latin typeface="TimesNewRomanPSMT"/>
            </a:endParaRPr>
          </a:p>
          <a:p>
            <a:pPr algn="l"/>
            <a:endParaRPr lang="en-US" altLang="zh-CN" dirty="0">
              <a:latin typeface="TimesNewRomanPSMT"/>
            </a:endParaRPr>
          </a:p>
          <a:p>
            <a:pPr algn="l"/>
            <a:endParaRPr lang="pt-BR" altLang="zh-CN"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指令还可定义字符和字符串常量。前者使用单引号，后者使用双引号。如下所示：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BEEP '\a'</a:t>
            </a:r>
            <a:endParaRPr lang="en-US" altLang="zh-CN" sz="1800" b="0" i="0" u="none" strike="noStrike" baseline="0" dirty="0">
              <a:latin typeface="TimesNewRomanPSMT"/>
            </a:endParaRPr>
          </a:p>
          <a:p>
            <a:pPr algn="l"/>
            <a:r>
              <a:rPr lang="en-US" altLang="zh-CN" sz="1800" b="0" i="0" u="none" strike="noStrike" baseline="0" dirty="0">
                <a:latin typeface="TimesNewRomanPSMT"/>
              </a:rPr>
              <a:t>#define TEE 'T'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ESC '\033'</a:t>
            </a:r>
            <a:endParaRPr lang="en-US" altLang="zh-CN" sz="1800" b="0" i="0" u="none" strike="noStrike" baseline="0" dirty="0">
              <a:latin typeface="TimesNewRomanPSMT"/>
            </a:endParaRPr>
          </a:p>
          <a:p>
            <a:pPr algn="l"/>
            <a:r>
              <a:rPr lang="en-US" altLang="zh-CN" sz="1800" b="0" i="0" u="none" strike="noStrike" baseline="0" dirty="0">
                <a:latin typeface="TimesNewRomanPSMT"/>
              </a:rPr>
              <a:t>#define OOPS "Now you have done it!"</a:t>
            </a:r>
            <a:endParaRPr lang="pt-BR" altLang="zh-CN"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 </a:t>
            </a:r>
            <a:r>
              <a:rPr lang="zh-CN" altLang="en-US"/>
              <a:t>常量和</a:t>
            </a:r>
            <a:r>
              <a:rPr lang="en-US" altLang="zh-CN" dirty="0"/>
              <a:t>C</a:t>
            </a:r>
            <a:r>
              <a:rPr lang="zh-CN" altLang="en-US" dirty="0"/>
              <a:t>预处理器</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记住，符号常量名后面的内容被用来替换符号常量。不要犯这样的常见错误：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错误的格式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 TOES = 20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如果这样做，替换</a:t>
            </a:r>
            <a:r>
              <a:rPr lang="en-US" altLang="zh-CN" sz="1800" b="0" i="0" u="none" strike="noStrike" baseline="0" dirty="0">
                <a:latin typeface="TimesNewRomanPSMT"/>
                <a:ea typeface="宋体" panose="02010600030101010101" pitchFamily="2" charset="-122"/>
              </a:rPr>
              <a:t>TOES</a:t>
            </a:r>
            <a:r>
              <a:rPr lang="zh-CN" altLang="en-US" sz="1800" b="0" i="0" u="none" strike="noStrike" baseline="0" dirty="0">
                <a:latin typeface="宋体" panose="02010600030101010101" pitchFamily="2" charset="-122"/>
                <a:ea typeface="宋体" panose="02010600030101010101" pitchFamily="2" charset="-122"/>
              </a:rPr>
              <a:t>的是</a:t>
            </a:r>
            <a:r>
              <a:rPr lang="en-US" altLang="zh-CN" sz="1800" b="0" i="0" u="none" strike="noStrike" baseline="0" dirty="0">
                <a:latin typeface="TimesNewRomanPSMT"/>
                <a:ea typeface="宋体" panose="02010600030101010101" pitchFamily="2" charset="-122"/>
              </a:rPr>
              <a:t>= 20</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。这种情况下，下面的语句：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digits = fingers + TOES;</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将被转换成错误的语句：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digits = fingers + = 20;</a:t>
            </a:r>
            <a:endParaRPr lang="pt-BR" altLang="zh-CN"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4.3.1 const</a:t>
            </a:r>
            <a:r>
              <a:rPr lang="zh-CN" altLang="en-US" dirty="0"/>
              <a:t>限定符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solidFill>
                  <a:srgbClr val="000000"/>
                </a:solidFill>
                <a:latin typeface="TimesNewRomanPSMT"/>
              </a:rPr>
              <a:t>C90</a:t>
            </a:r>
            <a:r>
              <a:rPr lang="zh-CN" altLang="en-US" sz="1800" b="0" i="0" u="none" strike="noStrike" baseline="0" dirty="0">
                <a:solidFill>
                  <a:srgbClr val="000000"/>
                </a:solidFill>
                <a:latin typeface="宋体" panose="02010600030101010101" pitchFamily="2" charset="-122"/>
                <a:ea typeface="宋体" panose="02010600030101010101" pitchFamily="2" charset="-122"/>
              </a:rPr>
              <a:t>标准新增了</a:t>
            </a:r>
            <a:r>
              <a:rPr lang="en-US" altLang="zh-CN" sz="1800" b="0" i="0" u="none" strike="noStrike" baseline="0" dirty="0">
                <a:solidFill>
                  <a:srgbClr val="FF0000"/>
                </a:solidFill>
                <a:latin typeface="TimesNewRomanPSMT"/>
                <a:ea typeface="宋体" panose="02010600030101010101" pitchFamily="2" charset="-122"/>
              </a:rPr>
              <a:t>const</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a:t>
            </a:r>
            <a:r>
              <a:rPr lang="zh-CN" altLang="en-US" sz="1800" b="0" i="0" u="none" strike="noStrike" baseline="0" dirty="0">
                <a:solidFill>
                  <a:srgbClr val="000000"/>
                </a:solidFill>
                <a:latin typeface="宋体" panose="02010600030101010101" pitchFamily="2" charset="-122"/>
                <a:ea typeface="宋体" panose="02010600030101010101" pitchFamily="2" charset="-122"/>
              </a:rPr>
              <a:t>，用于限定一个变量为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只读</a:t>
            </a:r>
            <a:r>
              <a:rPr lang="zh-CN" altLang="en-US" sz="1800" b="0" i="0" u="none" strike="noStrike" baseline="0" dirty="0">
                <a:solidFill>
                  <a:srgbClr val="000000"/>
                </a:solidFill>
                <a:latin typeface="宋体" panose="02010600030101010101" pitchFamily="2" charset="-122"/>
                <a:ea typeface="宋体" panose="02010600030101010101" pitchFamily="2" charset="-122"/>
              </a:rPr>
              <a:t>。其声明如</a:t>
            </a:r>
            <a:r>
              <a:rPr lang="zh-CN" altLang="en-US" sz="1800" b="0" i="0" u="none" strike="noStrike" baseline="0" dirty="0">
                <a:latin typeface="宋体" panose="02010600030101010101" pitchFamily="2" charset="-122"/>
                <a:ea typeface="宋体" panose="02010600030101010101" pitchFamily="2" charset="-122"/>
              </a:rPr>
              <a:t>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int MONTHS = 12; // MONTHS</a:t>
            </a:r>
            <a:r>
              <a:rPr lang="zh-CN" altLang="en-US" sz="1800" b="0" i="0" u="none" strike="noStrike" baseline="0" dirty="0">
                <a:latin typeface="宋体" panose="02010600030101010101" pitchFamily="2" charset="-122"/>
                <a:ea typeface="宋体" panose="02010600030101010101" pitchFamily="2" charset="-122"/>
              </a:rPr>
              <a:t>在程序中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不可更改</a:t>
            </a:r>
            <a:r>
              <a:rPr lang="zh-CN" altLang="en-US" sz="1800" b="0" i="0" u="none" strike="noStrike" baseline="0" dirty="0">
                <a:latin typeface="宋体" panose="02010600030101010101" pitchFamily="2" charset="-122"/>
                <a:ea typeface="宋体" panose="02010600030101010101" pitchFamily="2" charset="-122"/>
              </a:rPr>
              <a:t>，值为</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这使得</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成为一个只读值。也就是说，可以在计算中使用</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，可以打印</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，但是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不能更改</a:t>
            </a:r>
            <a:r>
              <a:rPr lang="en-US" altLang="zh-CN" sz="1800" b="0" i="0" u="none" strike="noStrike" baseline="0" dirty="0">
                <a:latin typeface="TimesNewRomanPSMT"/>
                <a:ea typeface="宋体" panose="02010600030101010101" pitchFamily="2" charset="-122"/>
              </a:rPr>
              <a:t>MONTHS</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用起来比</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更灵活，第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章将讨论与</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相关的内容。</a:t>
            </a:r>
            <a:endParaRPr lang="pt-BR" altLang="zh-CN"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solidFill>
                  <a:srgbClr val="000000"/>
                </a:solidFill>
                <a:latin typeface="TimesNewRomanPSMT"/>
              </a:rPr>
              <a:t>C</a:t>
            </a:r>
            <a:r>
              <a:rPr lang="zh-CN" altLang="en-US" sz="1800" b="0" i="0" u="none" strike="noStrike" baseline="0" dirty="0">
                <a:solidFill>
                  <a:srgbClr val="000000"/>
                </a:solidFill>
                <a:latin typeface="宋体" panose="02010600030101010101" pitchFamily="2" charset="-122"/>
                <a:ea typeface="宋体" panose="02010600030101010101" pitchFamily="2" charset="-122"/>
              </a:rPr>
              <a:t>头文件</a:t>
            </a:r>
            <a:r>
              <a:rPr lang="en-US" altLang="zh-CN" sz="1800" b="0" i="0" u="none" strike="noStrike" baseline="0" dirty="0" err="1">
                <a:solidFill>
                  <a:srgbClr val="000000"/>
                </a:solidFill>
                <a:latin typeface="TimesNewRomanPSMT"/>
                <a:ea typeface="宋体" panose="02010600030101010101" pitchFamily="2" charset="-122"/>
              </a:rPr>
              <a:t>limits.h</a:t>
            </a:r>
            <a:r>
              <a:rPr lang="zh-CN" altLang="en-US" sz="1800" b="0" i="0" u="none" strike="noStrike" baseline="0" dirty="0">
                <a:solidFill>
                  <a:srgbClr val="00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000000"/>
                </a:solidFill>
                <a:latin typeface="TimesNewRomanPSMT"/>
                <a:ea typeface="宋体" panose="02010600030101010101" pitchFamily="2" charset="-122"/>
              </a:rPr>
              <a:t>float.h</a:t>
            </a:r>
            <a:r>
              <a:rPr lang="zh-CN" altLang="en-US" sz="1800" b="0" i="0" u="none" strike="noStrike" baseline="0" dirty="0">
                <a:solidFill>
                  <a:srgbClr val="000000"/>
                </a:solidFill>
                <a:latin typeface="宋体" panose="02010600030101010101" pitchFamily="2" charset="-122"/>
                <a:ea typeface="宋体" panose="02010600030101010101" pitchFamily="2" charset="-122"/>
              </a:rPr>
              <a:t>分别提供了与整数类型和浮点类型大小限制相关的详细信息。每个头文件都定</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义了一系列供实现使用的明示常量。例如，</a:t>
            </a:r>
            <a:r>
              <a:rPr lang="en-US" altLang="zh-CN" sz="1800" b="0" i="0" u="none" strike="noStrike" baseline="0" dirty="0" err="1">
                <a:solidFill>
                  <a:srgbClr val="000000"/>
                </a:solidFill>
                <a:latin typeface="TimesNewRomanPSMT"/>
                <a:ea typeface="宋体" panose="02010600030101010101" pitchFamily="2" charset="-122"/>
              </a:rPr>
              <a:t>limits.h</a:t>
            </a:r>
            <a:r>
              <a:rPr lang="zh-CN" altLang="en-US" sz="1800" b="0" i="0" u="none" strike="noStrike" baseline="0" dirty="0">
                <a:solidFill>
                  <a:srgbClr val="000000"/>
                </a:solidFill>
                <a:latin typeface="宋体" panose="02010600030101010101" pitchFamily="2" charset="-122"/>
                <a:ea typeface="宋体" panose="02010600030101010101" pitchFamily="2" charset="-122"/>
              </a:rPr>
              <a:t>头文件包含以下类似的代码：</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INT_MAX +32767</a:t>
            </a:r>
            <a:endParaRPr lang="en-US" altLang="zh-CN" sz="1800" b="0" i="0" u="none" strike="noStrike" baseline="0" dirty="0">
              <a:latin typeface="TimesNewRomanPSMT"/>
            </a:endParaRPr>
          </a:p>
          <a:p>
            <a:pPr algn="l"/>
            <a:r>
              <a:rPr lang="en-US" altLang="zh-CN" sz="1800" b="0" i="0" u="none" strike="noStrike" baseline="0" dirty="0">
                <a:latin typeface="TimesNewRomanPSMT"/>
              </a:rPr>
              <a:t>#define INT_MIN -32768</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这些明示常量代表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类型可表示的最大值和最小值。如果系统使用</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，该头文件会为这些明示常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量提供不同的值。如果在程序中包含</a:t>
            </a:r>
            <a:r>
              <a:rPr lang="en-US" altLang="zh-CN" sz="1800" b="0" i="0" u="none" strike="noStrike" baseline="0" dirty="0" err="1">
                <a:latin typeface="TimesNewRomanPSMT"/>
                <a:ea typeface="宋体" panose="02010600030101010101" pitchFamily="2" charset="-122"/>
              </a:rPr>
              <a:t>limits.h</a:t>
            </a:r>
            <a:r>
              <a:rPr lang="zh-CN" altLang="en-US" sz="1800" b="0" i="0" u="none" strike="noStrike" baseline="0" dirty="0">
                <a:latin typeface="宋体" panose="02010600030101010101" pitchFamily="2" charset="-122"/>
                <a:ea typeface="宋体" panose="02010600030101010101" pitchFamily="2" charset="-122"/>
              </a:rPr>
              <a:t>头文件，就可编写下面的代码：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("Maximum int value on this system = %d\n", INT_MAX);</a:t>
            </a:r>
            <a:endParaRPr lang="pt-BR" altLang="zh-CN"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如果系统使用</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limits.h</a:t>
            </a:r>
            <a:r>
              <a:rPr lang="zh-CN" altLang="en-US" sz="1800" b="0" i="0" u="none" strike="noStrike" baseline="0" dirty="0">
                <a:solidFill>
                  <a:srgbClr val="FF0000"/>
                </a:solidFill>
                <a:latin typeface="宋体" panose="02010600030101010101" pitchFamily="2" charset="-122"/>
                <a:ea typeface="宋体" panose="02010600030101010101" pitchFamily="2" charset="-122"/>
              </a:rPr>
              <a:t>头文件</a:t>
            </a:r>
            <a:r>
              <a:rPr lang="zh-CN" altLang="en-US" sz="1800" b="0" i="0" u="none" strike="noStrike" baseline="0" dirty="0">
                <a:latin typeface="宋体" panose="02010600030101010101" pitchFamily="2" charset="-122"/>
                <a:ea typeface="宋体" panose="02010600030101010101" pitchFamily="2" charset="-122"/>
              </a:rPr>
              <a:t>会提供符合</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INT_MAX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INT_MIN</a:t>
            </a:r>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列出了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limits.h</a:t>
            </a:r>
            <a:r>
              <a:rPr lang="zh-CN" altLang="en-US" sz="1800" b="0" i="0" u="none" strike="noStrike" baseline="0" dirty="0">
                <a:latin typeface="宋体" panose="02010600030101010101" pitchFamily="2" charset="-122"/>
                <a:ea typeface="宋体" panose="02010600030101010101" pitchFamily="2" charset="-122"/>
              </a:rPr>
              <a:t>中能找到的一些明示常量。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6" name="图片 5"/>
          <p:cNvPicPr>
            <a:picLocks noChangeAspect="1"/>
          </p:cNvPicPr>
          <p:nvPr/>
        </p:nvPicPr>
        <p:blipFill>
          <a:blip r:embed="rId1"/>
          <a:stretch>
            <a:fillRect/>
          </a:stretch>
        </p:blipFill>
        <p:spPr>
          <a:xfrm>
            <a:off x="3231515" y="2446020"/>
            <a:ext cx="5915660" cy="4317365"/>
          </a:xfrm>
          <a:prstGeom prst="rect">
            <a:avLst/>
          </a:prstGeom>
        </p:spPr>
      </p:pic>
      <p:pic>
        <p:nvPicPr>
          <p:cNvPr id="9" name="图片 8"/>
          <p:cNvPicPr>
            <a:picLocks noChangeAspect="1"/>
          </p:cNvPicPr>
          <p:nvPr/>
        </p:nvPicPr>
        <p:blipFill>
          <a:blip r:embed="rId2"/>
          <a:stretch>
            <a:fillRect/>
          </a:stretch>
        </p:blipFill>
        <p:spPr>
          <a:xfrm>
            <a:off x="4991238" y="2533995"/>
            <a:ext cx="2209524" cy="238095"/>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类似地，</a:t>
            </a:r>
            <a:r>
              <a:rPr lang="en-US" altLang="zh-CN" sz="1800" b="0" i="0" u="none" strike="noStrike" baseline="0" dirty="0" err="1">
                <a:solidFill>
                  <a:srgbClr val="FF0000"/>
                </a:solidFill>
                <a:latin typeface="TimesNewRomanPSMT"/>
                <a:ea typeface="宋体" panose="02010600030101010101" pitchFamily="2" charset="-122"/>
              </a:rPr>
              <a:t>float.h</a:t>
            </a:r>
            <a:r>
              <a:rPr lang="zh-CN" altLang="en-US" sz="1800" b="0" i="0" u="none" strike="noStrike" baseline="0" dirty="0">
                <a:solidFill>
                  <a:srgbClr val="FF0000"/>
                </a:solidFill>
                <a:latin typeface="宋体" panose="02010600030101010101" pitchFamily="2" charset="-122"/>
                <a:ea typeface="宋体" panose="02010600030101010101" pitchFamily="2" charset="-122"/>
              </a:rPr>
              <a:t>头文件</a:t>
            </a:r>
            <a:r>
              <a:rPr lang="zh-CN" altLang="en-US" sz="1800" b="0" i="0" u="none" strike="noStrike" baseline="0" dirty="0">
                <a:latin typeface="宋体" panose="02010600030101010101" pitchFamily="2" charset="-122"/>
                <a:ea typeface="宋体" panose="02010600030101010101" pitchFamily="2" charset="-122"/>
              </a:rPr>
              <a:t>中也定义一些明示常量，如</a:t>
            </a:r>
            <a:r>
              <a:rPr lang="en-US" altLang="zh-CN" sz="1800" b="0" i="0" u="none" strike="noStrike" baseline="0" dirty="0">
                <a:latin typeface="TimesNewRomanPSMT"/>
                <a:ea typeface="宋体" panose="02010600030101010101" pitchFamily="2" charset="-122"/>
              </a:rPr>
              <a:t>FLT_DIG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DBL_DIG</a:t>
            </a:r>
            <a:r>
              <a:rPr lang="zh-CN" altLang="en-US" sz="1800" b="0" i="0" u="none" strike="noStrike" baseline="0" dirty="0">
                <a:latin typeface="宋体" panose="02010600030101010101" pitchFamily="2" charset="-122"/>
                <a:ea typeface="宋体" panose="02010600030101010101" pitchFamily="2" charset="-122"/>
              </a:rPr>
              <a:t>，分别表示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型的有效数字位数。表</a:t>
            </a:r>
            <a:r>
              <a:rPr lang="en-US" altLang="zh-CN" sz="1800" b="0" i="0" u="none" strike="noStrike" baseline="0" dirty="0">
                <a:latin typeface="TimesNewRomanPSMT"/>
                <a:ea typeface="宋体" panose="02010600030101010101" pitchFamily="2" charset="-122"/>
              </a:rPr>
              <a:t>4.2</a:t>
            </a:r>
            <a:r>
              <a:rPr lang="zh-CN" altLang="en-US" sz="1800" b="0" i="0" u="none" strike="noStrike" baseline="0" dirty="0">
                <a:latin typeface="宋体" panose="02010600030101010101" pitchFamily="2" charset="-122"/>
                <a:ea typeface="宋体" panose="02010600030101010101" pitchFamily="2" charset="-122"/>
              </a:rPr>
              <a:t>列出了</a:t>
            </a:r>
            <a:r>
              <a:rPr lang="en-US" altLang="zh-CN" sz="1800" b="0" i="0" u="none" strike="noStrike" baseline="0" dirty="0" err="1">
                <a:latin typeface="TimesNewRomanPSMT"/>
                <a:ea typeface="宋体" panose="02010600030101010101" pitchFamily="2" charset="-122"/>
              </a:rPr>
              <a:t>float.h</a:t>
            </a:r>
            <a:r>
              <a:rPr lang="zh-CN" altLang="en-US" sz="1800" b="0" i="0" u="none" strike="noStrike" baseline="0" dirty="0">
                <a:latin typeface="宋体" panose="02010600030101010101" pitchFamily="2" charset="-122"/>
                <a:ea typeface="宋体" panose="02010600030101010101" pitchFamily="2" charset="-122"/>
              </a:rPr>
              <a:t>中的一些明示常量（可以使用文本编辑器打开并查看系统使用的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float.h</a:t>
            </a:r>
            <a:r>
              <a:rPr lang="zh-CN" altLang="en-US" sz="1800" b="0" i="0" u="none" strike="noStrike" baseline="0" dirty="0">
                <a:latin typeface="宋体" panose="02010600030101010101" pitchFamily="2" charset="-122"/>
                <a:ea typeface="宋体" panose="02010600030101010101" pitchFamily="2" charset="-122"/>
              </a:rPr>
              <a:t>头文件）。表中所列都与</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类型相关。把明示常量名中的</a:t>
            </a:r>
            <a:r>
              <a:rPr lang="en-US" altLang="zh-CN" sz="1800" b="0" i="0" u="none" strike="noStrike" baseline="0" dirty="0">
                <a:latin typeface="TimesNewRomanPSMT"/>
                <a:ea typeface="宋体" panose="02010600030101010101" pitchFamily="2" charset="-122"/>
              </a:rPr>
              <a:t>FLT</a:t>
            </a:r>
            <a:r>
              <a:rPr lang="zh-CN" altLang="en-US" sz="1800" b="0" i="0" u="none" strike="noStrike" baseline="0" dirty="0">
                <a:latin typeface="宋体" panose="02010600030101010101" pitchFamily="2" charset="-122"/>
                <a:ea typeface="宋体" panose="02010600030101010101" pitchFamily="2" charset="-122"/>
              </a:rPr>
              <a:t>分别替换成</a:t>
            </a:r>
            <a:r>
              <a:rPr lang="en-US" altLang="zh-CN" sz="1800" b="0" i="0" u="none" strike="noStrike" baseline="0" dirty="0">
                <a:latin typeface="TimesNewRomanPSMT"/>
                <a:ea typeface="宋体" panose="02010600030101010101" pitchFamily="2" charset="-122"/>
              </a:rPr>
              <a:t>DBL</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LDBL</a:t>
            </a:r>
            <a:r>
              <a:rPr lang="zh-CN" altLang="en-US" sz="1800" b="0" i="0" u="none" strike="noStrike" baseline="0" dirty="0">
                <a:latin typeface="宋体" panose="02010600030101010101" pitchFamily="2" charset="-122"/>
                <a:ea typeface="宋体" panose="02010600030101010101" pitchFamily="2" charset="-122"/>
              </a:rPr>
              <a:t>，即可分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别表示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类型对应的明示常量（表中假设系统使用</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的幂来表示浮点数）。</a:t>
            </a:r>
            <a:endParaRPr lang="pt-BR" altLang="zh-CN"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endParaRPr lang="pt-BR" altLang="zh-CN" dirty="0"/>
          </a:p>
        </p:txBody>
      </p:sp>
      <p:pic>
        <p:nvPicPr>
          <p:cNvPr id="4" name="图片 3"/>
          <p:cNvPicPr>
            <a:picLocks noChangeAspect="1"/>
          </p:cNvPicPr>
          <p:nvPr/>
        </p:nvPicPr>
        <p:blipFill>
          <a:blip r:embed="rId1"/>
          <a:stretch>
            <a:fillRect/>
          </a:stretch>
        </p:blipFill>
        <p:spPr>
          <a:xfrm>
            <a:off x="1775610" y="2177336"/>
            <a:ext cx="8640780" cy="3415596"/>
          </a:xfrm>
          <a:prstGeom prst="rect">
            <a:avLst/>
          </a:prstGeom>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4.5</a:t>
            </a:r>
            <a:r>
              <a:rPr lang="zh-CN" altLang="en-US" sz="1800" b="0" i="0" u="none" strike="noStrike" baseline="0" dirty="0">
                <a:latin typeface="宋体" panose="02010600030101010101" pitchFamily="2" charset="-122"/>
                <a:ea typeface="宋体" panose="02010600030101010101" pitchFamily="2" charset="-122"/>
              </a:rPr>
              <a:t>演示了如何使用</a:t>
            </a:r>
            <a:r>
              <a:rPr lang="en-US" altLang="zh-CN" sz="1800" b="0" i="0" u="none" strike="noStrike" baseline="0" dirty="0" err="1">
                <a:latin typeface="TimesNewRomanPSMT"/>
                <a:ea typeface="宋体" panose="02010600030101010101" pitchFamily="2" charset="-122"/>
              </a:rPr>
              <a:t>float.h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limits.h</a:t>
            </a:r>
            <a:r>
              <a:rPr lang="zh-CN" altLang="en-US" sz="1800" b="0" i="0" u="none" strike="noStrike" baseline="0" dirty="0">
                <a:latin typeface="宋体" panose="02010600030101010101" pitchFamily="2" charset="-122"/>
                <a:ea typeface="宋体" panose="02010600030101010101" pitchFamily="2" charset="-122"/>
              </a:rPr>
              <a:t>中的数据（注意，编译器要完全支持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标准才能识别</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LLONG_MIN</a:t>
            </a:r>
            <a:r>
              <a:rPr lang="zh-CN" altLang="en-US" sz="1800" b="0" i="0" u="none" strike="noStrike" baseline="0" dirty="0">
                <a:latin typeface="宋体" panose="02010600030101010101" pitchFamily="2" charset="-122"/>
                <a:ea typeface="宋体" panose="02010600030101010101" pitchFamily="2" charset="-122"/>
              </a:rPr>
              <a:t>标识符）。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4.5 </a:t>
            </a:r>
            <a:r>
              <a:rPr lang="en-US" altLang="zh-CN" sz="1800" b="1" i="0" u="none" strike="noStrike" baseline="0" dirty="0" err="1">
                <a:latin typeface="TimesNewRomanPS-BoldMT"/>
                <a:ea typeface="宋体" panose="02010600030101010101" pitchFamily="2" charset="-122"/>
              </a:rPr>
              <a:t>defines.c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defines.c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err="1">
                <a:latin typeface="TimesNewRomanPSMT"/>
                <a:ea typeface="宋体" panose="02010600030101010101" pitchFamily="2" charset="-122"/>
              </a:rPr>
              <a:t>limit.h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头文件中定义的明示常量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limits.h</a:t>
            </a:r>
            <a:r>
              <a:rPr lang="en-US" altLang="zh-CN" sz="1800" b="0" i="0" u="none" strike="noStrike" baseline="0" dirty="0">
                <a:latin typeface="TimesNewRomanPSMT"/>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整型限制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float.h</a:t>
            </a:r>
            <a:r>
              <a:rPr lang="en-US" altLang="zh-CN" sz="1800" b="0" i="0" u="none" strike="noStrike" baseline="0" dirty="0">
                <a:latin typeface="TimesNewRomanPSMT"/>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浮点型限制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("Some number limits for this system:\n");</a:t>
            </a:r>
            <a:endParaRPr lang="pt-BR" altLang="zh-CN"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("Biggest int: %d\n", INT_MAX);</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("Smallest long </a:t>
            </a:r>
            <a:r>
              <a:rPr lang="en-US" altLang="zh-CN" sz="1800" b="0" i="0" u="none" strike="noStrike" baseline="0" dirty="0" err="1">
                <a:latin typeface="TimesNewRomanPSMT"/>
              </a:rPr>
              <a:t>long</a:t>
            </a:r>
            <a:r>
              <a:rPr lang="en-US" altLang="zh-CN" sz="1800" b="0" i="0" u="none" strike="noStrike" baseline="0" dirty="0">
                <a:latin typeface="TimesNewRomanPSMT"/>
              </a:rPr>
              <a:t>: %</a:t>
            </a:r>
            <a:r>
              <a:rPr lang="en-US" altLang="zh-CN" sz="1800" b="0" i="0" u="none" strike="noStrike" baseline="0" dirty="0" err="1">
                <a:latin typeface="TimesNewRomanPSMT"/>
              </a:rPr>
              <a:t>lld</a:t>
            </a:r>
            <a:r>
              <a:rPr lang="en-US" altLang="zh-CN" sz="1800" b="0" i="0" u="none" strike="noStrike" baseline="0" dirty="0">
                <a:latin typeface="TimesNewRomanPSMT"/>
              </a:rPr>
              <a:t>\n", LLONG_MIN);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("One byte = %d bits on this system.\n", CHAR_BIT);</a:t>
            </a:r>
            <a:endParaRPr lang="en-US" altLang="zh-CN" sz="1800" b="0" i="0" u="none" strike="noStrike" baseline="0" dirty="0">
              <a:latin typeface="TimesNewRomanPSMT"/>
            </a:endParaRPr>
          </a:p>
          <a:p>
            <a:pPr algn="l"/>
            <a:r>
              <a:rPr lang="en-US" altLang="fr-FR" sz="1800" b="0" i="0" u="none" strike="noStrike" baseline="0" dirty="0">
                <a:latin typeface="TimesNewRomanPSMT"/>
              </a:rPr>
              <a:t>	</a:t>
            </a:r>
            <a:r>
              <a:rPr lang="fr-FR" altLang="zh-CN" sz="1800" b="0" i="0" u="none" strike="noStrike" baseline="0" dirty="0">
                <a:latin typeface="TimesNewRomanPSMT"/>
              </a:rPr>
              <a:t>printf("Largest double: %e\n", DBL_MAX);</a:t>
            </a:r>
            <a:endParaRPr lang="fr-FR"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("Smallest normal float: %e\n", FLT_MIN);</a:t>
            </a:r>
            <a:endParaRPr lang="en-US" altLang="zh-CN" sz="1800" b="0" i="0" u="none" strike="noStrike" baseline="0" dirty="0">
              <a:latin typeface="TimesNewRomanPSMT"/>
            </a:endParaRPr>
          </a:p>
          <a:p>
            <a:pPr algn="l"/>
            <a:r>
              <a:rPr lang="en-US" altLang="sv-SE" sz="1800" b="0" i="0" u="none" strike="noStrike" baseline="0" dirty="0">
                <a:latin typeface="TimesNewRomanPSMT"/>
              </a:rPr>
              <a:t>	</a:t>
            </a:r>
            <a:r>
              <a:rPr lang="sv-SE" altLang="zh-CN" sz="1800" b="0" i="0" u="none" strike="noStrike" baseline="0" dirty="0">
                <a:latin typeface="TimesNewRomanPSMT"/>
              </a:rPr>
              <a:t>printf("float precision = %d digits\n", FLT_DIG);</a:t>
            </a:r>
            <a:endParaRPr lang="sv-SE"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("float epsilon = %e\n", FLT_EPSILON);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接下来的这一步是</a:t>
            </a:r>
            <a:r>
              <a:rPr lang="zh-CN" altLang="en-US" dirty="0">
                <a:solidFill>
                  <a:srgbClr val="FF0000"/>
                </a:solidFill>
              </a:rPr>
              <a:t>编译源代码</a:t>
            </a:r>
            <a:r>
              <a:rPr lang="zh-CN" altLang="en-US" dirty="0"/>
              <a:t>。再次提醒读者注意，编译的细节取决于编程的环境，我们稍后马上介绍</a:t>
            </a:r>
            <a:endParaRPr lang="en-US" altLang="zh-CN" dirty="0"/>
          </a:p>
          <a:p>
            <a:r>
              <a:rPr lang="zh-CN" altLang="en-US" dirty="0"/>
              <a:t>一些常见的编程环境。现在，先从概念的角度讲解编译发生了什么事情。</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1.7.4 </a:t>
            </a:r>
            <a:r>
              <a:rPr lang="zh-CN" altLang="en-US" dirty="0"/>
              <a:t>第</a:t>
            </a:r>
            <a:r>
              <a:rPr lang="en-US" altLang="zh-CN" dirty="0"/>
              <a:t>4</a:t>
            </a:r>
            <a:r>
              <a:rPr lang="zh-CN" altLang="en-US" dirty="0"/>
              <a:t>步：编译</a:t>
            </a:r>
            <a:endParaRPr lang="zh-CN" altLang="en-US"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该程序的输出示例如下：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Some number limits for this system: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Biggest int: 2147483647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Smallest long </a:t>
            </a:r>
            <a:r>
              <a:rPr lang="en-US" altLang="zh-CN" sz="1800" b="0" i="0" u="none" strike="noStrike" baseline="0" dirty="0" err="1">
                <a:latin typeface="TimesNewRomanPSMT"/>
                <a:ea typeface="宋体" panose="02010600030101010101" pitchFamily="2" charset="-122"/>
              </a:rPr>
              <a:t>long</a:t>
            </a:r>
            <a:r>
              <a:rPr lang="en-US" altLang="zh-CN" sz="1800" b="0" i="0" u="none" strike="noStrike" baseline="0" dirty="0">
                <a:latin typeface="TimesNewRomanPSMT"/>
                <a:ea typeface="宋体" panose="02010600030101010101" pitchFamily="2" charset="-122"/>
              </a:rPr>
              <a:t>: -9223372036854775808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One byte = 8 bits on this system.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Largest double: 1.797693e+308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Smallest normal float: 1.175494e-38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precision = 6 digits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 epsilon = 1.192093e-07</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5107"/>
            <a:ext cx="10515600" cy="1336722"/>
          </a:xfrm>
        </p:spPr>
        <p:txBody>
          <a:bodyPr>
            <a:normAutofit/>
          </a:bodyPr>
          <a:lstStyle/>
          <a:p>
            <a:r>
              <a:rPr lang="en-US" altLang="zh-CN" dirty="0"/>
              <a:t>4.3.2 </a:t>
            </a:r>
            <a:r>
              <a:rPr lang="zh-CN" altLang="en-US" dirty="0"/>
              <a:t>明示常量</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预处理器是非常有用的工具，要好好利用它。本书的后面章节中会介绍更多相关应用。</a:t>
            </a:r>
            <a:endParaRPr lang="pt-BR" altLang="zh-CN"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 printf()</a:t>
            </a:r>
            <a:r>
              <a:rPr lang="zh-CN" altLang="en-US"/>
              <a:t>和</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函数能让用户可以与程序交流，它们是输入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输出函数，或简称为</a:t>
            </a:r>
            <a:r>
              <a:rPr lang="en-US" altLang="zh-CN" sz="1800" b="0" i="0" u="none" strike="noStrike" baseline="0" dirty="0">
                <a:solidFill>
                  <a:srgbClr val="FF0000"/>
                </a:solidFill>
                <a:latin typeface="TimesNewRomanPSMT"/>
                <a:ea typeface="宋体" panose="02010600030101010101" pitchFamily="2" charset="-122"/>
              </a:rPr>
              <a:t>I/O</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。它们不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仅是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语言中的</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函数，而且是最多才多艺的函数。过去，这些函数和</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库的一些其他函数一样，并不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语言定义的一部分。最初，</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输出的实现留给了编译器的作者，这样可以针对特殊的机器更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好地匹配输入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输出。后来，考虑到兼容性的问题，各编译器都提供不同版本的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。尽管如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此，各版本之间偶尔有一些差异。</a:t>
            </a:r>
            <a:r>
              <a:rPr lang="en-US" altLang="zh-CN" sz="1800" b="0" i="0" u="none" strike="noStrike" baseline="0" dirty="0">
                <a:latin typeface="TimesNewRomanPSMT"/>
              </a:rPr>
              <a:t>C90 </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C99 </a:t>
            </a:r>
            <a:r>
              <a:rPr lang="zh-CN" altLang="en-US" sz="1800" b="0" i="0" u="none" strike="noStrike" baseline="0" dirty="0">
                <a:latin typeface="宋体" panose="02010600030101010101" pitchFamily="2" charset="-122"/>
                <a:ea typeface="宋体" panose="02010600030101010101" pitchFamily="2" charset="-122"/>
              </a:rPr>
              <a:t>标准规定了这些函数的标准版本，本书亦遵循这一标准。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是输出函数，</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是输入函数，但是它们的工作原理几乎相同。两个函数都使用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格式字符</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串</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参数列表</a:t>
            </a:r>
            <a:r>
              <a:rPr lang="zh-CN" altLang="en-US" sz="1800" b="0" i="0" u="none" strike="noStrike" baseline="0" dirty="0">
                <a:latin typeface="宋体" panose="02010600030101010101" pitchFamily="2" charset="-122"/>
                <a:ea typeface="宋体" panose="02010600030101010101" pitchFamily="2" charset="-122"/>
              </a:rPr>
              <a:t>。我们先介绍</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，再介绍</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4.4.1 printf</a:t>
            </a:r>
            <a:r>
              <a:rPr lang="en-US" altLang="zh-CN" dirty="0"/>
              <a:t>()</a:t>
            </a:r>
            <a:r>
              <a:rPr lang="zh-CN" altLang="en-US" dirty="0"/>
              <a:t>函数</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请求</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函数打印数据的指令要与待打印数据的类型相匹配。例如，打印整数时使用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，打印字符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时使用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。这些符号被称为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转换说明</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conversion specification</a:t>
            </a:r>
            <a:r>
              <a:rPr lang="zh-CN" altLang="en-US" sz="1800" b="0" i="0" u="none" strike="noStrike" baseline="0" dirty="0">
                <a:latin typeface="宋体" panose="02010600030101010101" pitchFamily="2" charset="-122"/>
                <a:ea typeface="宋体" panose="02010600030101010101" pitchFamily="2" charset="-122"/>
              </a:rPr>
              <a:t>），它们指定了如何把数据转换成可显示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的形式。我们先列出</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标准为</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提供的转换说明，然后再示范如何使用一些较常见的转换说明。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4.3</a:t>
            </a:r>
            <a:r>
              <a:rPr lang="zh-CN" altLang="en-US" sz="1800" b="0" i="0" u="none" strike="noStrike" baseline="0" dirty="0">
                <a:latin typeface="宋体" panose="02010600030101010101" pitchFamily="2" charset="-122"/>
                <a:ea typeface="宋体" panose="02010600030101010101" pitchFamily="2" charset="-122"/>
              </a:rPr>
              <a:t>列出了一些转换说明和各自对应的输出类型。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4.4.1 printf</a:t>
            </a:r>
            <a:r>
              <a:rPr lang="en-US" altLang="zh-CN" dirty="0"/>
              <a:t>()</a:t>
            </a:r>
            <a:r>
              <a:rPr lang="zh-CN" altLang="en-US" dirty="0"/>
              <a:t>函数</a:t>
            </a:r>
            <a:endParaRPr lang="zh-CN" altLang="en-US" dirty="0"/>
          </a:p>
        </p:txBody>
      </p:sp>
      <p:pic>
        <p:nvPicPr>
          <p:cNvPr id="4" name="内容占位符 3"/>
          <p:cNvPicPr>
            <a:picLocks noGrp="1" noChangeAspect="1"/>
          </p:cNvPicPr>
          <p:nvPr>
            <p:ph idx="1"/>
          </p:nvPr>
        </p:nvPicPr>
        <p:blipFill>
          <a:blip r:embed="rId1"/>
          <a:stretch>
            <a:fillRect/>
          </a:stretch>
        </p:blipFill>
        <p:spPr>
          <a:xfrm>
            <a:off x="2991485" y="1276350"/>
            <a:ext cx="7590790" cy="5313680"/>
          </a:xfrm>
        </p:spPr>
      </p:pic>
      <p:pic>
        <p:nvPicPr>
          <p:cNvPr id="6" name="图片 5"/>
          <p:cNvPicPr>
            <a:picLocks noChangeAspect="1"/>
          </p:cNvPicPr>
          <p:nvPr/>
        </p:nvPicPr>
        <p:blipFill>
          <a:blip r:embed="rId2"/>
          <a:stretch>
            <a:fillRect/>
          </a:stretch>
        </p:blipFill>
        <p:spPr>
          <a:xfrm>
            <a:off x="4800761" y="1728552"/>
            <a:ext cx="2590476" cy="219048"/>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4.6</a:t>
            </a:r>
            <a:r>
              <a:rPr lang="zh-CN" altLang="en-US" sz="1800" b="0" i="0" u="none" strike="noStrike" baseline="0" dirty="0">
                <a:latin typeface="宋体" panose="02010600030101010101" pitchFamily="2" charset="-122"/>
                <a:ea typeface="宋体" panose="02010600030101010101" pitchFamily="2" charset="-122"/>
              </a:rPr>
              <a:t>的程序中使用了一些转换说明。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4.6 </a:t>
            </a:r>
            <a:r>
              <a:rPr lang="en-US" altLang="zh-CN" sz="1800" b="1" i="0" u="none" strike="noStrike" baseline="0" dirty="0" err="1">
                <a:latin typeface="TimesNewRomanPS-BoldMT"/>
                <a:ea typeface="宋体" panose="02010600030101010101" pitchFamily="2" charset="-122"/>
              </a:rPr>
              <a:t>printout.c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printout.c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使用转换说明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PI 3.141593</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number = 7;</a:t>
            </a:r>
            <a:endParaRPr lang="en-US" altLang="zh-CN" sz="1800" b="0" i="0" u="none" strike="noStrike" baseline="0" dirty="0">
              <a:latin typeface="TimesNewRomanPSMT"/>
            </a:endParaRPr>
          </a:p>
          <a:p>
            <a:pPr algn="l"/>
            <a:r>
              <a:rPr lang="en-US" altLang="zh-CN" sz="1800" b="0" i="0" u="none" strike="noStrike" baseline="0" dirty="0">
                <a:latin typeface="TimesNewRomanPSMT"/>
              </a:rPr>
              <a:t>	float pies = 12.75;</a:t>
            </a:r>
            <a:endParaRPr lang="pt-BR" altLang="zh-CN"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	int cost = 7800;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 %d contestants ate %f berry pies.\n", number,pies);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 value of pi is %f.\n", PI);</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("Farewell! thou art too dear for my possessing,\n");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c%d</a:t>
            </a:r>
            <a:r>
              <a:rPr lang="en-US" altLang="zh-CN" sz="1800" b="0" i="0" u="none" strike="noStrike" baseline="0" dirty="0">
                <a:latin typeface="TimesNewRomanPSMT"/>
              </a:rPr>
              <a:t>\n", '$', 2 * cost);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7 contestants ate 12.750000 berry pies.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value of pi is 3.141593.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Farewell! thou art too dear for my possessing,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$15600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这是</a:t>
            </a:r>
            <a:r>
              <a:rPr lang="en-US" altLang="zh-CN" sz="1800" b="0" i="0" u="none" strike="noStrike" baseline="0" dirty="0" err="1">
                <a:solidFill>
                  <a:srgbClr val="FF0000"/>
                </a:solidFill>
                <a:latin typeface="TimesNewRomanPSMT"/>
                <a:ea typeface="宋体" panose="02010600030101010101" pitchFamily="2" charset="-122"/>
              </a:rPr>
              <a:t>printf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函数的格式</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格式字符串</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待打印项</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待打印项</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待打印项</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、待打印项</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等都是要打印的项。它们可以是变量、常量，甚至是在打印之前先要计算的表达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章提到过，格式字符串应包含每个待打印项对应的转换说明。例如，考虑下面的语句：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%d contestants ate %f berry pies.\n", </a:t>
            </a:r>
            <a:r>
              <a:rPr lang="en-US" altLang="zh-CN" sz="1800" b="0" i="0" u="none" strike="noStrike" baseline="0" dirty="0" err="1">
                <a:latin typeface="TimesNewRomanPSMT"/>
              </a:rPr>
              <a:t>number,pies</a:t>
            </a:r>
            <a:r>
              <a:rPr lang="en-US" altLang="zh-CN" sz="1800" b="0" i="0" u="none" strike="noStrike" baseline="0" dirty="0">
                <a:latin typeface="TimesNewRomanPSMT"/>
              </a:rPr>
              <a:t>);</a:t>
            </a:r>
            <a:endParaRPr lang="pt-BR" altLang="zh-CN"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格式字符串是双引号括起来的内容。上面语句的格式字符串包含了两个待打印项</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poes</a:t>
            </a:r>
            <a:r>
              <a:rPr lang="zh-CN" altLang="en-US" sz="1800" b="0" i="0" u="none" strike="noStrike" baseline="0" dirty="0">
                <a:latin typeface="宋体" panose="02010600030101010101" pitchFamily="2" charset="-122"/>
                <a:ea typeface="宋体" panose="02010600030101010101" pitchFamily="2" charset="-122"/>
              </a:rPr>
              <a:t>对应的两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个转换说明。图</a:t>
            </a:r>
            <a:r>
              <a:rPr lang="en-US" altLang="zh-CN" sz="1800" b="0" i="0" u="none" strike="noStrike" baseline="0" dirty="0">
                <a:latin typeface="TimesNewRomanPSMT"/>
                <a:ea typeface="宋体" panose="02010600030101010101" pitchFamily="2" charset="-122"/>
              </a:rPr>
              <a:t>4.6</a:t>
            </a:r>
            <a:r>
              <a:rPr lang="zh-CN" altLang="en-US" sz="1800" b="0" i="0" u="none" strike="noStrike" baseline="0" dirty="0">
                <a:latin typeface="宋体" panose="02010600030101010101" pitchFamily="2" charset="-122"/>
                <a:ea typeface="宋体" panose="02010600030101010101" pitchFamily="2" charset="-122"/>
              </a:rPr>
              <a:t>演示了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语句的另一个例子。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下面是程序清单</a:t>
            </a:r>
            <a:r>
              <a:rPr lang="en-US" altLang="zh-CN" sz="1800" b="0" i="0" u="none" strike="noStrike" baseline="0" dirty="0">
                <a:latin typeface="TimesNewRomanPSMT"/>
                <a:ea typeface="宋体" panose="02010600030101010101" pitchFamily="2" charset="-122"/>
              </a:rPr>
              <a:t>4.6</a:t>
            </a:r>
            <a:r>
              <a:rPr lang="zh-CN" altLang="en-US" sz="1800" b="0" i="0" u="none" strike="noStrike" baseline="0" dirty="0">
                <a:latin typeface="宋体" panose="02010600030101010101" pitchFamily="2" charset="-122"/>
                <a:ea typeface="宋体" panose="02010600030101010101" pitchFamily="2" charset="-122"/>
              </a:rPr>
              <a:t>中的另一行：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("The value of pi is %f.\n", PI);</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该语句中，待打印项列表只有一个项</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符号常量</a:t>
            </a:r>
            <a:r>
              <a:rPr lang="en-US" altLang="zh-CN" sz="1800" b="0" i="0" u="none" strike="noStrike" baseline="0" dirty="0">
                <a:latin typeface="TimesNewRomanPSMT"/>
                <a:ea typeface="宋体" panose="02010600030101010101" pitchFamily="2" charset="-122"/>
              </a:rPr>
              <a:t>PI</a:t>
            </a:r>
            <a:r>
              <a:rPr lang="zh-CN" altLang="en-US" sz="1800" b="0" i="0" u="none" strike="noStrike" baseline="0" dirty="0">
                <a:latin typeface="宋体" panose="02010600030101010101" pitchFamily="2" charset="-122"/>
                <a:ea typeface="宋体" panose="02010600030101010101" pitchFamily="2" charset="-122"/>
              </a:rPr>
              <a:t>。</a:t>
            </a:r>
            <a:endParaRPr lang="pt-BR" altLang="zh-CN" dirty="0"/>
          </a:p>
        </p:txBody>
      </p:sp>
      <p:pic>
        <p:nvPicPr>
          <p:cNvPr id="4" name="图片 3"/>
          <p:cNvPicPr>
            <a:picLocks noChangeAspect="1"/>
          </p:cNvPicPr>
          <p:nvPr/>
        </p:nvPicPr>
        <p:blipFill>
          <a:blip r:embed="rId1"/>
          <a:stretch>
            <a:fillRect/>
          </a:stretch>
        </p:blipFill>
        <p:spPr>
          <a:xfrm>
            <a:off x="3563189" y="2643496"/>
            <a:ext cx="4719678" cy="157100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前面介绍过，编译器是把源代码转换成可执行代码的程序。可执行代码是用计算机的机器语言表示的代</a:t>
            </a:r>
            <a:endParaRPr lang="en-US" altLang="zh-CN" dirty="0"/>
          </a:p>
          <a:p>
            <a:r>
              <a:rPr lang="zh-CN" altLang="en-US" dirty="0"/>
              <a:t>码。这种语言由数字码表示的指令组成。如前所述，不同的计算机使用不同的机器语言方案。</a:t>
            </a:r>
            <a:r>
              <a:rPr lang="en-US" altLang="zh-CN" dirty="0"/>
              <a:t>C </a:t>
            </a:r>
            <a:r>
              <a:rPr lang="zh-CN" altLang="en-US" dirty="0"/>
              <a:t>编译器</a:t>
            </a:r>
            <a:endParaRPr lang="en-US" altLang="zh-CN" dirty="0"/>
          </a:p>
          <a:p>
            <a:r>
              <a:rPr lang="zh-CN" altLang="en-US" dirty="0"/>
              <a:t>负责把</a:t>
            </a:r>
            <a:r>
              <a:rPr lang="en-US" altLang="zh-CN" dirty="0"/>
              <a:t>C</a:t>
            </a:r>
            <a:r>
              <a:rPr lang="zh-CN" altLang="en-US" dirty="0"/>
              <a:t>代码翻译成特定的机器语言。此外，</a:t>
            </a:r>
            <a:r>
              <a:rPr lang="en-US" altLang="zh-CN" dirty="0"/>
              <a:t>C</a:t>
            </a:r>
            <a:r>
              <a:rPr lang="zh-CN" altLang="en-US" dirty="0"/>
              <a:t>编译器还将源代码与</a:t>
            </a:r>
            <a:r>
              <a:rPr lang="en-US" altLang="zh-CN" dirty="0"/>
              <a:t>C</a:t>
            </a:r>
            <a:r>
              <a:rPr lang="zh-CN" altLang="en-US" dirty="0"/>
              <a:t>库（库中包含大量的标准函数供用</a:t>
            </a:r>
            <a:endParaRPr lang="en-US" altLang="zh-CN" dirty="0"/>
          </a:p>
          <a:p>
            <a:r>
              <a:rPr lang="zh-CN" altLang="en-US" dirty="0"/>
              <a:t>户使用，如</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）的代码合并成最终的程序（更精确地说，应该是由一个被称为链接器</a:t>
            </a:r>
            <a:endParaRPr lang="en-US" altLang="zh-CN" dirty="0"/>
          </a:p>
          <a:p>
            <a:r>
              <a:rPr lang="zh-CN" altLang="en-US" dirty="0"/>
              <a:t>的程序来链接库函数，但是在大多数系统中，编译器运行链接器）。其结果是，生成一个用户可以运行</a:t>
            </a:r>
            <a:endParaRPr lang="en-US" altLang="zh-CN" dirty="0"/>
          </a:p>
          <a:p>
            <a:r>
              <a:rPr lang="zh-CN" altLang="en-US" dirty="0"/>
              <a:t>的可执行文件，其中包含着计算机能理解的代码。</a:t>
            </a:r>
            <a:endParaRPr lang="en-US" altLang="zh-CN" dirty="0"/>
          </a:p>
        </p:txBody>
      </p:sp>
      <p:sp>
        <p:nvSpPr>
          <p:cNvPr id="2" name="标题 1"/>
          <p:cNvSpPr>
            <a:spLocks noGrp="1"/>
          </p:cNvSpPr>
          <p:nvPr>
            <p:ph type="title"/>
          </p:nvPr>
        </p:nvSpPr>
        <p:spPr/>
        <p:txBody>
          <a:bodyPr/>
          <a:lstStyle/>
          <a:p>
            <a:r>
              <a:rPr lang="en-US" altLang="zh-CN" dirty="0"/>
              <a:t>1.7.4 </a:t>
            </a:r>
            <a:r>
              <a:rPr lang="zh-CN" altLang="en-US" dirty="0"/>
              <a:t>第</a:t>
            </a:r>
            <a:r>
              <a:rPr lang="en-US" altLang="zh-CN" dirty="0"/>
              <a:t>4</a:t>
            </a:r>
            <a:r>
              <a:rPr lang="zh-CN" altLang="en-US" dirty="0"/>
              <a:t>步：编译</a:t>
            </a:r>
            <a:endParaRPr lang="zh-CN" altLang="en-US"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如图</a:t>
            </a:r>
            <a:r>
              <a:rPr lang="en-US" altLang="zh-CN" sz="1800" b="0" i="0" u="none" strike="noStrike" baseline="0" dirty="0">
                <a:latin typeface="TimesNewRomanPSMT"/>
                <a:ea typeface="宋体" panose="02010600030101010101" pitchFamily="2" charset="-122"/>
              </a:rPr>
              <a:t>4.7</a:t>
            </a:r>
            <a:r>
              <a:rPr lang="zh-CN" altLang="en-US" sz="1800" b="0" i="0" u="none" strike="noStrike" baseline="0" dirty="0">
                <a:latin typeface="宋体" panose="02010600030101010101" pitchFamily="2" charset="-122"/>
                <a:ea typeface="宋体" panose="02010600030101010101" pitchFamily="2" charset="-122"/>
              </a:rPr>
              <a:t>所示，格式字符串包含两种形式不同的信息：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实际要打印的字符；</a:t>
            </a:r>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6" name="图片 5"/>
          <p:cNvPicPr>
            <a:picLocks noChangeAspect="1"/>
          </p:cNvPicPr>
          <p:nvPr/>
        </p:nvPicPr>
        <p:blipFill>
          <a:blip r:embed="rId1"/>
          <a:stretch>
            <a:fillRect/>
          </a:stretch>
        </p:blipFill>
        <p:spPr>
          <a:xfrm>
            <a:off x="3730653" y="3533191"/>
            <a:ext cx="4730694" cy="2479399"/>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警告</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格式字符串中的转换说明一定要与后面的每个项相匹配，若忘记这个基本要求会导致严重的后果。千万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别写成下面这样：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score was Squids %d, Slugs %d.\n", score1);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没有对应任何项。系统不同，导致的结果也不同。不过，出现这种问题最好的状况是得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到无意义的值。</a:t>
            </a:r>
            <a:endParaRPr lang="pt-BR" altLang="zh-CN"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如果只打印短语或句子，就不需要使用任何转换说明。如果只打印数据，也不用加入说明文字。程序清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a:t>
            </a:r>
            <a:r>
              <a:rPr lang="en-US" altLang="zh-CN" sz="1800" b="0" i="0" u="none" strike="noStrike" baseline="0" dirty="0">
                <a:latin typeface="TimesNewRomanPSMT"/>
                <a:ea typeface="宋体" panose="02010600030101010101" pitchFamily="2" charset="-122"/>
              </a:rPr>
              <a:t>4.6</a:t>
            </a:r>
            <a:r>
              <a:rPr lang="zh-CN" altLang="en-US" sz="1800" b="0" i="0" u="none" strike="noStrike" baseline="0" dirty="0">
                <a:latin typeface="宋体" panose="02010600030101010101" pitchFamily="2" charset="-122"/>
                <a:ea typeface="宋体" panose="02010600030101010101" pitchFamily="2" charset="-122"/>
              </a:rPr>
              <a:t>中的最后两个</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语句都没问题：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("Farewell! thou art too dear for my possessing,\n");</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c%d</a:t>
            </a:r>
            <a:r>
              <a:rPr lang="en-US" altLang="zh-CN" sz="1800" b="0" i="0" u="none" strike="noStrike" baseline="0" dirty="0">
                <a:latin typeface="TimesNewRomanPSMT"/>
              </a:rPr>
              <a:t>\n", '$', 2 * cost);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条语句，待打印列表的第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个项是一个字符常量，不是变量；第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个项是一个乘法表达式。这说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使用的是值，无论是变量、常量还是表达式的值。</a:t>
            </a:r>
            <a:endParaRPr lang="pt-BR" altLang="zh-CN"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4.4.2 </a:t>
            </a:r>
            <a:r>
              <a:rPr lang="zh-CN" altLang="en-US"/>
              <a:t>使用</a:t>
            </a:r>
            <a:r>
              <a:rPr lang="en-US" altLang="zh-CN"/>
              <a:t>printf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由于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符号来标识转换说明，因此打印</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符号就成了个问题。如果单独使用一个</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编译器会认为漏掉了一个转换字符。解决方法很简单，使用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两个</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a:t>
            </a:r>
            <a:r>
              <a:rPr lang="zh-CN" altLang="en-US" sz="1800" b="0" i="0" u="none" strike="noStrike" baseline="0" dirty="0">
                <a:latin typeface="宋体" panose="02010600030101010101" pitchFamily="2" charset="-122"/>
                <a:ea typeface="宋体" panose="02010600030101010101" pitchFamily="2" charset="-122"/>
              </a:rPr>
              <a:t>就行了：</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pc = 2*6;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("Only %d%% of Sally's gribbles were edible.\n", pc);</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下面是输出结果：</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Only 12% of Sally's gribbles were edible.</a:t>
            </a:r>
            <a:endParaRPr lang="pt-BR" altLang="zh-CN"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和转换字符之间插入</a:t>
            </a:r>
            <a:r>
              <a:rPr lang="zh-CN" altLang="en-US" sz="1800" b="0" i="0" u="none" strike="noStrike" baseline="0" dirty="0">
                <a:solidFill>
                  <a:srgbClr val="FF0000"/>
                </a:solidFill>
                <a:latin typeface="宋体" panose="02010600030101010101" pitchFamily="2" charset="-122"/>
                <a:ea typeface="宋体" panose="02010600030101010101" pitchFamily="2" charset="-122"/>
              </a:rPr>
              <a:t>修饰符</a:t>
            </a:r>
            <a:r>
              <a:rPr lang="zh-CN" altLang="en-US" sz="1800" b="0" i="0" u="none" strike="noStrike" baseline="0" dirty="0">
                <a:latin typeface="宋体" panose="02010600030101010101" pitchFamily="2" charset="-122"/>
                <a:ea typeface="宋体" panose="02010600030101010101" pitchFamily="2" charset="-122"/>
              </a:rPr>
              <a:t>可修饰基本的转换说明。表</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和表</a:t>
            </a:r>
            <a:r>
              <a:rPr lang="en-US" altLang="zh-CN" sz="1800" b="0" i="0" u="none" strike="noStrike" baseline="0" dirty="0">
                <a:latin typeface="TimesNewRomanPSMT"/>
                <a:ea typeface="宋体" panose="02010600030101010101" pitchFamily="2" charset="-122"/>
              </a:rPr>
              <a:t>4.5</a:t>
            </a:r>
            <a:r>
              <a:rPr lang="zh-CN" altLang="en-US" sz="1800" b="0" i="0" u="none" strike="noStrike" baseline="0" dirty="0">
                <a:latin typeface="宋体" panose="02010600030101010101" pitchFamily="2" charset="-122"/>
                <a:ea typeface="宋体" panose="02010600030101010101" pitchFamily="2" charset="-122"/>
              </a:rPr>
              <a:t>列出可作为修饰符的合法字符。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如果要插入多个字符，其书写顺序应该与表</a:t>
            </a:r>
            <a:r>
              <a:rPr lang="en-US" altLang="zh-CN" sz="1800" b="0" i="0" u="none" strike="noStrike" baseline="0" dirty="0">
                <a:latin typeface="TimesNewRomanPSMT"/>
                <a:ea typeface="宋体" panose="02010600030101010101" pitchFamily="2" charset="-122"/>
              </a:rPr>
              <a:t>4.4</a:t>
            </a:r>
            <a:r>
              <a:rPr lang="zh-CN" altLang="en-US" sz="1800" b="0" i="0" u="none" strike="noStrike" baseline="0" dirty="0">
                <a:latin typeface="宋体" panose="02010600030101010101" pitchFamily="2" charset="-122"/>
                <a:ea typeface="宋体" panose="02010600030101010101" pitchFamily="2" charset="-122"/>
              </a:rPr>
              <a:t>中列出的顺序相同。不是所有的组合都可行。表中有些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字符是</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新增的，如果编译器不支持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，则可能不支持表中的所有项。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dirty="0"/>
          </a:p>
        </p:txBody>
      </p:sp>
      <p:pic>
        <p:nvPicPr>
          <p:cNvPr id="4" name="图片 3"/>
          <p:cNvPicPr>
            <a:picLocks noChangeAspect="1"/>
          </p:cNvPicPr>
          <p:nvPr/>
        </p:nvPicPr>
        <p:blipFill>
          <a:blip r:embed="rId1"/>
          <a:stretch>
            <a:fillRect/>
          </a:stretch>
        </p:blipFill>
        <p:spPr>
          <a:xfrm>
            <a:off x="2290445" y="2867660"/>
            <a:ext cx="7611110" cy="3765550"/>
          </a:xfrm>
          <a:prstGeom prst="rect">
            <a:avLst/>
          </a:prstGeom>
        </p:spPr>
      </p:pic>
      <p:pic>
        <p:nvPicPr>
          <p:cNvPr id="6" name="图片 5"/>
          <p:cNvPicPr>
            <a:picLocks noChangeAspect="1"/>
          </p:cNvPicPr>
          <p:nvPr/>
        </p:nvPicPr>
        <p:blipFill>
          <a:blip r:embed="rId2"/>
          <a:stretch>
            <a:fillRect/>
          </a:stretch>
        </p:blipFill>
        <p:spPr>
          <a:xfrm>
            <a:off x="5319809" y="2974477"/>
            <a:ext cx="1552381" cy="190476"/>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endParaRPr lang="pt-BR" altLang="zh-CN" dirty="0"/>
          </a:p>
        </p:txBody>
      </p:sp>
      <p:pic>
        <p:nvPicPr>
          <p:cNvPr id="5" name="图片 4"/>
          <p:cNvPicPr>
            <a:picLocks noChangeAspect="1"/>
          </p:cNvPicPr>
          <p:nvPr/>
        </p:nvPicPr>
        <p:blipFill>
          <a:blip r:embed="rId1"/>
          <a:stretch>
            <a:fillRect/>
          </a:stretch>
        </p:blipFill>
        <p:spPr>
          <a:xfrm>
            <a:off x="2099310" y="1339215"/>
            <a:ext cx="7992745" cy="4785360"/>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注意 类型可移植性</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sizeof</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运算符以字节为单位返回类型或值的大小。这应该是某种形式的整数，但是标准只规定了该值是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无符号整数。在不同的实现中，它可以是</a:t>
            </a:r>
            <a:r>
              <a:rPr lang="en-US" altLang="zh-CN" sz="1800" b="0" i="0" u="none" strike="noStrike" baseline="0" dirty="0">
                <a:latin typeface="TimesNewRomanPSMT"/>
              </a:rPr>
              <a:t>unsigned 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甚至是</a:t>
            </a:r>
            <a:r>
              <a:rPr lang="en-US" altLang="zh-CN" sz="1800" b="0" i="0" u="none" strike="noStrike" baseline="0" dirty="0">
                <a:latin typeface="TimesNewRomanPSMT"/>
                <a:ea typeface="宋体" panose="02010600030101010101" pitchFamily="2" charset="-122"/>
              </a:rPr>
              <a:t>unsigned 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。因此，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如果要用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函数显示</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表达式，根据不同系统，可能使用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llu</a:t>
            </a:r>
            <a:r>
              <a:rPr lang="zh-CN" altLang="en-US" sz="1800" b="0" i="0" u="none" strike="noStrike" baseline="0" dirty="0">
                <a:latin typeface="宋体" panose="02010600030101010101" pitchFamily="2" charset="-122"/>
                <a:ea typeface="宋体" panose="02010600030101010101" pitchFamily="2" charset="-122"/>
              </a:rPr>
              <a:t>。这意味着要查找你当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前系统的用法，如果把程序移植到不同的系统还要进行修改。鉴于此，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提供了可移植性更好的类型。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a:t>
            </a:r>
            <a:r>
              <a:rPr lang="en-US" altLang="zh-CN" sz="1800" b="0" i="0" u="none" strike="noStrike" baseline="0" dirty="0" err="1">
                <a:latin typeface="TimesNewRomanPSMT"/>
                <a:ea typeface="宋体" panose="02010600030101010101" pitchFamily="2" charset="-122"/>
              </a:rPr>
              <a:t>stddef.h</a:t>
            </a:r>
            <a:r>
              <a:rPr lang="zh-CN" altLang="en-US" sz="1800" b="0" i="0" u="none" strike="noStrike" baseline="0" dirty="0">
                <a:latin typeface="宋体" panose="02010600030101010101" pitchFamily="2" charset="-122"/>
                <a:ea typeface="宋体" panose="02010600030101010101" pitchFamily="2" charset="-122"/>
              </a:rPr>
              <a:t>头文件（在包含</a:t>
            </a:r>
            <a:r>
              <a:rPr lang="en-US" altLang="zh-CN" sz="1800" b="0" i="0" u="none" strike="noStrike" baseline="0" dirty="0" err="1">
                <a:latin typeface="TimesNewRomanPSMT"/>
              </a:rPr>
              <a:t>stdio.h</a:t>
            </a:r>
            <a:r>
              <a:rPr lang="zh-CN" altLang="en-US" sz="1800" b="0" i="0" u="none" strike="noStrike" baseline="0" dirty="0">
                <a:latin typeface="宋体" panose="02010600030101010101" pitchFamily="2" charset="-122"/>
                <a:ea typeface="宋体" panose="02010600030101010101" pitchFamily="2" charset="-122"/>
              </a:rPr>
              <a:t>头文件时已包含其中）把</a:t>
            </a:r>
            <a:r>
              <a:rPr lang="en-US" altLang="zh-CN" sz="1800" b="0" i="0" u="none" strike="noStrike" baseline="0" dirty="0" err="1">
                <a:latin typeface="TimesNewRomanPSMT"/>
                <a:ea typeface="宋体" panose="02010600030101010101" pitchFamily="2" charset="-122"/>
              </a:rPr>
              <a:t>size_t</a:t>
            </a:r>
            <a:r>
              <a:rPr lang="zh-CN" altLang="en-US" sz="1800" b="0" i="0" u="none" strike="noStrike" baseline="0" dirty="0">
                <a:latin typeface="宋体" panose="02010600030101010101" pitchFamily="2" charset="-122"/>
                <a:ea typeface="宋体" panose="02010600030101010101" pitchFamily="2" charset="-122"/>
              </a:rPr>
              <a:t>定义成系统使用</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返回的类型，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这被称为底层类型（</a:t>
            </a:r>
            <a:r>
              <a:rPr lang="en-US" altLang="zh-CN" sz="1800" b="0" i="0" u="none" strike="noStrike" baseline="0" dirty="0">
                <a:latin typeface="TimesNewRomanPSMT"/>
                <a:ea typeface="宋体" panose="02010600030101010101" pitchFamily="2" charset="-122"/>
              </a:rPr>
              <a:t>underlying type</a:t>
            </a:r>
            <a:r>
              <a:rPr lang="zh-CN" altLang="en-US" sz="1800" b="0" i="0" u="none" strike="noStrike" baseline="0" dirty="0">
                <a:latin typeface="宋体" panose="02010600030101010101" pitchFamily="2" charset="-122"/>
                <a:ea typeface="宋体" panose="02010600030101010101" pitchFamily="2" charset="-122"/>
              </a:rPr>
              <a:t>）。其次，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修饰符表示打印相应的类型。同样，</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还定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义了</a:t>
            </a:r>
            <a:r>
              <a:rPr lang="en-US" altLang="zh-CN" sz="1800" b="0" i="0" u="none" strike="noStrike" baseline="0" dirty="0" err="1">
                <a:latin typeface="TimesNewRomanPSMT"/>
                <a:ea typeface="宋体" panose="02010600030101010101" pitchFamily="2" charset="-122"/>
              </a:rPr>
              <a:t>ptrdiff_t</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t</a:t>
            </a:r>
            <a:r>
              <a:rPr lang="zh-CN" altLang="en-US" sz="1800" b="0" i="0" u="none" strike="noStrike" baseline="0" dirty="0">
                <a:latin typeface="宋体" panose="02010600030101010101" pitchFamily="2" charset="-122"/>
                <a:ea typeface="宋体" panose="02010600030101010101" pitchFamily="2" charset="-122"/>
              </a:rPr>
              <a:t>修饰符来表示系统使用的两个地址差值的底层有符号整数类型。</a:t>
            </a:r>
            <a:endParaRPr lang="pt-BR" altLang="zh-CN" b="1"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注意 </a:t>
            </a:r>
            <a:r>
              <a:rPr lang="en-US" altLang="zh-CN" sz="1800" b="1" i="0" u="none" strike="noStrike" baseline="0" dirty="0">
                <a:latin typeface="TimesNewRomanPS-BoldMT"/>
                <a:ea typeface="宋体" panose="02010600030101010101" pitchFamily="2" charset="-122"/>
              </a:rPr>
              <a:t>float</a:t>
            </a:r>
            <a:r>
              <a:rPr lang="zh-CN" altLang="en-US" sz="1800" b="1" i="0" u="none" strike="noStrike" baseline="0" dirty="0">
                <a:latin typeface="宋体" panose="02010600030101010101" pitchFamily="2" charset="-122"/>
                <a:ea typeface="宋体" panose="02010600030101010101" pitchFamily="2" charset="-122"/>
              </a:rPr>
              <a:t>参数的转换</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对于浮点类型，有用于</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类型的转换说明，却没有</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类型的。这是因为在</a:t>
            </a:r>
            <a:r>
              <a:rPr lang="en-US" altLang="zh-CN" sz="1800" b="0" i="0" u="none" strike="noStrike" baseline="0" dirty="0">
                <a:latin typeface="TimesNewRomanPSMT"/>
                <a:ea typeface="宋体" panose="02010600030101010101" pitchFamily="2" charset="-122"/>
              </a:rPr>
              <a:t>K&amp;R C</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表达式或参数中的</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类型值会被自动转换成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类型。一般而言，</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不会把</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自动转换成</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。然而，为保护大量假设</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类型的参数被自动转换成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的现有程序，</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函数中所有</a:t>
            </a:r>
            <a:r>
              <a:rPr lang="en-US" altLang="zh-CN" sz="1800" b="0" i="0" u="none" strike="noStrike" baseline="0" dirty="0">
                <a:latin typeface="TimesNewRomanPSMT"/>
                <a:ea typeface="宋体" panose="02010600030101010101" pitchFamily="2" charset="-122"/>
              </a:rPr>
              <a:t>float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类型的参数（对未使用显式原型的所有</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函数都有效）仍自动转换成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类型。因此，无论是</a:t>
            </a:r>
            <a:r>
              <a:rPr lang="en-US" altLang="zh-CN" sz="1800" b="0" i="0" u="none" strike="noStrike" baseline="0" dirty="0">
                <a:latin typeface="TimesNewRomanPSMT"/>
                <a:ea typeface="宋体" panose="02010600030101010101" pitchFamily="2" charset="-122"/>
              </a:rPr>
              <a:t>K&amp;R 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，都没有显示</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类型值专用的转换说明。</a:t>
            </a:r>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pic>
        <p:nvPicPr>
          <p:cNvPr id="4" name="内容占位符 3"/>
          <p:cNvPicPr>
            <a:picLocks noGrp="1" noChangeAspect="1"/>
          </p:cNvPicPr>
          <p:nvPr>
            <p:ph idx="1"/>
          </p:nvPr>
        </p:nvPicPr>
        <p:blipFill>
          <a:blip r:embed="rId1"/>
          <a:stretch>
            <a:fillRect/>
          </a:stretch>
        </p:blipFill>
        <p:spPr>
          <a:xfrm>
            <a:off x="1684020" y="1436370"/>
            <a:ext cx="8823960" cy="4664075"/>
          </a:xfr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使用修饰符和标记的示例</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接下来，用程序示例演示如何使用这些</a:t>
            </a:r>
            <a:r>
              <a:rPr lang="zh-CN" altLang="en-US" sz="1800" b="0" i="0" u="none" strike="noStrike" baseline="0" dirty="0">
                <a:solidFill>
                  <a:srgbClr val="FF0000"/>
                </a:solidFill>
                <a:latin typeface="宋体" panose="02010600030101010101" pitchFamily="2" charset="-122"/>
                <a:ea typeface="宋体" panose="02010600030101010101" pitchFamily="2" charset="-122"/>
              </a:rPr>
              <a:t>修饰符</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a:t>
            </a:r>
            <a:r>
              <a:rPr lang="zh-CN" altLang="en-US" sz="1800" b="0" i="0" u="none" strike="noStrike" baseline="0" dirty="0">
                <a:latin typeface="宋体" panose="02010600030101010101" pitchFamily="2" charset="-122"/>
                <a:ea typeface="宋体" panose="02010600030101010101" pitchFamily="2" charset="-122"/>
              </a:rPr>
              <a:t>。先来看看字段宽度在打印整数时的效果。考虑程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序清单</a:t>
            </a:r>
            <a:r>
              <a:rPr lang="en-US" altLang="zh-CN" sz="1800" b="0" i="0" u="none" strike="noStrike" baseline="0" dirty="0">
                <a:latin typeface="TimesNewRomanPSMT"/>
                <a:ea typeface="宋体" panose="02010600030101010101" pitchFamily="2" charset="-122"/>
              </a:rPr>
              <a:t>4.7</a:t>
            </a:r>
            <a:r>
              <a:rPr lang="zh-CN" altLang="en-US" sz="1800" b="0" i="0" u="none" strike="noStrike" baseline="0" dirty="0">
                <a:latin typeface="宋体" panose="02010600030101010101" pitchFamily="2" charset="-122"/>
                <a:ea typeface="宋体" panose="02010600030101010101" pitchFamily="2" charset="-122"/>
              </a:rPr>
              <a:t>中的程序。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编译器还会检查</a:t>
            </a:r>
            <a:r>
              <a:rPr lang="en-US" altLang="zh-CN" dirty="0">
                <a:solidFill>
                  <a:srgbClr val="FF0000"/>
                </a:solidFill>
              </a:rPr>
              <a:t>C</a:t>
            </a:r>
            <a:r>
              <a:rPr lang="zh-CN" altLang="en-US" dirty="0">
                <a:solidFill>
                  <a:srgbClr val="FF0000"/>
                </a:solidFill>
              </a:rPr>
              <a:t>语言程序是否有效</a:t>
            </a:r>
            <a:r>
              <a:rPr lang="zh-CN" altLang="en-US" dirty="0"/>
              <a:t>。如果</a:t>
            </a:r>
            <a:r>
              <a:rPr lang="en-US" altLang="zh-CN" dirty="0"/>
              <a:t>C</a:t>
            </a:r>
            <a:r>
              <a:rPr lang="zh-CN" altLang="en-US" dirty="0"/>
              <a:t>编译器发现错误，就不生成可执行文件并报错。理解特定</a:t>
            </a:r>
            <a:endParaRPr lang="en-US" altLang="zh-CN" dirty="0"/>
          </a:p>
          <a:p>
            <a:r>
              <a:rPr lang="zh-CN" altLang="en-US" dirty="0"/>
              <a:t>编译器报告的错误或警告信息是程序员要掌握的另一项技能。</a:t>
            </a:r>
            <a:endParaRPr lang="en-US" altLang="zh-CN" dirty="0"/>
          </a:p>
        </p:txBody>
      </p:sp>
      <p:sp>
        <p:nvSpPr>
          <p:cNvPr id="2" name="标题 1"/>
          <p:cNvSpPr>
            <a:spLocks noGrp="1"/>
          </p:cNvSpPr>
          <p:nvPr>
            <p:ph type="title"/>
          </p:nvPr>
        </p:nvSpPr>
        <p:spPr/>
        <p:txBody>
          <a:bodyPr/>
          <a:lstStyle/>
          <a:p>
            <a:r>
              <a:rPr lang="en-US" altLang="zh-CN" dirty="0"/>
              <a:t>1.7.4 </a:t>
            </a:r>
            <a:r>
              <a:rPr lang="zh-CN" altLang="en-US" dirty="0"/>
              <a:t>第</a:t>
            </a:r>
            <a:r>
              <a:rPr lang="en-US" altLang="zh-CN" dirty="0"/>
              <a:t>4</a:t>
            </a:r>
            <a:r>
              <a:rPr lang="zh-CN" altLang="en-US" dirty="0"/>
              <a:t>步：编译</a:t>
            </a:r>
            <a:endParaRPr lang="zh-CN" altLang="en-US"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lnSpcReduction="2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4.7 </a:t>
            </a:r>
            <a:r>
              <a:rPr lang="en-US" altLang="zh-CN" b="1" dirty="0" err="1">
                <a:latin typeface="TimesNewRomanPS-BoldMT"/>
                <a:ea typeface="宋体" panose="02010600030101010101" pitchFamily="2" charset="-122"/>
                <a:sym typeface="+mn-ea"/>
              </a:rPr>
              <a:t>width.c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en-US" altLang="zh-CN" dirty="0" err="1">
                <a:latin typeface="TimesNewRomanPSMT"/>
                <a:sym typeface="+mn-ea"/>
              </a:rPr>
              <a:t>width.c</a:t>
            </a:r>
            <a:r>
              <a:rPr lang="en-US" altLang="zh-CN" dirty="0">
                <a:latin typeface="TimesNewRomanPSMT"/>
                <a:sym typeface="+mn-ea"/>
              </a:rPr>
              <a:t> -- </a:t>
            </a:r>
            <a:r>
              <a:rPr lang="zh-CN" altLang="en-US" dirty="0">
                <a:solidFill>
                  <a:srgbClr val="FF0000"/>
                </a:solidFill>
                <a:latin typeface="宋体" panose="02010600030101010101" pitchFamily="2" charset="-122"/>
                <a:ea typeface="宋体" panose="02010600030101010101" pitchFamily="2" charset="-122"/>
                <a:sym typeface="+mn-ea"/>
              </a:rPr>
              <a:t>字段宽度</a:t>
            </a:r>
            <a:r>
              <a:rPr lang="zh-CN" altLang="en-US" dirty="0">
                <a:latin typeface="宋体" panose="02010600030101010101" pitchFamily="2" charset="-122"/>
                <a:ea typeface="宋体" panose="02010600030101010101" pitchFamily="2" charset="-122"/>
                <a:sym typeface="+mn-ea"/>
              </a:rPr>
              <a:t>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 &lt;</a:t>
            </a:r>
            <a:r>
              <a:rPr lang="en-US" altLang="zh-CN" dirty="0" err="1">
                <a:latin typeface="TimesNewRomanPSMT"/>
                <a:sym typeface="+mn-ea"/>
              </a:rPr>
              <a:t>stdio.h</a:t>
            </a:r>
            <a:r>
              <a:rPr lang="en-US" altLang="zh-CN" dirty="0">
                <a:latin typeface="TimesNewRomanPSMT"/>
                <a:sym typeface="+mn-ea"/>
              </a:rPr>
              <a:t>&gt;</a:t>
            </a:r>
            <a:endParaRPr lang="en-US" altLang="zh-CN" b="0" i="0" u="none" strike="noStrike" baseline="0" dirty="0">
              <a:latin typeface="TimesNewRomanPSMT"/>
            </a:endParaRPr>
          </a:p>
          <a:p>
            <a:pPr algn="l"/>
            <a:r>
              <a:rPr lang="en-US" altLang="zh-CN" dirty="0">
                <a:latin typeface="TimesNewRomanPSMT"/>
                <a:sym typeface="+mn-ea"/>
              </a:rPr>
              <a:t>#define PAGES 959</a:t>
            </a:r>
            <a:endParaRPr lang="en-US" altLang="zh-CN" b="0" i="0" u="none" strike="noStrike" baseline="0" dirty="0">
              <a:latin typeface="TimesNewRomanPSMT"/>
            </a:endParaRPr>
          </a:p>
          <a:p>
            <a:pPr algn="l"/>
            <a:r>
              <a:rPr lang="en-US" altLang="zh-CN" dirty="0">
                <a:latin typeface="TimesNewRomanPSMT"/>
                <a:sym typeface="+mn-ea"/>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("*%d*\n", PAGES);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("*%2d*\n", PAGES);</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("*%10d*\n", PAGES);</a:t>
            </a:r>
            <a:endParaRPr lang="en-US" altLang="zh-CN" sz="1800" b="0" i="0" u="none" strike="noStrike" baseline="0" dirty="0">
              <a:latin typeface="TimesNewRomanPSMT"/>
            </a:endParaRPr>
          </a:p>
          <a:p>
            <a:pPr algn="l"/>
            <a:r>
              <a:rPr lang="en-US" altLang="zh-CN" dirty="0" err="1">
                <a:latin typeface="TimesNewRomanPSMT"/>
                <a:sym typeface="+mn-ea"/>
              </a:rPr>
              <a:t>	printf</a:t>
            </a:r>
            <a:r>
              <a:rPr lang="en-US" altLang="zh-CN" dirty="0">
                <a:latin typeface="TimesNewRomanPSMT"/>
                <a:sym typeface="+mn-ea"/>
              </a:rPr>
              <a:t>("*%-10d*\n", PAGES);</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4.7</a:t>
            </a:r>
            <a:r>
              <a:rPr lang="zh-CN" altLang="en-US" sz="1800" b="0" i="0" u="none" strike="noStrike" baseline="0" dirty="0">
                <a:latin typeface="宋体" panose="02010600030101010101" pitchFamily="2" charset="-122"/>
                <a:ea typeface="宋体" panose="02010600030101010101" pitchFamily="2" charset="-122"/>
              </a:rPr>
              <a:t>通过</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种不同的转换说明把相同的值打印了</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次。程序中使用星号（</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）标出每个字段的开始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和结束。其输出结果如下所示：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959*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959*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959*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959</a:t>
            </a: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b="1"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个转换说明</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不带任何修饰符，其对应的输出结果与带整数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字段宽度</a:t>
            </a:r>
            <a:r>
              <a:rPr lang="zh-CN" altLang="en-US" sz="1800" b="0" i="0" u="none" strike="noStrike" baseline="0" dirty="0">
                <a:latin typeface="宋体" panose="02010600030101010101" pitchFamily="2" charset="-122"/>
                <a:ea typeface="宋体" panose="02010600030101010101" pitchFamily="2" charset="-122"/>
              </a:rPr>
              <a:t>的转换说明的输出结果相同。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在默认情况下，没有任何修饰符的转换说明，就是这样的打印结果。第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个转换说明是</a:t>
            </a:r>
            <a:r>
              <a:rPr lang="en-US" altLang="zh-CN" sz="1800" b="0" i="0" u="none" strike="noStrike" baseline="0" dirty="0">
                <a:latin typeface="TimesNewRomanPSMT"/>
                <a:ea typeface="宋体" panose="02010600030101010101" pitchFamily="2" charset="-122"/>
              </a:rPr>
              <a:t>%2d</a:t>
            </a:r>
            <a:r>
              <a:rPr lang="zh-CN" altLang="en-US" sz="1800" b="0" i="0" u="none" strike="noStrike" baseline="0" dirty="0">
                <a:latin typeface="宋体" panose="02010600030101010101" pitchFamily="2" charset="-122"/>
                <a:ea typeface="宋体" panose="02010600030101010101" pitchFamily="2" charset="-122"/>
              </a:rPr>
              <a:t>，其对应的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输出结果应该是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字段宽度。因为待打印的整数有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位数字，所以字段宽度自动扩大以符合整数的长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度。第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个转换说明是</a:t>
            </a:r>
            <a:r>
              <a:rPr lang="en-US" altLang="zh-CN" sz="1800" b="0" i="0" u="none" strike="noStrike" baseline="0" dirty="0">
                <a:latin typeface="TimesNewRomanPSMT"/>
                <a:ea typeface="宋体" panose="02010600030101010101" pitchFamily="2" charset="-122"/>
              </a:rPr>
              <a:t>%10d</a:t>
            </a:r>
            <a:r>
              <a:rPr lang="zh-CN" altLang="en-US" sz="1800" b="0" i="0" u="none" strike="noStrike" baseline="0" dirty="0">
                <a:latin typeface="宋体" panose="02010600030101010101" pitchFamily="2" charset="-122"/>
                <a:ea typeface="宋体" panose="02010600030101010101" pitchFamily="2" charset="-122"/>
              </a:rPr>
              <a:t>，其对应的输出结果有</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个空格宽度，实际上在两个星号之间有</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个空格和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位数字，并且数字位于字段的右侧。最后一个转换说明是</a:t>
            </a:r>
            <a:r>
              <a:rPr lang="en-US" altLang="zh-CN" sz="1800" b="0" i="0" u="none" strike="noStrike" baseline="0" dirty="0">
                <a:latin typeface="TimesNewRomanPSMT"/>
                <a:ea typeface="宋体" panose="02010600030101010101" pitchFamily="2" charset="-122"/>
              </a:rPr>
              <a:t>%-10d</a:t>
            </a:r>
            <a:r>
              <a:rPr lang="zh-CN" altLang="en-US" sz="1800" b="0" i="0" u="none" strike="noStrike" baseline="0" dirty="0">
                <a:latin typeface="宋体" panose="02010600030101010101" pitchFamily="2" charset="-122"/>
                <a:ea typeface="宋体" panose="02010600030101010101" pitchFamily="2" charset="-122"/>
              </a:rPr>
              <a:t>，其对应的输出结果同样是 </a:t>
            </a:r>
            <a:r>
              <a:rPr lang="en-US" altLang="zh-CN" sz="1800" b="0" i="0" u="none" strike="noStrike" baseline="0" dirty="0">
                <a:latin typeface="TimesNewRomanPSMT"/>
                <a:ea typeface="宋体" panose="02010600030101010101" pitchFamily="2" charset="-122"/>
              </a:rPr>
              <a:t>10 </a:t>
            </a:r>
            <a:r>
              <a:rPr lang="zh-CN" altLang="en-US" sz="1800" b="0" i="0" u="none" strike="noStrike" baseline="0" dirty="0">
                <a:latin typeface="宋体" panose="02010600030101010101" pitchFamily="2" charset="-122"/>
                <a:ea typeface="宋体" panose="02010600030101010101" pitchFamily="2" charset="-122"/>
              </a:rPr>
              <a:t>个空格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宽度，</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标记</a:t>
            </a:r>
            <a:r>
              <a:rPr lang="zh-CN" altLang="en-US" sz="1800" b="0" i="0" u="none" strike="noStrike" baseline="0" dirty="0">
                <a:latin typeface="宋体" panose="02010600030101010101" pitchFamily="2" charset="-122"/>
                <a:ea typeface="宋体" panose="02010600030101010101" pitchFamily="2" charset="-122"/>
              </a:rPr>
              <a:t>说明打印的数字位于字段的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左侧</a:t>
            </a:r>
            <a:r>
              <a:rPr lang="zh-CN" altLang="en-US" sz="1800" b="0" i="0" u="none" strike="noStrike" baseline="0" dirty="0">
                <a:latin typeface="宋体" panose="02010600030101010101" pitchFamily="2" charset="-122"/>
                <a:ea typeface="宋体" panose="02010600030101010101" pitchFamily="2" charset="-122"/>
              </a:rPr>
              <a:t>。熟悉它们的用法后，能很好地控制输出格式。试着改变</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PAGES</a:t>
            </a:r>
            <a:r>
              <a:rPr lang="zh-CN" altLang="en-US" sz="1800" b="0" i="0" u="none" strike="noStrike" baseline="0" dirty="0">
                <a:latin typeface="宋体" panose="02010600030101010101" pitchFamily="2" charset="-122"/>
                <a:ea typeface="宋体" panose="02010600030101010101" pitchFamily="2" charset="-122"/>
              </a:rPr>
              <a:t>的值，看看编译器如何打印不同位数的数字。</a:t>
            </a:r>
            <a:endParaRPr lang="pt-BR" altLang="zh-CN" b="1"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接下来看看浮点型格式。请输入、编译并运行程序清单</a:t>
            </a:r>
            <a:r>
              <a:rPr lang="en-US" altLang="zh-CN" sz="1800" b="0" i="0" u="none" strike="noStrike" baseline="0" dirty="0">
                <a:latin typeface="TimesNewRomanPSMT"/>
                <a:ea typeface="宋体" panose="02010600030101010101" pitchFamily="2" charset="-122"/>
              </a:rPr>
              <a:t>4.8</a:t>
            </a:r>
            <a:r>
              <a:rPr lang="zh-CN" altLang="en-US" sz="1800" b="0" i="0" u="none" strike="noStrike" baseline="0" dirty="0">
                <a:latin typeface="宋体" panose="02010600030101010101" pitchFamily="2" charset="-122"/>
                <a:ea typeface="宋体" panose="02010600030101010101" pitchFamily="2" charset="-122"/>
              </a:rPr>
              <a:t>中的程序。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4.8 </a:t>
            </a:r>
            <a:r>
              <a:rPr lang="en-US" altLang="zh-CN" sz="1800" b="1" i="0" u="none" strike="noStrike" baseline="0" dirty="0" err="1">
                <a:latin typeface="TimesNewRomanPS-BoldMT"/>
                <a:ea typeface="宋体" panose="02010600030101010101" pitchFamily="2" charset="-122"/>
              </a:rPr>
              <a:t>floats.c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floats.c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一些浮点型修饰符的组合</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double RENT = 3852.99;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const</a:t>
            </a:r>
            <a:r>
              <a:rPr lang="zh-CN" altLang="en-US" sz="1800" b="0" i="0" u="none" strike="noStrike" baseline="0" dirty="0">
                <a:latin typeface="宋体" panose="02010600030101010101" pitchFamily="2" charset="-122"/>
                <a:ea typeface="宋体" panose="02010600030101010101" pitchFamily="2" charset="-122"/>
              </a:rPr>
              <a:t>变量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 RENT);</a:t>
            </a:r>
            <a:endParaRPr lang="pt-BR" altLang="zh-CN" b="1"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("*%4.2f*\n",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("*%3.1f*\n",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("*%10.3f*\n",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("*%10.3E*\n",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("*%+4.2f*\n", RENT);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("*%010.2f*\n", RENT);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该程序中使用了</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关键字，限定变量为只读。该程序的输出如下：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3852.990000*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*3.852990e+03*</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3852.99*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3853.0*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3852.990*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3.853E+03*</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+3852.99*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0003852.99*</a:t>
            </a:r>
            <a:endParaRPr lang="pt-BR" altLang="zh-CN" b="1"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本例的第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个转换说明是</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。在这种情况下，字段宽度和小数点后面的位数均为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系统默认设置</a:t>
            </a:r>
            <a:r>
              <a:rPr lang="zh-CN" altLang="en-US" sz="1800" b="0" i="0" u="none" strike="noStrike" baseline="0" dirty="0">
                <a:latin typeface="宋体" panose="02010600030101010101" pitchFamily="2" charset="-122"/>
                <a:ea typeface="宋体" panose="02010600030101010101" pitchFamily="2" charset="-122"/>
              </a:rPr>
              <a:t>，即字段</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宽度是容纳带打印数字所需的位数和小数点后打印</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位数字。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个转换说明是</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。默认情况下，编译器在小数点的左侧打印</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个数字，在小数点的右侧打印</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这样打印的数字太多！解决方案是指定小数点右侧显示的位数，程序中接下来的 </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个例子就是这样做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的。请注意，第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个和第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个例子对输出结果进行了四舍五入。另外，第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个例子用</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代替了</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个转换说明中包含了</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标记，这使得打印的值前面多了一个代数符号（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标记使得打印的值前面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填充以满足字段要求。注意，转换说明</a:t>
            </a:r>
            <a:r>
              <a:rPr lang="en-US" altLang="zh-CN" sz="1800" b="0" i="0" u="none" strike="noStrike" baseline="0" dirty="0">
                <a:latin typeface="TimesNewRomanPSMT"/>
                <a:ea typeface="宋体" panose="02010600030101010101" pitchFamily="2" charset="-122"/>
              </a:rPr>
              <a:t>%010.2f</a:t>
            </a:r>
            <a:r>
              <a:rPr lang="zh-CN" altLang="en-US" sz="1800" b="0" i="0" u="none" strike="noStrike" baseline="0" dirty="0">
                <a:latin typeface="宋体" panose="02010600030101010101" pitchFamily="2" charset="-122"/>
                <a:ea typeface="宋体" panose="02010600030101010101" pitchFamily="2" charset="-122"/>
              </a:rPr>
              <a:t>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是标记，句点（</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）之前、标记之后的数字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（本例为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）是指定的字段宽度。尝试修改</a:t>
            </a:r>
            <a:r>
              <a:rPr lang="en-US" altLang="zh-CN" sz="1800" b="0" i="0" u="none" strike="noStrike" baseline="0" dirty="0">
                <a:latin typeface="TimesNewRomanPSMT"/>
                <a:ea typeface="宋体" panose="02010600030101010101" pitchFamily="2" charset="-122"/>
              </a:rPr>
              <a:t>RENT</a:t>
            </a:r>
            <a:r>
              <a:rPr lang="zh-CN" altLang="en-US" sz="1800" b="0" i="0" u="none" strike="noStrike" baseline="0" dirty="0">
                <a:latin typeface="宋体" panose="02010600030101010101" pitchFamily="2" charset="-122"/>
                <a:ea typeface="宋体" panose="02010600030101010101" pitchFamily="2" charset="-122"/>
              </a:rPr>
              <a:t>的值，看看编译器如何打印不同大小的值。程序清单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4.9</a:t>
            </a:r>
            <a:r>
              <a:rPr lang="zh-CN" altLang="en-US" sz="1800" b="0" i="0" u="none" strike="noStrike" baseline="0" dirty="0">
                <a:latin typeface="宋体" panose="02010600030101010101" pitchFamily="2" charset="-122"/>
                <a:ea typeface="宋体" panose="02010600030101010101" pitchFamily="2" charset="-122"/>
              </a:rPr>
              <a:t>演示了其他组合。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4.9 </a:t>
            </a:r>
            <a:r>
              <a:rPr lang="en-US" altLang="zh-CN" b="1" dirty="0" err="1">
                <a:latin typeface="TimesNewRomanPS-BoldMT"/>
                <a:ea typeface="宋体" panose="02010600030101010101" pitchFamily="2" charset="-122"/>
                <a:sym typeface="+mn-ea"/>
              </a:rPr>
              <a:t>flags.c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en-US" altLang="zh-CN" dirty="0" err="1">
                <a:latin typeface="TimesNewRomanPSMT"/>
                <a:sym typeface="+mn-ea"/>
              </a:rPr>
              <a:t>flags.c</a:t>
            </a:r>
            <a:r>
              <a:rPr lang="en-US" altLang="zh-CN" dirty="0">
                <a:latin typeface="TimesNewRomanPSMT"/>
                <a:sym typeface="+mn-ea"/>
              </a:rPr>
              <a:t> -- </a:t>
            </a:r>
            <a:r>
              <a:rPr lang="zh-CN" altLang="en-US" dirty="0">
                <a:latin typeface="宋体" panose="02010600030101010101" pitchFamily="2" charset="-122"/>
                <a:ea typeface="宋体" panose="02010600030101010101" pitchFamily="2" charset="-122"/>
                <a:sym typeface="+mn-ea"/>
              </a:rPr>
              <a:t>演示一些格式标记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 &lt;</a:t>
            </a:r>
            <a:r>
              <a:rPr lang="en-US" altLang="zh-CN" dirty="0" err="1">
                <a:latin typeface="TimesNewRomanPSMT"/>
                <a:sym typeface="+mn-ea"/>
              </a:rPr>
              <a:t>stdio.h</a:t>
            </a:r>
            <a:r>
              <a:rPr lang="en-US" altLang="zh-CN" dirty="0">
                <a:latin typeface="TimesNewRomanPSMT"/>
                <a:sym typeface="+mn-ea"/>
              </a:rPr>
              <a:t>&gt;</a:t>
            </a:r>
            <a:endParaRPr lang="en-US" altLang="zh-CN" b="0" i="0" u="none" strike="noStrike" baseline="0" dirty="0">
              <a:latin typeface="TimesNewRomanPSMT"/>
            </a:endParaRPr>
          </a:p>
          <a:p>
            <a:pPr algn="l"/>
            <a:r>
              <a:rPr lang="en-US" altLang="zh-CN" dirty="0">
                <a:latin typeface="TimesNewRomanPSMT"/>
                <a:sym typeface="+mn-ea"/>
              </a:rPr>
              <a:t>int main(void)</a:t>
            </a:r>
            <a:endParaRPr lang="en-US" altLang="zh-CN" b="0" i="0" u="none" strike="noStrike" baseline="0" dirty="0">
              <a:latin typeface="TimesNewRomanPSMT"/>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pt-BR" dirty="0">
                <a:latin typeface="TimesNewRomanPSMT"/>
                <a:sym typeface="+mn-ea"/>
              </a:rPr>
              <a:t>	</a:t>
            </a:r>
            <a:r>
              <a:rPr lang="pt-BR" altLang="zh-CN" dirty="0">
                <a:latin typeface="TimesNewRomanPSMT"/>
                <a:sym typeface="+mn-ea"/>
              </a:rPr>
              <a:t>printf("%x %X %#x\n", 31, 31, 31);</a:t>
            </a:r>
            <a:endParaRPr lang="pt-BR" altLang="zh-CN" b="1" dirty="0"/>
          </a:p>
          <a:p>
            <a:pPr algn="l"/>
            <a:endParaRPr lang="en-US" altLang="pt-BR"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printf("**%d**% d**% d**\n", 42, 42, -42);</a:t>
            </a:r>
            <a:endParaRPr lang="pt-BR"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printf("**%5d**%5.3d**%05d**%05.3d**\n", 6, 6, 6, 6);</a:t>
            </a:r>
            <a:endParaRPr lang="pt-BR"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1f </a:t>
            </a:r>
            <a:r>
              <a:rPr lang="en-US" altLang="zh-CN" sz="1800" b="0" i="0" u="none" strike="noStrike" baseline="0" dirty="0" err="1">
                <a:latin typeface="TimesNewRomanPSMT"/>
                <a:ea typeface="宋体" panose="02010600030101010101" pitchFamily="2" charset="-122"/>
              </a:rPr>
              <a:t>1F</a:t>
            </a:r>
            <a:r>
              <a:rPr lang="en-US" altLang="zh-CN" sz="1800" b="0" i="0" u="none" strike="noStrike" baseline="0" dirty="0">
                <a:latin typeface="TimesNewRomanPSMT"/>
                <a:ea typeface="宋体" panose="02010600030101010101" pitchFamily="2" charset="-122"/>
              </a:rPr>
              <a:t> 0x1f</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42** 42**-42**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 006**00006** 006**</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行输出中，</a:t>
            </a:r>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是十六进制数，等于十进制数</a:t>
            </a:r>
            <a:r>
              <a:rPr lang="en-US" altLang="zh-CN" sz="1800" b="0" i="0" u="none" strike="noStrike" baseline="0" dirty="0">
                <a:latin typeface="TimesNewRomanPSMT"/>
                <a:ea typeface="宋体" panose="02010600030101010101" pitchFamily="2" charset="-122"/>
              </a:rPr>
              <a:t>31</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语句中，根据</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打印出</a:t>
            </a:r>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打印出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打印出</a:t>
            </a:r>
            <a:r>
              <a:rPr lang="en-US" altLang="zh-CN" sz="1800" b="0" i="0" u="none" strike="noStrike" baseline="0" dirty="0">
                <a:latin typeface="TimesNewRomanPSMT"/>
                <a:ea typeface="宋体" panose="02010600030101010101" pitchFamily="2" charset="-122"/>
              </a:rPr>
              <a:t>0x1f</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传统上，可执行文件是可运行的程序。在常见环境（包括</a:t>
            </a:r>
            <a:r>
              <a:rPr lang="en-US" altLang="zh-CN" dirty="0"/>
              <a:t>Windows</a:t>
            </a:r>
            <a:r>
              <a:rPr lang="zh-CN" altLang="en-US" dirty="0"/>
              <a:t>命令提示符模式、</a:t>
            </a:r>
            <a:r>
              <a:rPr lang="en-US" altLang="zh-CN" dirty="0"/>
              <a:t>UNIX</a:t>
            </a:r>
            <a:r>
              <a:rPr lang="zh-CN" altLang="en-US" dirty="0"/>
              <a:t>终端模式和</a:t>
            </a:r>
            <a:endParaRPr lang="en-US" altLang="zh-CN" dirty="0"/>
          </a:p>
          <a:p>
            <a:r>
              <a:rPr lang="en-US" altLang="zh-CN" dirty="0"/>
              <a:t>Linux</a:t>
            </a:r>
            <a:r>
              <a:rPr lang="zh-CN" altLang="en-US" dirty="0"/>
              <a:t>终端模式）中运行程序要输入可执行文件的文件名，而其他环境可能要运行命令（如，在</a:t>
            </a:r>
            <a:r>
              <a:rPr lang="en-US" altLang="zh-CN" dirty="0"/>
              <a:t>VAX</a:t>
            </a:r>
            <a:r>
              <a:rPr lang="zh-CN" altLang="en-US" dirty="0"/>
              <a:t>中</a:t>
            </a:r>
            <a:endParaRPr lang="en-US" altLang="zh-CN" dirty="0"/>
          </a:p>
          <a:p>
            <a:r>
              <a:rPr lang="zh-CN" altLang="en-US" dirty="0"/>
              <a:t>的</a:t>
            </a:r>
            <a:r>
              <a:rPr lang="en-US" altLang="zh-CN" dirty="0"/>
              <a:t>VMS</a:t>
            </a:r>
            <a:r>
              <a:rPr lang="zh-CN" altLang="en-US" dirty="0"/>
              <a:t>）或一些其他机制。例如，在</a:t>
            </a:r>
            <a:r>
              <a:rPr lang="en-US" altLang="zh-CN" dirty="0"/>
              <a:t>Windows</a:t>
            </a:r>
            <a:r>
              <a:rPr lang="zh-CN" altLang="en-US" dirty="0"/>
              <a:t>和</a:t>
            </a:r>
            <a:r>
              <a:rPr lang="en-US" altLang="zh-CN" dirty="0"/>
              <a:t>Macintosh</a:t>
            </a:r>
            <a:r>
              <a:rPr lang="zh-CN" altLang="en-US" dirty="0"/>
              <a:t>提供的集成开发环境（</a:t>
            </a:r>
            <a:r>
              <a:rPr lang="en-US" altLang="zh-CN" dirty="0"/>
              <a:t>IDE</a:t>
            </a:r>
            <a:r>
              <a:rPr lang="zh-CN" altLang="en-US" dirty="0"/>
              <a:t>）中，用户可以在</a:t>
            </a:r>
            <a:endParaRPr lang="en-US" altLang="zh-CN" dirty="0"/>
          </a:p>
          <a:p>
            <a:r>
              <a:rPr lang="en-US" altLang="zh-CN" dirty="0"/>
              <a:t>IDE</a:t>
            </a:r>
            <a:r>
              <a:rPr lang="zh-CN" altLang="en-US" dirty="0"/>
              <a:t>中通过选择菜单中的选项或按下特殊键来编辑和执行</a:t>
            </a:r>
            <a:r>
              <a:rPr lang="en-US" altLang="zh-CN" dirty="0"/>
              <a:t>C</a:t>
            </a:r>
            <a:r>
              <a:rPr lang="zh-CN" altLang="en-US" dirty="0"/>
              <a:t>程序。最终生成的程序可通过单击或双击文</a:t>
            </a:r>
            <a:endParaRPr lang="en-US" altLang="zh-CN" dirty="0"/>
          </a:p>
          <a:p>
            <a:r>
              <a:rPr lang="zh-CN" altLang="en-US" dirty="0"/>
              <a:t>件名或图标直接在操作系统中运行。</a:t>
            </a:r>
            <a:endParaRPr lang="en-US" altLang="zh-CN" dirty="0"/>
          </a:p>
        </p:txBody>
      </p:sp>
      <p:sp>
        <p:nvSpPr>
          <p:cNvPr id="2" name="标题 1"/>
          <p:cNvSpPr>
            <a:spLocks noGrp="1"/>
          </p:cNvSpPr>
          <p:nvPr>
            <p:ph type="title"/>
          </p:nvPr>
        </p:nvSpPr>
        <p:spPr/>
        <p:txBody>
          <a:bodyPr/>
          <a:lstStyle/>
          <a:p>
            <a:r>
              <a:rPr lang="en-US" altLang="zh-CN" dirty="0"/>
              <a:t>1.7.5 </a:t>
            </a:r>
            <a:r>
              <a:rPr lang="zh-CN" altLang="en-US" dirty="0"/>
              <a:t>第</a:t>
            </a:r>
            <a:r>
              <a:rPr lang="en-US" altLang="zh-CN" dirty="0"/>
              <a:t>5</a:t>
            </a:r>
            <a:r>
              <a:rPr lang="zh-CN" altLang="en-US" dirty="0"/>
              <a:t>步：运行程序</a:t>
            </a:r>
            <a:endParaRPr lang="zh-CN" altLang="en-US"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 </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行输出演示了如何在转换说明中用空格在输出的正值前面生成前导空格，负值前面不产生前导空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格。这样的输出结果比较美观，因为打印出来的正值和负值在相同字段宽度下的有效数字位数相同。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行输出演示了如何在整型格式中使用精度（</a:t>
            </a:r>
            <a:r>
              <a:rPr lang="en-US" altLang="zh-CN" sz="1800" b="0" i="0" u="none" strike="noStrike" baseline="0" dirty="0">
                <a:latin typeface="TimesNewRomanPSMT"/>
                <a:ea typeface="宋体" panose="02010600030101010101" pitchFamily="2" charset="-122"/>
              </a:rPr>
              <a:t>%5.3d</a:t>
            </a:r>
            <a:r>
              <a:rPr lang="zh-CN" altLang="en-US" sz="1800" b="0" i="0" u="none" strike="noStrike" baseline="0" dirty="0">
                <a:latin typeface="宋体" panose="02010600030101010101" pitchFamily="2" charset="-122"/>
                <a:ea typeface="宋体" panose="02010600030101010101" pitchFamily="2" charset="-122"/>
              </a:rPr>
              <a:t>）生成足够的前导</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以满足最小位数的要求（本例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）。然而，使用</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标记会使得编译器用前导</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填充满整个字段宽度。最后，如果</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标记和精度一起出现，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标记会被忽略。</a:t>
            </a:r>
            <a:endParaRPr lang="pt-BR" altLang="zh-CN" b="1"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下面来看看字符串格式的示例。考虑程序清单</a:t>
            </a:r>
            <a:r>
              <a:rPr lang="en-US" altLang="zh-CN" sz="1800" b="0" i="0" u="none" strike="noStrike" baseline="0" dirty="0">
                <a:latin typeface="TimesNewRomanPSMT"/>
                <a:ea typeface="宋体" panose="02010600030101010101" pitchFamily="2" charset="-122"/>
              </a:rPr>
              <a:t>4.10</a:t>
            </a:r>
            <a:r>
              <a:rPr lang="zh-CN" altLang="en-US" sz="1800" b="0" i="0" u="none" strike="noStrike" baseline="0" dirty="0">
                <a:latin typeface="宋体" panose="02010600030101010101" pitchFamily="2" charset="-122"/>
                <a:ea typeface="宋体" panose="02010600030101010101" pitchFamily="2" charset="-122"/>
              </a:rPr>
              <a:t>中的程序。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4.10 </a:t>
            </a:r>
            <a:r>
              <a:rPr lang="en-US" altLang="zh-CN" sz="1800" b="1" i="0" u="none" strike="noStrike" baseline="0" dirty="0" err="1">
                <a:latin typeface="TimesNewRomanPS-BoldMT"/>
                <a:ea typeface="宋体" panose="02010600030101010101" pitchFamily="2" charset="-122"/>
              </a:rPr>
              <a:t>stringf.c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stringf.c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字符串格式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BLURB "Authentic imitation!"</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("[%2s]\n", BLURB);</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("[%24s]\n", BLURB);</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("[%24.5s]\n", BLURB);</a:t>
            </a:r>
            <a:endParaRPr lang="pt-BR" altLang="zh-CN" b="1"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("[%-24.5s]\n", BLURB);</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endParaRPr lang="pt-BR" altLang="zh-CN" b="1"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[Authentic imitation!]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Authentic imitation!]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Authe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en-US" altLang="zh-CN" sz="1800" b="0" i="0" u="none" strike="noStrike" baseline="0" dirty="0" err="1">
                <a:latin typeface="TimesNewRomanPSMT"/>
              </a:rPr>
              <a:t>Authe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注意，虽然第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个转换说明是</a:t>
            </a:r>
            <a:r>
              <a:rPr lang="en-US" altLang="zh-CN" sz="1800" b="0" i="0" u="none" strike="noStrike" baseline="0" dirty="0">
                <a:latin typeface="TimesNewRomanPSMT"/>
                <a:ea typeface="宋体" panose="02010600030101010101" pitchFamily="2" charset="-122"/>
              </a:rPr>
              <a:t>%2s</a:t>
            </a:r>
            <a:r>
              <a:rPr lang="zh-CN" altLang="en-US" sz="1800" b="0" i="0" u="none" strike="noStrike" baseline="0" dirty="0">
                <a:latin typeface="宋体" panose="02010600030101010101" pitchFamily="2" charset="-122"/>
                <a:ea typeface="宋体" panose="02010600030101010101" pitchFamily="2" charset="-122"/>
              </a:rPr>
              <a:t>，但是字段被扩大为可容纳字符串中的所有字符。还需注意，精度限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制了待打印字符的个数。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告诉</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只打印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个字符。另外，</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标记使得文本左对齐输出。</a:t>
            </a:r>
            <a:endParaRPr lang="pt-BR" altLang="zh-CN" b="1"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4.4.3 printf</a:t>
            </a:r>
            <a:r>
              <a:rPr lang="en-US" altLang="zh-CN" dirty="0"/>
              <a:t>()</a:t>
            </a:r>
            <a:r>
              <a:rPr lang="zh-CN" altLang="en-US" dirty="0"/>
              <a:t>的转换说明修饰符</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学以致用</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学习完以上几个示例，试试如何用一个语句打印以下格式的内容：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NAME family just may be $XXX.XX dollars richer!</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XXX.XX</a:t>
            </a:r>
            <a:r>
              <a:rPr lang="zh-CN" altLang="en-US" sz="1800" b="0" i="0" u="none" strike="noStrike" baseline="0" dirty="0">
                <a:latin typeface="宋体" panose="02010600030101010101" pitchFamily="2" charset="-122"/>
                <a:ea typeface="宋体" panose="02010600030101010101" pitchFamily="2" charset="-122"/>
              </a:rPr>
              <a:t>代表程序中变量（如</a:t>
            </a:r>
            <a:r>
              <a:rPr lang="en-US" altLang="zh-CN" sz="1800" b="0" i="0" u="none" strike="noStrike" baseline="0" dirty="0">
                <a:latin typeface="TimesNewRomanPSMT"/>
                <a:ea typeface="宋体" panose="02010600030101010101" pitchFamily="2" charset="-122"/>
              </a:rPr>
              <a:t>name[40]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cash</a:t>
            </a:r>
            <a:r>
              <a:rPr lang="zh-CN" altLang="en-US" sz="1800" b="0" i="0" u="none" strike="noStrike" baseline="0" dirty="0">
                <a:latin typeface="宋体" panose="02010600030101010101" pitchFamily="2" charset="-122"/>
                <a:ea typeface="宋体" panose="02010600030101010101" pitchFamily="2" charset="-122"/>
              </a:rPr>
              <a:t>）的值。可参考以下代码：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("The %s family just may be $%.2f richer!\n",</a:t>
            </a:r>
            <a:r>
              <a:rPr lang="en-US" altLang="zh-CN" sz="1800" b="0" i="0" u="none" strike="noStrike" baseline="0" dirty="0" err="1">
                <a:latin typeface="TimesNewRomanPSMT"/>
                <a:ea typeface="宋体" panose="02010600030101010101" pitchFamily="2" charset="-122"/>
              </a:rPr>
              <a:t>name,cash</a:t>
            </a:r>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下面深入探讨一下转换说明的意义。转换说明把以二进制格式储存在计算机中的值转换成一系列字符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（字符串）以便于显示。例如，数字</a:t>
            </a:r>
            <a:r>
              <a:rPr lang="en-US" altLang="zh-CN" sz="1800" b="0" i="0" u="none" strike="noStrike" baseline="0" dirty="0">
                <a:latin typeface="TimesNewRomanPSMT"/>
                <a:ea typeface="宋体" panose="02010600030101010101" pitchFamily="2" charset="-122"/>
              </a:rPr>
              <a:t>76</a:t>
            </a:r>
            <a:r>
              <a:rPr lang="zh-CN" altLang="en-US" sz="1800" b="0" i="0" u="none" strike="noStrike" baseline="0" dirty="0">
                <a:latin typeface="宋体" panose="02010600030101010101" pitchFamily="2" charset="-122"/>
                <a:ea typeface="宋体" panose="02010600030101010101" pitchFamily="2" charset="-122"/>
              </a:rPr>
              <a:t>在计算机内部的存储格式是二进制数</a:t>
            </a:r>
            <a:r>
              <a:rPr lang="en-US" altLang="zh-CN" sz="1800" b="0" i="0" u="none" strike="noStrike" baseline="0" dirty="0">
                <a:latin typeface="TimesNewRomanPSMT"/>
                <a:ea typeface="宋体" panose="02010600030101010101" pitchFamily="2" charset="-122"/>
              </a:rPr>
              <a:t>01001100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其转换成字符</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，并显示为</a:t>
            </a:r>
            <a:r>
              <a:rPr lang="en-US" altLang="zh-CN" sz="1800" b="0" i="0" u="none" strike="noStrike" baseline="0" dirty="0">
                <a:latin typeface="TimesNewRomanPSMT"/>
                <a:ea typeface="宋体" panose="02010600030101010101" pitchFamily="2" charset="-122"/>
              </a:rPr>
              <a:t>76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转换说明把相同的值（</a:t>
            </a:r>
            <a:r>
              <a:rPr lang="en-US" altLang="zh-CN" sz="1800" b="0" i="0" u="none" strike="noStrike" baseline="0" dirty="0">
                <a:latin typeface="TimesNewRomanPSMT"/>
                <a:ea typeface="宋体" panose="02010600030101010101" pitchFamily="2" charset="-122"/>
              </a:rPr>
              <a:t>01001100</a:t>
            </a:r>
            <a:r>
              <a:rPr lang="zh-CN" altLang="en-US" sz="1800" b="0" i="0" u="none" strike="noStrike" baseline="0" dirty="0">
                <a:latin typeface="宋体" panose="02010600030101010101" pitchFamily="2" charset="-122"/>
                <a:ea typeface="宋体" panose="02010600030101010101" pitchFamily="2" charset="-122"/>
              </a:rPr>
              <a:t>）转换成十六进制记数法</a:t>
            </a:r>
            <a:r>
              <a:rPr lang="en-US" altLang="zh-CN" sz="1800" b="0" i="0" u="none" strike="noStrike" baseline="0" dirty="0">
                <a:latin typeface="TimesNewRomanPSMT"/>
                <a:ea typeface="宋体" panose="02010600030101010101" pitchFamily="2" charset="-122"/>
              </a:rPr>
              <a:t>4c</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转换说明把</a:t>
            </a:r>
            <a:r>
              <a:rPr lang="en-US" altLang="zh-CN" sz="1800" b="0" i="0" u="none" strike="noStrike" baseline="0" dirty="0">
                <a:latin typeface="TimesNewRomanPSMT"/>
                <a:ea typeface="宋体" panose="02010600030101010101" pitchFamily="2" charset="-122"/>
              </a:rPr>
              <a:t>01001100</a:t>
            </a:r>
            <a:r>
              <a:rPr lang="zh-CN" altLang="en-US" sz="1800" b="0" i="0" u="none" strike="noStrike" baseline="0" dirty="0">
                <a:latin typeface="宋体" panose="02010600030101010101" pitchFamily="2" charset="-122"/>
                <a:ea typeface="宋体" panose="02010600030101010101" pitchFamily="2" charset="-122"/>
              </a:rPr>
              <a:t>转换成字符</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a:t>
            </a:r>
            <a:r>
              <a:rPr lang="en-US" altLang="zh-CN" sz="1800" b="0" i="0" u="none" strike="noStrike" baseline="0" dirty="0">
                <a:latin typeface="TimesNewRomanPSMT"/>
                <a:ea typeface="宋体" panose="02010600030101010101" pitchFamily="2" charset="-122"/>
              </a:rPr>
              <a:t>conversion</a:t>
            </a:r>
            <a:r>
              <a:rPr lang="zh-CN" altLang="en-US" sz="1800" b="0" i="0" u="none" strike="noStrike" baseline="0" dirty="0">
                <a:latin typeface="宋体" panose="02010600030101010101" pitchFamily="2" charset="-122"/>
                <a:ea typeface="宋体" panose="02010600030101010101" pitchFamily="2" charset="-122"/>
              </a:rPr>
              <a:t>）可能会误导读者认为原始值被转替换成转换后的值。实际上，转换说明是翻译说明，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的意思是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把给定的值翻译成十进制整数文本并打印出来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转换不匹配</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前面强调过，转换说明应该与待打印值的类型相匹配。通常都有多种选择。例如，如果要打印一个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型的值，可以使用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%o</a:t>
            </a:r>
            <a:r>
              <a:rPr lang="zh-CN" altLang="en-US" sz="1800" b="0" i="0" u="none" strike="noStrike" baseline="0" dirty="0">
                <a:latin typeface="宋体" panose="02010600030101010101" pitchFamily="2" charset="-122"/>
                <a:ea typeface="宋体" panose="02010600030101010101" pitchFamily="2" charset="-122"/>
              </a:rPr>
              <a:t>。这些转换说明都可用于打印</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类型的值，其区别在于它们分别表示一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个值的形式不同。类似地，打印</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类型的值时，可使用</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转换说明与待打印值的类型不匹配会怎样？上一章中介绍过不匹配导致的一些问题。匹配非常重要，一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定要牢记于心。程序清单</a:t>
            </a:r>
            <a:r>
              <a:rPr lang="en-US" altLang="zh-CN" sz="1800" b="0" i="0" u="none" strike="noStrike" baseline="0" dirty="0">
                <a:latin typeface="TimesNewRomanPSMT"/>
                <a:ea typeface="宋体" panose="02010600030101010101" pitchFamily="2" charset="-122"/>
              </a:rPr>
              <a:t>4.11</a:t>
            </a:r>
            <a:r>
              <a:rPr lang="zh-CN" altLang="en-US" sz="1800" b="0" i="0" u="none" strike="noStrike" baseline="0" dirty="0">
                <a:latin typeface="宋体" panose="02010600030101010101" pitchFamily="2" charset="-122"/>
                <a:ea typeface="宋体" panose="02010600030101010101" pitchFamily="2" charset="-122"/>
              </a:rPr>
              <a:t>演示了一些不匹配的整型转换示例。</a:t>
            </a:r>
            <a:endParaRPr lang="pt-BR" altLang="zh-CN" b="1"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4.11 </a:t>
            </a:r>
            <a:r>
              <a:rPr lang="en-US" altLang="zh-CN" sz="1800" b="1" i="0" u="none" strike="noStrike" baseline="0" dirty="0" err="1">
                <a:latin typeface="TimesNewRomanPS-BoldMT"/>
                <a:ea typeface="宋体" panose="02010600030101010101" pitchFamily="2" charset="-122"/>
              </a:rPr>
              <a:t>intconv.c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intconv.c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一些不匹配的整型转换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PAGES 336</a:t>
            </a:r>
            <a:endParaRPr lang="en-US" altLang="zh-CN" sz="1800" b="0" i="0" u="none" strike="noStrike" baseline="0" dirty="0">
              <a:latin typeface="TimesNewRomanPSMT"/>
            </a:endParaRPr>
          </a:p>
          <a:p>
            <a:pPr algn="l"/>
            <a:r>
              <a:rPr lang="en-US" altLang="zh-CN" sz="1800" b="0" i="0" u="none" strike="noStrike" baseline="0" dirty="0">
                <a:latin typeface="TimesNewRomanPSMT"/>
              </a:rPr>
              <a:t>#define WORDS 65618</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short num = PAGES;</a:t>
            </a:r>
            <a:endParaRPr lang="en-US" altLang="zh-CN" sz="1800" b="0" i="0" u="none" strike="noStrike" baseline="0" dirty="0">
              <a:latin typeface="TimesNewRomanPSMT"/>
            </a:endParaRPr>
          </a:p>
          <a:p>
            <a:pPr algn="l"/>
            <a:r>
              <a:rPr lang="en-US" altLang="zh-CN" sz="1800" b="0" i="0" u="none" strike="noStrike" baseline="0" dirty="0">
                <a:latin typeface="TimesNewRomanPSMT"/>
              </a:rPr>
              <a:t>	short </a:t>
            </a:r>
            <a:r>
              <a:rPr lang="en-US" altLang="zh-CN" sz="1800" b="0" i="0" u="none" strike="noStrike" baseline="0" dirty="0" err="1">
                <a:latin typeface="TimesNewRomanPSMT"/>
              </a:rPr>
              <a:t>mnum</a:t>
            </a:r>
            <a:r>
              <a:rPr lang="en-US" altLang="zh-CN" sz="1800" b="0" i="0" u="none" strike="noStrike" baseline="0" dirty="0">
                <a:latin typeface="TimesNewRomanPSMT"/>
              </a:rPr>
              <a:t> = -PAGES;</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("num as short and unsigned short: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en-US" altLang="zh-CN" sz="1800" b="0" i="0" u="none" strike="noStrike" baseline="0" dirty="0">
                <a:latin typeface="TimesNewRomanPSMT"/>
                <a:ea typeface="宋体" panose="02010600030101010101" pitchFamily="2" charset="-122"/>
              </a:rPr>
              <a:t> %hu\n", </a:t>
            </a:r>
            <a:r>
              <a:rPr lang="en-US" altLang="zh-CN" sz="1800" b="0" i="0" u="none" strike="noStrike" baseline="0" dirty="0" err="1">
                <a:latin typeface="TimesNewRomanPSMT"/>
                <a:ea typeface="宋体" panose="02010600030101010101" pitchFamily="2" charset="-122"/>
              </a:rPr>
              <a:t>num,num</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("-num as short and unsigned short: %</a:t>
            </a:r>
            <a:r>
              <a:rPr lang="en-US" altLang="zh-CN" sz="1800" b="0" i="0" u="none" strike="noStrike" baseline="0" dirty="0" err="1">
                <a:latin typeface="TimesNewRomanPSMT"/>
              </a:rPr>
              <a:t>hd</a:t>
            </a:r>
            <a:r>
              <a:rPr lang="en-US" altLang="zh-CN" sz="1800" b="0" i="0" u="none" strike="noStrike" baseline="0" dirty="0">
                <a:latin typeface="TimesNewRomanPSMT"/>
              </a:rPr>
              <a:t> %hu\n", </a:t>
            </a:r>
            <a:r>
              <a:rPr lang="en-US" altLang="zh-CN" sz="1800" b="0" i="0" u="none" strike="noStrike" baseline="0" dirty="0" err="1">
                <a:latin typeface="TimesNewRomanPSMT"/>
              </a:rPr>
              <a:t>mnum,mnum</a:t>
            </a:r>
            <a:r>
              <a:rPr lang="en-US" altLang="zh-CN" sz="1800" b="0" i="0" u="none" strike="noStrike" baseline="0" dirty="0">
                <a:latin typeface="TimesNewRomanPSMT"/>
              </a:rPr>
              <a:t>);</a:t>
            </a:r>
            <a:endParaRPr lang="pt-BR" altLang="zh-CN" b="1"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printf("num as int and char: %d %c\n", num, num);</a:t>
            </a:r>
            <a:endParaRPr lang="pt-BR"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("WORDS as int, short, and char: %d %</a:t>
            </a:r>
            <a:r>
              <a:rPr lang="en-US" altLang="zh-CN" sz="1800" b="0" i="0" u="none" strike="noStrike" baseline="0" dirty="0" err="1">
                <a:latin typeface="TimesNewRomanPSMT"/>
              </a:rPr>
              <a:t>hd</a:t>
            </a:r>
            <a:r>
              <a:rPr lang="en-US" altLang="zh-CN" sz="1800" b="0" i="0" u="none" strike="noStrike" baseline="0" dirty="0">
                <a:latin typeface="TimesNewRomanPSMT"/>
              </a:rPr>
              <a:t> %c\</a:t>
            </a:r>
            <a:r>
              <a:rPr lang="en-US" altLang="zh-CN" sz="1800" b="0" i="0" u="none" strike="noStrike" baseline="0" dirty="0" err="1">
                <a:latin typeface="TimesNewRomanPSMT"/>
              </a:rPr>
              <a:t>n",WORDS,WORDS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WORDS);</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在我们的系统中，该程序的输出如下：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num as short and unsigned short: 336 336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-num as short and unsigned short: -336 65200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num as int and char: 336 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WORDS as int, short, and char: 65618 82 R</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pt-BR" altLang="zh-CN"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程序能运行是个好迹象，但有时也可能会出现运行错误。接下来，应该检查程序是否按照你所设计的思</a:t>
            </a:r>
            <a:endParaRPr lang="en-US" altLang="zh-CN" dirty="0"/>
          </a:p>
          <a:p>
            <a:r>
              <a:rPr lang="zh-CN" altLang="en-US" dirty="0"/>
              <a:t>路运行。你会发现你的程序中有一些错误，计算机行话叫作</a:t>
            </a:r>
            <a:r>
              <a:rPr lang="en-US" altLang="zh-CN" dirty="0"/>
              <a:t>bug</a:t>
            </a:r>
            <a:r>
              <a:rPr lang="zh-CN" altLang="en-US" dirty="0"/>
              <a:t>。查找并修复程序错误的过程叫调试。</a:t>
            </a:r>
            <a:endParaRPr lang="en-US" altLang="zh-CN" dirty="0"/>
          </a:p>
          <a:p>
            <a:r>
              <a:rPr lang="zh-CN" altLang="en-US" dirty="0"/>
              <a:t>学习的过程中不可避免会犯错，学习编程也是如此。因此，当你把所学的知识应用于编程时，最好为自</a:t>
            </a:r>
            <a:endParaRPr lang="en-US" altLang="zh-CN" dirty="0"/>
          </a:p>
          <a:p>
            <a:r>
              <a:rPr lang="zh-CN" altLang="en-US" dirty="0"/>
              <a:t>己会犯错做好心理准备。随着你越来越老练，你所写的程序中的错误也会越来越不易察觉。</a:t>
            </a:r>
            <a:endParaRPr lang="en-US" altLang="zh-CN" dirty="0"/>
          </a:p>
          <a:p>
            <a:endParaRPr lang="en-US" altLang="zh-CN" dirty="0"/>
          </a:p>
          <a:p>
            <a:endParaRPr lang="en-US" altLang="zh-CN" dirty="0"/>
          </a:p>
          <a:p>
            <a:r>
              <a:rPr lang="zh-CN" altLang="en-US" dirty="0"/>
              <a:t>将来犯错的机会很多。你可能会犯基本的设计错误，可能错误地实现了一个好想法，可能忽视了输入检</a:t>
            </a:r>
            <a:endParaRPr lang="en-US" altLang="zh-CN" dirty="0"/>
          </a:p>
          <a:p>
            <a:r>
              <a:rPr lang="zh-CN" altLang="en-US" dirty="0"/>
              <a:t>查导致程序瘫痪，可能会把圆括号放错地方，可能误用 </a:t>
            </a:r>
            <a:r>
              <a:rPr lang="en-US" altLang="zh-CN" dirty="0"/>
              <a:t>C</a:t>
            </a:r>
            <a:r>
              <a:rPr lang="zh-CN" altLang="en-US" dirty="0"/>
              <a:t>语言或打错字，等等。把你将来犯错的地方列</a:t>
            </a:r>
            <a:endParaRPr lang="en-US" altLang="zh-CN" dirty="0"/>
          </a:p>
          <a:p>
            <a:r>
              <a:rPr lang="zh-CN" altLang="en-US" dirty="0"/>
              <a:t>出来，这份错误列表应该会很长。</a:t>
            </a:r>
            <a:endParaRPr lang="en-US" altLang="zh-CN" dirty="0"/>
          </a:p>
        </p:txBody>
      </p:sp>
      <p:sp>
        <p:nvSpPr>
          <p:cNvPr id="2" name="标题 1"/>
          <p:cNvSpPr>
            <a:spLocks noGrp="1"/>
          </p:cNvSpPr>
          <p:nvPr>
            <p:ph type="title"/>
          </p:nvPr>
        </p:nvSpPr>
        <p:spPr/>
        <p:txBody>
          <a:bodyPr/>
          <a:lstStyle/>
          <a:p>
            <a:r>
              <a:rPr lang="en-US" altLang="zh-CN" dirty="0"/>
              <a:t>1.7.6 </a:t>
            </a:r>
            <a:r>
              <a:rPr lang="zh-CN" altLang="en-US" dirty="0"/>
              <a:t>第</a:t>
            </a:r>
            <a:r>
              <a:rPr lang="en-US" altLang="zh-CN" dirty="0"/>
              <a:t>6</a:t>
            </a:r>
            <a:r>
              <a:rPr lang="zh-CN" altLang="en-US" dirty="0"/>
              <a:t>步：测试和调试程序</a:t>
            </a:r>
            <a:endParaRPr lang="zh-CN" alt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请看输出的第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变量对应的转换说明</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%hu</a:t>
            </a:r>
            <a:r>
              <a:rPr lang="zh-CN" altLang="en-US" sz="1800" b="0" i="0" u="none" strike="noStrike" baseline="0" dirty="0">
                <a:latin typeface="宋体" panose="02010600030101010101" pitchFamily="2" charset="-122"/>
                <a:ea typeface="宋体" panose="02010600030101010101" pitchFamily="2" charset="-122"/>
              </a:rPr>
              <a:t>输出的结果都是</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。这没有任何问题。然而，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err="1">
                <a:latin typeface="TimesNewRomanPSMT"/>
                <a:ea typeface="宋体" panose="02010600030101010101" pitchFamily="2" charset="-122"/>
              </a:rPr>
              <a:t>mnum</a:t>
            </a:r>
            <a:r>
              <a:rPr lang="zh-CN" altLang="en-US" sz="1800" b="0" i="0" u="none" strike="noStrike" baseline="0" dirty="0">
                <a:latin typeface="宋体" panose="02010600030101010101" pitchFamily="2" charset="-122"/>
                <a:ea typeface="宋体" panose="02010600030101010101" pitchFamily="2" charset="-122"/>
              </a:rPr>
              <a:t>变量对应的转换说明</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（无符号）输出的结果却为</a:t>
            </a:r>
            <a:r>
              <a:rPr lang="en-US" altLang="zh-CN" sz="1800" b="0" i="0" u="none" strike="noStrike" baseline="0" dirty="0">
                <a:latin typeface="TimesNewRomanPSMT"/>
                <a:ea typeface="宋体" panose="02010600030101010101" pitchFamily="2" charset="-122"/>
              </a:rPr>
              <a:t>65200</a:t>
            </a:r>
            <a:r>
              <a:rPr lang="zh-CN" altLang="en-US" sz="1800" b="0" i="0" u="none" strike="noStrike" baseline="0" dirty="0">
                <a:latin typeface="宋体" panose="02010600030101010101" pitchFamily="2" charset="-122"/>
                <a:ea typeface="宋体" panose="02010600030101010101" pitchFamily="2" charset="-122"/>
              </a:rPr>
              <a:t>，并非期望的</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。这是由于有符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a:t>
            </a:r>
            <a:r>
              <a:rPr lang="en-US" altLang="zh-CN" sz="1800" b="0" i="0" u="none" strike="noStrike" baseline="0" dirty="0">
                <a:latin typeface="TimesNewRomanPSMT"/>
                <a:ea typeface="宋体" panose="02010600030101010101" pitchFamily="2" charset="-122"/>
              </a:rPr>
              <a:t>short int</a:t>
            </a:r>
            <a:r>
              <a:rPr lang="zh-CN" altLang="en-US" sz="1800" b="0" i="0" u="none" strike="noStrike" baseline="0" dirty="0">
                <a:latin typeface="宋体" panose="02010600030101010101" pitchFamily="2" charset="-122"/>
                <a:ea typeface="宋体" panose="02010600030101010101" pitchFamily="2" charset="-122"/>
              </a:rPr>
              <a:t>类型的值在我们的参考系统中的表示方式所致。首先，</a:t>
            </a:r>
            <a:r>
              <a:rPr lang="en-US" altLang="zh-CN" sz="1800" b="0" i="0" u="none" strike="noStrike" baseline="0" dirty="0">
                <a:latin typeface="TimesNewRomanPSMT"/>
                <a:ea typeface="宋体" panose="02010600030101010101" pitchFamily="2" charset="-122"/>
              </a:rPr>
              <a:t>short int</a:t>
            </a:r>
            <a:r>
              <a:rPr lang="zh-CN" altLang="en-US" sz="1800" b="0" i="0" u="none" strike="noStrike" baseline="0" dirty="0">
                <a:latin typeface="宋体" panose="02010600030101010101" pitchFamily="2" charset="-122"/>
                <a:ea typeface="宋体" panose="02010600030101010101" pitchFamily="2" charset="-122"/>
              </a:rPr>
              <a:t>的大小是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字节；其次，系统使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用二进制补码来表示有符号整数。这种方法，数字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代表它们本身，而数字</a:t>
            </a:r>
            <a:r>
              <a:rPr lang="en-US" altLang="zh-CN" sz="1800" b="0" i="0" u="none" strike="noStrike" baseline="0" dirty="0">
                <a:latin typeface="TimesNewRomanPSMT"/>
                <a:ea typeface="宋体" panose="02010600030101010101" pitchFamily="2" charset="-122"/>
              </a:rPr>
              <a:t>32768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65535</a:t>
            </a:r>
            <a:r>
              <a:rPr lang="zh-CN" altLang="en-US" sz="1800" b="0" i="0" u="none" strike="noStrike" baseline="0" dirty="0">
                <a:latin typeface="宋体" panose="02010600030101010101" pitchFamily="2" charset="-122"/>
                <a:ea typeface="宋体" panose="02010600030101010101" pitchFamily="2" charset="-122"/>
              </a:rPr>
              <a:t>则表示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负数。其中，</a:t>
            </a:r>
            <a:r>
              <a:rPr lang="en-US" altLang="zh-CN" sz="1800" b="0" i="0" u="none" strike="noStrike" baseline="0" dirty="0">
                <a:latin typeface="TimesNewRomanPSMT"/>
                <a:ea typeface="宋体" panose="02010600030101010101" pitchFamily="2" charset="-122"/>
              </a:rPr>
              <a:t>65535</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65534</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，以此类推。因此，</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表示为</a:t>
            </a:r>
            <a:r>
              <a:rPr lang="en-US" altLang="zh-CN" sz="1800" b="0" i="0" u="none" strike="noStrike" baseline="0" dirty="0">
                <a:latin typeface="TimesNewRomanPSMT"/>
                <a:ea typeface="宋体" panose="02010600030101010101" pitchFamily="2" charset="-122"/>
              </a:rPr>
              <a:t>65200</a:t>
            </a:r>
            <a:r>
              <a:rPr lang="zh-CN" altLang="en-US" sz="1800" b="0" i="0" u="none" strike="noStrike" baseline="0" dirty="0">
                <a:latin typeface="宋体" panose="02010600030101010101" pitchFamily="2" charset="-122"/>
                <a:ea typeface="宋体" panose="02010600030101010101" pitchFamily="2" charset="-122"/>
              </a:rPr>
              <a:t>（即， </a:t>
            </a:r>
            <a:r>
              <a:rPr lang="en-US" altLang="zh-CN" sz="1800" b="0" i="0" u="none" strike="noStrike" baseline="0" dirty="0">
                <a:latin typeface="TimesNewRomanPSMT"/>
                <a:ea typeface="宋体" panose="02010600030101010101" pitchFamily="2" charset="-122"/>
              </a:rPr>
              <a:t>65536-336</a:t>
            </a:r>
            <a:r>
              <a:rPr lang="zh-CN" altLang="en-US" sz="1800" b="0" i="0" u="none" strike="noStrike" baseline="0" dirty="0">
                <a:latin typeface="宋体" panose="02010600030101010101" pitchFamily="2" charset="-122"/>
                <a:ea typeface="宋体" panose="02010600030101010101" pitchFamily="2" charset="-122"/>
              </a:rPr>
              <a:t>）。所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以被解释成有符号</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时，</a:t>
            </a:r>
            <a:r>
              <a:rPr lang="en-US" altLang="zh-CN" sz="1800" b="0" i="0" u="none" strike="noStrike" baseline="0" dirty="0">
                <a:latin typeface="TimesNewRomanPSMT"/>
                <a:ea typeface="宋体" panose="02010600030101010101" pitchFamily="2" charset="-122"/>
              </a:rPr>
              <a:t>65200</a:t>
            </a:r>
            <a:r>
              <a:rPr lang="zh-CN" altLang="en-US" sz="1800" b="0" i="0" u="none" strike="noStrike" baseline="0" dirty="0">
                <a:latin typeface="宋体" panose="02010600030101010101" pitchFamily="2" charset="-122"/>
                <a:ea typeface="宋体" panose="02010600030101010101" pitchFamily="2" charset="-122"/>
              </a:rPr>
              <a:t>代表</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；而被解释成无符号</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时，</a:t>
            </a:r>
            <a:r>
              <a:rPr lang="en-US" altLang="zh-CN" sz="1800" b="0" i="0" u="none" strike="noStrike" baseline="0" dirty="0">
                <a:latin typeface="TimesNewRomanPSMT"/>
                <a:ea typeface="宋体" panose="02010600030101010101" pitchFamily="2" charset="-122"/>
              </a:rPr>
              <a:t>65200</a:t>
            </a:r>
            <a:r>
              <a:rPr lang="zh-CN" altLang="en-US" sz="1800" b="0" i="0" u="none" strike="noStrike" baseline="0" dirty="0">
                <a:latin typeface="宋体" panose="02010600030101010101" pitchFamily="2" charset="-122"/>
                <a:ea typeface="宋体" panose="02010600030101010101" pitchFamily="2" charset="-122"/>
              </a:rPr>
              <a:t>则代表</a:t>
            </a:r>
            <a:r>
              <a:rPr lang="en-US" altLang="zh-CN" sz="1800" b="0" i="0" u="none" strike="noStrike" baseline="0" dirty="0">
                <a:latin typeface="TimesNewRomanPSMT"/>
                <a:ea typeface="宋体" panose="02010600030101010101" pitchFamily="2" charset="-122"/>
              </a:rPr>
              <a:t>65200</a:t>
            </a:r>
            <a:r>
              <a:rPr lang="zh-CN" altLang="en-US" sz="1800" b="0" i="0" u="none" strike="noStrike" baseline="0" dirty="0">
                <a:latin typeface="宋体" panose="02010600030101010101" pitchFamily="2" charset="-122"/>
                <a:ea typeface="宋体" panose="02010600030101010101" pitchFamily="2" charset="-122"/>
              </a:rPr>
              <a:t>。一定要谨慎！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一个数字可以被解释成两个不同的值。尽管并非所有的系统都使用这种方法来表示负整数，但要注意一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点：别期望用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转换说明能把数字和符号分开。</a:t>
            </a:r>
            <a:endParaRPr lang="pt-BR" altLang="zh-CN" b="1"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行演示了如果把一个大于</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的值转换成字符会发生什么情况。在我们的系统中，</a:t>
            </a:r>
            <a:r>
              <a:rPr lang="en-US" altLang="zh-CN" sz="1800" b="0" i="0" u="none" strike="noStrike" baseline="0" dirty="0">
                <a:latin typeface="TimesNewRomanPSMT"/>
                <a:ea typeface="宋体" panose="02010600030101010101" pitchFamily="2" charset="-122"/>
              </a:rPr>
              <a:t>short int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字节，</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字节。当</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时，它只会查看储存</a:t>
            </a:r>
            <a:r>
              <a:rPr lang="en-US" altLang="zh-CN" sz="1800" b="0" i="0" u="none" strike="noStrike" baseline="0" dirty="0">
                <a:latin typeface="TimesNewRomanPSMT"/>
                <a:ea typeface="宋体" panose="02010600030101010101" pitchFamily="2" charset="-122"/>
              </a:rPr>
              <a:t>336</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字节中的后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字节。这种截断（见图</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4.8</a:t>
            </a:r>
            <a:r>
              <a:rPr lang="zh-CN" altLang="en-US" sz="1800" b="0" i="0" u="none" strike="noStrike" baseline="0" dirty="0">
                <a:latin typeface="宋体" panose="02010600030101010101" pitchFamily="2" charset="-122"/>
                <a:ea typeface="宋体" panose="02010600030101010101" pitchFamily="2" charset="-122"/>
              </a:rPr>
              <a:t>）相当于用一个整数除以</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，只保留其余数。在这种情况下，余数是</a:t>
            </a:r>
            <a:r>
              <a:rPr lang="en-US" altLang="zh-CN" sz="1800" b="0" i="0" u="none" strike="noStrike" baseline="0" dirty="0">
                <a:latin typeface="TimesNewRomanPSMT"/>
                <a:ea typeface="宋体" panose="02010600030101010101" pitchFamily="2" charset="-122"/>
              </a:rPr>
              <a:t>80</a:t>
            </a:r>
            <a:r>
              <a:rPr lang="zh-CN" altLang="en-US" sz="1800" b="0" i="0" u="none" strike="noStrike" baseline="0" dirty="0">
                <a:latin typeface="宋体" panose="02010600030101010101" pitchFamily="2" charset="-122"/>
                <a:ea typeface="宋体" panose="02010600030101010101" pitchFamily="2" charset="-122"/>
              </a:rPr>
              <a:t>，对应的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值是字符</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用专业术语来说，该数字被解释成</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以</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为模</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modulo 256</a:t>
            </a:r>
            <a:r>
              <a:rPr lang="zh-CN" altLang="en-US" sz="1800" b="0" i="0" u="none" strike="noStrike" baseline="0" dirty="0">
                <a:latin typeface="宋体" panose="02010600030101010101" pitchFamily="2" charset="-122"/>
                <a:ea typeface="宋体" panose="02010600030101010101" pitchFamily="2" charset="-122"/>
              </a:rPr>
              <a:t>），即该数字除以</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后取其余数。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pic>
        <p:nvPicPr>
          <p:cNvPr id="4" name="图片 3"/>
          <p:cNvPicPr>
            <a:picLocks noChangeAspect="1"/>
          </p:cNvPicPr>
          <p:nvPr/>
        </p:nvPicPr>
        <p:blipFill>
          <a:blip r:embed="rId1"/>
          <a:stretch>
            <a:fillRect/>
          </a:stretch>
        </p:blipFill>
        <p:spPr>
          <a:xfrm>
            <a:off x="2669907" y="3784682"/>
            <a:ext cx="6852186" cy="2093724"/>
          </a:xfrm>
          <a:prstGeom prst="rect">
            <a:avLst/>
          </a:prstGeo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最后，我们在该系统中打印比</a:t>
            </a:r>
            <a:r>
              <a:rPr lang="en-US" altLang="zh-CN" sz="1800" b="0" i="0" u="none" strike="noStrike" baseline="0" dirty="0">
                <a:latin typeface="TimesNewRomanPSMT"/>
                <a:ea typeface="宋体" panose="02010600030101010101" pitchFamily="2" charset="-122"/>
              </a:rPr>
              <a:t>short int</a:t>
            </a:r>
            <a:r>
              <a:rPr lang="zh-CN" altLang="en-US" sz="1800" b="0" i="0" u="none" strike="noStrike" baseline="0" dirty="0">
                <a:latin typeface="宋体" panose="02010600030101010101" pitchFamily="2" charset="-122"/>
                <a:ea typeface="宋体" panose="02010600030101010101" pitchFamily="2" charset="-122"/>
              </a:rPr>
              <a:t>类型最大整数（</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）更大的整数（</a:t>
            </a:r>
            <a:r>
              <a:rPr lang="en-US" altLang="zh-CN" sz="1800" b="0" i="0" u="none" strike="noStrike" baseline="0" dirty="0">
                <a:latin typeface="TimesNewRomanPSMT"/>
                <a:ea typeface="宋体" panose="02010600030101010101" pitchFamily="2" charset="-122"/>
              </a:rPr>
              <a:t>65618</a:t>
            </a:r>
            <a:r>
              <a:rPr lang="zh-CN" altLang="en-US" sz="1800" b="0" i="0" u="none" strike="noStrike" baseline="0" dirty="0">
                <a:latin typeface="宋体" panose="02010600030101010101" pitchFamily="2" charset="-122"/>
                <a:ea typeface="宋体" panose="02010600030101010101" pitchFamily="2" charset="-122"/>
              </a:rPr>
              <a:t>）。这次，计算机也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进行了求模运算。在本系统中，应把数字</a:t>
            </a:r>
            <a:r>
              <a:rPr lang="en-US" altLang="zh-CN" sz="1800" b="0" i="0" u="none" strike="noStrike" baseline="0" dirty="0">
                <a:latin typeface="TimesNewRomanPSMT"/>
                <a:ea typeface="宋体" panose="02010600030101010101" pitchFamily="2" charset="-122"/>
              </a:rPr>
              <a:t>65618</a:t>
            </a:r>
            <a:r>
              <a:rPr lang="zh-CN" altLang="en-US" sz="1800" b="0" i="0" u="none" strike="noStrike" baseline="0" dirty="0">
                <a:latin typeface="宋体" panose="02010600030101010101" pitchFamily="2" charset="-122"/>
                <a:ea typeface="宋体" panose="02010600030101010101" pitchFamily="2" charset="-122"/>
              </a:rPr>
              <a:t>储存为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类型值。用</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hd</a:t>
            </a:r>
            <a:r>
              <a:rPr lang="zh-CN" altLang="en-US" sz="1800" b="0" i="0" u="none" strike="noStrike" baseline="0" dirty="0">
                <a:latin typeface="宋体" panose="02010600030101010101" pitchFamily="2" charset="-122"/>
                <a:ea typeface="宋体" panose="02010600030101010101" pitchFamily="2" charset="-122"/>
              </a:rPr>
              <a:t>转换说明打印时，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只使用最后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个字节。这相当于</a:t>
            </a:r>
            <a:r>
              <a:rPr lang="en-US" altLang="zh-CN" sz="1800" b="0" i="0" u="none" strike="noStrike" baseline="0" dirty="0">
                <a:latin typeface="TimesNewRomanPSMT"/>
                <a:ea typeface="宋体" panose="02010600030101010101" pitchFamily="2" charset="-122"/>
              </a:rPr>
              <a:t>65618</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65536</a:t>
            </a:r>
            <a:r>
              <a:rPr lang="zh-CN" altLang="en-US" sz="1800" b="0" i="0" u="none" strike="noStrike" baseline="0" dirty="0">
                <a:latin typeface="宋体" panose="02010600030101010101" pitchFamily="2" charset="-122"/>
                <a:ea typeface="宋体" panose="02010600030101010101" pitchFamily="2" charset="-122"/>
              </a:rPr>
              <a:t>的余数。这里，余数是</a:t>
            </a:r>
            <a:r>
              <a:rPr lang="en-US" altLang="zh-CN" sz="1800" b="0" i="0" u="none" strike="noStrike" baseline="0" dirty="0">
                <a:latin typeface="TimesNewRomanPSMT"/>
                <a:ea typeface="宋体" panose="02010600030101010101" pitchFamily="2" charset="-122"/>
              </a:rPr>
              <a:t>82</a:t>
            </a:r>
            <a:r>
              <a:rPr lang="zh-CN" altLang="en-US" sz="1800" b="0" i="0" u="none" strike="noStrike" baseline="0" dirty="0">
                <a:latin typeface="宋体" panose="02010600030101010101" pitchFamily="2" charset="-122"/>
                <a:ea typeface="宋体" panose="02010600030101010101" pitchFamily="2" charset="-122"/>
              </a:rPr>
              <a:t>。鉴于负数的储存方法，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如果余数在</a:t>
            </a:r>
            <a:r>
              <a:rPr lang="en-US" altLang="zh-CN" sz="1800" b="0" i="0" u="none" strike="noStrike" baseline="0" dirty="0">
                <a:latin typeface="TimesNewRomanPSMT"/>
                <a:ea typeface="宋体" panose="02010600030101010101" pitchFamily="2" charset="-122"/>
              </a:rPr>
              <a:t>32767</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65536</a:t>
            </a:r>
            <a:r>
              <a:rPr lang="zh-CN" altLang="en-US" sz="1800" b="0" i="0" u="none" strike="noStrike" baseline="0" dirty="0">
                <a:latin typeface="宋体" panose="02010600030101010101" pitchFamily="2" charset="-122"/>
                <a:ea typeface="宋体" panose="02010600030101010101" pitchFamily="2" charset="-122"/>
              </a:rPr>
              <a:t>范围内会被打印成负数。对于整数大小不同的系统，相应的处理行为类似，但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是产生的值可能不同。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混淆整型和浮点型，结果更奇怪</a:t>
            </a:r>
            <a:r>
              <a:rPr lang="zh-CN" altLang="en-US" sz="1800" b="0" i="0" u="none" strike="noStrike" baseline="0" dirty="0">
                <a:latin typeface="宋体" panose="02010600030101010101" pitchFamily="2" charset="-122"/>
                <a:ea typeface="宋体" panose="02010600030101010101" pitchFamily="2" charset="-122"/>
              </a:rPr>
              <a:t>。考虑程序清单</a:t>
            </a:r>
            <a:r>
              <a:rPr lang="en-US" altLang="zh-CN" sz="1800" b="0" i="0" u="none" strike="noStrike" baseline="0" dirty="0">
                <a:latin typeface="TimesNewRomanPSMT"/>
                <a:ea typeface="宋体" panose="02010600030101010101" pitchFamily="2" charset="-122"/>
              </a:rPr>
              <a:t>4.12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4.12 </a:t>
            </a:r>
            <a:r>
              <a:rPr lang="en-US" altLang="zh-CN" sz="1800" b="1" i="0" u="none" strike="noStrike" baseline="0" dirty="0" err="1">
                <a:latin typeface="TimesNewRomanPS-BoldMT"/>
                <a:ea typeface="宋体" panose="02010600030101010101" pitchFamily="2" charset="-122"/>
              </a:rPr>
              <a:t>floatcnv.c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floatcnv.c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不匹配的浮点型转换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float n1 = 3.0;</a:t>
            </a:r>
            <a:endParaRPr lang="en-US" altLang="zh-CN" sz="1800" b="0" i="0" u="none" strike="noStrike" baseline="0" dirty="0">
              <a:latin typeface="TimesNewRomanPSMT"/>
            </a:endParaRPr>
          </a:p>
          <a:p>
            <a:pPr algn="l"/>
            <a:r>
              <a:rPr lang="en-US" altLang="zh-CN" sz="1800" b="0" i="0" u="none" strike="noStrike" baseline="0" dirty="0">
                <a:latin typeface="TimesNewRomanPSMT"/>
              </a:rPr>
              <a:t>	double n2 = 3.0;</a:t>
            </a:r>
            <a:endParaRPr lang="en-US" altLang="zh-CN" sz="1800" b="0" i="0" u="none" strike="noStrike" baseline="0" dirty="0">
              <a:latin typeface="TimesNewRomanPSMT"/>
            </a:endParaRPr>
          </a:p>
          <a:p>
            <a:pPr algn="l"/>
            <a:r>
              <a:rPr lang="en-US" altLang="zh-CN" sz="1800" b="0" i="0" u="none" strike="noStrike" baseline="0" dirty="0">
                <a:latin typeface="TimesNewRomanPSMT"/>
              </a:rPr>
              <a:t>	long n3 = 2000000000;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	long n4 = 1234567890;</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printf("%.1e %.1e %.1e %.1e\n", n1, n2, n3, n4);</a:t>
            </a:r>
            <a:endParaRPr lang="pt-BR"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printf("%ld %ld\n", n3, n4);</a:t>
            </a:r>
            <a:endParaRPr lang="pt-BR"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printf("%ld %ld %ld %ld\n", n1, n2, n3, n4);</a:t>
            </a:r>
            <a:endParaRPr lang="pt-BR"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在我们的系统中，该程序的输出如下：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3.0e+00 </a:t>
            </a:r>
            <a:r>
              <a:rPr lang="en-US" altLang="zh-CN" sz="1800" b="0" i="0" u="none" strike="noStrike" baseline="0" dirty="0" err="1">
                <a:latin typeface="TimesNewRomanPSMT"/>
                <a:ea typeface="宋体" panose="02010600030101010101" pitchFamily="2" charset="-122"/>
              </a:rPr>
              <a:t>3.0e+00</a:t>
            </a:r>
            <a:r>
              <a:rPr lang="en-US" altLang="zh-CN" sz="1800" b="0" i="0" u="none" strike="noStrike" baseline="0" dirty="0">
                <a:latin typeface="TimesNewRomanPSMT"/>
                <a:ea typeface="宋体" panose="02010600030101010101" pitchFamily="2" charset="-122"/>
              </a:rPr>
              <a:t> 3.1e+46 1.7e+266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2000000000 1234567890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0 1074266112 0 1074266112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行输出显示，</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转换说明没有把整数转换成浮点数。考虑一下，如果使用</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转换说明打印</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类型）会发生什么情况。首先，</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转换说明让</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函数认为待打印的值是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类型（本系统中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字节）。当</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查看</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（本系统中是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字节的值）时，除了查看</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字节外，还会查看查看</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相邻的</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字节，共</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字节单元。接着，它将</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字节单元中的位组合解释成浮点数（如，把一部分位组合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解释成指数）。因此，即使</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的位数正确，根据</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转换说明和</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转换说明解释出来的值也不同。最终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得到的结果是无意义的值。</a:t>
            </a:r>
            <a:endParaRPr lang="pt-BR" altLang="zh-CN" b="1"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行也说明了前面提到的内容：</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类型的值作为</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参数时会被转换成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类型。在本系统中，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字节，但是为了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能正确地显示该值，</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被扩成</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行输出显示，只要使用正确的转换说明，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就可以打印</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行输出显示，如果</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语句有其他不匹配的地方，即使用对了转换说明也会生成虚假的结果。用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转换说明打印浮点数会失败，但是在这里，用</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打印</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类型的数竟然也失败了！问题出在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如何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把信息传递给函数。具体情况因编译器实现而异。</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参数传递</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框中针对一个有代表性的系统进行了讨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论。</a:t>
            </a:r>
            <a:endParaRPr lang="pt-BR" altLang="zh-CN" b="1"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参数传递</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参数传递机制因实现而异。下面以我们的系统为例，分析</a:t>
            </a:r>
            <a:r>
              <a:rPr lang="zh-CN" altLang="en-US" sz="1800" b="0" i="0" u="none" strike="noStrike" baseline="0" dirty="0">
                <a:solidFill>
                  <a:srgbClr val="FF0000"/>
                </a:solidFill>
                <a:latin typeface="宋体" panose="02010600030101010101" pitchFamily="2" charset="-122"/>
                <a:ea typeface="宋体" panose="02010600030101010101" pitchFamily="2" charset="-122"/>
              </a:rPr>
              <a:t>参数传递的原理</a:t>
            </a:r>
            <a:r>
              <a:rPr lang="zh-CN" altLang="en-US" sz="1800" b="0" i="0" u="none" strike="noStrike" baseline="0" dirty="0">
                <a:latin typeface="宋体" panose="02010600030101010101" pitchFamily="2" charset="-122"/>
                <a:ea typeface="宋体" panose="02010600030101010101" pitchFamily="2" charset="-122"/>
              </a:rPr>
              <a:t>。函数调用如下：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printf("%ld %ld %ld %ld\n", n1, n2, n3, n4);</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该调用告诉计算机把变量</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n4</a:t>
            </a:r>
            <a:r>
              <a:rPr lang="zh-CN" altLang="en-US" sz="1800" b="0" i="0" u="none" strike="noStrike" baseline="0" dirty="0">
                <a:latin typeface="宋体" panose="02010600030101010101" pitchFamily="2" charset="-122"/>
                <a:ea typeface="宋体" panose="02010600030101010101" pitchFamily="2" charset="-122"/>
              </a:rPr>
              <a:t>的值传递给程序。这是一种常见的参数传递方式。程序把传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入的值放入被称为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栈（</a:t>
            </a:r>
            <a:r>
              <a:rPr lang="en-US" altLang="zh-CN" sz="1800" b="0" i="0" u="none" strike="noStrike" baseline="0" dirty="0">
                <a:solidFill>
                  <a:srgbClr val="FF0000"/>
                </a:solidFill>
                <a:latin typeface="TimesNewRomanPSMT"/>
                <a:ea typeface="宋体" panose="02010600030101010101" pitchFamily="2" charset="-122"/>
              </a:rPr>
              <a:t>stack</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的内存区域。计算机根据变量类型（不是根据转换说明）把这些值放入栈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中。因此，</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被储存在栈中，占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类型被转换成</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类型）。同样，</a:t>
            </a:r>
            <a:r>
              <a:rPr lang="en-US" altLang="zh-CN" sz="1800" b="0" i="0" u="none" strike="noStrike" baseline="0" dirty="0">
                <a:latin typeface="TimesNewRomanPSMT"/>
                <a:ea typeface="宋体" panose="02010600030101010101" pitchFamily="2" charset="-122"/>
              </a:rPr>
              <a:t>n2</a:t>
            </a:r>
            <a:r>
              <a:rPr lang="zh-CN" altLang="en-US" sz="1800" b="0" i="0" u="none" strike="noStrike" baseline="0" dirty="0">
                <a:latin typeface="宋体" panose="02010600030101010101" pitchFamily="2" charset="-122"/>
                <a:ea typeface="宋体" panose="02010600030101010101" pitchFamily="2" charset="-122"/>
              </a:rPr>
              <a:t>也在栈中占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字节，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n4</a:t>
            </a:r>
            <a:r>
              <a:rPr lang="zh-CN" altLang="en-US" sz="1800" b="0" i="0" u="none" strike="noStrike" baseline="0" dirty="0">
                <a:latin typeface="宋体" panose="02010600030101010101" pitchFamily="2" charset="-122"/>
                <a:ea typeface="宋体" panose="02010600030101010101" pitchFamily="2" charset="-122"/>
              </a:rPr>
              <a:t>在栈中分别占</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字节。然后，控制转到</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函数。该函数根据转换说明（不是根据变量类型）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从栈中读取值。</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转换说明表明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应该读取</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字节，所以</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读取栈中的前</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字节作为第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这是</a:t>
            </a:r>
            <a:r>
              <a:rPr lang="en-US" altLang="zh-CN" sz="1800" b="0" i="0" u="none" strike="noStrike" baseline="0" dirty="0">
                <a:latin typeface="TimesNewRomanPSMT"/>
              </a:rPr>
              <a:t>n1</a:t>
            </a:r>
            <a:r>
              <a:rPr lang="zh-CN" altLang="en-US" sz="1800" b="0" i="0" u="none" strike="noStrike" baseline="0" dirty="0">
                <a:latin typeface="宋体" panose="02010600030101010101" pitchFamily="2" charset="-122"/>
                <a:ea typeface="宋体" panose="02010600030101010101" pitchFamily="2" charset="-122"/>
              </a:rPr>
              <a:t>的前半部分，将被解释成一个</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类型的整数。根据下一个</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再读取</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a:t>
            </a:r>
            <a:endParaRPr lang="pt-BR" altLang="zh-CN" b="1"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这是</a:t>
            </a:r>
            <a:r>
              <a:rPr lang="en-US" altLang="zh-CN" sz="1800" b="0" i="0" u="none" strike="noStrike" baseline="0" dirty="0">
                <a:latin typeface="TimesNewRomanPSMT"/>
                <a:ea typeface="宋体" panose="02010600030101010101" pitchFamily="2" charset="-122"/>
              </a:rPr>
              <a:t>n1</a:t>
            </a:r>
            <a:r>
              <a:rPr lang="zh-CN" altLang="en-US" sz="1800" b="0" i="0" u="none" strike="noStrike" baseline="0" dirty="0">
                <a:latin typeface="宋体" panose="02010600030101010101" pitchFamily="2" charset="-122"/>
                <a:ea typeface="宋体" panose="02010600030101010101" pitchFamily="2" charset="-122"/>
              </a:rPr>
              <a:t>的后半部分，将被解释成第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类型的整数（见图</a:t>
            </a:r>
            <a:r>
              <a:rPr lang="en-US" altLang="zh-CN" sz="1800" b="0" i="0" u="none" strike="noStrike" baseline="0" dirty="0">
                <a:latin typeface="TimesNewRomanPSMT"/>
                <a:ea typeface="宋体" panose="02010600030101010101" pitchFamily="2" charset="-122"/>
              </a:rPr>
              <a:t>4.9</a:t>
            </a:r>
            <a:r>
              <a:rPr lang="zh-CN" altLang="en-US" sz="1800" b="0" i="0" u="none" strike="noStrike" baseline="0" dirty="0">
                <a:latin typeface="宋体" panose="02010600030101010101" pitchFamily="2" charset="-122"/>
                <a:ea typeface="宋体" panose="02010600030101010101" pitchFamily="2" charset="-122"/>
              </a:rPr>
              <a:t>）。类似地，根据第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个和第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a:t>
            </a:r>
            <a:r>
              <a:rPr lang="en-US" altLang="zh-CN" sz="1800" b="0" i="0" u="none" strike="noStrike" baseline="0" dirty="0">
                <a:latin typeface="TimesNewRomanPSMT"/>
                <a:ea typeface="宋体" panose="02010600030101010101" pitchFamily="2" charset="-122"/>
              </a:rPr>
              <a:t>n2</a:t>
            </a:r>
            <a:r>
              <a:rPr lang="zh-CN" altLang="en-US" sz="1800" b="0" i="0" u="none" strike="noStrike" baseline="0" dirty="0">
                <a:latin typeface="宋体" panose="02010600030101010101" pitchFamily="2" charset="-122"/>
                <a:ea typeface="宋体" panose="02010600030101010101" pitchFamily="2" charset="-122"/>
              </a:rPr>
              <a:t>的前半部分和后半部分，并解释成两个</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类型的整数。因此，对于</a:t>
            </a:r>
            <a:r>
              <a:rPr lang="en-US" altLang="zh-CN" sz="1800" b="0" i="0" u="none" strike="noStrike" baseline="0" dirty="0">
                <a:latin typeface="TimesNewRomanPSMT"/>
                <a:ea typeface="宋体" panose="02010600030101010101" pitchFamily="2" charset="-122"/>
              </a:rPr>
              <a:t>n3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n4</a:t>
            </a:r>
            <a:r>
              <a:rPr lang="zh-CN" altLang="en-US" sz="1800" b="0" i="0" u="none" strike="noStrike" baseline="0" dirty="0">
                <a:latin typeface="宋体" panose="02010600030101010101" pitchFamily="2" charset="-122"/>
                <a:ea typeface="宋体" panose="02010600030101010101" pitchFamily="2" charset="-122"/>
              </a:rPr>
              <a:t>，虽然用对了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转换说明，但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还是读错了字节。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n1; /* </a:t>
            </a:r>
            <a:r>
              <a:rPr lang="zh-CN" altLang="en-US" sz="1800" b="0" i="0" u="none" strike="noStrike" baseline="0" dirty="0">
                <a:latin typeface="宋体" panose="02010600030101010101" pitchFamily="2" charset="-122"/>
                <a:ea typeface="宋体" panose="02010600030101010101" pitchFamily="2" charset="-122"/>
              </a:rPr>
              <a:t>作为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类型传递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 n2;</a:t>
            </a:r>
            <a:endParaRPr lang="en-US" altLang="zh-CN" sz="1800" b="0" i="0" u="none" strike="noStrike" baseline="0" dirty="0">
              <a:latin typeface="TimesNewRomanPSMT"/>
            </a:endParaRPr>
          </a:p>
          <a:p>
            <a:pPr algn="l"/>
            <a:r>
              <a:rPr lang="en-US" altLang="zh-CN" sz="1800" b="0" i="0" u="none" strike="noStrike" baseline="0" dirty="0">
                <a:latin typeface="TimesNewRomanPSMT"/>
              </a:rPr>
              <a:t>long n3, n4;</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pt-BR" altLang="zh-CN" sz="1800" b="0" i="0" u="none" strike="noStrike" baseline="0" dirty="0">
                <a:latin typeface="TimesNewRomanPSMT"/>
              </a:rPr>
              <a:t>printf("%ld %ld %ld %ld\n", n1, n2, n3, n4);</a:t>
            </a:r>
            <a:endParaRPr lang="pt-BR" altLang="zh-CN" b="1"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endParaRPr lang="pt-BR" altLang="zh-CN" b="1" dirty="0"/>
          </a:p>
        </p:txBody>
      </p:sp>
      <p:pic>
        <p:nvPicPr>
          <p:cNvPr id="4" name="图片 3"/>
          <p:cNvPicPr>
            <a:picLocks noChangeAspect="1"/>
          </p:cNvPicPr>
          <p:nvPr/>
        </p:nvPicPr>
        <p:blipFill>
          <a:blip r:embed="rId1"/>
          <a:stretch>
            <a:fillRect/>
          </a:stretch>
        </p:blipFill>
        <p:spPr>
          <a:xfrm>
            <a:off x="4001770" y="1381760"/>
            <a:ext cx="4511040" cy="52038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看到这里你可能会有些绝望，但是情况没那么糟。现在的编译器会捕获许多错误，而且自己也可以找到</a:t>
            </a:r>
            <a:endParaRPr lang="en-US" altLang="zh-CN" dirty="0"/>
          </a:p>
          <a:p>
            <a:r>
              <a:rPr lang="zh-CN" altLang="en-US" dirty="0"/>
              <a:t>编译器未发现的错误。在学习本书的过程中，我们会给读者提供一些调试的建议。</a:t>
            </a:r>
            <a:endParaRPr lang="en-US" altLang="zh-CN" dirty="0"/>
          </a:p>
        </p:txBody>
      </p:sp>
      <p:sp>
        <p:nvSpPr>
          <p:cNvPr id="2" name="标题 1"/>
          <p:cNvSpPr>
            <a:spLocks noGrp="1"/>
          </p:cNvSpPr>
          <p:nvPr>
            <p:ph type="title"/>
          </p:nvPr>
        </p:nvSpPr>
        <p:spPr/>
        <p:txBody>
          <a:bodyPr/>
          <a:lstStyle/>
          <a:p>
            <a:r>
              <a:rPr lang="en-US" altLang="zh-CN" dirty="0"/>
              <a:t>1.7.6 </a:t>
            </a:r>
            <a:r>
              <a:rPr lang="zh-CN" altLang="en-US" dirty="0"/>
              <a:t>第</a:t>
            </a:r>
            <a:r>
              <a:rPr lang="en-US" altLang="zh-CN" dirty="0"/>
              <a:t>6</a:t>
            </a:r>
            <a:r>
              <a:rPr lang="zh-CN" altLang="en-US" dirty="0"/>
              <a:t>步：测试和调试程序</a:t>
            </a:r>
            <a:endParaRPr lang="zh-CN" altLang="en-US"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1" i="0" u="none" strike="noStrike" baseline="0" dirty="0">
                <a:latin typeface="TimesNewRomanPS-BoldMT"/>
              </a:rPr>
              <a:t>2.printf()</a:t>
            </a:r>
            <a:r>
              <a:rPr lang="zh-CN" altLang="en-US" sz="1800" b="1" i="0" u="none" strike="noStrike" baseline="0" dirty="0">
                <a:latin typeface="宋体" panose="02010600030101010101" pitchFamily="2" charset="-122"/>
                <a:ea typeface="宋体" panose="02010600030101010101" pitchFamily="2" charset="-122"/>
              </a:rPr>
              <a:t>的返回值</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章提到过，大部分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函数都有一个返回值，这是函数计算并返回给主调程序（</a:t>
            </a:r>
            <a:r>
              <a:rPr lang="en-US" altLang="zh-CN" sz="1800" b="0" i="0" u="none" strike="noStrike" baseline="0" dirty="0">
                <a:latin typeface="TimesNewRomanPSMT"/>
                <a:ea typeface="宋体" panose="02010600030101010101" pitchFamily="2" charset="-122"/>
              </a:rPr>
              <a:t>calling program</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库包含一个</a:t>
            </a:r>
            <a:r>
              <a:rPr lang="en-US" altLang="zh-CN" sz="1800" b="0" i="0" u="none" strike="noStrike" baseline="0" dirty="0">
                <a:latin typeface="TimesNewRomanPSMT"/>
                <a:ea typeface="宋体" panose="02010600030101010101" pitchFamily="2" charset="-122"/>
              </a:rPr>
              <a:t>sqrt()</a:t>
            </a:r>
            <a:r>
              <a:rPr lang="zh-CN" altLang="en-US" sz="1800" b="0" i="0" u="none" strike="noStrike" baseline="0" dirty="0">
                <a:latin typeface="宋体" panose="02010600030101010101" pitchFamily="2" charset="-122"/>
                <a:ea typeface="宋体" panose="02010600030101010101" pitchFamily="2" charset="-122"/>
              </a:rPr>
              <a:t>函数，接受一个数作为参数，并返回该数的平方根。可以把返回值赋给变量，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也可以用于计算，还可以作为参数传递。总之，可以把返回值像其他值一样使用。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函数也有一个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返回值，它</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返回打印字符的个数</a:t>
            </a:r>
            <a:r>
              <a:rPr lang="zh-CN" altLang="en-US" sz="1800" b="0" i="0" u="none" strike="noStrike" baseline="0" dirty="0">
                <a:latin typeface="宋体" panose="02010600030101010101" pitchFamily="2" charset="-122"/>
                <a:ea typeface="宋体" panose="02010600030101010101" pitchFamily="2" charset="-122"/>
              </a:rPr>
              <a:t>。如果有输出错误，</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则</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返回一个负值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的旧版本会返回不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的返回值是其打印输出功能的附带用途，通常很少用到，但在检查输出错误时可能会用到（如，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在写入文件时很常用）。如果一张已满的</a:t>
            </a:r>
            <a:r>
              <a:rPr lang="en-US" altLang="zh-CN" sz="1800" b="0" i="0" u="none" strike="noStrike" baseline="0" dirty="0">
                <a:latin typeface="TimesNewRomanPSMT"/>
              </a:rPr>
              <a:t>CD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DVD</a:t>
            </a:r>
            <a:r>
              <a:rPr lang="zh-CN" altLang="en-US" sz="1800" b="0" i="0" u="none" strike="noStrike" baseline="0" dirty="0">
                <a:latin typeface="宋体" panose="02010600030101010101" pitchFamily="2" charset="-122"/>
                <a:ea typeface="宋体" panose="02010600030101010101" pitchFamily="2" charset="-122"/>
              </a:rPr>
              <a:t>拒绝写入时，程序应该采取相应的行动，例如终端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蜂鸣</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秒。不过，要实现这种情况必须先了解</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语句。程序清单</a:t>
            </a:r>
            <a:r>
              <a:rPr lang="en-US" altLang="zh-CN" sz="1800" b="0" i="0" u="none" strike="noStrike" baseline="0" dirty="0">
                <a:latin typeface="TimesNewRomanPSMT"/>
                <a:ea typeface="宋体" panose="02010600030101010101" pitchFamily="2" charset="-122"/>
              </a:rPr>
              <a:t>4.13</a:t>
            </a:r>
            <a:r>
              <a:rPr lang="zh-CN" altLang="en-US" sz="1800" b="0" i="0" u="none" strike="noStrike" baseline="0" dirty="0">
                <a:latin typeface="宋体" panose="02010600030101010101" pitchFamily="2" charset="-122"/>
                <a:ea typeface="宋体" panose="02010600030101010101" pitchFamily="2" charset="-122"/>
              </a:rPr>
              <a:t>演示了如何确定函数的返回值。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pt-BR" altLang="zh-CN" b="1"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lnSpcReduction="2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4.13 </a:t>
            </a:r>
            <a:r>
              <a:rPr lang="en-US" altLang="zh-CN" b="1" dirty="0" err="1">
                <a:latin typeface="TimesNewRomanPS-BoldMT"/>
                <a:ea typeface="宋体" panose="02010600030101010101" pitchFamily="2" charset="-122"/>
                <a:sym typeface="+mn-ea"/>
              </a:rPr>
              <a:t>prntval.c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en-US" altLang="zh-CN" dirty="0" err="1">
                <a:latin typeface="TimesNewRomanPSMT"/>
                <a:sym typeface="+mn-ea"/>
              </a:rPr>
              <a:t>prntval.c</a:t>
            </a:r>
            <a:r>
              <a:rPr lang="en-US" altLang="zh-CN" dirty="0">
                <a:latin typeface="TimesNewRomanPSMT"/>
                <a:sym typeface="+mn-ea"/>
              </a:rPr>
              <a:t> -- </a:t>
            </a:r>
            <a:r>
              <a:rPr lang="en-US" altLang="zh-CN" dirty="0" err="1">
                <a:latin typeface="TimesNewRomanPSMT"/>
                <a:sym typeface="+mn-ea"/>
              </a:rPr>
              <a:t>printf</a:t>
            </a:r>
            <a:r>
              <a:rPr lang="en-US" altLang="zh-CN" dirty="0">
                <a:latin typeface="TimesNewRomanPSMT"/>
                <a:sym typeface="+mn-ea"/>
              </a:rPr>
              <a:t>()</a:t>
            </a:r>
            <a:r>
              <a:rPr lang="zh-CN" altLang="en-US" dirty="0">
                <a:latin typeface="宋体" panose="02010600030101010101" pitchFamily="2" charset="-122"/>
                <a:ea typeface="宋体" panose="02010600030101010101" pitchFamily="2" charset="-122"/>
                <a:sym typeface="+mn-ea"/>
              </a:rPr>
              <a:t>的返回值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 &lt;</a:t>
            </a:r>
            <a:r>
              <a:rPr lang="en-US" altLang="zh-CN" dirty="0" err="1">
                <a:latin typeface="TimesNewRomanPSMT"/>
                <a:sym typeface="+mn-ea"/>
              </a:rPr>
              <a:t>stdio.h</a:t>
            </a:r>
            <a:r>
              <a:rPr lang="en-US" altLang="zh-CN" dirty="0">
                <a:latin typeface="TimesNewRomanPSMT"/>
                <a:sym typeface="+mn-ea"/>
              </a:rPr>
              <a:t>&gt;</a:t>
            </a:r>
            <a:endParaRPr lang="en-US" altLang="zh-CN" b="0" i="0" u="none" strike="noStrike" baseline="0" dirty="0">
              <a:latin typeface="TimesNewRomanPSMT"/>
            </a:endParaRPr>
          </a:p>
          <a:p>
            <a:pPr algn="l"/>
            <a:r>
              <a:rPr lang="en-US" altLang="zh-CN" dirty="0">
                <a:latin typeface="TimesNewRomanPSMT"/>
                <a:sym typeface="+mn-ea"/>
              </a:rPr>
              <a:t>int main(void)</a:t>
            </a:r>
            <a:endParaRPr lang="en-US" altLang="zh-CN" b="0" i="0" u="none" strike="noStrike" baseline="0" dirty="0">
              <a:latin typeface="TimesNewRomanPSMT"/>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int bph2o = 212;</a:t>
            </a:r>
            <a:endParaRPr lang="en-US" altLang="zh-CN"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	int </a:t>
            </a:r>
            <a:r>
              <a:rPr lang="en-US" altLang="zh-CN" dirty="0" err="1">
                <a:latin typeface="TimesNewRomanPSMT"/>
                <a:sym typeface="+mn-ea"/>
              </a:rPr>
              <a:t>rv</a:t>
            </a:r>
            <a:r>
              <a:rPr lang="en-US" altLang="zh-CN" dirty="0">
                <a:latin typeface="TimesNewRomanPSMT"/>
                <a:sym typeface="+mn-ea"/>
              </a:rPr>
              <a:t>;</a:t>
            </a:r>
            <a:endParaRPr lang="en-US" altLang="zh-CN" sz="1800" b="0" i="0" u="none" strike="noStrike" baseline="0" dirty="0" err="1">
              <a:latin typeface="TimesNewRomanPSMT"/>
            </a:endParaRPr>
          </a:p>
          <a:p>
            <a:pPr algn="l"/>
            <a:r>
              <a:rPr lang="en-US" altLang="zh-CN" sz="1800" b="0" i="0" u="none" strike="noStrike" baseline="0" dirty="0" err="1">
                <a:latin typeface="TimesNewRomanPSMT"/>
              </a:rPr>
              <a:t>	rv</a:t>
            </a:r>
            <a:r>
              <a:rPr lang="en-US" altLang="zh-CN" sz="1800" b="0" i="0" u="none" strike="noStrike" baseline="0" dirty="0">
                <a:latin typeface="TimesNewRomanPSMT"/>
              </a:rPr>
              <a:t> = </a:t>
            </a:r>
            <a:r>
              <a:rPr lang="en-US" altLang="zh-CN" sz="1800" b="0" i="0" u="none" strike="noStrike" baseline="0" dirty="0" err="1">
                <a:latin typeface="TimesNewRomanPSMT"/>
              </a:rPr>
              <a:t>printf</a:t>
            </a:r>
            <a:r>
              <a:rPr lang="en-US" altLang="zh-CN" sz="1800" b="0" i="0" u="none" strike="noStrike" baseline="0" dirty="0">
                <a:latin typeface="TimesNewRomanPSMT"/>
              </a:rPr>
              <a:t>("%d F is water's boiling point.\n", bph2o);</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 </a:t>
            </a:r>
            <a:r>
              <a:rPr lang="en-US" altLang="zh-CN" sz="1800" b="0" i="0" u="none" strike="noStrike" baseline="0" dirty="0" err="1">
                <a:latin typeface="TimesNewRomanPSMT"/>
              </a:rPr>
              <a:t>printf</a:t>
            </a:r>
            <a:r>
              <a:rPr lang="en-US" altLang="zh-CN" sz="1800" b="0" i="0" u="none" strike="noStrike" baseline="0" dirty="0">
                <a:latin typeface="TimesNewRomanPSMT"/>
              </a:rPr>
              <a:t>() function printed %d characters.\n",</a:t>
            </a:r>
            <a:r>
              <a:rPr lang="en-US" altLang="zh-CN" sz="1800" b="0" i="0" u="none" strike="noStrike" baseline="0" dirty="0" err="1">
                <a:latin typeface="TimesNewRomanPSMT"/>
              </a:rPr>
              <a:t>rv</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212 F is water's boiling point.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 function printed 32 characters.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首先，程序用</a:t>
            </a:r>
            <a:r>
              <a:rPr lang="en-US" altLang="zh-CN" sz="1800" b="0" i="0" u="none" strike="noStrike" baseline="0" dirty="0" err="1">
                <a:latin typeface="TimesNewRomanPSMT"/>
                <a:ea typeface="宋体" panose="02010600030101010101" pitchFamily="2" charset="-122"/>
              </a:rPr>
              <a:t>rv</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的形式把</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a:t>
            </a:r>
            <a:r>
              <a:rPr lang="zh-CN" altLang="en-US" sz="1800" b="0" i="0" u="none" strike="noStrike" baseline="0" dirty="0">
                <a:solidFill>
                  <a:srgbClr val="FF0000"/>
                </a:solidFill>
                <a:latin typeface="宋体" panose="02010600030101010101" pitchFamily="2" charset="-122"/>
                <a:ea typeface="宋体" panose="02010600030101010101" pitchFamily="2" charset="-122"/>
              </a:rPr>
              <a:t>赋给</a:t>
            </a:r>
            <a:r>
              <a:rPr lang="en-US" altLang="zh-CN" sz="1800" b="0" i="0" u="none" strike="noStrike" baseline="0" dirty="0" err="1">
                <a:solidFill>
                  <a:srgbClr val="FF0000"/>
                </a:solidFill>
                <a:latin typeface="TimesNewRomanPSMT"/>
                <a:ea typeface="宋体" panose="02010600030101010101" pitchFamily="2" charset="-122"/>
              </a:rPr>
              <a:t>rv</a:t>
            </a:r>
            <a:r>
              <a:rPr lang="zh-CN" altLang="en-US" sz="1800" b="0" i="0" u="none" strike="noStrike" baseline="0" dirty="0">
                <a:latin typeface="宋体" panose="02010600030101010101" pitchFamily="2" charset="-122"/>
                <a:ea typeface="宋体" panose="02010600030101010101" pitchFamily="2" charset="-122"/>
              </a:rPr>
              <a:t>。因此，该语句执行了两项任务：打印信息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和给变量赋值。其次，注意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计算针对所有字符数</a:t>
            </a:r>
            <a:r>
              <a:rPr lang="zh-CN" altLang="en-US" sz="1800" b="0" i="0" u="none" strike="noStrike" baseline="0" dirty="0">
                <a:latin typeface="宋体" panose="02010600030101010101" pitchFamily="2" charset="-122"/>
                <a:ea typeface="宋体" panose="02010600030101010101" pitchFamily="2" charset="-122"/>
              </a:rPr>
              <a:t>，包括空格和不可见的换行符（</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a:t>
            </a:r>
            <a:endParaRPr lang="pt-BR" altLang="zh-CN" b="1"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1" i="0" u="none" strike="noStrike" baseline="0" dirty="0">
                <a:latin typeface="TimesNewRomanPS-BoldMT"/>
              </a:rPr>
              <a:t>3.</a:t>
            </a:r>
            <a:r>
              <a:rPr lang="zh-CN" altLang="en-US" sz="1800" b="1" i="0" u="none" strike="noStrike" baseline="0" dirty="0">
                <a:latin typeface="宋体" panose="02010600030101010101" pitchFamily="2" charset="-122"/>
                <a:ea typeface="宋体" panose="02010600030101010101" pitchFamily="2" charset="-122"/>
              </a:rPr>
              <a:t>打印较长的字符串</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有时，</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语句太长，在屏幕上不方便阅读。如果空白（空格、制表符、换行符）仅用于分隔不同的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部分，</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编译器会忽略它们。因此，一条语句可以写成多行，只需在不同部分之间输入空白即可。例如，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4.13</a:t>
            </a:r>
            <a:r>
              <a:rPr lang="zh-CN" altLang="en-US" sz="1800" b="0" i="0" u="none" strike="noStrike" baseline="0" dirty="0">
                <a:latin typeface="宋体" panose="02010600030101010101" pitchFamily="2" charset="-122"/>
                <a:ea typeface="宋体" panose="02010600030101010101" pitchFamily="2" charset="-122"/>
              </a:rPr>
              <a:t>中的一条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a:t>
            </a:r>
            <a:r>
              <a:rPr lang="en-US" altLang="zh-CN" sz="1800" b="0" i="0" u="none" strike="noStrike" baseline="0" dirty="0" err="1">
                <a:latin typeface="TimesNewRomanPSMT"/>
              </a:rPr>
              <a:t>printf</a:t>
            </a:r>
            <a:r>
              <a:rPr lang="en-US" altLang="zh-CN" sz="1800" b="0" i="0" u="none" strike="noStrike" baseline="0" dirty="0">
                <a:latin typeface="TimesNewRomanPSMT"/>
              </a:rPr>
              <a:t>() function printed %d characters.\n",</a:t>
            </a:r>
            <a:r>
              <a:rPr lang="en-US" altLang="zh-CN" sz="1800" b="0" i="0" u="none" strike="noStrike" baseline="0" dirty="0" err="1">
                <a:latin typeface="TimesNewRomanPSMT"/>
              </a:rPr>
              <a:t>rv</a:t>
            </a:r>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该语句在逗号和 </a:t>
            </a:r>
            <a:r>
              <a:rPr lang="en-US" altLang="zh-CN" sz="1800" b="0" i="0" u="none" strike="noStrike" baseline="0" dirty="0" err="1">
                <a:latin typeface="TimesNewRomanPSMT"/>
                <a:ea typeface="宋体" panose="02010600030101010101" pitchFamily="2" charset="-122"/>
              </a:rPr>
              <a:t>rv</a:t>
            </a:r>
            <a:r>
              <a:rPr lang="zh-CN" altLang="en-US" sz="1800" b="0" i="0" u="none" strike="noStrike" baseline="0" dirty="0">
                <a:latin typeface="宋体" panose="02010600030101010101" pitchFamily="2" charset="-122"/>
                <a:ea typeface="宋体" panose="02010600030101010101" pitchFamily="2" charset="-122"/>
              </a:rPr>
              <a:t>之间断行。为了让读者知道该行未完，示例缩进了</a:t>
            </a:r>
            <a:r>
              <a:rPr lang="en-US" altLang="zh-CN" sz="1800" b="0" i="0" u="none" strike="noStrike" baseline="0" dirty="0" err="1">
                <a:latin typeface="TimesNewRomanPSMT"/>
                <a:ea typeface="宋体" panose="02010600030101010101" pitchFamily="2" charset="-122"/>
              </a:rPr>
              <a:t>rv</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编译器会忽略多余的空白。</a:t>
            </a:r>
            <a:endParaRPr lang="pt-BR" altLang="zh-CN" b="1"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但是，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不能在双引号括起来的字符串中间断行</a:t>
            </a:r>
            <a:r>
              <a:rPr lang="zh-CN" altLang="en-US" sz="1800" b="0" i="0" u="none" strike="noStrike" baseline="0" dirty="0">
                <a:latin typeface="宋体" panose="02010600030101010101" pitchFamily="2" charset="-122"/>
                <a:ea typeface="宋体" panose="02010600030101010101" pitchFamily="2" charset="-122"/>
              </a:rPr>
              <a:t>。如果这样写：</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("The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 function printed %d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characters.\n", </a:t>
            </a:r>
            <a:r>
              <a:rPr lang="en-US" altLang="zh-CN" sz="1800" b="0" i="0" u="none" strike="noStrike" baseline="0" dirty="0" err="1">
                <a:latin typeface="TimesNewRomanPSMT"/>
                <a:ea typeface="宋体" panose="02010600030101010101" pitchFamily="2" charset="-122"/>
              </a:rPr>
              <a:t>rv</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编译器会报错：字符串常量中有非法字符。在字符串中，可以使用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来表示换行字符，但是不能通过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）键产生实际的换行符。</a:t>
            </a:r>
            <a:endParaRPr lang="pt-BR" altLang="zh-CN" b="1"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给字符串断行有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种方法，如程序清单</a:t>
            </a:r>
            <a:r>
              <a:rPr lang="en-US" altLang="zh-CN" sz="1800" b="0" i="0" u="none" strike="noStrike" baseline="0" dirty="0">
                <a:latin typeface="TimesNewRomanPSMT"/>
                <a:ea typeface="宋体" panose="02010600030101010101" pitchFamily="2" charset="-122"/>
              </a:rPr>
              <a:t>4.14</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4.14 </a:t>
            </a:r>
            <a:r>
              <a:rPr lang="en-US" altLang="zh-CN" sz="1800" b="1" i="0" u="none" strike="noStrike" baseline="0" dirty="0" err="1">
                <a:latin typeface="TimesNewRomanPS-BoldMT"/>
                <a:ea typeface="宋体" panose="02010600030101010101" pitchFamily="2" charset="-122"/>
              </a:rPr>
              <a:t>longstrg.c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longstrg.c</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打印较长的字符串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("Here's one way to print a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("long string.\n");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("Here's another way to print a \</a:t>
            </a:r>
            <a:endParaRPr lang="pt-BR" altLang="zh-CN" b="1"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a:latin typeface="TimesNewRomanPSMT"/>
              </a:rPr>
              <a:t>	long string.\n");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("Here's the newest way to print a "</a:t>
            </a:r>
            <a:endParaRPr lang="en-US" altLang="zh-CN" sz="1800" b="0" i="0" u="none" strike="noStrike" baseline="0" dirty="0">
              <a:latin typeface="TimesNewRomanPSMT"/>
            </a:endParaRPr>
          </a:p>
          <a:p>
            <a:pPr algn="l"/>
            <a:r>
              <a:rPr lang="en-US" altLang="zh-CN" sz="1800" b="0" i="0" u="none" strike="noStrike" baseline="0" dirty="0">
                <a:latin typeface="TimesNewRomanPSMT"/>
              </a:rPr>
              <a:t>	"long string.\n");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ANSI C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pt-BR" altLang="zh-CN" b="1"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Here's one way to print a long string.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Here's another way to print a long string.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Here's the newest way to print a long string.</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方法</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：使用多个</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语句。因为第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个字符串没有以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字符结束，所以第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个字符串紧跟第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个字符串</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末尾输出。</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方法</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：用反斜杠（</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）键组合来断行。这使得光标移至下一行，而且字符串中不会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包含换行符。其效果是在下一行继续输出。但是，下一行代码必须和程序清单中的代码一样从最左边开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始。如果缩进该行，比如缩进</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个空格，那么这</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个空格就会成为字符串的一部分。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创建完程序后，你发现程序有错，或者想扩展程序的用途，这时就要修改程序。例如，用户输入以</a:t>
            </a:r>
            <a:r>
              <a:rPr lang="en-US" altLang="zh-CN" dirty="0" err="1"/>
              <a:t>Zz</a:t>
            </a:r>
            <a:r>
              <a:rPr lang="zh-CN" altLang="en-US" dirty="0"/>
              <a:t>开</a:t>
            </a:r>
            <a:endParaRPr lang="en-US" altLang="zh-CN" dirty="0"/>
          </a:p>
          <a:p>
            <a:r>
              <a:rPr lang="zh-CN" altLang="en-US" dirty="0"/>
              <a:t>头的姓名时程序出现错误、你想到了一个更好的解决方案、想添加一个更好的新特性，或者要修改程序</a:t>
            </a:r>
            <a:endParaRPr lang="en-US" altLang="zh-CN" dirty="0"/>
          </a:p>
          <a:p>
            <a:r>
              <a:rPr lang="zh-CN" altLang="en-US" dirty="0"/>
              <a:t>使其能在不同的计算机系统中运行，等等。如果在编写程序时清楚地做了注释并采用了合理的设计方案，</a:t>
            </a:r>
            <a:endParaRPr lang="en-US" altLang="zh-CN" dirty="0"/>
          </a:p>
          <a:p>
            <a:r>
              <a:rPr lang="zh-CN" altLang="en-US" dirty="0"/>
              <a:t>这些事情都很简单。</a:t>
            </a:r>
            <a:endParaRPr lang="en-US" altLang="zh-CN" dirty="0"/>
          </a:p>
        </p:txBody>
      </p:sp>
      <p:sp>
        <p:nvSpPr>
          <p:cNvPr id="2" name="标题 1"/>
          <p:cNvSpPr>
            <a:spLocks noGrp="1"/>
          </p:cNvSpPr>
          <p:nvPr>
            <p:ph type="title"/>
          </p:nvPr>
        </p:nvSpPr>
        <p:spPr/>
        <p:txBody>
          <a:bodyPr/>
          <a:lstStyle/>
          <a:p>
            <a:r>
              <a:rPr lang="en-US" altLang="zh-CN" dirty="0"/>
              <a:t>1.7.7 </a:t>
            </a:r>
            <a:r>
              <a:rPr lang="zh-CN" altLang="en-US" dirty="0"/>
              <a:t>第</a:t>
            </a:r>
            <a:r>
              <a:rPr lang="en-US" altLang="zh-CN" dirty="0"/>
              <a:t>7</a:t>
            </a:r>
            <a:r>
              <a:rPr lang="zh-CN" altLang="en-US" dirty="0"/>
              <a:t>步：维护和修改代码</a:t>
            </a:r>
            <a:endParaRPr lang="zh-CN" altLang="en-US"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方法</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引入的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字符串连接</a:t>
            </a:r>
            <a:r>
              <a:rPr lang="zh-CN" altLang="en-US" sz="1800" b="0" i="0" u="none" strike="noStrike" baseline="0" dirty="0">
                <a:latin typeface="宋体" panose="02010600030101010101" pitchFamily="2" charset="-122"/>
                <a:ea typeface="宋体" panose="02010600030101010101" pitchFamily="2" charset="-122"/>
              </a:rPr>
              <a:t>。在两个用双引号括起来的字符串之间用空白隔开，</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编译器会把多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个字符串看作是一个字符串。因此，以下</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种形式是等效的：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("Hello, young lovers, wherever you are.");</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("Hello, young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"lovers" ", wherever you are.");</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("Hello, young lovers"</a:t>
            </a:r>
            <a:endParaRPr lang="en-US" altLang="zh-CN" sz="1800" b="0" i="0" u="none" strike="noStrike" baseline="0" dirty="0">
              <a:latin typeface="TimesNewRomanPSMT"/>
            </a:endParaRPr>
          </a:p>
          <a:p>
            <a:pPr algn="l"/>
            <a:r>
              <a:rPr lang="en-US" altLang="zh-CN" sz="1800" b="0" i="0" u="none" strike="noStrike" baseline="0" dirty="0">
                <a:latin typeface="TimesNewRomanPSMT"/>
              </a:rPr>
              <a:t>", wherever you are.");</a:t>
            </a:r>
            <a:endParaRPr lang="pt-BR" altLang="zh-CN" b="1"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4.4.4 </a:t>
            </a:r>
            <a:r>
              <a:rPr lang="zh-CN" altLang="en-US" dirty="0"/>
              <a:t>转换说明的意义</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上述方法中，要记得在字符串中包含所需的空格。如，</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young""lovers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会成为</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younglovers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"young "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"lovers"</a:t>
            </a:r>
            <a:r>
              <a:rPr lang="zh-CN" altLang="en-US" sz="1800" b="0" i="0" u="none" strike="noStrike" baseline="0" dirty="0">
                <a:latin typeface="宋体" panose="02010600030101010101" pitchFamily="2" charset="-122"/>
                <a:ea typeface="宋体" panose="02010600030101010101" pitchFamily="2" charset="-122"/>
              </a:rPr>
              <a:t>才是</a:t>
            </a:r>
            <a:r>
              <a:rPr lang="en-US" altLang="zh-CN" sz="1800" b="0" i="0" u="none" strike="noStrike" baseline="0" dirty="0">
                <a:latin typeface="TimesNewRomanPSMT"/>
                <a:ea typeface="宋体" panose="02010600030101010101" pitchFamily="2" charset="-122"/>
              </a:rPr>
              <a:t>"young lovers"</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刚学完输出，接下来我们转至输入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学习</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库包含了多个输入函数，</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是最通用的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一个，因为它可以读取不同格式的数据。当然，从键盘输入的都是文本，因为键盘只能生成文本字符：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字母、数字和标点符号。如果要输入整数 </a:t>
            </a:r>
            <a:r>
              <a:rPr lang="en-US" altLang="zh-CN" sz="1800" b="0" i="0" u="none" strike="noStrike" baseline="0" dirty="0">
                <a:latin typeface="TimesNewRomanPSMT"/>
                <a:ea typeface="宋体" panose="02010600030101010101" pitchFamily="2" charset="-122"/>
              </a:rPr>
              <a:t>2014</a:t>
            </a:r>
            <a:r>
              <a:rPr lang="zh-CN" altLang="en-US" sz="1800" b="0" i="0" u="none" strike="noStrike" baseline="0" dirty="0">
                <a:latin typeface="宋体" panose="02010600030101010101" pitchFamily="2" charset="-122"/>
                <a:ea typeface="宋体" panose="02010600030101010101" pitchFamily="2" charset="-122"/>
              </a:rPr>
              <a:t>，就要键入字符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。如果要将其储存为数值而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不是字符串，程序就必须把字符依次转换成数值，这就是</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要做的。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把输入的字符串转换成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整数、浮点数、字符或字符串，而</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正好与它相反，把整数、浮点数、字符和字符串转换成显示在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屏幕上的文本。</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类似，也使用格式字符串和参数列表。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中的格式字符串表明字符输入流的目标数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据类型。两个函数主要的区别在参数列表中。</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函数使用变量、常量和表达式，而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指向变量的指针。这里，读者不必了解如何使用指针，只需记住以下两条简单的规则：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读取基本变量类型的值，在变量名前加上一个</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把字符串读入字符数组中，不要使用</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4.15</a:t>
            </a:r>
            <a:r>
              <a:rPr lang="zh-CN" altLang="en-US" sz="1800" b="0" i="0" u="none" strike="noStrike" baseline="0" dirty="0">
                <a:latin typeface="宋体" panose="02010600030101010101" pitchFamily="2" charset="-122"/>
                <a:ea typeface="宋体" panose="02010600030101010101" pitchFamily="2" charset="-122"/>
              </a:rPr>
              <a:t>中的小程序演示了这两条规则。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4.15 </a:t>
            </a:r>
            <a:r>
              <a:rPr lang="en-US" altLang="zh-CN" sz="1800" b="1" i="0" u="none" strike="noStrike" baseline="0" dirty="0" err="1">
                <a:latin typeface="TimesNewRomanPS-BoldMT"/>
                <a:ea typeface="宋体" panose="02010600030101010101" pitchFamily="2" charset="-122"/>
              </a:rPr>
              <a:t>input.c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input.c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何时使用</a:t>
            </a:r>
            <a:r>
              <a:rPr lang="en-US" altLang="zh-CN" sz="1800" b="0" i="0" u="none" strike="noStrike" baseline="0" dirty="0">
                <a:latin typeface="TimesNewRomanPSMT"/>
                <a:ea typeface="宋体" panose="02010600030101010101" pitchFamily="2" charset="-122"/>
              </a:rPr>
              <a:t>&amp;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变量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float assets;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变量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char pet[30];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字符数组，用于储存字符串</a:t>
            </a:r>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("Enter your age, assets, and favorite pet.\n");</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%f", &amp;age, &amp;assets); // </a:t>
            </a:r>
            <a:r>
              <a:rPr lang="zh-CN" altLang="en-US" sz="1800" b="0" i="0" u="none" strike="noStrike" baseline="0" dirty="0">
                <a:latin typeface="宋体" panose="02010600030101010101" pitchFamily="2" charset="-122"/>
                <a:ea typeface="宋体" panose="02010600030101010101" pitchFamily="2" charset="-122"/>
              </a:rPr>
              <a:t>这里要使用</a:t>
            </a:r>
            <a:r>
              <a:rPr lang="en-US" altLang="zh-CN" sz="1800" b="0" i="0" u="none" strike="noStrike" baseline="0" dirty="0">
                <a:latin typeface="TimesNewRomanPSMT"/>
                <a:ea typeface="宋体" panose="02010600030101010101" pitchFamily="2" charset="-122"/>
              </a:rPr>
              <a:t>&amp;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("%s", pet);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字符数组不使用</a:t>
            </a:r>
            <a:r>
              <a:rPr lang="en-US" altLang="zh-CN" sz="1800" b="0" i="0" u="none" strike="noStrike" baseline="0" dirty="0">
                <a:latin typeface="TimesNewRomanPSMT"/>
                <a:ea typeface="宋体" panose="02010600030101010101" pitchFamily="2" charset="-122"/>
              </a:rPr>
              <a:t>&amp;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$%.2f %s\n", age, assets, pet);</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下面是该程序与用户交互的示例：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your age, assets, and favorite pet.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38</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rPr>
              <a:t>92360.88 llama</a:t>
            </a:r>
            <a:endParaRPr lang="en-US" altLang="zh-CN" sz="1800" b="1" i="0" u="none" strike="noStrike" baseline="0" dirty="0">
              <a:latin typeface="TimesNewRomanPS-BoldMT"/>
            </a:endParaRPr>
          </a:p>
          <a:p>
            <a:pPr algn="l"/>
            <a:r>
              <a:rPr lang="en-US" altLang="zh-CN" sz="1800" b="0" i="0" u="none" strike="noStrike" baseline="0" dirty="0">
                <a:latin typeface="TimesNewRomanPSMT"/>
              </a:rPr>
              <a:t>38 $92360.88 llama</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b="1" dirty="0">
              <a:latin typeface="TimesNewRomanPS-BoldMT"/>
              <a:ea typeface="宋体" panose="02010600030101010101" pitchFamily="2" charset="-122"/>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函数使用空白（换行符、制表符和空格）把输入分成多个字段。在依次把转换说明和字段匹配时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跳过空白。注意，上面示例的输入项（粗体部分是用户的输入）分成了两行。只要在每个输入项之间输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入至少一个换行符、空格或制表符即可，可以在一行或多行输入：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 your age, assets, and favorite pet.</a:t>
            </a:r>
            <a:endParaRPr lang="en-US" altLang="zh-CN" sz="1800" b="0" i="0" u="none" strike="noStrike" baseline="0" dirty="0">
              <a:latin typeface="TimesNewRomanPSMT"/>
            </a:endParaRPr>
          </a:p>
          <a:p>
            <a:pPr algn="l"/>
            <a:r>
              <a:rPr lang="en-US" altLang="zh-CN" sz="1800" b="1" i="0" u="none" strike="noStrike" baseline="0" dirty="0">
                <a:latin typeface="TimesNewRomanPS-BoldMT"/>
              </a:rPr>
              <a:t>42</a:t>
            </a:r>
            <a:endParaRPr lang="en-US" altLang="zh-CN" sz="1800" b="1" i="0" u="none" strike="noStrike" baseline="0" dirty="0">
              <a:latin typeface="TimesNewRomanPS-BoldMT"/>
            </a:endParaRPr>
          </a:p>
          <a:p>
            <a:pPr algn="l"/>
            <a:r>
              <a:rPr lang="en-US" altLang="zh-CN" sz="1800" b="0" i="0" u="none" strike="noStrike" baseline="0" dirty="0">
                <a:latin typeface="TimesNewRomanPSMT"/>
              </a:rPr>
              <a:t>2121.45</a:t>
            </a:r>
            <a:endParaRPr lang="en-US" altLang="zh-CN" sz="1800" b="0" i="0" u="none" strike="noStrike" baseline="0" dirty="0">
              <a:latin typeface="TimesNewRomanPSMT"/>
            </a:endParaRPr>
          </a:p>
          <a:p>
            <a:pPr algn="l"/>
            <a:r>
              <a:rPr lang="en-US" altLang="zh-CN" sz="1800" b="1" i="0" u="none" strike="noStrike" baseline="0" dirty="0">
                <a:latin typeface="TimesNewRomanPS-BoldMT"/>
              </a:rPr>
              <a:t>guppy</a:t>
            </a:r>
            <a:endParaRPr lang="en-US" altLang="zh-CN" sz="1800" b="1" i="0" u="none" strike="noStrike" baseline="0" dirty="0">
              <a:latin typeface="TimesNewRomanPS-BoldMT"/>
            </a:endParaRPr>
          </a:p>
          <a:p>
            <a:pPr algn="l"/>
            <a:r>
              <a:rPr lang="en-US" altLang="zh-CN" sz="1800" b="0" i="0" u="none" strike="noStrike" baseline="0" dirty="0">
                <a:latin typeface="TimesNewRomanPSMT"/>
              </a:rPr>
              <a:t>42 $2121.45 guppy</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唯一例外的是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转换说明。根据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会读取每个字符，包括空白。我们稍后详述这部分。</a:t>
            </a:r>
            <a:endParaRPr lang="en-US" altLang="zh-CN" b="1" dirty="0">
              <a:latin typeface="TimesNewRomanPS-BoldMT"/>
              <a:ea typeface="宋体" panose="02010600030101010101" pitchFamily="2" charset="-122"/>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函数所用的转换说明与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函数几乎相同。主要的区别是，对于</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都使用</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转换说明。而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只把它们用于</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类型，对于</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类型时要使用</a:t>
            </a:r>
            <a:r>
              <a:rPr lang="en-US" altLang="zh-CN" sz="1800" b="0" i="0" u="none" strike="noStrike" baseline="0" dirty="0">
                <a:latin typeface="TimesNewRomanPSMT"/>
                <a:ea typeface="宋体" panose="02010600030101010101" pitchFamily="2" charset="-122"/>
              </a:rPr>
              <a:t>l</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修饰符。表</a:t>
            </a:r>
            <a:r>
              <a:rPr lang="en-US" altLang="zh-CN" sz="1800" b="0" i="0" u="none" strike="noStrike" baseline="0" dirty="0">
                <a:latin typeface="TimesNewRomanPSMT"/>
              </a:rPr>
              <a:t>4.6</a:t>
            </a:r>
            <a:r>
              <a:rPr lang="zh-CN" altLang="en-US" sz="1800" b="0" i="0" u="none" strike="noStrike" baseline="0" dirty="0">
                <a:latin typeface="宋体" panose="02010600030101010101" pitchFamily="2" charset="-122"/>
                <a:ea typeface="宋体" panose="02010600030101010101" pitchFamily="2" charset="-122"/>
              </a:rPr>
              <a:t>列出了</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标准中常用的转换说明。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Bold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917190" y="3133725"/>
            <a:ext cx="7169785" cy="3441700"/>
          </a:xfrm>
          <a:prstGeom prst="rect">
            <a:avLst/>
          </a:prstGeom>
        </p:spPr>
      </p:pic>
      <p:pic>
        <p:nvPicPr>
          <p:cNvPr id="6" name="图片 5"/>
          <p:cNvPicPr>
            <a:picLocks noChangeAspect="1"/>
          </p:cNvPicPr>
          <p:nvPr/>
        </p:nvPicPr>
        <p:blipFill>
          <a:blip r:embed="rId2"/>
          <a:stretch>
            <a:fillRect/>
          </a:stretch>
        </p:blipFill>
        <p:spPr>
          <a:xfrm>
            <a:off x="4872190" y="2905158"/>
            <a:ext cx="2447619" cy="228571"/>
          </a:xfrm>
          <a:prstGeom prst="rect">
            <a:avLst/>
          </a:prstGeom>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7" name="内容占位符 6"/>
          <p:cNvSpPr>
            <a:spLocks noGrp="1"/>
          </p:cNvSpPr>
          <p:nvPr>
            <p:ph idx="1"/>
          </p:nvPr>
        </p:nvSpPr>
        <p:spPr>
          <a:xfrm>
            <a:off x="838200" y="1758732"/>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可以在表</a:t>
            </a:r>
            <a:r>
              <a:rPr lang="en-US" altLang="zh-CN" sz="1800" b="0" i="0" u="none" strike="noStrike" baseline="0" dirty="0">
                <a:latin typeface="TimesNewRomanPSMT"/>
                <a:ea typeface="宋体" panose="02010600030101010101" pitchFamily="2" charset="-122"/>
              </a:rPr>
              <a:t>4.6</a:t>
            </a:r>
            <a:r>
              <a:rPr lang="zh-CN" altLang="en-US" sz="1800" b="0" i="0" u="none" strike="noStrike" baseline="0" dirty="0">
                <a:latin typeface="宋体" panose="02010600030101010101" pitchFamily="2" charset="-122"/>
                <a:ea typeface="宋体" panose="02010600030101010101" pitchFamily="2" charset="-122"/>
              </a:rPr>
              <a:t>所列的转换说明中（百分号和转换字符之间）使用修饰符。如果要使用多个修饰符，必须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按表</a:t>
            </a:r>
            <a:r>
              <a:rPr lang="en-US" altLang="zh-CN" sz="1800" b="0" i="0" u="none" strike="noStrike" baseline="0" dirty="0">
                <a:latin typeface="TimesNewRomanPSMT"/>
                <a:ea typeface="宋体" panose="02010600030101010101" pitchFamily="2" charset="-122"/>
              </a:rPr>
              <a:t>4.7</a:t>
            </a:r>
            <a:r>
              <a:rPr lang="zh-CN" altLang="en-US" sz="1800" b="0" i="0" u="none" strike="noStrike" baseline="0" dirty="0">
                <a:latin typeface="宋体" panose="02010600030101010101" pitchFamily="2" charset="-122"/>
                <a:ea typeface="宋体" panose="02010600030101010101" pitchFamily="2" charset="-122"/>
              </a:rPr>
              <a:t>所列的顺序书写。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BoldMT"/>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1784985" y="2574290"/>
            <a:ext cx="8841105" cy="35934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722340"/>
          </a:xfrm>
        </p:spPr>
        <p:txBody>
          <a:bodyPr>
            <a:normAutofit/>
          </a:bodyPr>
          <a:lstStyle/>
          <a:p>
            <a:r>
              <a:rPr lang="en-US" altLang="zh-CN" sz="4000" dirty="0">
                <a:latin typeface="微软雅黑 Light" panose="020B0502040204020203" pitchFamily="34" charset="-122"/>
                <a:ea typeface="微软雅黑 Light" panose="020B0502040204020203" pitchFamily="34" charset="-122"/>
              </a:rPr>
              <a:t>JZ</a:t>
            </a:r>
            <a:r>
              <a:rPr lang="zh-CN" altLang="en-US" sz="4000" dirty="0">
                <a:latin typeface="微软雅黑 Light" panose="020B0502040204020203" pitchFamily="34" charset="-122"/>
                <a:ea typeface="微软雅黑 Light" panose="020B0502040204020203" pitchFamily="34" charset="-122"/>
              </a:rPr>
              <a:t>要求</a:t>
            </a:r>
            <a:endParaRPr lang="zh-CN" altLang="en-US" sz="40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1091565" y="2080260"/>
            <a:ext cx="9576435" cy="3177540"/>
          </a:xfrm>
        </p:spPr>
        <p:txBody>
          <a:bodyPr/>
          <a:lstStyle/>
          <a:p>
            <a:pPr marL="457200" indent="-457200" algn="l">
              <a:buAutoNum type="arabicPeriod"/>
            </a:pPr>
            <a:r>
              <a:rPr lang="zh-CN" altLang="en-US" dirty="0"/>
              <a:t>视频中演示的代码，都得能独立编写，并运行成功</a:t>
            </a:r>
            <a:endParaRPr lang="zh-CN" altLang="en-US" dirty="0"/>
          </a:p>
          <a:p>
            <a:pPr marL="457200" indent="-457200" algn="l">
              <a:buAutoNum type="arabicPeriod"/>
            </a:pPr>
            <a:r>
              <a:rPr lang="zh-CN" altLang="en-US" dirty="0"/>
              <a:t>坐在电脑前看本套视频</a:t>
            </a:r>
            <a:endParaRPr lang="zh-CN" altLang="en-US" dirty="0"/>
          </a:p>
          <a:p>
            <a:pPr marL="457200" indent="-457200" algn="l">
              <a:buAutoNum type="arabicPeriod"/>
            </a:pPr>
            <a:r>
              <a:rPr lang="zh-CN" altLang="en-US" dirty="0"/>
              <a:t>学好是</a:t>
            </a:r>
            <a:r>
              <a:rPr lang="en-US" altLang="zh-CN" dirty="0"/>
              <a:t>C</a:t>
            </a:r>
            <a:r>
              <a:rPr lang="zh-CN" altLang="en-US" dirty="0"/>
              <a:t>语言，是敲代码写出来的，不是看视频看出来，一定要多动手</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编程并非像描述那样是一个线性的过程。有时，要在不同的步骤之间往复。例如，在写代码时发现之前</a:t>
            </a:r>
            <a:endParaRPr lang="en-US" altLang="zh-CN" dirty="0"/>
          </a:p>
          <a:p>
            <a:r>
              <a:rPr lang="zh-CN" altLang="en-US" dirty="0"/>
              <a:t>的设计不切实际，或者想到了一个更好的解决方案，或者等程序运行后，想改变原来的设计思路。对程</a:t>
            </a:r>
            <a:endParaRPr lang="en-US" altLang="zh-CN" dirty="0"/>
          </a:p>
          <a:p>
            <a:r>
              <a:rPr lang="zh-CN" altLang="en-US" dirty="0"/>
              <a:t>序做文字注释为今后的修改提供了方便。</a:t>
            </a:r>
            <a:endParaRPr lang="en-US" altLang="zh-CN" dirty="0"/>
          </a:p>
        </p:txBody>
      </p:sp>
      <p:sp>
        <p:nvSpPr>
          <p:cNvPr id="2" name="标题 1"/>
          <p:cNvSpPr>
            <a:spLocks noGrp="1"/>
          </p:cNvSpPr>
          <p:nvPr>
            <p:ph type="title"/>
          </p:nvPr>
        </p:nvSpPr>
        <p:spPr/>
        <p:txBody>
          <a:bodyPr/>
          <a:lstStyle/>
          <a:p>
            <a:r>
              <a:rPr lang="en-US" altLang="zh-CN" dirty="0"/>
              <a:t>1.7.8 </a:t>
            </a:r>
            <a:r>
              <a:rPr lang="zh-CN" altLang="en-US" dirty="0"/>
              <a:t>说明</a:t>
            </a:r>
            <a:endParaRPr lang="zh-CN" altLang="en-US"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pic>
        <p:nvPicPr>
          <p:cNvPr id="5" name="图片 4"/>
          <p:cNvPicPr>
            <a:picLocks noChangeAspect="1"/>
          </p:cNvPicPr>
          <p:nvPr/>
        </p:nvPicPr>
        <p:blipFill>
          <a:blip r:embed="rId1"/>
          <a:stretch>
            <a:fillRect/>
          </a:stretch>
        </p:blipFill>
        <p:spPr>
          <a:xfrm>
            <a:off x="1873885" y="1541780"/>
            <a:ext cx="8848725" cy="4210050"/>
          </a:xfrm>
          <a:prstGeom prst="rect">
            <a:avLst/>
          </a:prstGeom>
        </p:spPr>
      </p:pic>
      <p:pic>
        <p:nvPicPr>
          <p:cNvPr id="10" name="图片 9"/>
          <p:cNvPicPr>
            <a:picLocks noChangeAspect="1"/>
          </p:cNvPicPr>
          <p:nvPr/>
        </p:nvPicPr>
        <p:blipFill>
          <a:blip r:embed="rId2"/>
          <a:stretch>
            <a:fillRect/>
          </a:stretch>
        </p:blipFill>
        <p:spPr>
          <a:xfrm>
            <a:off x="8867842" y="1910978"/>
            <a:ext cx="333333" cy="238095"/>
          </a:xfrm>
          <a:prstGeom prst="rect">
            <a:avLst/>
          </a:prstGeom>
        </p:spPr>
      </p:pic>
      <p:sp>
        <p:nvSpPr>
          <p:cNvPr id="12" name="内容占位符 11"/>
          <p:cNvSpPr>
            <a:spLocks noGrp="1"/>
          </p:cNvSpPr>
          <p:nvPr>
            <p:ph idx="1"/>
          </p:nvPr>
        </p:nvSpPr>
        <p:spPr/>
        <p:txBody>
          <a:bodyPr/>
          <a:lstStyle/>
          <a:p>
            <a:endParaRPr lang="zh-CN" altLang="en-US" dirty="0"/>
          </a:p>
          <a:p>
            <a:endParaRPr lang="zh-CN" altLang="en-US" dirty="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如你所见，使用转换说明比较复杂，而且这些表中还省略了一些特性。省略的主要特性是，从高度格式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化源中读取选定数据，如穿孔卡或其他数据记录。因为在本书中，</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主要作为与程序交互的便利工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具，所以我们不在书中讨论更复杂的特性。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从</a:t>
            </a:r>
            <a:r>
              <a:rPr lang="en-US" altLang="zh-CN" sz="1800" b="1" i="0" u="none" strike="noStrike" baseline="0" dirty="0" err="1">
                <a:latin typeface="TimesNewRomanPS-BoldMT"/>
                <a:ea typeface="宋体" panose="02010600030101010101" pitchFamily="2" charset="-122"/>
              </a:rPr>
              <a:t>scanf</a:t>
            </a:r>
            <a:r>
              <a:rPr lang="en-US" altLang="zh-CN" sz="1800" b="1" i="0" u="none" strike="noStrike" baseline="0" dirty="0">
                <a:latin typeface="TimesNewRomanPS-BoldMT"/>
                <a:ea typeface="宋体" panose="02010600030101010101" pitchFamily="2" charset="-122"/>
              </a:rPr>
              <a:t>()</a:t>
            </a:r>
            <a:r>
              <a:rPr lang="zh-CN" altLang="en-US" sz="1800" b="1" i="0" u="none" strike="noStrike" baseline="0" dirty="0">
                <a:latin typeface="宋体" panose="02010600030101010101" pitchFamily="2" charset="-122"/>
                <a:ea typeface="宋体" panose="02010600030101010101" pitchFamily="2" charset="-122"/>
              </a:rPr>
              <a:t>角度看输入</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接下来，我们更详细地研究</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怎样读取输入。假设</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根据一个</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转换说明读取一个整数。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每次读取一个字符，跳过所有的空白字符，直至遇到第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个非空白字符才开始读取</a:t>
            </a:r>
            <a:r>
              <a:rPr lang="zh-CN" altLang="en-US" sz="1800" b="0" i="0" u="none" strike="noStrike" baseline="0" dirty="0">
                <a:latin typeface="宋体" panose="02010600030101010101" pitchFamily="2" charset="-122"/>
                <a:ea typeface="宋体" panose="02010600030101010101" pitchFamily="2" charset="-122"/>
              </a:rPr>
              <a:t>。因为要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读取整数，所以</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希望发现一个数字字符或者一个符号（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）。如果找到一个数字或符号，它便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保存该字符，并读取下一个字符。如果下一个字符是数字，它便保存该数字并读取下一个字符。</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不断地读取和保存字符，直至遇到非数字字符。如果遇到一个非数字字符，它便认为读到了整数的末尾。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把非数字字符放回输入。这意味着程序在下一次读取输入时，首先读到的是上一次读取丢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弃的非数字字符。最后，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计算已读取数字（可能还有符号）相应的数值，并将计算后的值放入指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定的变量中。</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使用字段宽度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字段结尾或第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个空白字符处停止读取</a:t>
            </a:r>
            <a:r>
              <a:rPr lang="zh-CN" altLang="en-US" sz="1800" b="0" i="0" u="none" strike="noStrike" baseline="0" dirty="0">
                <a:latin typeface="宋体" panose="02010600030101010101" pitchFamily="2" charset="-122"/>
                <a:ea typeface="宋体" panose="02010600030101010101" pitchFamily="2" charset="-122"/>
              </a:rPr>
              <a:t>（满足两个条件之一便停止）。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个非空白字符</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而不是数字，会发生什么情况？</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将停在那里，并把</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放回输入中，不会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把值赋给指定变量。程序在下一次读取输入时，首先读到的字符是</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。如果程序只使用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转换说明，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就一直无法越过</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读下一个字符。另外，如果使用带多个转换说明的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规定在第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个出错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处停止读取输入。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用其他数值匹配的转换说明读取输入和用</a:t>
            </a:r>
            <a:r>
              <a:rPr lang="en-US" altLang="zh-CN" sz="1800" b="0" i="0" u="none" strike="noStrike" baseline="0" dirty="0">
                <a:latin typeface="TimesNewRomanPSMT"/>
                <a:ea typeface="宋体" panose="02010600030101010101" pitchFamily="2" charset="-122"/>
              </a:rPr>
              <a:t>%d </a:t>
            </a:r>
            <a:r>
              <a:rPr lang="zh-CN" altLang="en-US" sz="1800" b="0" i="0" u="none" strike="noStrike" baseline="0" dirty="0">
                <a:latin typeface="宋体" panose="02010600030101010101" pitchFamily="2" charset="-122"/>
                <a:ea typeface="宋体" panose="02010600030101010101" pitchFamily="2" charset="-122"/>
              </a:rPr>
              <a:t>的情况相同。区别在于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会把更多字符识别成数字的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一部分。例如，</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转换说明要求</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识别十六进制数</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。浮点转换说明要求</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识别小数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记数法（指数记数法）和新增的</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记数法（十六进制指数记数法）。</a:t>
            </a:r>
            <a:endParaRPr lang="zh-CN" altLang="en-US"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a:t>
            </a:r>
            <a:r>
              <a:rPr lang="en-US" altLang="zh-CN" sz="1800" b="0" i="0" u="none" strike="noStrike" baseline="0" dirty="0">
                <a:solidFill>
                  <a:srgbClr val="FF0000"/>
                </a:solidFill>
                <a:latin typeface="TimesNewRomanPSMT"/>
                <a:ea typeface="宋体" panose="02010600030101010101" pitchFamily="2" charset="-122"/>
              </a:rPr>
              <a:t>%s</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读取除空白以外的所有字符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跳过空白开始读取第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个非空白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字符，并保存非空白字符直到再次遇到空白。这意味着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根据</a:t>
            </a:r>
            <a:r>
              <a:rPr lang="en-US" altLang="zh-CN" sz="1800" b="0" i="0" u="none" strike="noStrike" baseline="0" dirty="0">
                <a:latin typeface="TimesNewRomanPSMT"/>
                <a:ea typeface="宋体" panose="02010600030101010101" pitchFamily="2" charset="-122"/>
              </a:rPr>
              <a:t>%s </a:t>
            </a:r>
            <a:r>
              <a:rPr lang="zh-CN" altLang="en-US" sz="1800" b="0" i="0" u="none" strike="noStrike" baseline="0" dirty="0">
                <a:latin typeface="宋体" panose="02010600030101010101" pitchFamily="2" charset="-122"/>
                <a:ea typeface="宋体" panose="02010600030101010101" pitchFamily="2" charset="-122"/>
              </a:rPr>
              <a:t>转换说明读取一个单词，即不包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含空白字符的字符串。如果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使用字段宽度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字段末尾或第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个空白字符处停止读取</a:t>
            </a:r>
            <a:r>
              <a:rPr lang="zh-CN" altLang="en-US" sz="1800" b="0" i="0" u="none" strike="noStrike" baseline="0" dirty="0">
                <a:latin typeface="宋体" panose="02010600030101010101" pitchFamily="2" charset="-122"/>
                <a:ea typeface="宋体" panose="02010600030101010101" pitchFamily="2" charset="-122"/>
              </a:rPr>
              <a:t>。无法利用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字段宽度让只有一个</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读取多个单词。最后要注意一点：当</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把字符串放进指定数组中时，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它会在字符序列的末尾加上</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，让数组中的内容成为一个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字符串。</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实际上，在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并不是最常用的输入函数。这里重点介绍它是因为它能读取不同类型的数据。</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语言还有其他的输入函数，如 </a:t>
            </a:r>
            <a:r>
              <a:rPr lang="en-US" altLang="zh-CN" sz="1800" b="0" i="0" u="none" strike="noStrike" baseline="0" dirty="0" err="1">
                <a:solidFill>
                  <a:srgbClr val="FF0000"/>
                </a:solidFill>
                <a:latin typeface="TimesNewRomanPSMT"/>
                <a:ea typeface="宋体" panose="02010600030101010101" pitchFamily="2" charset="-122"/>
              </a:rPr>
              <a:t>getchar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 </a:t>
            </a:r>
            <a:r>
              <a:rPr lang="en-US" altLang="zh-CN" sz="1800" b="0" i="0" u="none" strike="noStrike" baseline="0" dirty="0" err="1">
                <a:solidFill>
                  <a:srgbClr val="FF0000"/>
                </a:solidFill>
                <a:latin typeface="TimesNewRomanPSMT"/>
                <a:ea typeface="宋体" panose="02010600030101010101" pitchFamily="2" charset="-122"/>
              </a:rPr>
              <a:t>fgets</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。这两个函数更适合处理一些特殊情况，如读取单个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字符或包含空格的字符串。我们将在第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章中讨论这些函数。目前，无论程序中需要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读取整数、小数、字符还是字符串，都可以使用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zh-CN" altLang="en-US"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en-US" altLang="zh-CN" sz="1800" b="1" i="0" u="none" strike="noStrike" baseline="0" dirty="0">
                <a:latin typeface="TimesNewRomanPS-BoldMT"/>
              </a:rPr>
              <a:t>2.</a:t>
            </a:r>
            <a:r>
              <a:rPr lang="zh-CN" altLang="en-US" sz="1800" b="1" i="0" u="none" strike="noStrike" baseline="0" dirty="0">
                <a:latin typeface="宋体" panose="02010600030101010101" pitchFamily="2" charset="-122"/>
                <a:ea typeface="宋体" panose="02010600030101010101" pitchFamily="2" charset="-122"/>
              </a:rPr>
              <a:t>格式字符串中的普通字符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函数允许把普通字符放在格式字符串中。除空格字符外的普通字符必须与输入字符串严格匹配。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例如，假设在两个转换说明中添加一个逗号：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pt-BR" altLang="zh-CN" sz="1800" b="0" i="0" u="none" strike="noStrike" baseline="0" dirty="0">
                <a:latin typeface="TimesNewRomanPSMT"/>
              </a:rPr>
              <a:t>scanf("%d,%d", &amp;n, &amp;m);</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函数将其解释成：用户将输入一个数字、一个逗号，然后再输入一个数字。也就是说，用户必须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像下面这样进行输入两个整数：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88,121</a:t>
            </a:r>
            <a:endParaRPr lang="zh-CN" altLang="en-US"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由于格式字符串中，</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后面紧跟逗号，所以必须在输入</a:t>
            </a:r>
            <a:r>
              <a:rPr lang="en-US" altLang="zh-CN" sz="1800" b="0" i="0" u="none" strike="noStrike" baseline="0" dirty="0">
                <a:latin typeface="TimesNewRomanPSMT"/>
                <a:ea typeface="宋体" panose="02010600030101010101" pitchFamily="2" charset="-122"/>
              </a:rPr>
              <a:t>88</a:t>
            </a:r>
            <a:r>
              <a:rPr lang="zh-CN" altLang="en-US" sz="1800" b="0" i="0" u="none" strike="noStrike" baseline="0" dirty="0">
                <a:latin typeface="宋体" panose="02010600030101010101" pitchFamily="2" charset="-122"/>
                <a:ea typeface="宋体" panose="02010600030101010101" pitchFamily="2" charset="-122"/>
              </a:rPr>
              <a:t>后再输入一个逗号。但是，由于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会跳过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整数前面的空白，所以下面两种输入方式都可以：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88, 121</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88,</a:t>
            </a:r>
            <a:endParaRPr lang="en-US" altLang="zh-CN" sz="1800" b="0" i="0" u="none" strike="noStrike" baseline="0" dirty="0">
              <a:latin typeface="TimesNewRomanPSMT"/>
            </a:endParaRPr>
          </a:p>
          <a:p>
            <a:pPr algn="l"/>
            <a:r>
              <a:rPr lang="en-US" altLang="zh-CN" sz="1800" b="0" i="0" u="none" strike="noStrike" baseline="0" dirty="0">
                <a:latin typeface="TimesNewRomanPSMT"/>
              </a:rPr>
              <a:t>121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格式字符串中的空白意味着跳过下一个输入项前面的所有空白。例如，对于下面的语句：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scanf("%d</a:t>
            </a:r>
            <a:r>
              <a:rPr lang="en-US" altLang="pt-BR" sz="1800" b="0" i="0" u="none" strike="noStrike" baseline="0" dirty="0">
                <a:latin typeface="TimesNewRomanPSMT"/>
                <a:ea typeface="宋体" panose="02010600030101010101" pitchFamily="2" charset="-122"/>
              </a:rPr>
              <a:t> </a:t>
            </a:r>
            <a:r>
              <a:rPr lang="pt-BR" altLang="zh-CN" sz="1800" b="0" i="0" u="none" strike="noStrike" baseline="0" dirty="0">
                <a:latin typeface="TimesNewRomanPSMT"/>
                <a:ea typeface="宋体" panose="02010600030101010101" pitchFamily="2" charset="-122"/>
              </a:rPr>
              <a:t>,%d", &amp;n, &amp;m);</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以下的输入格式都没问题：</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88,121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88 ,121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88 , 121</a:t>
            </a:r>
            <a:endParaRPr lang="zh-CN" altLang="en-US"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请注意，</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所有空白</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的概念包括没有空格的特殊情况。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除了</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，其他转换说明都会自动跳过待输入值前面所有的空白。因此，</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d%d</a:t>
            </a:r>
            <a:r>
              <a:rPr lang="en-US" altLang="zh-CN" sz="1800" b="0" i="0" u="none" strike="noStrike" baseline="0" dirty="0">
                <a:latin typeface="TimesNewRomanPSMT"/>
                <a:ea typeface="宋体" panose="02010600030101010101" pitchFamily="2" charset="-122"/>
              </a:rPr>
              <a:t>", &amp;n, &amp;m)</a:t>
            </a:r>
            <a:r>
              <a:rPr lang="zh-CN" altLang="en-US" sz="1800" b="0" i="0" u="none" strike="noStrike" baseline="0" dirty="0">
                <a:latin typeface="宋体" panose="02010600030101010101" pitchFamily="2" charset="-122"/>
                <a:ea typeface="宋体" panose="02010600030101010101" pitchFamily="2" charset="-122"/>
              </a:rPr>
              <a:t>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 %d", &amp;n, &amp;m)</a:t>
            </a:r>
            <a:r>
              <a:rPr lang="zh-CN" altLang="en-US" sz="1800" b="0" i="0" u="none" strike="noStrike" baseline="0" dirty="0">
                <a:latin typeface="宋体" panose="02010600030101010101" pitchFamily="2" charset="-122"/>
                <a:ea typeface="宋体" panose="02010600030101010101" pitchFamily="2" charset="-122"/>
              </a:rPr>
              <a:t>的行为相同。对于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，在格式字符串中添加一个空格字符会有所不同。例如，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如果把</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放在格式字符串中的空格前面，</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便会跳过空格，从第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个非空白字符开始读取。也就是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说，</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("%c", &amp;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从输入中的第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个字符开始读取，而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 %c", &amp;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则从第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个非空白字符开始读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取。</a:t>
            </a:r>
            <a:endParaRPr lang="zh-CN" altLang="en-US"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4.4.5 </a:t>
            </a:r>
            <a:r>
              <a:rPr lang="zh-CN" altLang="en-US"/>
              <a:t>使用</a:t>
            </a:r>
            <a:r>
              <a:rPr lang="en-US" altLang="zh-CN"/>
              <a:t>scanf</a:t>
            </a:r>
            <a:r>
              <a:rPr lang="en-US" altLang="zh-CN" dirty="0"/>
              <a:t>()</a:t>
            </a:r>
            <a:endParaRPr lang="zh-CN" altLang="en-US" dirty="0"/>
          </a:p>
        </p:txBody>
      </p:sp>
      <p:sp>
        <p:nvSpPr>
          <p:cNvPr id="4" name="内容占位符 3"/>
          <p:cNvSpPr>
            <a:spLocks noGrp="1"/>
          </p:cNvSpPr>
          <p:nvPr>
            <p:ph idx="1"/>
          </p:nvPr>
        </p:nvSpPr>
        <p:spPr/>
        <p:txBody>
          <a:bodyPr/>
          <a:lstStyle/>
          <a:p>
            <a:pPr algn="l"/>
            <a:r>
              <a:rPr lang="en-US" altLang="zh-CN" sz="1800" b="1" i="0" u="none" strike="noStrike" baseline="0" dirty="0">
                <a:latin typeface="TimesNewRomanPS-BoldMT"/>
              </a:rPr>
              <a:t>3.scanf()</a:t>
            </a:r>
            <a:r>
              <a:rPr lang="zh-CN" altLang="en-US" sz="1800" b="1" i="0" u="none" strike="noStrike" baseline="0" dirty="0">
                <a:latin typeface="宋体" panose="02010600030101010101" pitchFamily="2" charset="-122"/>
                <a:ea typeface="宋体" panose="02010600030101010101" pitchFamily="2" charset="-122"/>
              </a:rPr>
              <a:t>的返回值</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返回成功读取的项数</a:t>
            </a:r>
            <a:r>
              <a:rPr lang="zh-CN" altLang="en-US" sz="1800" b="0" i="0" u="none" strike="noStrike" baseline="0" dirty="0">
                <a:latin typeface="宋体" panose="02010600030101010101" pitchFamily="2" charset="-122"/>
                <a:ea typeface="宋体" panose="02010600030101010101" pitchFamily="2" charset="-122"/>
              </a:rPr>
              <a:t>。如果没有读取任何项，且需要读取一个数字而用户却输入一个非数值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字符串，</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便返回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检测到</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文件结尾</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时，会返回</a:t>
            </a:r>
            <a:r>
              <a:rPr lang="en-US" altLang="zh-CN" sz="1800" b="0" i="0" u="none" strike="noStrike" baseline="0" dirty="0">
                <a:solidFill>
                  <a:srgbClr val="FF0000"/>
                </a:solidFill>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中定义的特殊值，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通常用</a:t>
            </a:r>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指令把</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定义为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）。我们将在第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章中讨论文件结尾的相关内容以及如何利用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返回值。在读者学会</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语句后，便可使用</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的返回值来检测和处理不匹配的输入。</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许多初学者经常忽略第</a:t>
            </a:r>
            <a:r>
              <a:rPr lang="en-US" altLang="zh-CN" dirty="0"/>
              <a:t>1</a:t>
            </a:r>
            <a:r>
              <a:rPr lang="zh-CN" altLang="en-US" dirty="0"/>
              <a:t>步和第</a:t>
            </a:r>
            <a:r>
              <a:rPr lang="en-US" altLang="zh-CN" dirty="0"/>
              <a:t>2</a:t>
            </a:r>
            <a:r>
              <a:rPr lang="zh-CN" altLang="en-US" dirty="0"/>
              <a:t>步（定义程序目标和设计程序），直接跳到第</a:t>
            </a:r>
            <a:r>
              <a:rPr lang="en-US" altLang="zh-CN" dirty="0"/>
              <a:t>3</a:t>
            </a:r>
            <a:r>
              <a:rPr lang="zh-CN" altLang="en-US" dirty="0"/>
              <a:t>步（编写代码）。刚开</a:t>
            </a:r>
            <a:endParaRPr lang="en-US" altLang="zh-CN" dirty="0"/>
          </a:p>
          <a:p>
            <a:r>
              <a:rPr lang="zh-CN" altLang="en-US" dirty="0"/>
              <a:t>始学习时，编写的程序非常简单，完全可以在脑中构思好整个过程。即使写错了，也很容易发现。但是，</a:t>
            </a:r>
            <a:endParaRPr lang="en-US" altLang="zh-CN" dirty="0"/>
          </a:p>
          <a:p>
            <a:r>
              <a:rPr lang="zh-CN" altLang="en-US" dirty="0"/>
              <a:t>随着编写的程序越来越庞大、越来越复杂，动脑不动手可不行，而且程序中隐藏的错误也越来越难找。</a:t>
            </a:r>
            <a:endParaRPr lang="en-US" altLang="zh-CN" dirty="0"/>
          </a:p>
          <a:p>
            <a:r>
              <a:rPr lang="zh-CN" altLang="en-US" dirty="0"/>
              <a:t>最终，那些跳过前两个步骤的人往往浪费了更多的时间，因为他们写出的程序难看、缺乏条理、让人难</a:t>
            </a:r>
            <a:endParaRPr lang="en-US" altLang="zh-CN" dirty="0"/>
          </a:p>
          <a:p>
            <a:r>
              <a:rPr lang="zh-CN" altLang="en-US" dirty="0"/>
              <a:t>以理解。要编写的程序越大越复杂，事先定义和设计程序环节的工作量就越大。</a:t>
            </a:r>
            <a:endParaRPr lang="en-US" altLang="zh-CN" dirty="0"/>
          </a:p>
          <a:p>
            <a:endParaRPr lang="en-US" altLang="zh-CN" dirty="0"/>
          </a:p>
          <a:p>
            <a:endParaRPr lang="en-US" altLang="zh-CN" dirty="0"/>
          </a:p>
          <a:p>
            <a:r>
              <a:rPr lang="zh-CN" altLang="en-US" dirty="0"/>
              <a:t>磨刀不误砍柴工，应该养成先规划再动手编写代码的好习惯，用纸和笔记录下程序的目标和设计框架。</a:t>
            </a:r>
            <a:endParaRPr lang="en-US" altLang="zh-CN" dirty="0"/>
          </a:p>
          <a:p>
            <a:r>
              <a:rPr lang="zh-CN" altLang="en-US" dirty="0"/>
              <a:t>这样在编写代码的过程中会更加得心应手、条理清晰。</a:t>
            </a:r>
            <a:endParaRPr lang="en-US" altLang="zh-CN" dirty="0"/>
          </a:p>
        </p:txBody>
      </p:sp>
      <p:sp>
        <p:nvSpPr>
          <p:cNvPr id="2" name="标题 1"/>
          <p:cNvSpPr>
            <a:spLocks noGrp="1"/>
          </p:cNvSpPr>
          <p:nvPr>
            <p:ph type="title"/>
          </p:nvPr>
        </p:nvSpPr>
        <p:spPr/>
        <p:txBody>
          <a:bodyPr/>
          <a:lstStyle/>
          <a:p>
            <a:r>
              <a:rPr lang="en-US" altLang="zh-CN" dirty="0"/>
              <a:t>1.7.8 </a:t>
            </a:r>
            <a:r>
              <a:rPr lang="zh-CN" altLang="en-US" dirty="0"/>
              <a:t>说明</a:t>
            </a:r>
            <a:endParaRPr lang="zh-CN" altLang="en-US"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都可以使用</a:t>
            </a:r>
            <a:r>
              <a:rPr lang="zh-CN" altLang="en-US"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修饰符</a:t>
            </a:r>
            <a:r>
              <a:rPr lang="zh-CN" altLang="en-US" sz="1800" b="0" i="0" u="none" strike="noStrike" baseline="0" dirty="0">
                <a:latin typeface="宋体" panose="02010600030101010101" pitchFamily="2" charset="-122"/>
                <a:ea typeface="宋体" panose="02010600030101010101" pitchFamily="2" charset="-122"/>
              </a:rPr>
              <a:t>来修改转换说明的含义。但是，它们的用法不太一样。首先，我们来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看</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修饰符。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如果你不想预先指定字段宽度，希望通过程序来指定，那么可以用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修饰符代替字段宽度。但还是要用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一个参数告诉函数，字段宽度应该是多少。也就是说，如果转换说明是</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，那么参数列表中应包含</a:t>
            </a:r>
            <a:r>
              <a:rPr lang="zh-CN" altLang="en-US"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对应的值。这个技巧也可用于浮点值指定精度和字段宽度。程序清单</a:t>
            </a:r>
            <a:r>
              <a:rPr lang="en-US" altLang="zh-CN" sz="1800" b="0" i="0" u="none" strike="noStrike" baseline="0" dirty="0">
                <a:latin typeface="TimesNewRomanPSMT"/>
                <a:ea typeface="宋体" panose="02010600030101010101" pitchFamily="2" charset="-122"/>
              </a:rPr>
              <a:t>4.16</a:t>
            </a:r>
            <a:r>
              <a:rPr lang="zh-CN" altLang="en-US" sz="1800" b="0" i="0" u="none" strike="noStrike" baseline="0" dirty="0">
                <a:latin typeface="宋体" panose="02010600030101010101" pitchFamily="2" charset="-122"/>
                <a:ea typeface="宋体" panose="02010600030101010101" pitchFamily="2" charset="-122"/>
              </a:rPr>
              <a:t>演示了相关用法。</a:t>
            </a:r>
            <a:endParaRPr lang="zh-CN" altLang="en-US" dirty="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4.16 </a:t>
            </a:r>
            <a:r>
              <a:rPr lang="en-US" altLang="zh-CN" sz="1800" b="1" i="0" u="none" strike="noStrike" baseline="0" dirty="0" err="1">
                <a:latin typeface="TimesNewRomanPS-BoldMT"/>
                <a:ea typeface="宋体" panose="02010600030101010101" pitchFamily="2" charset="-122"/>
              </a:rPr>
              <a:t>varwid.c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varwid.c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使用变宽输出字段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unsigned width, precision;</a:t>
            </a:r>
            <a:endParaRPr lang="en-US" altLang="zh-CN" sz="1800" b="0" i="0" u="none" strike="noStrike" baseline="0" dirty="0">
              <a:latin typeface="TimesNewRomanPSMT"/>
            </a:endParaRPr>
          </a:p>
          <a:p>
            <a:pPr algn="l"/>
            <a:r>
              <a:rPr lang="en-US" altLang="zh-CN" sz="1800" b="0" i="0" u="none" strike="noStrike" baseline="0" dirty="0">
                <a:latin typeface="TimesNewRomanPSMT"/>
              </a:rPr>
              <a:t>int number = 256;</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weight = 242.5;</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("Enter a field width:\n");</a:t>
            </a:r>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 &amp;width);</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number is :%*d:\n", width, number);</a:t>
            </a:r>
            <a:endParaRPr lang="zh-CN" altLang="en-US"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("Now enter a width and a precision:\n");</a:t>
            </a:r>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 %d", &amp;width, &amp;precision);</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("Weight = %*.*f\n", width, precision, weight);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变量</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提供字段宽度，</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是待打印的数字。因为转换说明中</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的前面，所以在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的参数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列表中，</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的前面。同样，</a:t>
            </a:r>
            <a:r>
              <a:rPr lang="en-US" altLang="zh-CN" sz="1800" b="0" i="0" u="none" strike="noStrike" baseline="0" dirty="0">
                <a:latin typeface="TimesNewRomanPSMT"/>
                <a:ea typeface="宋体" panose="02010600030101010101" pitchFamily="2" charset="-122"/>
              </a:rPr>
              <a:t>width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precision</a:t>
            </a:r>
            <a:r>
              <a:rPr lang="zh-CN" altLang="en-US" sz="1800" b="0" i="0" u="none" strike="noStrike" baseline="0" dirty="0">
                <a:latin typeface="宋体" panose="02010600030101010101" pitchFamily="2" charset="-122"/>
                <a:ea typeface="宋体" panose="02010600030101010101" pitchFamily="2" charset="-122"/>
              </a:rPr>
              <a:t>提供打印</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的格式化信息。下面是一个运行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 a field width:</a:t>
            </a:r>
            <a:endParaRPr lang="en-US" altLang="zh-CN" sz="1800" b="0" i="0" u="none" strike="noStrike" baseline="0" dirty="0">
              <a:latin typeface="TimesNewRomanPSMT"/>
            </a:endParaRPr>
          </a:p>
          <a:p>
            <a:pPr algn="l"/>
            <a:r>
              <a:rPr lang="en-US" altLang="zh-CN" sz="1800" b="1" i="0" u="none" strike="noStrike" baseline="0" dirty="0">
                <a:latin typeface="TimesNewRomanPS-BoldMT"/>
              </a:rPr>
              <a:t>6</a:t>
            </a:r>
            <a:endParaRPr lang="en-US" altLang="zh-CN" sz="1800" b="1" i="0" u="none" strike="noStrike" baseline="0" dirty="0">
              <a:latin typeface="TimesNewRomanPS-BoldMT"/>
            </a:endParaRPr>
          </a:p>
          <a:p>
            <a:pPr algn="l"/>
            <a:r>
              <a:rPr lang="en-US" altLang="zh-CN" sz="1800" b="0" i="0" u="none" strike="noStrike" baseline="0" dirty="0">
                <a:latin typeface="TimesNewRomanPSMT"/>
              </a:rPr>
              <a:t>The number is : 256:</a:t>
            </a:r>
            <a:endParaRPr lang="en-US" altLang="zh-CN" sz="1800" b="0" i="0" u="none" strike="noStrike" baseline="0" dirty="0">
              <a:latin typeface="TimesNewRomanPSMT"/>
            </a:endParaRPr>
          </a:p>
          <a:p>
            <a:pPr algn="l"/>
            <a:r>
              <a:rPr lang="en-US" altLang="zh-CN" sz="1800" b="0" i="0" u="none" strike="noStrike" baseline="0" dirty="0">
                <a:latin typeface="TimesNewRomanPSMT"/>
              </a:rPr>
              <a:t>Now enter a width and a precision:</a:t>
            </a:r>
            <a:endParaRPr lang="en-US" altLang="zh-CN" sz="1800" b="0" i="0" u="none" strike="noStrike" baseline="0" dirty="0">
              <a:latin typeface="TimesNewRomanPSMT"/>
            </a:endParaRPr>
          </a:p>
          <a:p>
            <a:pPr algn="l"/>
            <a:r>
              <a:rPr lang="en-US" altLang="zh-CN" sz="1800" b="1" i="0" u="none" strike="noStrike" baseline="0" dirty="0">
                <a:latin typeface="TimesNewRomanPS-BoldMT"/>
              </a:rPr>
              <a:t>8 3</a:t>
            </a:r>
            <a:endParaRPr lang="en-US" altLang="zh-CN" sz="1800" b="1" i="0" u="none" strike="noStrike" baseline="0" dirty="0">
              <a:latin typeface="TimesNewRomanPS-BoldMT"/>
            </a:endParaRPr>
          </a:p>
          <a:p>
            <a:pPr algn="l"/>
            <a:r>
              <a:rPr lang="en-US" altLang="zh-CN" sz="1800" b="0" i="0" u="none" strike="noStrike" baseline="0" dirty="0">
                <a:latin typeface="TimesNewRomanPSMT"/>
              </a:rPr>
              <a:t>Weight = 242.500</a:t>
            </a:r>
            <a:endParaRPr lang="en-US" altLang="zh-CN" sz="1800" b="0" i="0" u="none" strike="noStrike" baseline="0" dirty="0">
              <a:latin typeface="TimesNewRomanPSMT"/>
            </a:endParaRPr>
          </a:p>
          <a:p>
            <a:pPr algn="l"/>
            <a:r>
              <a:rPr lang="en-US" altLang="zh-CN" sz="1800" b="0" i="0" u="none" strike="noStrike" baseline="0" dirty="0">
                <a:latin typeface="TimesNewRomanPSMT"/>
              </a:rPr>
              <a:t>Done!</a:t>
            </a:r>
            <a:endParaRPr lang="zh-CN" alt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这里，用户首先输入</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是程序使用的字段宽度。类似地，接下来用户输入</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，说明字段宽度是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，小数点后面显示</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位数字。一般而言，程序应根据</a:t>
            </a:r>
            <a:r>
              <a:rPr lang="en-US" altLang="zh-CN" sz="1800" b="0" i="0" u="none" strike="noStrike" baseline="0" dirty="0">
                <a:latin typeface="TimesNewRomanPSMT"/>
                <a:ea typeface="宋体" panose="02010600030101010101" pitchFamily="2" charset="-122"/>
              </a:rPr>
              <a:t>weight</a:t>
            </a:r>
            <a:r>
              <a:rPr lang="zh-CN" altLang="en-US" sz="1800" b="0" i="0" u="none" strike="noStrike" baseline="0" dirty="0">
                <a:latin typeface="宋体" panose="02010600030101010101" pitchFamily="2" charset="-122"/>
                <a:ea typeface="宋体" panose="02010600030101010101" pitchFamily="2" charset="-122"/>
              </a:rPr>
              <a:t>的值来决定这些变量的值。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中</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的用法与此不同。把</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放在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和转换字符之间时，会使得</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跳过相应的输出项。程序清单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4.17</a:t>
            </a:r>
            <a:r>
              <a:rPr lang="zh-CN" altLang="en-US" sz="1800" b="0" i="0" u="none" strike="noStrike" baseline="0" dirty="0">
                <a:latin typeface="宋体" panose="02010600030101010101" pitchFamily="2" charset="-122"/>
                <a:ea typeface="宋体" panose="02010600030101010101" pitchFamily="2" charset="-122"/>
              </a:rPr>
              <a:t>就是一个例子。</a:t>
            </a:r>
            <a:endParaRPr lang="zh-CN" altLang="en-US"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4.17 skip2.c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skiptwo.c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跳过输入中的前两个整数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n;</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("Please enter three integers:\n");</a:t>
            </a:r>
            <a:endParaRPr lang="en-US" altLang="zh-CN" sz="1800" b="0" i="0" u="none" strike="noStrike" baseline="0" dirty="0">
              <a:latin typeface="TimesNewRomanPSMT"/>
            </a:endParaRPr>
          </a:p>
          <a:p>
            <a:pPr algn="l"/>
            <a:r>
              <a:rPr lang="pt-BR" altLang="zh-CN" sz="1800" b="0" i="0" u="none" strike="noStrike" baseline="0" dirty="0">
                <a:latin typeface="TimesNewRomanPSMT"/>
              </a:rPr>
              <a:t>scanf("%*d %*d %d", &amp;n);</a:t>
            </a:r>
            <a:endParaRPr lang="pt-BR"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last integer was %d\n", n);</a:t>
            </a:r>
            <a:endParaRPr lang="en-US" altLang="zh-CN" sz="1800" b="0" i="0" u="none" strike="noStrike" baseline="0" dirty="0">
              <a:latin typeface="TimesNewRomanPSMT"/>
            </a:endParaRPr>
          </a:p>
          <a:p>
            <a:pPr algn="l"/>
            <a:r>
              <a:rPr lang="en-US" altLang="zh-CN" sz="1800" b="0" i="0" u="none" strike="noStrike" baseline="0" dirty="0">
                <a:latin typeface="TimesNewRomanPSMT"/>
              </a:rPr>
              <a:t>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zh-CN" altLang="en-US"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4.4.6 </a:t>
            </a:r>
            <a:r>
              <a:rPr lang="en-US" altLang="zh-CN" dirty="0" err="1"/>
              <a:t>printf</a:t>
            </a:r>
            <a:r>
              <a:rPr lang="en-US" altLang="zh-CN" dirty="0"/>
              <a:t>()</a:t>
            </a:r>
            <a:r>
              <a:rPr lang="zh-CN" altLang="en-US" dirty="0"/>
              <a:t>和</a:t>
            </a:r>
            <a:r>
              <a:rPr lang="en-US" altLang="zh-CN" dirty="0" err="1"/>
              <a:t>scanf</a:t>
            </a:r>
            <a:r>
              <a:rPr lang="en-US" altLang="zh-CN" dirty="0"/>
              <a:t>()</a:t>
            </a:r>
            <a:r>
              <a:rPr lang="zh-CN" altLang="en-US" dirty="0"/>
              <a:t>的*修饰符  </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4.17</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指示：跳过两个整数，把第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个整数拷贝给</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。下面是一个运行示例：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 enter three integers: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2013 2014 2015</a:t>
            </a:r>
            <a:endParaRPr lang="en-US" altLang="zh-CN" b="1" dirty="0">
              <a:latin typeface="TimesNewRomanPS-BoldMT"/>
              <a:ea typeface="宋体" panose="02010600030101010101" pitchFamily="2" charset="-122"/>
            </a:endParaRPr>
          </a:p>
          <a:p>
            <a:pPr algn="l"/>
            <a:r>
              <a:rPr lang="en-US" altLang="zh-CN" sz="1800" b="0" i="0" u="none" strike="noStrike" baseline="0" dirty="0">
                <a:latin typeface="TimesNewRomanPSMT"/>
              </a:rPr>
              <a:t>The last integer was 2015</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在程序需要读取文件中特定列的内容时，这项跳过功能很有用。</a:t>
            </a:r>
            <a:endParaRPr lang="zh-CN" altLang="en-US"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想把数据打印成列，指定固定字段宽度很有用。因为默认的字段宽度是待打印数字的宽度，如果同一列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中打印的数字位数不同，那么下面的语句：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nn-NO" altLang="zh-CN" sz="1800" b="0" i="0" u="none" strike="noStrike" baseline="0" dirty="0">
              <a:latin typeface="TimesNewRomanPSMT"/>
              <a:ea typeface="宋体" panose="02010600030101010101" pitchFamily="2" charset="-122"/>
            </a:endParaRPr>
          </a:p>
          <a:p>
            <a:pPr algn="l"/>
            <a:r>
              <a:rPr lang="nn-NO" altLang="zh-CN" sz="1800" b="0" i="0" u="none" strike="noStrike" baseline="0" dirty="0">
                <a:latin typeface="TimesNewRomanPSMT"/>
                <a:ea typeface="宋体" panose="02010600030101010101" pitchFamily="2" charset="-122"/>
              </a:rPr>
              <a:t>printf("%d %d %d\n", val1, val2, val3);</a:t>
            </a:r>
            <a:endParaRPr lang="nn-NO" altLang="zh-CN" sz="1800" b="0" i="0" u="none" strike="noStrike" baseline="0" dirty="0">
              <a:latin typeface="TimesNewRomanPSMT"/>
              <a:ea typeface="宋体" panose="02010600030101010101" pitchFamily="2" charset="-122"/>
            </a:endParaRPr>
          </a:p>
          <a:p>
            <a:pPr algn="l"/>
            <a:endParaRPr lang="nn-NO"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打印出来的数字可能参差不齐。例如，假设执行</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语句，用户输入不同的变量，其输出可能是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12 234 1222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4 5 23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22334 2322 10001</a:t>
            </a:r>
            <a:endParaRPr lang="zh-CN" altLang="en-US"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使用足够大的固定字段宽度可以让输出整齐美观。例如，若使用下面的语句：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nn-NO" altLang="zh-CN" sz="1800" b="0" i="0" u="none" strike="noStrike" baseline="0" dirty="0">
                <a:latin typeface="TimesNewRomanPSMT"/>
              </a:rPr>
              <a:t>printf("%9d %9d %9d\n", val1, val2, val3);</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上面的输出将变成：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22334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10001</a:t>
            </a:r>
            <a:endParaRPr lang="zh-CN" altLang="en-US"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在两个转换说明中间插入一个空白字符，可以确保即使一个数字溢出了自己的字段，下一个数字也不会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紧跟该数字一起输出（这样两个数字看起来像是一个数字）。这是因为格式字符串中的普通字符（包空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格）会被打印出来。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生成程序的具体过程因计算机环境而异。</a:t>
            </a:r>
            <a:r>
              <a:rPr lang="en-US" altLang="zh-CN" dirty="0"/>
              <a:t>C</a:t>
            </a:r>
            <a:r>
              <a:rPr lang="zh-CN" altLang="en-US" dirty="0"/>
              <a:t>是可移植性语言，因此可以在许多环境中使用，包括</a:t>
            </a:r>
            <a:r>
              <a:rPr lang="en-US" altLang="zh-CN" dirty="0"/>
              <a:t>UNIX</a:t>
            </a:r>
            <a:r>
              <a:rPr lang="zh-CN" altLang="en-US" dirty="0"/>
              <a:t>、</a:t>
            </a:r>
            <a:endParaRPr lang="en-US" altLang="zh-CN" dirty="0"/>
          </a:p>
          <a:p>
            <a:r>
              <a:rPr lang="en-US" altLang="zh-CN" dirty="0"/>
              <a:t>Linux</a:t>
            </a:r>
            <a:r>
              <a:rPr lang="zh-CN" altLang="en-US" dirty="0"/>
              <a:t>、</a:t>
            </a:r>
            <a:r>
              <a:rPr lang="en-US" altLang="zh-CN" dirty="0"/>
              <a:t>MS-DOS</a:t>
            </a:r>
            <a:r>
              <a:rPr lang="zh-CN" altLang="en-US" dirty="0"/>
              <a:t>（一些人仍在使用）、</a:t>
            </a:r>
            <a:r>
              <a:rPr lang="en-US" altLang="zh-CN" dirty="0"/>
              <a:t>Windows</a:t>
            </a:r>
            <a:r>
              <a:rPr lang="zh-CN" altLang="en-US" dirty="0"/>
              <a:t>和</a:t>
            </a:r>
            <a:r>
              <a:rPr lang="en-US" altLang="zh-CN" dirty="0"/>
              <a:t>Macintosh OS</a:t>
            </a:r>
            <a:r>
              <a:rPr lang="zh-CN" altLang="en-US" dirty="0"/>
              <a:t>。有些产品会随着时间的推移发生演变</a:t>
            </a:r>
            <a:endParaRPr lang="en-US" altLang="zh-CN" dirty="0"/>
          </a:p>
          <a:p>
            <a:r>
              <a:rPr lang="zh-CN" altLang="en-US" dirty="0"/>
              <a:t>或被取代，本书无法涵盖所有环境。</a:t>
            </a:r>
            <a:endParaRPr lang="en-US" altLang="zh-CN" dirty="0"/>
          </a:p>
          <a:p>
            <a:endParaRPr lang="en-US" altLang="zh-CN"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1.8 </a:t>
            </a:r>
            <a:r>
              <a:rPr lang="zh-CN" altLang="en-US" dirty="0"/>
              <a:t>编程机制</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197225" y="2044700"/>
              <a:ext cx="1143635" cy="44450"/>
            </p14:xfrm>
          </p:contentPart>
        </mc:Choice>
        <mc:Fallback xmlns="">
          <p:pic>
            <p:nvPicPr>
              <p:cNvPr id="4" name="墨迹 3"/>
            </p:nvPicPr>
            <p:blipFill>
              <a:blip r:embed="rId2"/>
            </p:blipFill>
            <p:spPr>
              <a:xfrm>
                <a:off x="3197225" y="2044700"/>
                <a:ext cx="1143635" cy="44450"/>
              </a:xfrm>
              <a:prstGeom prst="rect"/>
            </p:spPr>
          </p:pic>
        </mc:Fallback>
      </mc:AlternateContent>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另一方面，如果要在文字中嵌入一个数字，通常指定一个小于或等于该数字宽度的字段会比较方便。这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样，输出数字的宽度正合适，没有不必要的空白。例如，下面的语句：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("Count Beppo ran %.2f miles in 3 hours.\n", distance);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Count Beppo ran 10.22 miles in 3 hours.</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如果把转换说明改为</a:t>
            </a:r>
            <a:r>
              <a:rPr lang="en-US" altLang="zh-CN" sz="1800" b="0" i="0" u="none" strike="noStrike" baseline="0" dirty="0">
                <a:latin typeface="TimesNewRomanPSMT"/>
                <a:ea typeface="宋体" panose="02010600030101010101" pitchFamily="2" charset="-122"/>
              </a:rPr>
              <a:t>%10.2f</a:t>
            </a:r>
            <a:r>
              <a:rPr lang="zh-CN" altLang="en-US" sz="1800" b="0" i="0" u="none" strike="noStrike" baseline="0" dirty="0">
                <a:latin typeface="宋体" panose="02010600030101010101" pitchFamily="2" charset="-122"/>
                <a:ea typeface="宋体" panose="02010600030101010101" pitchFamily="2" charset="-122"/>
              </a:rPr>
              <a:t>，则输出如下：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Count Beppo ran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10.22 miles in 3 hours.</a:t>
            </a:r>
            <a:endParaRPr lang="zh-CN" altLang="en-US"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zh-CN" altLang="en-US" sz="1800" b="1" i="0" u="none" strike="noStrike" baseline="0" dirty="0">
                <a:latin typeface="宋体" panose="02010600030101010101" pitchFamily="2" charset="-122"/>
                <a:ea typeface="宋体" panose="02010600030101010101" pitchFamily="2" charset="-122"/>
              </a:rPr>
              <a:t>本地化设置</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美国和世界上的许多地区都使用一个点来分隔十进制值的整数部分和小数部分，如</a:t>
            </a:r>
            <a:r>
              <a:rPr lang="en-US" altLang="zh-CN" sz="1800" b="0" i="0" u="none" strike="noStrike" baseline="0" dirty="0">
                <a:latin typeface="TimesNewRomanPSMT"/>
                <a:ea typeface="宋体" panose="02010600030101010101" pitchFamily="2" charset="-122"/>
              </a:rPr>
              <a:t>3.14159</a:t>
            </a:r>
            <a:r>
              <a:rPr lang="zh-CN" altLang="en-US" sz="1800" b="0" i="0" u="none" strike="noStrike" baseline="0" dirty="0">
                <a:latin typeface="宋体" panose="02010600030101010101" pitchFamily="2" charset="-122"/>
                <a:ea typeface="宋体" panose="02010600030101010101" pitchFamily="2" charset="-122"/>
              </a:rPr>
              <a:t>。然而，许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多其他地区用逗号来分隔，如 </a:t>
            </a:r>
            <a:r>
              <a:rPr lang="en-US" altLang="zh-CN" sz="1800" b="0" i="0" u="none" strike="noStrike" baseline="0" dirty="0">
                <a:latin typeface="TimesNewRomanPSMT"/>
                <a:ea typeface="宋体" panose="02010600030101010101" pitchFamily="2" charset="-122"/>
              </a:rPr>
              <a:t>3,14159</a:t>
            </a:r>
            <a:r>
              <a:rPr lang="zh-CN" altLang="en-US" sz="1800" b="0" i="0" u="none" strike="noStrike" baseline="0" dirty="0">
                <a:latin typeface="宋体" panose="02010600030101010101" pitchFamily="2" charset="-122"/>
                <a:ea typeface="宋体" panose="02010600030101010101" pitchFamily="2" charset="-122"/>
              </a:rPr>
              <a:t>。读者可能注意到了，</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都没有提供逗号的转换说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语言考虑了这种情况。本书附录</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的参考资料</a:t>
            </a:r>
            <a:r>
              <a:rPr lang="en-US" altLang="zh-CN" sz="1800" b="0" i="0" u="none" strike="noStrike" baseline="0" dirty="0">
                <a:latin typeface="TimesNewRomanPSMT"/>
                <a:ea typeface="宋体" panose="02010600030101010101" pitchFamily="2" charset="-122"/>
              </a:rPr>
              <a:t>V</a:t>
            </a:r>
            <a:r>
              <a:rPr lang="zh-CN" altLang="en-US" sz="1800" b="0" i="0" u="none" strike="noStrike" baseline="0" dirty="0">
                <a:latin typeface="宋体" panose="02010600030101010101" pitchFamily="2" charset="-122"/>
                <a:ea typeface="宋体" panose="02010600030101010101" pitchFamily="2" charset="-122"/>
              </a:rPr>
              <a:t>中介绍了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支持的本地化概念，因此</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程序可以选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择特定的本地化设置。例如，如果指定了荷兰语言环境，</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在显示和读取浮点值时会使用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本地惯例（在这种情况下，用逗号代替点分隔浮点值的整数部分和小数部分）。另外，一旦指定了环境，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便可在代码的数字中使用逗号：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pi = 3,14159; // </a:t>
            </a:r>
            <a:r>
              <a:rPr lang="zh-CN" altLang="en-US" sz="1800" b="0" i="0" u="none" strike="noStrike" baseline="0" dirty="0">
                <a:latin typeface="宋体" panose="02010600030101010101" pitchFamily="2" charset="-122"/>
                <a:ea typeface="宋体" panose="02010600030101010101" pitchFamily="2" charset="-122"/>
              </a:rPr>
              <a:t>荷兰本地化设置</a:t>
            </a:r>
            <a:endParaRPr lang="zh-CN" altLang="en-US"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4.4.7 printf</a:t>
            </a:r>
            <a:r>
              <a:rPr lang="en-US" altLang="zh-CN" dirty="0"/>
              <a:t>()</a:t>
            </a:r>
            <a:r>
              <a:rPr lang="zh-CN" altLang="en-US" dirty="0"/>
              <a:t>的用法提示</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标准有两个本地化设置：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（空字符串）。默认情况下，程序使用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本地化设置，基本上符合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美国的用法习惯。而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本地化设置可以替换当前系统中使用的本地语言环境。原则上，这与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本地化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设置相同。事实上，大部分操作系统（如</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Linux</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Windows</a:t>
            </a:r>
            <a:r>
              <a:rPr lang="zh-CN" altLang="en-US" sz="1800" b="0" i="0" u="none" strike="noStrike" baseline="0" dirty="0">
                <a:latin typeface="宋体" panose="02010600030101010101" pitchFamily="2" charset="-122"/>
                <a:ea typeface="宋体" panose="02010600030101010101" pitchFamily="2" charset="-122"/>
              </a:rPr>
              <a:t>）都提供本地化设置选项列表，只不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过它们提供的列表可能不同。</a:t>
            </a:r>
            <a:endParaRPr lang="zh-CN" altLang="en-US"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4.5 </a:t>
            </a:r>
            <a:r>
              <a:rPr lang="zh-CN" altLang="en-US" dirty="0"/>
              <a:t>关键概念</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语言用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类型表示单个字符，用字符串表示字符序列。</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字符常量</a:t>
            </a:r>
            <a:r>
              <a:rPr lang="zh-CN" altLang="en-US" sz="1800" b="0" i="0" u="none" strike="noStrike" baseline="0" dirty="0">
                <a:latin typeface="宋体" panose="02010600030101010101" pitchFamily="2" charset="-122"/>
                <a:ea typeface="宋体" panose="02010600030101010101" pitchFamily="2" charset="-122"/>
              </a:rPr>
              <a:t>是一种字符串形式，即用双引号把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字符括起来：</a:t>
            </a:r>
            <a:r>
              <a:rPr lang="en-US" altLang="zh-CN" sz="1800" b="0" i="0" u="none" strike="noStrike" baseline="0" dirty="0">
                <a:latin typeface="TimesNewRomanPSMT"/>
                <a:ea typeface="宋体" panose="02010600030101010101" pitchFamily="2" charset="-122"/>
              </a:rPr>
              <a:t>"Good luck, my friend"</a:t>
            </a:r>
            <a:r>
              <a:rPr lang="zh-CN" altLang="en-US" sz="1800" b="0" i="0" u="none" strike="noStrike" baseline="0" dirty="0">
                <a:latin typeface="宋体" panose="02010600030101010101" pitchFamily="2" charset="-122"/>
                <a:ea typeface="宋体" panose="02010600030101010101" pitchFamily="2" charset="-122"/>
              </a:rPr>
              <a:t>。可以把字符串储存在字符数组（由内存中相邻的字节组成）中。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字符串，无论是表示成字符常量还是储存在字符数组中，都以一个叫做</a:t>
            </a:r>
            <a:r>
              <a:rPr lang="en-US" altLang="zh-CN" sz="1800" b="0" i="0" u="none" strike="noStrike" baseline="0" dirty="0">
                <a:solidFill>
                  <a:srgbClr val="FF0000"/>
                </a:solidFill>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空字符</a:t>
            </a:r>
            <a:r>
              <a:rPr lang="en-US" altLang="zh-CN" sz="1800" b="0" i="0" u="none" strike="noStrike" baseline="0" dirty="0">
                <a:solidFill>
                  <a:srgbClr val="FF0000"/>
                </a:solidFill>
                <a:latin typeface="宋体" panose="02010600030101010101" pitchFamily="2" charset="-122"/>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的隐藏字符结尾。</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在程序中，最好用</a:t>
            </a:r>
            <a:r>
              <a:rPr lang="en-US" altLang="zh-CN" sz="1800" b="0" i="0" u="none" strike="noStrike" baseline="0" dirty="0">
                <a:solidFill>
                  <a:srgbClr val="FF0000"/>
                </a:solidFill>
                <a:latin typeface="TimesNewRomanPSMT"/>
                <a:ea typeface="宋体" panose="02010600030101010101" pitchFamily="2" charset="-122"/>
              </a:rPr>
              <a:t>#define</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定义数值常量，用 </a:t>
            </a:r>
            <a:r>
              <a:rPr lang="en-US" altLang="zh-CN" sz="1800" b="0" i="0" u="none" strike="noStrike" baseline="0" dirty="0">
                <a:solidFill>
                  <a:srgbClr val="FF0000"/>
                </a:solidFill>
                <a:latin typeface="TimesNewRomanPSMT"/>
                <a:ea typeface="宋体" panose="02010600030101010101" pitchFamily="2" charset="-122"/>
              </a:rPr>
              <a:t>const </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a:t>
            </a:r>
            <a:r>
              <a:rPr lang="zh-CN" altLang="en-US" sz="1800" b="0" i="0" u="none" strike="noStrike" baseline="0" dirty="0">
                <a:latin typeface="宋体" panose="02010600030101010101" pitchFamily="2" charset="-122"/>
                <a:ea typeface="宋体" panose="02010600030101010101" pitchFamily="2" charset="-122"/>
              </a:rPr>
              <a:t>声明的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变量为只读变量</a:t>
            </a:r>
            <a:r>
              <a:rPr lang="zh-CN" altLang="en-US" sz="1800" b="0" i="0" u="none" strike="noStrike" baseline="0" dirty="0">
                <a:latin typeface="宋体" panose="02010600030101010101" pitchFamily="2" charset="-122"/>
                <a:ea typeface="宋体" panose="02010600030101010101" pitchFamily="2" charset="-122"/>
              </a:rPr>
              <a:t>。在程序中使用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符号常</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量（明示常量）</a:t>
            </a:r>
            <a:r>
              <a:rPr lang="zh-CN" altLang="en-US" sz="1800" b="0" i="0" u="none" strike="noStrike" baseline="0" dirty="0">
                <a:latin typeface="宋体" panose="02010600030101010101" pitchFamily="2" charset="-122"/>
                <a:ea typeface="宋体" panose="02010600030101010101" pitchFamily="2" charset="-122"/>
              </a:rPr>
              <a:t>，提高了程序的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可读性和可维护性</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4.5 </a:t>
            </a:r>
            <a:r>
              <a:rPr lang="zh-CN" altLang="en-US" dirty="0"/>
              <a:t>关键概念</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语言的标准输入函数（</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）和标准输出函数（</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）都使用一种系统。在该系统中，第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个参数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中的转换说明必须与后续参数中的值相匹配。例如，</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与一个浮点值匹配会产生奇怪的结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果。必须格外小心，确保转换说明的数量和类型与函数的其余参数相匹配。对于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，一定要记得在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变量名前加上地址运算符（</a:t>
            </a:r>
            <a:r>
              <a:rPr lang="en-US" altLang="zh-CN" sz="1800" b="0" i="0" u="none" strike="noStrike" baseline="0" dirty="0">
                <a:latin typeface="TimesNewRomanPSMT"/>
                <a:ea typeface="宋体" panose="02010600030101010101" pitchFamily="2" charset="-122"/>
              </a:rPr>
              <a:t>&amp;</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4.5 </a:t>
            </a:r>
            <a:r>
              <a:rPr lang="zh-CN" altLang="en-US" dirty="0"/>
              <a:t>关键概念</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空白字符（制表符、空格和换行符）在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处理输入时起着至关重要的作用。除了</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模式（读取下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一个字符），</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在读取输入时会跳过非空白字符前的所有空白字符，然后一直读取字符，直至遇到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空白字符或与正在读取字符不匹配的字符。考虑一下，如果</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根据不同的转换说明读取相同的输入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行，会发生什么情况。假设有如下输入行：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-13.45e12# 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4.5 </a:t>
            </a:r>
            <a:r>
              <a:rPr lang="zh-CN" altLang="en-US" dirty="0"/>
              <a:t>关键概念</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如果其对应的转换说明是</a:t>
            </a:r>
            <a:r>
              <a:rPr lang="en-US" altLang="zh-CN" sz="1800" b="0" i="0" u="none" strike="noStrike" baseline="0" dirty="0">
                <a:solidFill>
                  <a:srgbClr val="000000"/>
                </a:solidFill>
                <a:latin typeface="TimesNewRomanPSMT"/>
                <a:ea typeface="宋体" panose="02010600030101010101" pitchFamily="2" charset="-122"/>
              </a:rPr>
              <a:t>%d</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会读取</a:t>
            </a:r>
            <a:r>
              <a:rPr lang="en-US" altLang="zh-CN" sz="1800" b="0" i="0" u="none" strike="noStrike" baseline="0" dirty="0">
                <a:solidFill>
                  <a:srgbClr val="000000"/>
                </a:solidFill>
                <a:latin typeface="TimesNewRomanPSMT"/>
                <a:ea typeface="宋体" panose="02010600030101010101" pitchFamily="2" charset="-122"/>
              </a:rPr>
              <a:t>3</a:t>
            </a:r>
            <a:r>
              <a:rPr lang="zh-CN" altLang="en-US" sz="1800" b="0" i="0" u="none" strike="noStrike" baseline="0" dirty="0">
                <a:solidFill>
                  <a:srgbClr val="000000"/>
                </a:solidFill>
                <a:latin typeface="宋体" panose="02010600030101010101" pitchFamily="2" charset="-122"/>
                <a:ea typeface="宋体" panose="02010600030101010101" pitchFamily="2" charset="-122"/>
              </a:rPr>
              <a:t>个字符（</a:t>
            </a:r>
            <a:r>
              <a:rPr lang="en-US" altLang="zh-CN" sz="1800" b="0" i="0" u="none" strike="noStrike" baseline="0" dirty="0">
                <a:solidFill>
                  <a:srgbClr val="000000"/>
                </a:solidFill>
                <a:latin typeface="TimesNewRomanPSMT"/>
                <a:ea typeface="宋体" panose="02010600030101010101" pitchFamily="2" charset="-122"/>
              </a:rPr>
              <a:t>-13</a:t>
            </a:r>
            <a:r>
              <a:rPr lang="zh-CN" altLang="en-US" sz="1800" b="0" i="0" u="none" strike="noStrike" baseline="0" dirty="0">
                <a:solidFill>
                  <a:srgbClr val="000000"/>
                </a:solidFill>
                <a:latin typeface="宋体" panose="02010600030101010101" pitchFamily="2" charset="-122"/>
                <a:ea typeface="宋体" panose="02010600030101010101" pitchFamily="2" charset="-122"/>
              </a:rPr>
              <a:t>）并停在小数点处，小数点将被留在输入中作</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为下一次输入的首字符。如果其对应的转换说明是</a:t>
            </a:r>
            <a:r>
              <a:rPr lang="en-US" altLang="zh-CN" sz="1800" b="0" i="0" u="none" strike="noStrike" baseline="0" dirty="0">
                <a:solidFill>
                  <a:srgbClr val="000000"/>
                </a:solidFill>
                <a:latin typeface="TimesNewRomanPSMT"/>
                <a:ea typeface="宋体" panose="02010600030101010101" pitchFamily="2" charset="-122"/>
              </a:rPr>
              <a:t>%f</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会读取</a:t>
            </a:r>
            <a:r>
              <a:rPr lang="en-US" altLang="zh-CN" sz="1800" b="0" i="0" u="none" strike="noStrike" baseline="0" dirty="0">
                <a:solidFill>
                  <a:srgbClr val="000000"/>
                </a:solidFill>
                <a:latin typeface="TimesNewRomanPSMT"/>
                <a:ea typeface="宋体" panose="02010600030101010101" pitchFamily="2" charset="-122"/>
              </a:rPr>
              <a:t>-13.45e12</a:t>
            </a:r>
            <a:r>
              <a:rPr lang="zh-CN" altLang="en-US" sz="1800" b="0" i="0" u="none" strike="noStrike" baseline="0" dirty="0">
                <a:solidFill>
                  <a:srgbClr val="000000"/>
                </a:solidFill>
                <a:latin typeface="宋体" panose="02010600030101010101" pitchFamily="2" charset="-122"/>
                <a:ea typeface="宋体" panose="02010600030101010101" pitchFamily="2" charset="-122"/>
              </a:rPr>
              <a:t>，并停在</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符号处，而</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将</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被留在输入中作为下一次输入的首字符；然后，</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把读取的字符序列</a:t>
            </a:r>
            <a:r>
              <a:rPr lang="en-US" altLang="zh-CN" sz="1800" b="0" i="0" u="none" strike="noStrike" baseline="0" dirty="0">
                <a:solidFill>
                  <a:srgbClr val="000000"/>
                </a:solidFill>
                <a:latin typeface="TimesNewRomanPSMT"/>
                <a:ea typeface="宋体" panose="02010600030101010101" pitchFamily="2" charset="-122"/>
              </a:rPr>
              <a:t>-13.45e12</a:t>
            </a:r>
            <a:r>
              <a:rPr lang="zh-CN" altLang="en-US" sz="1800" b="0" i="0" u="none" strike="noStrike" baseline="0" dirty="0">
                <a:solidFill>
                  <a:srgbClr val="000000"/>
                </a:solidFill>
                <a:latin typeface="宋体" panose="02010600030101010101" pitchFamily="2" charset="-122"/>
                <a:ea typeface="宋体" panose="02010600030101010101" pitchFamily="2" charset="-122"/>
              </a:rPr>
              <a:t>转换成相应的浮点值，</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并储存在</a:t>
            </a:r>
            <a:r>
              <a:rPr lang="en-US" altLang="zh-CN" sz="1800" b="0" i="0" u="none" strike="noStrike" baseline="0" dirty="0">
                <a:solidFill>
                  <a:srgbClr val="000000"/>
                </a:solidFill>
                <a:latin typeface="TimesNewRomanPSMT"/>
                <a:ea typeface="宋体" panose="02010600030101010101" pitchFamily="2" charset="-122"/>
              </a:rPr>
              <a:t>float</a:t>
            </a:r>
            <a:r>
              <a:rPr lang="zh-CN" altLang="en-US" sz="1800" b="0" i="0" u="none" strike="noStrike" baseline="0" dirty="0">
                <a:solidFill>
                  <a:srgbClr val="000000"/>
                </a:solidFill>
                <a:latin typeface="宋体" panose="02010600030101010101" pitchFamily="2" charset="-122"/>
                <a:ea typeface="宋体" panose="02010600030101010101" pitchFamily="2" charset="-122"/>
              </a:rPr>
              <a:t>类型的目标变量中。如果其对应的转换说明是</a:t>
            </a:r>
            <a:r>
              <a:rPr lang="en-US" altLang="zh-CN" sz="1800" b="0" i="0" u="none" strike="noStrike" baseline="0" dirty="0">
                <a:solidFill>
                  <a:srgbClr val="000000"/>
                </a:solidFill>
                <a:latin typeface="TimesNewRomanPSMT"/>
                <a:ea typeface="宋体" panose="02010600030101010101" pitchFamily="2" charset="-122"/>
              </a:rPr>
              <a:t>%s</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会读取</a:t>
            </a:r>
            <a:r>
              <a:rPr lang="en-US" altLang="zh-CN" sz="1800" b="0" i="0" u="none" strike="noStrike" baseline="0" dirty="0">
                <a:solidFill>
                  <a:srgbClr val="000000"/>
                </a:solidFill>
                <a:latin typeface="TimesNewRomanPSMT"/>
                <a:ea typeface="宋体" panose="02010600030101010101" pitchFamily="2" charset="-122"/>
              </a:rPr>
              <a:t>-13.45e12#</a:t>
            </a:r>
            <a:r>
              <a:rPr lang="zh-CN" altLang="en-US" sz="1800" b="0" i="0" u="none" strike="noStrike" baseline="0" dirty="0">
                <a:solidFill>
                  <a:srgbClr val="000000"/>
                </a:solidFill>
                <a:latin typeface="宋体" panose="02010600030101010101" pitchFamily="2" charset="-122"/>
                <a:ea typeface="宋体" panose="02010600030101010101" pitchFamily="2" charset="-122"/>
              </a:rPr>
              <a:t>，并停在空格</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处，空格将被留在输入中作为下一次输入的首字符；然后，</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把这 </a:t>
            </a:r>
            <a:r>
              <a:rPr lang="en-US" altLang="zh-CN" sz="1800" b="0" i="0" u="none" strike="noStrike" baseline="0" dirty="0">
                <a:solidFill>
                  <a:srgbClr val="000000"/>
                </a:solidFill>
                <a:latin typeface="TimesNewRomanPSMT"/>
                <a:ea typeface="宋体" panose="02010600030101010101" pitchFamily="2" charset="-122"/>
              </a:rPr>
              <a:t>10</a:t>
            </a:r>
            <a:r>
              <a:rPr lang="zh-CN" altLang="en-US" sz="1800" b="0" i="0" u="none" strike="noStrike" baseline="0" dirty="0">
                <a:solidFill>
                  <a:srgbClr val="000000"/>
                </a:solidFill>
                <a:latin typeface="宋体" panose="02010600030101010101" pitchFamily="2" charset="-122"/>
                <a:ea typeface="宋体" panose="02010600030101010101" pitchFamily="2" charset="-122"/>
              </a:rPr>
              <a:t>个字符的字符码储存在目标</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字符数组中，并在末尾加上一个空字符。如果其对应的转换说明是</a:t>
            </a:r>
            <a:r>
              <a:rPr lang="en-US" altLang="zh-CN" sz="1800" b="0" i="0" u="none" strike="noStrike" baseline="0" dirty="0">
                <a:solidFill>
                  <a:srgbClr val="000000"/>
                </a:solidFill>
                <a:latin typeface="TimesNewRomanPSMT"/>
                <a:ea typeface="宋体" panose="02010600030101010101" pitchFamily="2" charset="-122"/>
              </a:rPr>
              <a:t>%c</a:t>
            </a:r>
            <a:r>
              <a:rPr lang="zh-CN" altLang="en-US" sz="1800" b="0" i="0" u="none" strike="noStrike" baseline="0" dirty="0">
                <a:solidFill>
                  <a:srgbClr val="00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000000"/>
                </a:solidFill>
                <a:latin typeface="TimesNewRomanPSMT"/>
                <a:ea typeface="宋体" panose="02010600030101010101" pitchFamily="2" charset="-122"/>
              </a:rPr>
              <a:t>scanf</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只会读取并储存第</a:t>
            </a:r>
            <a:r>
              <a:rPr lang="en-US" altLang="zh-CN" sz="1800" b="0" i="0" u="none" strike="noStrike" baseline="0" dirty="0">
                <a:solidFill>
                  <a:srgbClr val="000000"/>
                </a:solidFill>
                <a:latin typeface="TimesNewRomanPSMT"/>
                <a:ea typeface="宋体" panose="02010600030101010101" pitchFamily="2" charset="-122"/>
              </a:rPr>
              <a:t>1</a:t>
            </a:r>
            <a:r>
              <a:rPr lang="zh-CN" altLang="en-US" sz="1800" b="0" i="0" u="none" strike="noStrike" baseline="0" dirty="0">
                <a:solidFill>
                  <a:srgbClr val="000000"/>
                </a:solidFill>
                <a:latin typeface="宋体" panose="02010600030101010101" pitchFamily="2" charset="-122"/>
                <a:ea typeface="宋体" panose="02010600030101010101" pitchFamily="2" charset="-122"/>
              </a:rPr>
              <a:t>个字</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000000"/>
                </a:solidFill>
                <a:latin typeface="宋体" panose="02010600030101010101" pitchFamily="2" charset="-122"/>
                <a:ea typeface="宋体" panose="02010600030101010101" pitchFamily="2" charset="-122"/>
              </a:rPr>
              <a:t>符，该例中是一个空格。</a:t>
            </a: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algn="l"/>
            <a:endParaRPr lang="en-US" altLang="zh-CN" dirty="0">
              <a:solidFill>
                <a:srgbClr val="000000"/>
              </a:solidFill>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4.6 </a:t>
            </a:r>
            <a:r>
              <a:rPr lang="zh-CN" altLang="en-US" dirty="0"/>
              <a:t>本章小结</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字符串是一系列被视为一个处理单元的字符。在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语言中，字符串是以空字符（</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）结尾的一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系列字符。可以把字符串储存在字符数组中。数组是一系列同类型的项或元素。下面声明了一个名为</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name</a:t>
            </a:r>
            <a:r>
              <a:rPr lang="zh-CN" altLang="en-US" sz="1800" b="0" i="0" u="none" strike="noStrike" baseline="0" dirty="0">
                <a:latin typeface="宋体" panose="02010600030101010101" pitchFamily="2" charset="-122"/>
                <a:ea typeface="宋体" panose="02010600030101010101" pitchFamily="2" charset="-122"/>
              </a:rPr>
              <a:t>、有</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类型元素的数组：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name[30];</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要确保有足够多的元素来储存整个字符串（包括空字符）</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字符串常量</a:t>
            </a:r>
            <a:r>
              <a:rPr lang="zh-CN" altLang="en-US" sz="1800" b="0" i="0" u="none" strike="noStrike" baseline="0" dirty="0">
                <a:latin typeface="宋体" panose="02010600030101010101" pitchFamily="2" charset="-122"/>
                <a:ea typeface="宋体" panose="02010600030101010101" pitchFamily="2" charset="-122"/>
              </a:rPr>
              <a:t>是用双引号括起来的字符序列，如：</a:t>
            </a:r>
            <a:r>
              <a:rPr lang="en-US" altLang="zh-CN" sz="1800" b="0" i="0" u="none" strike="noStrike" baseline="0" dirty="0">
                <a:latin typeface="TimesNewRomanPSMT"/>
                <a:ea typeface="宋体" panose="02010600030101010101" pitchFamily="2" charset="-122"/>
              </a:rPr>
              <a:t>"This is an example of a string"</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algn="l"/>
            <a:endParaRPr lang="zh-CN" alt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4.6 </a:t>
            </a:r>
            <a:r>
              <a:rPr lang="zh-CN" altLang="en-US" dirty="0"/>
              <a:t>本章小结</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函数（声明在</a:t>
            </a:r>
            <a:r>
              <a:rPr lang="en-US" altLang="zh-CN" sz="1800" b="0" i="0" u="none" strike="noStrike" baseline="0" dirty="0" err="1">
                <a:latin typeface="TimesNewRomanPSMT"/>
                <a:ea typeface="宋体" panose="02010600030101010101" pitchFamily="2" charset="-122"/>
              </a:rPr>
              <a:t>string.h</a:t>
            </a:r>
            <a:r>
              <a:rPr lang="zh-CN" altLang="en-US" sz="1800" b="0" i="0" u="none" strike="noStrike" baseline="0" dirty="0">
                <a:latin typeface="宋体" panose="02010600030101010101" pitchFamily="2" charset="-122"/>
                <a:ea typeface="宋体" panose="02010600030101010101" pitchFamily="2" charset="-122"/>
              </a:rPr>
              <a:t>头文件中）可用于获得字符串的长度（末尾的空字符不计算在内）。</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函数中的转换说明是</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时，可读取一个单词。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预处理器为预处理器指令（以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符号开始）查找源代码程序，并在开始编译程序之前处理它们。处理器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根据</a:t>
            </a:r>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指令把另一个文件中的内容添加到该指令所在的位置。</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指令可以创建明示常量（符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号常量），即代表常量的符号。</a:t>
            </a:r>
            <a:r>
              <a:rPr lang="en-US" altLang="zh-CN" sz="1800" b="0" i="0" u="none" strike="noStrike" baseline="0" dirty="0" err="1">
                <a:solidFill>
                  <a:srgbClr val="FF0000"/>
                </a:solidFill>
                <a:latin typeface="TimesNewRomanPSMT"/>
                <a:ea typeface="宋体" panose="02010600030101010101" pitchFamily="2" charset="-122"/>
              </a:rPr>
              <a:t>limits.h</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FF0000"/>
                </a:solidFill>
                <a:latin typeface="TimesNewRomanPSMT"/>
                <a:ea typeface="宋体" panose="02010600030101010101" pitchFamily="2" charset="-122"/>
              </a:rPr>
              <a:t>float.h</a:t>
            </a:r>
            <a:r>
              <a:rPr lang="zh-CN" altLang="en-US" sz="1800" b="0" i="0" u="none" strike="noStrike" baseline="0" dirty="0">
                <a:solidFill>
                  <a:srgbClr val="FF0000"/>
                </a:solidFill>
                <a:latin typeface="宋体" panose="02010600030101010101" pitchFamily="2" charset="-122"/>
                <a:ea typeface="宋体" panose="02010600030101010101" pitchFamily="2" charset="-122"/>
              </a:rPr>
              <a:t>头文件</a:t>
            </a:r>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定义了一组表示整型和浮点型不同属性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的符号常量。另外，还可以使用</a:t>
            </a:r>
            <a:r>
              <a:rPr lang="en-US" altLang="zh-CN" sz="1800" b="0" i="0" u="none" strike="noStrike" baseline="0" dirty="0">
                <a:solidFill>
                  <a:srgbClr val="FF0000"/>
                </a:solidFill>
                <a:latin typeface="TimesNewRomanPSMT"/>
                <a:ea typeface="宋体" panose="02010600030101010101" pitchFamily="2" charset="-122"/>
              </a:rPr>
              <a:t>const</a:t>
            </a:r>
            <a:r>
              <a:rPr lang="zh-CN" altLang="en-US" sz="1800" b="0" i="0" u="none" strike="noStrike" baseline="0" dirty="0">
                <a:solidFill>
                  <a:srgbClr val="FF0000"/>
                </a:solidFill>
                <a:latin typeface="宋体" panose="02010600030101010101" pitchFamily="2" charset="-122"/>
                <a:ea typeface="宋体" panose="02010600030101010101" pitchFamily="2" charset="-122"/>
              </a:rPr>
              <a:t>限定符</a:t>
            </a:r>
            <a:r>
              <a:rPr lang="zh-CN" altLang="en-US" sz="1800" b="0" i="0" u="none" strike="noStrike" baseline="0" dirty="0">
                <a:latin typeface="宋体" panose="02010600030101010101" pitchFamily="2" charset="-122"/>
                <a:ea typeface="宋体" panose="02010600030101010101" pitchFamily="2" charset="-122"/>
              </a:rPr>
              <a:t>创建定义后就</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不能修改的变量</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4.6 </a:t>
            </a:r>
            <a:r>
              <a:rPr lang="zh-CN" altLang="en-US" dirty="0"/>
              <a:t>本章小结</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函数对输入和输出提供多种支持。两个函数都使用格式字符串，其中包含的转换说明表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明待读取或待打印数据项的数量和类型。另外，可以使用转换说明控制输出的外观：字段宽度、小数位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和字段内的布局。</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首先，来看看许多</a:t>
            </a:r>
            <a:r>
              <a:rPr lang="en-US" altLang="zh-CN" dirty="0"/>
              <a:t>C</a:t>
            </a:r>
            <a:r>
              <a:rPr lang="zh-CN" altLang="en-US" dirty="0"/>
              <a:t>环境（包括上面提到的</a:t>
            </a:r>
            <a:r>
              <a:rPr lang="en-US" altLang="zh-CN" dirty="0"/>
              <a:t>5</a:t>
            </a:r>
            <a:r>
              <a:rPr lang="zh-CN" altLang="en-US" dirty="0"/>
              <a:t>种环境）共有的一些方面。虽然不必详细了解计算机内部如</a:t>
            </a:r>
            <a:endParaRPr lang="en-US" altLang="zh-CN" dirty="0"/>
          </a:p>
          <a:p>
            <a:r>
              <a:rPr lang="zh-CN" altLang="en-US" dirty="0"/>
              <a:t>何运行</a:t>
            </a:r>
            <a:r>
              <a:rPr lang="en-US" altLang="zh-CN" dirty="0"/>
              <a:t>C</a:t>
            </a:r>
            <a:r>
              <a:rPr lang="zh-CN" altLang="en-US" dirty="0"/>
              <a:t>程序，但是，了解一下编程机制不仅能丰富编程相关的背景知识，还有助于理解为何要经过一</a:t>
            </a:r>
            <a:endParaRPr lang="en-US" altLang="zh-CN" dirty="0"/>
          </a:p>
          <a:p>
            <a:r>
              <a:rPr lang="zh-CN" altLang="en-US" dirty="0"/>
              <a:t>些特殊的步骤才能得到</a:t>
            </a:r>
            <a:r>
              <a:rPr lang="en-US" altLang="zh-CN" dirty="0"/>
              <a:t>C</a:t>
            </a:r>
            <a:r>
              <a:rPr lang="zh-CN" altLang="en-US" dirty="0"/>
              <a:t>程序。</a:t>
            </a:r>
            <a:endParaRPr lang="en-US" altLang="zh-CN" dirty="0"/>
          </a:p>
        </p:txBody>
      </p:sp>
      <p:sp>
        <p:nvSpPr>
          <p:cNvPr id="2" name="标题 1"/>
          <p:cNvSpPr>
            <a:spLocks noGrp="1"/>
          </p:cNvSpPr>
          <p:nvPr>
            <p:ph type="title"/>
          </p:nvPr>
        </p:nvSpPr>
        <p:spPr/>
        <p:txBody>
          <a:bodyPr/>
          <a:lstStyle/>
          <a:p>
            <a:r>
              <a:rPr lang="en-US" altLang="zh-CN" dirty="0"/>
              <a:t>1.8 </a:t>
            </a:r>
            <a:r>
              <a:rPr lang="zh-CN" altLang="en-US" dirty="0"/>
              <a:t>编程机制</a:t>
            </a:r>
            <a:endParaRPr lang="zh-CN" altLang="en-US"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再次运行程序清单 </a:t>
            </a:r>
            <a:r>
              <a:rPr lang="en-US" altLang="zh-CN" sz="1800" b="0" i="0" u="none" strike="noStrike" baseline="0" dirty="0">
                <a:latin typeface="TimesNewRomanPSMT"/>
                <a:ea typeface="宋体" panose="02010600030101010101" pitchFamily="2" charset="-122"/>
              </a:rPr>
              <a:t>4.1</a:t>
            </a:r>
            <a:r>
              <a:rPr lang="zh-CN" altLang="en-US" sz="1800" b="0" i="0" u="none" strike="noStrike" baseline="0" dirty="0">
                <a:latin typeface="宋体" panose="02010600030101010101" pitchFamily="2" charset="-122"/>
                <a:ea typeface="宋体" panose="02010600030101010101" pitchFamily="2" charset="-122"/>
              </a:rPr>
              <a:t>，但是在要求输入名时，请输入名和姓（根据英文书写习惯，名和姓中间有一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个空格），看看会发生什么情况？为什么？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假设下列示例都是完整程序中的一部分，它们打印的结果分别是什么？</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a.printf</a:t>
            </a:r>
            <a:r>
              <a:rPr lang="en-US" altLang="zh-CN" sz="1800" b="0" i="0" u="none" strike="noStrike" baseline="0" dirty="0">
                <a:latin typeface="TimesNewRomanPSMT"/>
              </a:rPr>
              <a:t>("He sold the painting for $%2.2f.\n", 2.345e2);</a:t>
            </a:r>
            <a:endParaRPr lang="en-US" altLang="zh-CN" sz="1800" b="0" i="0" u="none" strike="noStrike" baseline="0" dirty="0">
              <a:latin typeface="TimesNewRomanPSMT"/>
            </a:endParaRPr>
          </a:p>
          <a:p>
            <a:pPr algn="l"/>
            <a:r>
              <a:rPr lang="pt-BR" altLang="zh-CN" sz="1800" b="0" i="0" u="none" strike="noStrike" baseline="0" dirty="0">
                <a:latin typeface="TimesNewRomanPSMT"/>
              </a:rPr>
              <a:t>b.printf("%c%c%c\n", 'H', 105, '\41');</a:t>
            </a:r>
            <a:endParaRPr lang="pt-BR" altLang="zh-CN" sz="1800" b="0" i="0" u="none" strike="noStrike" baseline="0" dirty="0">
              <a:latin typeface="TimesNewRomanPSMT"/>
            </a:endParaRPr>
          </a:p>
          <a:p>
            <a:pPr algn="l"/>
            <a:r>
              <a:rPr lang="en-US" altLang="zh-CN" sz="1800" b="0" i="0" u="none" strike="noStrike" baseline="0" dirty="0" err="1">
                <a:latin typeface="TimesNewRomanPSMT"/>
              </a:rPr>
              <a:t>c.#define</a:t>
            </a:r>
            <a:r>
              <a:rPr lang="en-US" altLang="zh-CN" sz="1800" b="0" i="0" u="none" strike="noStrike" baseline="0" dirty="0">
                <a:latin typeface="TimesNewRomanPSMT"/>
              </a:rPr>
              <a:t> Q "His Hamlet was funny without being vulgar."</a:t>
            </a:r>
            <a:r>
              <a:rPr lang="en-US" altLang="zh-CN" sz="1800" b="0" i="0" u="none" strike="noStrike" baseline="0" dirty="0" err="1">
                <a:latin typeface="TimesNewRomanPSMT"/>
              </a:rPr>
              <a:t>printf</a:t>
            </a:r>
            <a:r>
              <a:rPr lang="en-US" altLang="zh-CN" sz="1800" b="0" i="0" u="none" strike="noStrike" baseline="0" dirty="0">
                <a:latin typeface="TimesNewRomanPSMT"/>
              </a:rPr>
              <a:t>("%s\</a:t>
            </a:r>
            <a:r>
              <a:rPr lang="en-US" altLang="zh-CN" sz="1800" b="0" i="0" u="none" strike="noStrike" baseline="0" dirty="0" err="1">
                <a:latin typeface="TimesNewRomanPSMT"/>
              </a:rPr>
              <a:t>nhas</a:t>
            </a:r>
            <a:r>
              <a:rPr lang="en-US" altLang="zh-CN" sz="1800" b="0" i="0" u="none" strike="noStrike" baseline="0" dirty="0">
                <a:latin typeface="TimesNewRomanPSMT"/>
              </a:rPr>
              <a:t> %</a:t>
            </a:r>
            <a:r>
              <a:rPr lang="en-US" altLang="zh-CN" sz="1800" b="0" i="0" u="none" strike="noStrike" baseline="0" dirty="0" err="1">
                <a:latin typeface="TimesNewRomanPSMT"/>
              </a:rPr>
              <a:t>dcharacters</a:t>
            </a:r>
            <a:r>
              <a:rPr lang="en-US" altLang="zh-CN" sz="1800" b="0" i="0" u="none" strike="noStrike" baseline="0" dirty="0">
                <a:latin typeface="TimesNewRomanPSMT"/>
              </a:rPr>
              <a:t>.\n", Q, </a:t>
            </a:r>
            <a:r>
              <a:rPr lang="en-US" altLang="zh-CN" sz="1800" b="0" i="0" u="none" strike="noStrike" baseline="0" dirty="0" err="1">
                <a:latin typeface="TimesNewRomanPSMT"/>
              </a:rPr>
              <a:t>strlen</a:t>
            </a:r>
            <a:r>
              <a:rPr lang="en-US" altLang="zh-CN" sz="1800" b="0" i="0" u="none" strike="noStrike" baseline="0" dirty="0">
                <a:latin typeface="TimesNewRomanPSMT"/>
              </a:rPr>
              <a:t>(Q));</a:t>
            </a:r>
            <a:endParaRPr lang="en-US" altLang="zh-CN" sz="1800" b="0" i="0" u="none" strike="noStrike" baseline="0" dirty="0">
              <a:latin typeface="TimesNewRomanPSMT"/>
            </a:endParaRPr>
          </a:p>
          <a:p>
            <a:pPr algn="l"/>
            <a:r>
              <a:rPr lang="en-US" altLang="zh-CN" sz="1800" b="0" i="0" u="none" strike="noStrike" baseline="0" dirty="0" err="1">
                <a:latin typeface="TimesNewRomanPSMT"/>
              </a:rPr>
              <a:t>d.printf</a:t>
            </a:r>
            <a:r>
              <a:rPr lang="en-US" altLang="zh-CN" sz="1800" b="0" i="0" u="none" strike="noStrike" baseline="0" dirty="0">
                <a:latin typeface="TimesNewRomanPSMT"/>
              </a:rPr>
              <a:t>("Is %2.2e the same as %2.2f?\n", 1201.0, 1201.0);</a:t>
            </a:r>
            <a:endParaRPr lang="zh-CN" altLang="en-US"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题的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中，要输出包含双引号的字符串</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，应如何修改？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找出下面程序中的错误。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 booboo</a:t>
            </a:r>
            <a:endParaRPr lang="en-US" altLang="zh-CN" sz="1800" b="0" i="0" u="none" strike="noStrike" baseline="0" dirty="0">
              <a:latin typeface="TimesNewRomanPSMT"/>
            </a:endParaRPr>
          </a:p>
          <a:p>
            <a:pPr algn="l"/>
            <a:r>
              <a:rPr lang="en-US" altLang="zh-CN" sz="1800" b="0" i="0" u="none" strike="noStrike" baseline="0" dirty="0">
                <a:latin typeface="TimesNewRomanPSMT"/>
              </a:rPr>
              <a:t>define X 10</a:t>
            </a:r>
            <a:endParaRPr lang="en-US" altLang="zh-CN" sz="1800" b="0" i="0" u="none" strike="noStrike" baseline="0" dirty="0">
              <a:latin typeface="TimesNewRomanPSMT"/>
            </a:endParaRPr>
          </a:p>
          <a:p>
            <a:pPr algn="l"/>
            <a:r>
              <a:rPr lang="en-US" altLang="zh-CN" sz="1800" b="0" i="0" u="none" strike="noStrike" baseline="0" dirty="0">
                <a:latin typeface="TimesNewRomanPSMT"/>
              </a:rPr>
              <a:t>main(int)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 age;</a:t>
            </a:r>
            <a:endParaRPr lang="en-US" altLang="zh-CN" sz="1800" b="0" i="0" u="none" strike="noStrike" baseline="0" dirty="0">
              <a:latin typeface="TimesNewRomanPSMT"/>
            </a:endParaRPr>
          </a:p>
          <a:p>
            <a:pPr algn="l"/>
            <a:r>
              <a:rPr lang="en-US" altLang="zh-CN" sz="1800" b="0" i="0" u="none" strike="noStrike" baseline="0" dirty="0">
                <a:latin typeface="TimesNewRomanPSMT"/>
              </a:rPr>
              <a:t>char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("Please enter your first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("%s", name);</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("All right, %c, what's your age?\n", name);</a:t>
            </a:r>
            <a:endParaRPr lang="zh-CN" altLang="en-US"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scanf</a:t>
            </a:r>
            <a:r>
              <a:rPr lang="en-US" altLang="zh-CN" sz="1800" b="0" i="0" u="none" strike="noStrike" baseline="0" dirty="0">
                <a:latin typeface="TimesNewRomanPSMT"/>
              </a:rPr>
              <a:t>("%f", age);</a:t>
            </a:r>
            <a:endParaRPr lang="en-US" altLang="zh-CN" sz="1800" b="0" i="0" u="none" strike="noStrike" baseline="0" dirty="0">
              <a:latin typeface="TimesNewRomanPSMT"/>
            </a:endParaRPr>
          </a:p>
          <a:p>
            <a:pPr algn="l"/>
            <a:r>
              <a:rPr lang="en-US" altLang="zh-CN" sz="1800" b="0" i="0" u="none" strike="noStrike" baseline="0" dirty="0" err="1">
                <a:latin typeface="TimesNewRomanPSMT"/>
              </a:rPr>
              <a:t>xp</a:t>
            </a:r>
            <a:r>
              <a:rPr lang="en-US" altLang="zh-CN" sz="1800" b="0" i="0" u="none" strike="noStrike" baseline="0" dirty="0">
                <a:latin typeface="TimesNewRomanPSMT"/>
              </a:rPr>
              <a:t> = age + X;</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("That's a %s! You must be at least %d.\n", B, </a:t>
            </a:r>
            <a:r>
              <a:rPr lang="en-US" altLang="zh-CN" sz="1800" b="0" i="0" u="none" strike="noStrike" baseline="0" dirty="0" err="1">
                <a:latin typeface="TimesNewRomanPSMT"/>
              </a:rPr>
              <a:t>xp</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rerun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endParaRPr lang="zh-CN" altLang="en-US"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假设一个程序的开头是这样：</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BOOK "War and Peace"</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float cost =12.99;</a:t>
            </a:r>
            <a:endParaRPr lang="en-US" altLang="zh-CN" sz="1800" b="0" i="0" u="none" strike="noStrike" baseline="0" dirty="0">
              <a:latin typeface="TimesNewRomanPSMT"/>
            </a:endParaRPr>
          </a:p>
          <a:p>
            <a:pPr algn="l"/>
            <a:r>
              <a:rPr lang="en-US" altLang="zh-CN" sz="1800" b="0" i="0" u="none" strike="noStrike" baseline="0" dirty="0">
                <a:latin typeface="TimesNewRomanPSMT"/>
              </a:rPr>
              <a:t>float percent = 80.0;</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请构造一个使用</a:t>
            </a:r>
            <a:r>
              <a:rPr lang="en-US" altLang="zh-CN" sz="1800" b="0" i="0" u="none" strike="noStrike" baseline="0" dirty="0">
                <a:latin typeface="TimesNewRomanPSMT"/>
                <a:ea typeface="宋体" panose="02010600030101010101" pitchFamily="2" charset="-122"/>
              </a:rPr>
              <a:t>BOOK</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percent</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语句，打印以下内容：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This copy of "War and Peace" sells for $12.99.</a:t>
            </a:r>
            <a:endParaRPr lang="en-US" altLang="zh-CN" sz="1800" b="0" i="0" u="none" strike="noStrike" baseline="0" dirty="0">
              <a:latin typeface="TimesNewRomanPSMT"/>
            </a:endParaRPr>
          </a:p>
          <a:p>
            <a:pPr algn="l"/>
            <a:r>
              <a:rPr lang="en-US" altLang="zh-CN" sz="1800" b="0" i="0" u="none" strike="noStrike" baseline="0" dirty="0">
                <a:latin typeface="TimesNewRomanPSMT"/>
              </a:rPr>
              <a:t>That is 80% of list.</a:t>
            </a:r>
            <a:endParaRPr lang="zh-CN" alt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打印下列各项内容要分别使用什么转换说明？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一个字段宽度与位数相同的十进制整数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8A</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的十六进制整数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232.346</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的浮点数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2.33e+002</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的浮点数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a:t>
            </a:r>
            <a:r>
              <a:rPr lang="zh-CN" altLang="en-US" sz="1800" b="0" i="0" u="none" strike="noStrike" baseline="0" dirty="0">
                <a:latin typeface="宋体" panose="02010600030101010101" pitchFamily="2" charset="-122"/>
                <a:ea typeface="宋体" panose="02010600030101010101" pitchFamily="2" charset="-122"/>
              </a:rPr>
              <a:t>一个字段宽度为</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、左对齐的字符串</a:t>
            </a:r>
            <a:endParaRPr lang="zh-CN" altLang="en-US"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打印下面各项内容要分别使用什么转换说明？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类型的整数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0x8a</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的十六进制整数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2.33E+02</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、左对齐的浮点数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+232.346</a:t>
            </a:r>
            <a:r>
              <a:rPr lang="zh-CN" altLang="en-US" sz="1800" b="0" i="0" u="none" strike="noStrike" baseline="0" dirty="0">
                <a:latin typeface="宋体" panose="02010600030101010101" pitchFamily="2" charset="-122"/>
                <a:ea typeface="宋体" panose="02010600030101010101" pitchFamily="2" charset="-122"/>
              </a:rPr>
              <a:t>、字段宽度为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的浮点数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a:t>
            </a:r>
            <a:r>
              <a:rPr lang="zh-CN" altLang="en-US" sz="1800" b="0" i="0" u="none" strike="noStrike" baseline="0" dirty="0">
                <a:latin typeface="宋体" panose="02010600030101010101" pitchFamily="2" charset="-122"/>
                <a:ea typeface="宋体" panose="02010600030101010101" pitchFamily="2" charset="-122"/>
              </a:rPr>
              <a:t>一个字段宽度为</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的字符串的前</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个字符</a:t>
            </a:r>
            <a:endParaRPr lang="zh-CN" altLang="en-US"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打印下面各项内容要分别使用什么转换说明？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一个字段宽度为</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、最少有</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位数字的十进制整数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一个在参数列表中给定字段宽度的八进制整数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一个字段宽度为</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一个形如</a:t>
            </a:r>
            <a:r>
              <a:rPr lang="en-US" altLang="zh-CN" sz="1800" b="0" i="0" u="none" strike="noStrike" baseline="0" dirty="0">
                <a:latin typeface="TimesNewRomanPSMT"/>
                <a:ea typeface="宋体" panose="02010600030101010101" pitchFamily="2" charset="-122"/>
              </a:rPr>
              <a:t>+3.13</a:t>
            </a:r>
            <a:r>
              <a:rPr lang="zh-CN" altLang="en-US" sz="1800" b="0" i="0" u="none" strike="noStrike" baseline="0" dirty="0">
                <a:latin typeface="宋体" panose="02010600030101010101" pitchFamily="2" charset="-122"/>
                <a:ea typeface="宋体" panose="02010600030101010101" pitchFamily="2" charset="-122"/>
              </a:rPr>
              <a:t>、字段宽度等于数字中字符数的浮点数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a:t>
            </a:r>
            <a:r>
              <a:rPr lang="zh-CN" altLang="en-US" sz="1800" b="0" i="0" u="none" strike="noStrike" baseline="0" dirty="0">
                <a:latin typeface="宋体" panose="02010600030101010101" pitchFamily="2" charset="-122"/>
                <a:ea typeface="宋体" panose="02010600030101010101" pitchFamily="2" charset="-122"/>
              </a:rPr>
              <a:t>一个字段宽度为</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、左对齐字符串中的前</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个字符</a:t>
            </a:r>
            <a:endParaRPr lang="zh-CN" altLang="en-US"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分别写出读取下列各输入行的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语句，并声明语句中用到变量和数组。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a.101</a:t>
            </a:r>
            <a:endParaRPr lang="en-US" altLang="zh-CN" sz="1800" b="0" i="0" u="none" strike="noStrike" baseline="0" dirty="0">
              <a:latin typeface="TimesNewRomanPSMT"/>
            </a:endParaRPr>
          </a:p>
          <a:p>
            <a:pPr algn="l"/>
            <a:r>
              <a:rPr lang="en-US" altLang="zh-CN" sz="1800" b="0" i="0" u="none" strike="noStrike" baseline="0" dirty="0">
                <a:latin typeface="TimesNewRomanPSMT"/>
              </a:rPr>
              <a:t>b.22.32 8.34E−09</a:t>
            </a:r>
            <a:endParaRPr lang="en-US" altLang="zh-CN" sz="1800" b="0" i="0" u="none" strike="noStrike" baseline="0" dirty="0">
              <a:latin typeface="TimesNewRomanPSMT"/>
            </a:endParaRPr>
          </a:p>
          <a:p>
            <a:pPr algn="l"/>
            <a:r>
              <a:rPr lang="en-US" altLang="zh-CN" sz="1800" b="0" i="0" u="none" strike="noStrike" baseline="0" dirty="0" err="1">
                <a:latin typeface="TimesNewRomanPSMT"/>
              </a:rPr>
              <a:t>c.linguini</a:t>
            </a:r>
            <a:endParaRPr lang="en-US" altLang="zh-CN" sz="1800" b="0" i="0" u="none" strike="noStrike" baseline="0" dirty="0">
              <a:latin typeface="TimesNewRomanPSMT"/>
            </a:endParaRPr>
          </a:p>
          <a:p>
            <a:pPr algn="l"/>
            <a:r>
              <a:rPr lang="en-US" altLang="zh-CN" sz="1800" b="0" i="0" u="none" strike="noStrike" baseline="0" dirty="0" err="1">
                <a:latin typeface="TimesNewRomanPSMT"/>
              </a:rPr>
              <a:t>d.catch</a:t>
            </a:r>
            <a:r>
              <a:rPr lang="en-US" altLang="zh-CN" sz="1800" b="0" i="0" u="none" strike="noStrike" baseline="0" dirty="0">
                <a:latin typeface="TimesNewRomanPSMT"/>
              </a:rPr>
              <a:t> 22</a:t>
            </a:r>
            <a:endParaRPr lang="en-US" altLang="zh-CN" sz="1800" b="0" i="0" u="none" strike="noStrike" baseline="0" dirty="0">
              <a:latin typeface="TimesNewRomanPSMT"/>
            </a:endParaRPr>
          </a:p>
          <a:p>
            <a:pPr algn="l"/>
            <a:r>
              <a:rPr lang="en-US" altLang="zh-CN" sz="1800" b="0" i="0" u="none" strike="noStrike" baseline="0" dirty="0" err="1">
                <a:latin typeface="TimesNewRomanPSMT"/>
              </a:rPr>
              <a:t>e.catch</a:t>
            </a:r>
            <a:r>
              <a:rPr lang="en-US" altLang="zh-CN" sz="1800" b="0" i="0" u="none" strike="noStrike" baseline="0" dirty="0">
                <a:latin typeface="TimesNewRomanPSMT"/>
              </a:rPr>
              <a:t> 22 </a:t>
            </a:r>
            <a:r>
              <a:rPr lang="zh-CN" altLang="en-US" sz="1800" b="0" i="0" u="none" strike="noStrike" baseline="0" dirty="0">
                <a:latin typeface="宋体" panose="02010600030101010101" pitchFamily="2" charset="-122"/>
                <a:ea typeface="宋体" panose="02010600030101010101" pitchFamily="2" charset="-122"/>
              </a:rPr>
              <a:t>（但是跳过</a:t>
            </a:r>
            <a:r>
              <a:rPr lang="en-US" altLang="zh-CN" sz="1800" b="0" i="0" u="none" strike="noStrike" baseline="0" dirty="0">
                <a:latin typeface="TimesNewRomanPSMT"/>
                <a:ea typeface="宋体" panose="02010600030101010101" pitchFamily="2" charset="-122"/>
              </a:rPr>
              <a:t>catch</a:t>
            </a:r>
            <a:r>
              <a:rPr lang="zh-CN" altLang="en-US" sz="1800" b="0" i="0" u="none" strike="noStrike" baseline="0" dirty="0">
                <a:latin typeface="宋体" panose="02010600030101010101" pitchFamily="2" charset="-122"/>
                <a:ea typeface="宋体" panose="02010600030101010101" pitchFamily="2" charset="-122"/>
              </a:rPr>
              <a:t>）</a:t>
            </a:r>
            <a:endParaRPr lang="zh-CN" altLang="en-US"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4.7 </a:t>
            </a:r>
            <a:r>
              <a:rPr lang="zh-CN" altLang="en-US" dirty="0"/>
              <a:t>复习题</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什么是空白？</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下面的语句有什么问题？如何修正？</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("The double type is %z bytes..\n", </a:t>
            </a:r>
            <a:r>
              <a:rPr lang="en-US" altLang="zh-CN" sz="1800" b="0" i="0" u="none" strike="noStrike" baseline="0" dirty="0" err="1">
                <a:latin typeface="TimesNewRomanPSMT"/>
              </a:rPr>
              <a:t>sizeof</a:t>
            </a:r>
            <a:r>
              <a:rPr lang="en-US" altLang="zh-CN" sz="1800" b="0" i="0" u="none" strike="noStrike" baseline="0" dirty="0">
                <a:latin typeface="TimesNewRomanPSMT"/>
              </a:rPr>
              <a:t>(double));</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假设要在程序中用圆括号代替花括号，以下方法是否可行？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 {</a:t>
            </a:r>
            <a:endParaRPr lang="en-US" altLang="zh-CN" sz="1800" b="0" i="0" u="none" strike="noStrike" baseline="0" dirty="0">
              <a:latin typeface="TimesNewRomanPSMT"/>
            </a:endParaRPr>
          </a:p>
          <a:p>
            <a:pPr algn="l"/>
            <a:r>
              <a:rPr lang="en-US" altLang="zh-CN" sz="1800" b="0" i="0" u="none" strike="noStrike" baseline="0" dirty="0">
                <a:latin typeface="TimesNewRomanPSMT"/>
              </a:rPr>
              <a:t>#define ) }</a:t>
            </a:r>
            <a:endParaRPr lang="zh-CN" altLang="en-US"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编写一个程序，提示用户输入名和姓，然后以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名</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姓</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的格式打印出来。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编写一个程序，提示用户输入名和姓，并执行一下操作：</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打印名和姓，包括双引号；</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在宽度为</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的字段右端打印名和姓，包括双引号；</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在宽度为</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的字段左端打印名和姓，包括双引号；</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在比姓名宽度宽</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的字段中打印名和姓。</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用</a:t>
            </a:r>
            <a:r>
              <a:rPr lang="en-US" altLang="zh-CN" dirty="0"/>
              <a:t>C</a:t>
            </a:r>
            <a:r>
              <a:rPr lang="zh-CN" altLang="en-US" dirty="0"/>
              <a:t>语言编写程序时，编写的内容被储存在文本文件中，该文件被称为</a:t>
            </a:r>
            <a:r>
              <a:rPr lang="zh-CN" altLang="en-US" dirty="0">
                <a:solidFill>
                  <a:srgbClr val="FF0000"/>
                </a:solidFill>
              </a:rPr>
              <a:t>源代码文件</a:t>
            </a:r>
            <a:r>
              <a:rPr lang="zh-CN" altLang="en-US" dirty="0"/>
              <a:t>（</a:t>
            </a:r>
            <a:r>
              <a:rPr lang="en-US" altLang="zh-CN" dirty="0"/>
              <a:t>source code </a:t>
            </a:r>
            <a:endParaRPr lang="en-US" altLang="zh-CN" dirty="0"/>
          </a:p>
          <a:p>
            <a:r>
              <a:rPr lang="en-US" altLang="zh-CN" dirty="0"/>
              <a:t>file</a:t>
            </a:r>
            <a:r>
              <a:rPr lang="zh-CN" altLang="en-US" dirty="0"/>
              <a:t>）。大部分</a:t>
            </a:r>
            <a:r>
              <a:rPr lang="en-US" altLang="zh-CN" dirty="0"/>
              <a:t>C</a:t>
            </a:r>
            <a:r>
              <a:rPr lang="zh-CN" altLang="en-US" dirty="0"/>
              <a:t>系统，包括之前提到的，都要求文件名以</a:t>
            </a:r>
            <a:r>
              <a:rPr lang="en-US" altLang="zh-CN" dirty="0">
                <a:solidFill>
                  <a:srgbClr val="FF0000"/>
                </a:solidFill>
              </a:rPr>
              <a:t>.c</a:t>
            </a:r>
            <a:r>
              <a:rPr lang="zh-CN" altLang="en-US" dirty="0"/>
              <a:t>结尾（如，</a:t>
            </a:r>
            <a:r>
              <a:rPr lang="en-US" altLang="zh-CN" dirty="0" err="1"/>
              <a:t>wordcount.c</a:t>
            </a:r>
            <a:r>
              <a:rPr lang="zh-CN" altLang="en-US" dirty="0"/>
              <a:t>和</a:t>
            </a:r>
            <a:r>
              <a:rPr lang="en-US" altLang="zh-CN" dirty="0" err="1"/>
              <a:t>budget.c</a:t>
            </a:r>
            <a:r>
              <a:rPr lang="zh-CN" altLang="en-US" dirty="0"/>
              <a:t>）。在</a:t>
            </a:r>
            <a:endParaRPr lang="en-US" altLang="zh-CN" dirty="0"/>
          </a:p>
          <a:p>
            <a:r>
              <a:rPr lang="zh-CN" altLang="en-US" dirty="0"/>
              <a:t>文件名中，点号（</a:t>
            </a:r>
            <a:r>
              <a:rPr lang="en-US" altLang="zh-CN" dirty="0"/>
              <a:t>.</a:t>
            </a:r>
            <a:r>
              <a:rPr lang="zh-CN" altLang="en-US" dirty="0"/>
              <a:t>）前面的部分称为基本名（</a:t>
            </a:r>
            <a:r>
              <a:rPr lang="en-US" altLang="zh-CN" dirty="0" err="1"/>
              <a:t>basename</a:t>
            </a:r>
            <a:r>
              <a:rPr lang="zh-CN" altLang="en-US" dirty="0"/>
              <a:t>），点号后面的部分称为扩展名（</a:t>
            </a:r>
            <a:r>
              <a:rPr lang="en-US" altLang="zh-CN" dirty="0"/>
              <a:t>extension</a:t>
            </a:r>
            <a:r>
              <a:rPr lang="zh-CN" altLang="en-US" dirty="0"/>
              <a:t>）。</a:t>
            </a:r>
            <a:endParaRPr lang="en-US" altLang="zh-CN" dirty="0"/>
          </a:p>
          <a:p>
            <a:r>
              <a:rPr lang="zh-CN" altLang="en-US" dirty="0"/>
              <a:t>因此，</a:t>
            </a:r>
            <a:r>
              <a:rPr lang="en-US" altLang="zh-CN" dirty="0"/>
              <a:t>budget</a:t>
            </a:r>
            <a:r>
              <a:rPr lang="zh-CN" altLang="en-US" dirty="0"/>
              <a:t>是基本名，</a:t>
            </a:r>
            <a:r>
              <a:rPr lang="en-US" altLang="zh-CN" dirty="0"/>
              <a:t>c</a:t>
            </a:r>
            <a:r>
              <a:rPr lang="zh-CN" altLang="en-US" dirty="0"/>
              <a:t>是扩展名。基本名与扩展名的组合（</a:t>
            </a:r>
            <a:r>
              <a:rPr lang="en-US" altLang="zh-CN" dirty="0" err="1"/>
              <a:t>budget.c</a:t>
            </a:r>
            <a:r>
              <a:rPr lang="zh-CN" altLang="en-US" dirty="0"/>
              <a:t>）就是文件名。文件名应该满</a:t>
            </a:r>
            <a:endParaRPr lang="en-US" altLang="zh-CN" dirty="0"/>
          </a:p>
          <a:p>
            <a:r>
              <a:rPr lang="zh-CN" altLang="en-US" dirty="0"/>
              <a:t>足特定计算机操作系统的特殊要求。例如，</a:t>
            </a:r>
            <a:r>
              <a:rPr lang="en-US" altLang="zh-CN" dirty="0"/>
              <a:t>MS-DOS</a:t>
            </a:r>
            <a:r>
              <a:rPr lang="zh-CN" altLang="en-US" dirty="0"/>
              <a:t>是</a:t>
            </a:r>
            <a:r>
              <a:rPr lang="en-US" altLang="zh-CN" dirty="0"/>
              <a:t>IBM PC</a:t>
            </a:r>
            <a:r>
              <a:rPr lang="zh-CN" altLang="en-US" dirty="0"/>
              <a:t>及其兼容机的操作系统，比较老旧，它要求</a:t>
            </a:r>
            <a:endParaRPr lang="en-US" altLang="zh-CN" dirty="0"/>
          </a:p>
          <a:p>
            <a:r>
              <a:rPr lang="zh-CN" altLang="en-US" dirty="0"/>
              <a:t>基本名不能超过</a:t>
            </a:r>
            <a:r>
              <a:rPr lang="en-US" altLang="zh-CN" dirty="0"/>
              <a:t>8</a:t>
            </a:r>
            <a:r>
              <a:rPr lang="zh-CN" altLang="en-US" dirty="0"/>
              <a:t>个字符。因此，刚才提到的文件名</a:t>
            </a:r>
            <a:r>
              <a:rPr lang="en-US" altLang="zh-CN" dirty="0" err="1"/>
              <a:t>wordcount.c</a:t>
            </a:r>
            <a:r>
              <a:rPr lang="zh-CN" altLang="en-US" dirty="0"/>
              <a:t>就是无效的</a:t>
            </a:r>
            <a:r>
              <a:rPr lang="en-US" altLang="zh-CN" dirty="0"/>
              <a:t>DOS</a:t>
            </a:r>
            <a:r>
              <a:rPr lang="zh-CN" altLang="en-US" dirty="0"/>
              <a:t>文件名。有些</a:t>
            </a:r>
            <a:r>
              <a:rPr lang="en-US" altLang="zh-CN" dirty="0"/>
              <a:t>UNIX</a:t>
            </a:r>
            <a:r>
              <a:rPr lang="zh-CN" altLang="en-US" dirty="0"/>
              <a:t>系统</a:t>
            </a:r>
            <a:endParaRPr lang="en-US" altLang="zh-CN" dirty="0"/>
          </a:p>
          <a:p>
            <a:r>
              <a:rPr lang="zh-CN" altLang="en-US" dirty="0"/>
              <a:t>限制整个文件名（包括扩展名）不超过</a:t>
            </a:r>
            <a:r>
              <a:rPr lang="en-US" altLang="zh-CN" dirty="0"/>
              <a:t>14</a:t>
            </a:r>
            <a:r>
              <a:rPr lang="zh-CN" altLang="en-US" dirty="0"/>
              <a:t>个字符，而有些</a:t>
            </a:r>
            <a:r>
              <a:rPr lang="en-US" altLang="zh-CN" dirty="0"/>
              <a:t>UNIX</a:t>
            </a:r>
            <a:r>
              <a:rPr lang="zh-CN" altLang="en-US" dirty="0"/>
              <a:t>系统则允许使用更长的文件名，最多</a:t>
            </a:r>
            <a:r>
              <a:rPr lang="en-US" altLang="zh-CN" dirty="0"/>
              <a:t>255</a:t>
            </a:r>
            <a:endParaRPr lang="en-US" altLang="zh-CN" dirty="0"/>
          </a:p>
          <a:p>
            <a:r>
              <a:rPr lang="zh-CN" altLang="en-US" dirty="0"/>
              <a:t>个字符。</a:t>
            </a:r>
            <a:r>
              <a:rPr lang="en-US" altLang="zh-CN" dirty="0"/>
              <a:t>Linux</a:t>
            </a:r>
            <a:r>
              <a:rPr lang="zh-CN" altLang="en-US" dirty="0"/>
              <a:t>、</a:t>
            </a:r>
            <a:r>
              <a:rPr lang="en-US" altLang="zh-CN" dirty="0"/>
              <a:t>Windows</a:t>
            </a:r>
            <a:r>
              <a:rPr lang="zh-CN" altLang="en-US" dirty="0"/>
              <a:t>和</a:t>
            </a:r>
            <a:r>
              <a:rPr lang="en-US" altLang="zh-CN" dirty="0"/>
              <a:t>Macintosh OS</a:t>
            </a:r>
            <a:r>
              <a:rPr lang="zh-CN" altLang="en-US" dirty="0"/>
              <a:t>都允许使用长文件名。</a:t>
            </a:r>
            <a:endParaRPr lang="en-US" altLang="zh-CN" dirty="0"/>
          </a:p>
        </p:txBody>
      </p:sp>
      <p:sp>
        <p:nvSpPr>
          <p:cNvPr id="2" name="标题 1"/>
          <p:cNvSpPr>
            <a:spLocks noGrp="1"/>
          </p:cNvSpPr>
          <p:nvPr>
            <p:ph type="title"/>
          </p:nvPr>
        </p:nvSpPr>
        <p:spPr/>
        <p:txBody>
          <a:bodyPr/>
          <a:lstStyle/>
          <a:p>
            <a:r>
              <a:rPr lang="en-US" altLang="zh-CN" dirty="0"/>
              <a:t>1.8 </a:t>
            </a:r>
            <a:r>
              <a:rPr lang="zh-CN" altLang="en-US" dirty="0"/>
              <a:t>编程机制</a:t>
            </a:r>
            <a:endParaRPr lang="zh-CN" altLang="en-US"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编写一个程序，读取一个浮点数，首先以小数点记数法打印，然后以指数记数法打印。用下面的格式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进行输出（系统不同，指数记数法显示的位数可能不同）：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输入</a:t>
            </a:r>
            <a:r>
              <a:rPr lang="en-US" altLang="zh-CN" sz="1800" b="0" i="0" u="none" strike="noStrike" baseline="0" dirty="0">
                <a:latin typeface="TimesNewRomanPSMT"/>
                <a:ea typeface="宋体" panose="02010600030101010101" pitchFamily="2" charset="-122"/>
              </a:rPr>
              <a:t>21.3</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2.1e+001</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输入</a:t>
            </a:r>
            <a:r>
              <a:rPr lang="en-US" altLang="zh-CN" sz="1800" b="0" i="0" u="none" strike="noStrike" baseline="0" dirty="0">
                <a:latin typeface="TimesNewRomanPSMT"/>
                <a:ea typeface="宋体" panose="02010600030101010101" pitchFamily="2" charset="-122"/>
              </a:rPr>
              <a:t>+21.290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2.129E+001</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编写一个程序，提示用户输入身高（单位：英寸）和姓名，然后以下面的格式显示用户刚输入的信息：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Dabney, you are 6.208 feet tall</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类型，并用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作为除号。如果你愿意，可以要求用户以厘米为单位输入身高，并以米为单位显示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编写一个程序，提示用户输入以兆位每秒（</a:t>
            </a:r>
            <a:r>
              <a:rPr lang="en-US" altLang="zh-CN" sz="1800" b="0" i="0" u="none" strike="noStrike" baseline="0" dirty="0">
                <a:latin typeface="TimesNewRomanPSMT"/>
                <a:ea typeface="宋体" panose="02010600030101010101" pitchFamily="2" charset="-122"/>
              </a:rPr>
              <a:t>Mb/s</a:t>
            </a:r>
            <a:r>
              <a:rPr lang="zh-CN" altLang="en-US" sz="1800" b="0" i="0" u="none" strike="noStrike" baseline="0" dirty="0">
                <a:latin typeface="宋体" panose="02010600030101010101" pitchFamily="2" charset="-122"/>
                <a:ea typeface="宋体" panose="02010600030101010101" pitchFamily="2" charset="-122"/>
              </a:rPr>
              <a:t>）为单位的下载速度和以兆字节（</a:t>
            </a:r>
            <a:r>
              <a:rPr lang="en-US" altLang="zh-CN" sz="1800" b="0" i="0" u="none" strike="noStrike" baseline="0" dirty="0">
                <a:latin typeface="TimesNewRomanPSMT"/>
                <a:ea typeface="宋体" panose="02010600030101010101" pitchFamily="2" charset="-122"/>
              </a:rPr>
              <a:t>MB</a:t>
            </a:r>
            <a:r>
              <a:rPr lang="zh-CN" altLang="en-US" sz="1800" b="0" i="0" u="none" strike="noStrike" baseline="0" dirty="0">
                <a:latin typeface="宋体" panose="02010600030101010101" pitchFamily="2" charset="-122"/>
                <a:ea typeface="宋体" panose="02010600030101010101" pitchFamily="2" charset="-122"/>
              </a:rPr>
              <a:t>）为单位的文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件大小。程序中应计算文件的下载时间。注意，这里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字节等于</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位。使用</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类型，并用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作为除号。该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程序要以下面的格式打印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个变量的值（下载速度、文件大小和下载时间），显示小数点后面两位数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18.12 megabits per second, a file of 2.20 megabytes</a:t>
            </a:r>
            <a:endParaRPr lang="en-US" altLang="zh-CN" sz="1800" b="0" i="0" u="none" strike="noStrike" baseline="0" dirty="0">
              <a:latin typeface="TimesNewRomanPSMT"/>
            </a:endParaRPr>
          </a:p>
          <a:p>
            <a:pPr algn="l"/>
            <a:r>
              <a:rPr lang="en-US" altLang="zh-CN" sz="1800" b="0" i="0" u="none" strike="noStrike" baseline="0" dirty="0">
                <a:latin typeface="TimesNewRomanPSMT"/>
              </a:rPr>
              <a:t>downloads in 0.97 seconds.</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编写一个程序，先提示用户输入名，然后提示用户输入姓。在一行打印用户输入的名和姓，下一行分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别打印名和姓的字母数。字母数要与相应名和姓的结尾对齐，如下所示：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Melissa Honeybee</a:t>
            </a:r>
            <a:endParaRPr lang="en-US" altLang="zh-CN" sz="1800" b="0" i="0" u="none" strike="noStrike" baseline="0" dirty="0">
              <a:latin typeface="TimesNewRomanPSMT"/>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接下来，再打印相同的信息，但是字母个数与相应名和姓的开头对齐，如下所示：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Melissa Honeybee</a:t>
            </a:r>
            <a:endParaRPr lang="en-US" altLang="zh-CN" sz="1800" b="0" i="0" u="none" strike="noStrike" baseline="0" dirty="0">
              <a:latin typeface="TimesNewRomanPSMT"/>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编写一个程序，将一个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类型的变量设置为</a:t>
            </a:r>
            <a:r>
              <a:rPr lang="en-US" altLang="zh-CN" sz="1800" b="0" i="0" u="none" strike="noStrike" baseline="0" dirty="0">
                <a:latin typeface="TimesNewRomanPSMT"/>
                <a:ea typeface="宋体" panose="02010600030101010101" pitchFamily="2" charset="-122"/>
              </a:rPr>
              <a:t>1.0/3.0</a:t>
            </a:r>
            <a:r>
              <a:rPr lang="zh-CN" altLang="en-US" sz="1800" b="0" i="0" u="none" strike="noStrike" baseline="0" dirty="0">
                <a:latin typeface="宋体" panose="02010600030101010101" pitchFamily="2" charset="-122"/>
                <a:ea typeface="宋体" panose="02010600030101010101" pitchFamily="2" charset="-122"/>
              </a:rPr>
              <a:t>，一个</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类型的变量设置为</a:t>
            </a:r>
            <a:r>
              <a:rPr lang="en-US" altLang="zh-CN" sz="1800" b="0" i="0" u="none" strike="noStrike" baseline="0" dirty="0">
                <a:latin typeface="TimesNewRomanPSMT"/>
                <a:ea typeface="宋体" panose="02010600030101010101" pitchFamily="2" charset="-122"/>
              </a:rPr>
              <a:t>1.0/3.0</a:t>
            </a:r>
            <a:r>
              <a:rPr lang="zh-CN" altLang="en-US" sz="1800" b="0" i="0" u="none" strike="noStrike" baseline="0" dirty="0">
                <a:latin typeface="宋体" panose="02010600030101010101" pitchFamily="2" charset="-122"/>
                <a:ea typeface="宋体" panose="02010600030101010101" pitchFamily="2" charset="-122"/>
              </a:rPr>
              <a:t>。分别显示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两次计算的结果各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次：一次显示小数点后面</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位数字；一次显示小数点后面</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位数字；一次显示小数点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后面</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位数字。程序中要包含</a:t>
            </a:r>
            <a:r>
              <a:rPr lang="en-US" altLang="zh-CN" sz="1800" b="0" i="0" u="none" strike="noStrike" baseline="0" dirty="0" err="1">
                <a:latin typeface="TimesNewRomanPSMT"/>
                <a:ea typeface="宋体" panose="02010600030101010101" pitchFamily="2" charset="-122"/>
              </a:rPr>
              <a:t>float.h</a:t>
            </a:r>
            <a:r>
              <a:rPr lang="zh-CN" altLang="en-US" sz="1800" b="0" i="0" u="none" strike="noStrike" baseline="0" dirty="0">
                <a:latin typeface="宋体" panose="02010600030101010101" pitchFamily="2" charset="-122"/>
                <a:ea typeface="宋体" panose="02010600030101010101" pitchFamily="2" charset="-122"/>
              </a:rPr>
              <a:t>头文件，并显示</a:t>
            </a:r>
            <a:r>
              <a:rPr lang="en-US" altLang="zh-CN" sz="1800" b="0" i="0" u="none" strike="noStrike" baseline="0" dirty="0">
                <a:latin typeface="TimesNewRomanPSMT"/>
                <a:ea typeface="宋体" panose="02010600030101010101" pitchFamily="2" charset="-122"/>
              </a:rPr>
              <a:t>FLT_DIG</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DBL_DIG</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1.0/3.0</a:t>
            </a:r>
            <a:r>
              <a:rPr lang="zh-CN" altLang="en-US" sz="1800" b="0" i="0" u="none" strike="noStrike" baseline="0" dirty="0">
                <a:latin typeface="宋体" panose="02010600030101010101" pitchFamily="2" charset="-122"/>
                <a:ea typeface="宋体" panose="02010600030101010101" pitchFamily="2" charset="-122"/>
              </a:rPr>
              <a:t>的值与这些值一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致吗？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4.8 </a:t>
            </a:r>
            <a:r>
              <a:rPr lang="zh-CN" altLang="en-US" dirty="0"/>
              <a:t>编程练习</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编写一个程序，提示用户输入旅行的里程和消耗的汽油量。然后计算并显示消耗每加仑汽油行驶的英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里数，显示小数点后面一位数字。接下来，使用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加仑大约</a:t>
            </a:r>
            <a:r>
              <a:rPr lang="en-US" altLang="zh-CN" sz="1800" b="0" i="0" u="none" strike="noStrike" baseline="0" dirty="0">
                <a:latin typeface="TimesNewRomanPSMT"/>
                <a:ea typeface="宋体" panose="02010600030101010101" pitchFamily="2" charset="-122"/>
              </a:rPr>
              <a:t>3.785</a:t>
            </a:r>
            <a:r>
              <a:rPr lang="zh-CN" altLang="en-US" sz="1800" b="0" i="0" u="none" strike="noStrike" baseline="0" dirty="0">
                <a:latin typeface="宋体" panose="02010600030101010101" pitchFamily="2" charset="-122"/>
                <a:ea typeface="宋体" panose="02010600030101010101" pitchFamily="2" charset="-122"/>
              </a:rPr>
              <a:t>升，</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英里大约为</a:t>
            </a:r>
            <a:r>
              <a:rPr lang="en-US" altLang="zh-CN" sz="1800" b="0" i="0" u="none" strike="noStrike" baseline="0" dirty="0">
                <a:latin typeface="TimesNewRomanPSMT"/>
                <a:ea typeface="宋体" panose="02010600030101010101" pitchFamily="2" charset="-122"/>
              </a:rPr>
              <a:t>1.609</a:t>
            </a:r>
            <a:r>
              <a:rPr lang="zh-CN" altLang="en-US" sz="1800" b="0" i="0" u="none" strike="noStrike" baseline="0" dirty="0">
                <a:latin typeface="宋体" panose="02010600030101010101" pitchFamily="2" charset="-122"/>
                <a:ea typeface="宋体" panose="02010600030101010101" pitchFamily="2" charset="-122"/>
              </a:rPr>
              <a:t>千米，把单位是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英里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加仑的值转换为升</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公里（欧洲通用的燃料消耗表示法），并显示结果，显示小数点后面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数字。注意，美国采用的方案测量消耗单位燃料的行程（值越大越好），而欧洲则采用单位距离消耗的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燃料测量方案（值越低越好）。使用</a:t>
            </a:r>
            <a:r>
              <a:rPr lang="en-US" altLang="zh-CN" sz="1800" b="0" i="0" u="none" strike="noStrike" baseline="0" dirty="0">
                <a:latin typeface="TimesNewRomanPSMT"/>
              </a:rPr>
              <a:t>#define </a:t>
            </a:r>
            <a:r>
              <a:rPr lang="zh-CN" altLang="en-US" sz="1800" b="0" i="0" u="none" strike="noStrike" baseline="0" dirty="0">
                <a:latin typeface="宋体" panose="02010600030101010101" pitchFamily="2" charset="-122"/>
                <a:ea typeface="宋体" panose="02010600030101010101" pitchFamily="2" charset="-122"/>
              </a:rPr>
              <a:t>创建符号常量或使用 </a:t>
            </a:r>
            <a:r>
              <a:rPr lang="en-US" altLang="zh-CN" sz="1800" b="0" i="0" u="none" strike="noStrike" baseline="0" dirty="0">
                <a:latin typeface="TimesNewRomanPSMT"/>
                <a:ea typeface="宋体" panose="02010600030101010101" pitchFamily="2" charset="-122"/>
              </a:rPr>
              <a:t>const </a:t>
            </a:r>
            <a:r>
              <a:rPr lang="zh-CN" altLang="en-US" sz="1800" b="0" i="0" u="none" strike="noStrike" baseline="0" dirty="0">
                <a:latin typeface="宋体" panose="02010600030101010101" pitchFamily="2" charset="-122"/>
                <a:ea typeface="宋体" panose="02010600030101010101" pitchFamily="2" charset="-122"/>
              </a:rPr>
              <a:t>限定符创建变量来表示两个转换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zh-CN" altLang="en-US"/>
              <a:t>第</a:t>
            </a:r>
            <a:r>
              <a:rPr lang="en-US" altLang="zh-CN" dirty="0"/>
              <a:t>5</a:t>
            </a:r>
            <a:r>
              <a:rPr lang="zh-CN" altLang="en-US" dirty="0"/>
              <a:t>章 运算符、表达式和语句</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typedef</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类型名</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语言的各种运算符，包括用于普通数学运算的运算符</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运算符优先级以及语句、表达式的含义</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复合语句、自动类型转换和强制类型转换</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如何编写带有参数的函数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zh-CN" altLang="en-US"/>
              <a:t>第</a:t>
            </a:r>
            <a:r>
              <a:rPr lang="en-US" altLang="zh-CN" dirty="0"/>
              <a:t>5</a:t>
            </a:r>
            <a:r>
              <a:rPr lang="zh-CN" altLang="en-US" dirty="0"/>
              <a:t>章 运算符、表达式和语句</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现在，读者已经熟悉了如何表示数据，接下来我们学习</a:t>
            </a:r>
            <a:r>
              <a:rPr lang="zh-CN" altLang="en-US" sz="1800" b="0" i="0" u="none" strike="noStrike" baseline="0" dirty="0">
                <a:solidFill>
                  <a:srgbClr val="FF0000"/>
                </a:solidFill>
                <a:latin typeface="宋体" panose="02010600030101010101" pitchFamily="2" charset="-122"/>
                <a:ea typeface="宋体" panose="02010600030101010101" pitchFamily="2" charset="-122"/>
              </a:rPr>
              <a:t>如何处理数据</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语言为处理数据提供了大量的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操作，可以在程序中进行算术运算、比较值的大小、修改变量、逻辑地组合关系等。我们先从</a:t>
            </a:r>
            <a:r>
              <a:rPr lang="zh-CN" altLang="en-US" sz="1800" b="0" i="0" u="none" strike="noStrike" baseline="0" dirty="0">
                <a:solidFill>
                  <a:srgbClr val="FF0000"/>
                </a:solidFill>
                <a:latin typeface="宋体" panose="02010600030101010101" pitchFamily="2" charset="-122"/>
                <a:ea typeface="宋体" panose="02010600030101010101" pitchFamily="2" charset="-122"/>
              </a:rPr>
              <a:t>基本的算</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术运算（加、减、乘、除）</a:t>
            </a:r>
            <a:r>
              <a:rPr lang="zh-CN" altLang="en-US" sz="1800" b="0" i="0" u="none" strike="noStrike" baseline="0" dirty="0">
                <a:latin typeface="宋体" panose="02010600030101010101" pitchFamily="2" charset="-122"/>
                <a:ea typeface="宋体" panose="02010600030101010101" pitchFamily="2" charset="-122"/>
              </a:rPr>
              <a:t>开始。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组织程序是处理数据的另一个方面，让程序按正确的顺序执行各个步骤。</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有许多语言特性，帮助你完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成组织程序的任务。循环就是其中一个特性，本章中你将窥其大概。循环能重复执行行为，让程序更有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趣、更强大。</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a:t>
            </a:r>
            <a:r>
              <a:rPr lang="zh-CN" altLang="en-US" sz="1800" b="0" i="0" u="none" strike="noStrike" baseline="0" dirty="0">
                <a:latin typeface="宋体" panose="02010600030101010101" pitchFamily="2" charset="-122"/>
                <a:ea typeface="宋体" panose="02010600030101010101" pitchFamily="2" charset="-122"/>
              </a:rPr>
              <a:t>是一个简单的程序示例，该程序进行了简单的运算，计算穿</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码男鞋的脚长（单位：英寸）。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为了让读者体会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r>
              <a:rPr lang="zh-CN" altLang="en-US" sz="1800" b="0" i="0" u="none" strike="noStrike" baseline="0" dirty="0">
                <a:latin typeface="宋体" panose="02010600030101010101" pitchFamily="2" charset="-122"/>
                <a:ea typeface="宋体" panose="02010600030101010101" pitchFamily="2" charset="-122"/>
              </a:rPr>
              <a:t>的好处，程序的第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个版本演示了不使用循环编程的局限性。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 shoes1.c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shoes1.c -- </a:t>
            </a:r>
            <a:r>
              <a:rPr lang="zh-CN" altLang="en-US" sz="1800" b="0" i="0" u="none" strike="noStrike" baseline="0" dirty="0">
                <a:latin typeface="宋体" panose="02010600030101010101" pitchFamily="2" charset="-122"/>
                <a:ea typeface="宋体" panose="02010600030101010101" pitchFamily="2" charset="-122"/>
              </a:rPr>
              <a:t>把鞋码转换成英寸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ADJUST 7.31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字符常量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double SCALE = 0.333;// const</a:t>
            </a:r>
            <a:r>
              <a:rPr lang="zh-CN" altLang="en-US" sz="1800" b="0" i="0" u="none" strike="noStrike" baseline="0" dirty="0">
                <a:latin typeface="宋体" panose="02010600030101010101" pitchFamily="2" charset="-122"/>
                <a:ea typeface="宋体" panose="02010600030101010101" pitchFamily="2" charset="-122"/>
              </a:rPr>
              <a:t>变量</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foot = SCALE * shoe + ADJUST;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length\n");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接下来，我们来看一下具体的应用，假设有一个名为</a:t>
            </a:r>
            <a:r>
              <a:rPr lang="en-US" altLang="zh-CN" dirty="0" err="1"/>
              <a:t>concrete.c</a:t>
            </a:r>
            <a:r>
              <a:rPr lang="zh-CN" altLang="en-US" dirty="0"/>
              <a:t>的源文件，其中的</a:t>
            </a:r>
            <a:r>
              <a:rPr lang="en-US" altLang="zh-CN" dirty="0"/>
              <a:t>C</a:t>
            </a:r>
            <a:r>
              <a:rPr lang="zh-CN" altLang="en-US" dirty="0"/>
              <a:t>源代码如程序清单</a:t>
            </a:r>
            <a:r>
              <a:rPr lang="en-US" altLang="zh-CN" dirty="0"/>
              <a:t>1.2</a:t>
            </a:r>
            <a:r>
              <a:rPr lang="zh-CN" altLang="en-US" dirty="0"/>
              <a:t>所示。</a:t>
            </a:r>
            <a:endParaRPr lang="zh-CN" altLang="en-US" dirty="0"/>
          </a:p>
          <a:p>
            <a:endParaRPr lang="en-US" altLang="zh-CN" dirty="0"/>
          </a:p>
          <a:p>
            <a:r>
              <a:rPr lang="zh-CN" altLang="en-US" dirty="0"/>
              <a:t>程序清单</a:t>
            </a:r>
            <a:r>
              <a:rPr lang="en-US" altLang="zh-CN" dirty="0"/>
              <a:t>1.2 c</a:t>
            </a:r>
            <a:r>
              <a:rPr lang="zh-CN" altLang="en-US" dirty="0"/>
              <a:t>程序</a:t>
            </a:r>
            <a:endParaRPr lang="zh-CN" altLang="en-US"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err="1"/>
              <a:t>	printf</a:t>
            </a:r>
            <a:r>
              <a:rPr lang="en-US" altLang="zh-CN" dirty="0"/>
              <a:t>("Concrete</a:t>
            </a:r>
            <a:r>
              <a:rPr lang="zh-CN" altLang="en-US" dirty="0"/>
              <a:t>　</a:t>
            </a:r>
            <a:r>
              <a:rPr lang="en-US" altLang="zh-CN" dirty="0"/>
              <a:t>contains</a:t>
            </a:r>
            <a:r>
              <a:rPr lang="zh-CN" altLang="en-US" dirty="0"/>
              <a:t>　</a:t>
            </a:r>
            <a:r>
              <a:rPr lang="en-US" altLang="zh-CN" dirty="0"/>
              <a:t>gravel</a:t>
            </a:r>
            <a:r>
              <a:rPr lang="zh-CN" altLang="en-US" dirty="0"/>
              <a:t>　</a:t>
            </a:r>
            <a:r>
              <a:rPr lang="en-US" altLang="zh-CN" dirty="0"/>
              <a:t>and</a:t>
            </a:r>
            <a:r>
              <a:rPr lang="zh-CN" altLang="en-US" dirty="0"/>
              <a:t>　</a:t>
            </a:r>
            <a:r>
              <a:rPr lang="en-US" altLang="zh-CN" dirty="0"/>
              <a:t>cement.\n");</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如果看不懂程序清单</a:t>
            </a:r>
            <a:r>
              <a:rPr lang="en-US" altLang="zh-CN" dirty="0"/>
              <a:t>1.2</a:t>
            </a:r>
            <a:r>
              <a:rPr lang="zh-CN" altLang="en-US" dirty="0"/>
              <a:t>中的代码，不用担心，我们将在第</a:t>
            </a:r>
            <a:r>
              <a:rPr lang="en-US" altLang="zh-CN" dirty="0"/>
              <a:t>2</a:t>
            </a:r>
            <a:r>
              <a:rPr lang="zh-CN" altLang="en-US" dirty="0"/>
              <a:t>章学习相关知识。</a:t>
            </a:r>
            <a:endParaRPr lang="en-US" altLang="zh-CN" dirty="0"/>
          </a:p>
        </p:txBody>
      </p:sp>
      <p:sp>
        <p:nvSpPr>
          <p:cNvPr id="2" name="标题 1"/>
          <p:cNvSpPr>
            <a:spLocks noGrp="1"/>
          </p:cNvSpPr>
          <p:nvPr>
            <p:ph type="title"/>
          </p:nvPr>
        </p:nvSpPr>
        <p:spPr/>
        <p:txBody>
          <a:bodyPr/>
          <a:lstStyle/>
          <a:p>
            <a:r>
              <a:rPr lang="en-US" altLang="zh-CN" dirty="0"/>
              <a:t>1.8 </a:t>
            </a:r>
            <a:r>
              <a:rPr lang="zh-CN" altLang="en-US" dirty="0"/>
              <a:t>编程机制</a:t>
            </a:r>
            <a:endParaRPr lang="zh-CN" altLang="en-US"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length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9.0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该程序演示了用</a:t>
            </a:r>
            <a:r>
              <a:rPr lang="en-US" altLang="zh-CN" sz="1800" b="0" i="0" u="none" strike="noStrike" baseline="0" dirty="0">
                <a:latin typeface="TimesNewRomanPSMT"/>
                <a:ea typeface="宋体" panose="02010600030101010101" pitchFamily="2" charset="-122"/>
              </a:rPr>
              <a:t>#define </a:t>
            </a:r>
            <a:r>
              <a:rPr lang="zh-CN" altLang="en-US" sz="1800" b="0" i="0" u="none" strike="noStrike" baseline="0" dirty="0">
                <a:latin typeface="宋体" panose="02010600030101010101" pitchFamily="2" charset="-122"/>
                <a:ea typeface="宋体" panose="02010600030101010101" pitchFamily="2" charset="-122"/>
              </a:rPr>
              <a:t>指令创建符号常量和用 </a:t>
            </a:r>
            <a:r>
              <a:rPr lang="en-US" altLang="zh-CN" sz="1800" b="0" i="0" u="none" strike="noStrike" baseline="0" dirty="0">
                <a:latin typeface="TimesNewRomanPSMT"/>
                <a:ea typeface="宋体" panose="02010600030101010101" pitchFamily="2" charset="-122"/>
              </a:rPr>
              <a:t>const </a:t>
            </a:r>
            <a:r>
              <a:rPr lang="zh-CN" altLang="en-US" sz="1800" b="0" i="0" u="none" strike="noStrike" baseline="0" dirty="0">
                <a:latin typeface="宋体" panose="02010600030101010101" pitchFamily="2" charset="-122"/>
                <a:ea typeface="宋体" panose="02010600030101010101" pitchFamily="2" charset="-122"/>
              </a:rPr>
              <a:t>限定符创建在程序运行过程中不可更改的变量。程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序使用了乘法和加法，假定用户穿</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码的鞋，以英寸为单位打印用户的脚长。你可能会说：</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这太简单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了，我用笔算比敲程序还要快。</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说得没错。写出来的程序只使用一次（本例即只根据一只鞋的尺码计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算一次脚长），实在是浪费时间和精力。如果写成交互式程序会更有用，但是仍无法利用计算机的优势。</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应该让计算机做一些重复计算的工作。毕竟，需要重复计算是使用计算机的主要原因。</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提供多种方法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做重复计算，我们在这里简单介绍一种</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while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r>
              <a:rPr lang="zh-CN" altLang="en-US" sz="1800" b="0" i="0" u="none" strike="noStrike" baseline="0" dirty="0">
                <a:latin typeface="宋体" panose="02010600030101010101" pitchFamily="2" charset="-122"/>
                <a:ea typeface="宋体" panose="02010600030101010101" pitchFamily="2" charset="-122"/>
              </a:rPr>
              <a:t>。它能让你对运算符做更有趣地探索。程序清单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演示了用循环改进后的程序。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5.2 shoes2.c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shoes2.c -- </a:t>
            </a:r>
            <a:r>
              <a:rPr lang="zh-CN" altLang="en-US" sz="1800" b="0" i="0" u="none" strike="noStrike" baseline="0" dirty="0">
                <a:latin typeface="宋体" panose="02010600030101010101" pitchFamily="2" charset="-122"/>
                <a:ea typeface="宋体" panose="02010600030101010101" pitchFamily="2" charset="-122"/>
              </a:rPr>
              <a:t>计算多个不同鞋码对应的脚长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ADJUST 7.31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字符常量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double SCALE = 0.333;// const</a:t>
            </a:r>
            <a:r>
              <a:rPr lang="zh-CN" altLang="en-US" sz="1800" b="0" i="0" u="none" strike="noStrike" baseline="0" dirty="0">
                <a:latin typeface="宋体" panose="02010600030101010101" pitchFamily="2" charset="-122"/>
                <a:ea typeface="宋体" panose="02010600030101010101" pitchFamily="2" charset="-122"/>
              </a:rPr>
              <a:t>变量</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length\n");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 (shoe &lt; 18.5)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while</a:t>
            </a:r>
            <a:r>
              <a:rPr lang="zh-CN" altLang="en-US" sz="1800" b="0" i="0" u="none" strike="noStrike" baseline="0" dirty="0">
                <a:latin typeface="宋体" panose="02010600030101010101" pitchFamily="2" charset="-122"/>
                <a:ea typeface="宋体" panose="02010600030101010101" pitchFamily="2" charset="-122"/>
              </a:rPr>
              <a:t>循环开始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块开始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foot = SCALE * shoe + ADJUST;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块结束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下面是</a:t>
            </a:r>
            <a:r>
              <a:rPr lang="en-US" altLang="zh-CN" sz="1800" b="0" i="0" u="none" strike="noStrike" baseline="0" dirty="0">
                <a:latin typeface="TimesNewRomanPSMT"/>
                <a:ea typeface="宋体" panose="02010600030101010101" pitchFamily="2" charset="-122"/>
              </a:rPr>
              <a:t>shoes2.c</a:t>
            </a:r>
            <a:r>
              <a:rPr lang="zh-CN" altLang="en-US" sz="1800" b="0" i="0" u="none" strike="noStrike" baseline="0" dirty="0">
                <a:latin typeface="宋体" panose="02010600030101010101" pitchFamily="2" charset="-122"/>
                <a:ea typeface="宋体" panose="02010600030101010101" pitchFamily="2" charset="-122"/>
              </a:rPr>
              <a:t>程序的输出（</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表示并未显示完整，有删节）：</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length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8.97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9.31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16.0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17.0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12.97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18.0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If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wear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（如果读者对此颇有研究，应该知道该程序不符合实际情况。程序中假定了一个统一的鞋码系统。）</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下面解释一下</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循环的原理。当程序第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次到达</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循环时，会检查圆括号中的条件是否为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真</a:t>
            </a:r>
            <a:r>
              <a:rPr lang="zh-CN" altLang="en-US" sz="1800" b="0" i="0" u="none" strike="noStrike" baseline="0" dirty="0">
                <a:latin typeface="宋体" panose="02010600030101010101" pitchFamily="2" charset="-122"/>
                <a:ea typeface="宋体" panose="02010600030101010101" pitchFamily="2" charset="-122"/>
              </a:rPr>
              <a:t>。该程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序中，条件表达式如下：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shoe &lt; 18.5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符号</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的意思是小于。变量</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被初始化为</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，显然小于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。因此，该条件为真，程序进入块中继续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执行，把尺码转换成英寸。然后打印计算的结果。下一条语句把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增加</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，使</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shoe = shoe + 1.0;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此时，程序返回</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入口部分检查条件。为何要返回</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的入口部分？因为上面这条语句的下面是右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花括号（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），代码使用一对花括号（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）来标出</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循环的范围。花括号之间的内容就是要被重复执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行的内容。花括号以及被花括号括起来的部分被称为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块</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block</a:t>
            </a:r>
            <a:r>
              <a:rPr lang="zh-CN" altLang="en-US" sz="1800" b="0" i="0" u="none" strike="noStrike" baseline="0" dirty="0">
                <a:latin typeface="宋体" panose="02010600030101010101" pitchFamily="2" charset="-122"/>
                <a:ea typeface="宋体" panose="02010600030101010101" pitchFamily="2" charset="-122"/>
              </a:rPr>
              <a:t>）。现在，回到程序中。因为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所以要重复执行被花括号括起来的所有内容（用计算机术语来说就是，程序循环这些语句）。该循环过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程一直持续到</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19.0</a:t>
            </a:r>
            <a:r>
              <a:rPr lang="zh-CN" altLang="en-US" sz="1800" b="0" i="0" u="none" strike="noStrike" baseline="0" dirty="0">
                <a:latin typeface="宋体" panose="02010600030101010101" pitchFamily="2" charset="-122"/>
                <a:ea typeface="宋体" panose="02010600030101010101" pitchFamily="2" charset="-122"/>
              </a:rPr>
              <a:t>。此时，由于</a:t>
            </a:r>
            <a:r>
              <a:rPr lang="en-US" altLang="zh-CN" sz="1800" b="0" i="0" u="none" strike="noStrike" baseline="0" dirty="0">
                <a:latin typeface="TimesNewRomanPSMT"/>
                <a:ea typeface="宋体" panose="02010600030101010101" pitchFamily="2" charset="-122"/>
              </a:rPr>
              <a:t>19.0</a:t>
            </a:r>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，所以该条件为假：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shoe &lt; 18.5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出现这种情况后，控制转到紧跟</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循环后面的第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条语句。该例中，是最后的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 </a:t>
            </a:r>
            <a:r>
              <a:rPr lang="zh-CN" altLang="en-US" dirty="0"/>
              <a:t>循环简介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可以很方便地修改该程序用于其他转换。例如，把</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设置成</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ADJUST</a:t>
            </a:r>
            <a:r>
              <a:rPr lang="zh-CN" altLang="en-US" sz="1800" b="0" i="0" u="none" strike="noStrike" baseline="0" dirty="0">
                <a:latin typeface="宋体" panose="02010600030101010101" pitchFamily="2" charset="-122"/>
                <a:ea typeface="宋体" panose="02010600030101010101" pitchFamily="2" charset="-122"/>
              </a:rPr>
              <a:t>设置成</a:t>
            </a:r>
            <a:r>
              <a:rPr lang="en-US" altLang="zh-CN" sz="1800" b="0" i="0" u="none" strike="noStrike" baseline="0" dirty="0">
                <a:latin typeface="TimesNewRomanPSMT"/>
                <a:ea typeface="宋体" panose="02010600030101010101" pitchFamily="2" charset="-122"/>
              </a:rPr>
              <a:t>32.0</a:t>
            </a:r>
            <a:r>
              <a:rPr lang="zh-CN" altLang="en-US" sz="1800" b="0" i="0" u="none" strike="noStrike" baseline="0" dirty="0">
                <a:latin typeface="宋体" panose="02010600030101010101" pitchFamily="2" charset="-122"/>
                <a:ea typeface="宋体" panose="02010600030101010101" pitchFamily="2" charset="-122"/>
              </a:rPr>
              <a:t>，该程序便可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把摄氏温度转换成华氏温度；把</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设置成</a:t>
            </a:r>
            <a:r>
              <a:rPr lang="en-US" altLang="zh-CN" sz="1800" b="0" i="0" u="none" strike="noStrike" baseline="0" dirty="0">
                <a:latin typeface="TimesNewRomanPSMT"/>
                <a:ea typeface="宋体" panose="02010600030101010101" pitchFamily="2" charset="-122"/>
              </a:rPr>
              <a:t>0.6214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ADJUST</a:t>
            </a:r>
            <a:r>
              <a:rPr lang="zh-CN" altLang="en-US" sz="1800" b="0" i="0" u="none" strike="noStrike" baseline="0" dirty="0">
                <a:latin typeface="宋体" panose="02010600030101010101" pitchFamily="2" charset="-122"/>
                <a:ea typeface="宋体" panose="02010600030101010101" pitchFamily="2" charset="-122"/>
              </a:rPr>
              <a:t>设置成</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，该程序便可把公里转换成英里。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注意，修改了设置后，还要更改打印的消息，以免前后表述不一。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循环能便捷灵活地控制程序。现在，我们来学习程序中会用到的基本运算符。</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 </a:t>
            </a:r>
            <a:r>
              <a:rPr lang="zh-CN" altLang="en-US" dirty="0"/>
              <a:t>基本运算符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operator</a:t>
            </a:r>
            <a:r>
              <a:rPr lang="zh-CN" altLang="en-US" sz="1800" b="0" i="0" u="none" strike="noStrike" baseline="0" dirty="0">
                <a:latin typeface="宋体" panose="02010600030101010101" pitchFamily="2" charset="-122"/>
                <a:ea typeface="宋体" panose="02010600030101010101" pitchFamily="2" charset="-122"/>
              </a:rPr>
              <a:t>）表示算术运算。例如，</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运算符使在它两侧的值加在一起。如果你觉得术语</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很奇怪，那么请记住东西总得有个名称。与其叫</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那些东西</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运算处理符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，还不如叫</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。现在，我们介绍一下用于基本算术运算的运算符：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没有指数运算符。不过，</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的标准数学库提供了一个</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函数用于指数运算。例如，</a:t>
            </a:r>
            <a:r>
              <a:rPr lang="en-US" altLang="zh-CN" sz="1800" b="0" i="0" u="none" strike="noStrike" baseline="0" dirty="0">
                <a:latin typeface="TimesNewRomanPSMT"/>
                <a:ea typeface="宋体" panose="02010600030101010101" pitchFamily="2" charset="-122"/>
              </a:rPr>
              <a:t>pow(3.5,</a:t>
            </a:r>
            <a:r>
              <a:rPr lang="en-US" altLang="zh-CN" sz="1800" b="0" i="0" u="none" strike="noStrike" baseline="0" dirty="0">
                <a:latin typeface="TimesNewRomanPSMT"/>
              </a:rPr>
              <a:t>2.2)</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3.5</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次幂）。</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并不意味着</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相等</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，而是一个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赋值运算符</a:t>
            </a:r>
            <a:r>
              <a:rPr lang="zh-CN" altLang="en-US" sz="1800" b="0" i="0" u="none" strike="noStrike" baseline="0" dirty="0">
                <a:latin typeface="宋体" panose="02010600030101010101" pitchFamily="2" charset="-122"/>
                <a:ea typeface="宋体" panose="02010600030101010101" pitchFamily="2" charset="-122"/>
              </a:rPr>
              <a:t>。下面的赋值表达式语句：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bmw</a:t>
            </a:r>
            <a:r>
              <a:rPr lang="en-US" altLang="zh-CN" sz="1800" b="0" i="0" u="none" strike="noStrike" baseline="0" dirty="0">
                <a:latin typeface="TimesNewRomanPSMT"/>
              </a:rPr>
              <a:t> = 2002;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把值</a:t>
            </a:r>
            <a:r>
              <a:rPr lang="en-US" altLang="zh-CN" sz="1800" b="0" i="0" u="none" strike="noStrike" baseline="0" dirty="0">
                <a:latin typeface="TimesNewRomanPSMT"/>
                <a:ea typeface="宋体" panose="02010600030101010101" pitchFamily="2" charset="-122"/>
              </a:rPr>
              <a:t>2002</a:t>
            </a:r>
            <a:r>
              <a:rPr lang="zh-CN" altLang="en-US" sz="1800" b="0" i="0" u="none" strike="noStrike" baseline="0" dirty="0">
                <a:latin typeface="宋体" panose="02010600030101010101" pitchFamily="2" charset="-122"/>
                <a:ea typeface="宋体" panose="02010600030101010101" pitchFamily="2" charset="-122"/>
              </a:rPr>
              <a:t>赋给变量</a:t>
            </a:r>
            <a:r>
              <a:rPr lang="en-US" altLang="zh-CN" sz="1800" b="0" i="0" u="none" strike="noStrike" baseline="0" dirty="0" err="1">
                <a:latin typeface="TimesNewRomanPSMT"/>
                <a:ea typeface="宋体" panose="02010600030101010101" pitchFamily="2" charset="-122"/>
              </a:rPr>
              <a:t>bmw</a:t>
            </a:r>
            <a:r>
              <a:rPr lang="zh-CN" altLang="en-US" sz="1800" b="0" i="0" u="none" strike="noStrike" baseline="0" dirty="0">
                <a:latin typeface="宋体" panose="02010600030101010101" pitchFamily="2" charset="-122"/>
                <a:ea typeface="宋体" panose="02010600030101010101" pitchFamily="2" charset="-122"/>
              </a:rPr>
              <a:t>。也就是说，</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号左侧是一个变量名，右侧是赋给该变量的值。符号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被称为赋值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运算符。另外，上面的语句不读作</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bmw</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2002”</a:t>
            </a:r>
            <a:r>
              <a:rPr lang="zh-CN" altLang="en-US" sz="1800" b="0" i="0" u="none" strike="noStrike" baseline="0" dirty="0">
                <a:latin typeface="宋体" panose="02010600030101010101" pitchFamily="2" charset="-122"/>
                <a:ea typeface="宋体" panose="02010600030101010101" pitchFamily="2" charset="-122"/>
              </a:rPr>
              <a:t>，而读作</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把值</a:t>
            </a:r>
            <a:r>
              <a:rPr lang="en-US" altLang="zh-CN" sz="1800" b="0" i="0" u="none" strike="noStrike" baseline="0" dirty="0">
                <a:latin typeface="TimesNewRomanPSMT"/>
                <a:ea typeface="宋体" panose="02010600030101010101" pitchFamily="2" charset="-122"/>
              </a:rPr>
              <a:t>2002</a:t>
            </a:r>
            <a:r>
              <a:rPr lang="zh-CN" altLang="en-US" sz="1800" b="0" i="0" u="none" strike="noStrike" baseline="0" dirty="0">
                <a:latin typeface="宋体" panose="02010600030101010101" pitchFamily="2" charset="-122"/>
                <a:ea typeface="宋体" panose="02010600030101010101" pitchFamily="2" charset="-122"/>
              </a:rPr>
              <a:t>赋给变量</a:t>
            </a:r>
            <a:r>
              <a:rPr lang="en-US" altLang="zh-CN" sz="1800" b="0" i="0" u="none" strike="noStrike" baseline="0" dirty="0" err="1">
                <a:latin typeface="TimesNewRomanPSMT"/>
                <a:ea typeface="宋体" panose="02010600030101010101" pitchFamily="2" charset="-122"/>
              </a:rPr>
              <a:t>bmw</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。赋值行为从右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往左进行。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也许变量名和变量值的区别看上去微乎其微，但是，考虑下面这条常用的语句：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+ 1;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对数学而言，这完全行不通。如果给一个有限的数加上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，它不可能</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等于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原来的数。但是，在计算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机赋值表达式语句中，这很合理。该语句的意思是：找出变量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的值，把该值加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，然后把新值赋值变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5.1</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758214" y="4471558"/>
            <a:ext cx="4675572" cy="170722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编程的基本策略是，用程序把源代码文件转换为</a:t>
            </a:r>
            <a:r>
              <a:rPr lang="zh-CN" altLang="en-US" dirty="0">
                <a:solidFill>
                  <a:srgbClr val="FF0000"/>
                </a:solidFill>
              </a:rPr>
              <a:t>可执行文件</a:t>
            </a:r>
            <a:r>
              <a:rPr lang="zh-CN" altLang="en-US" dirty="0"/>
              <a:t>（其中包含可直接运行的</a:t>
            </a:r>
            <a:r>
              <a:rPr lang="zh-CN" altLang="en-US" dirty="0">
                <a:solidFill>
                  <a:srgbClr val="FF0000"/>
                </a:solidFill>
              </a:rPr>
              <a:t>机器语言代码</a:t>
            </a:r>
            <a:r>
              <a:rPr lang="zh-CN" altLang="en-US" dirty="0"/>
              <a:t>）。</a:t>
            </a:r>
            <a:endParaRPr lang="en-US" altLang="zh-CN" dirty="0"/>
          </a:p>
          <a:p>
            <a:r>
              <a:rPr lang="zh-CN" altLang="en-US" dirty="0"/>
              <a:t>典型的</a:t>
            </a:r>
            <a:r>
              <a:rPr lang="en-US" altLang="zh-CN" dirty="0"/>
              <a:t>C</a:t>
            </a:r>
            <a:r>
              <a:rPr lang="zh-CN" altLang="en-US" dirty="0"/>
              <a:t>实现通过</a:t>
            </a:r>
            <a:r>
              <a:rPr lang="zh-CN" altLang="en-US" dirty="0">
                <a:solidFill>
                  <a:srgbClr val="FF0000"/>
                </a:solidFill>
              </a:rPr>
              <a:t>编译和链接</a:t>
            </a:r>
            <a:r>
              <a:rPr lang="zh-CN" altLang="en-US" dirty="0"/>
              <a:t>两个步骤来完成这一过程。编译器把源代码转换成中间代码，链接器把中</a:t>
            </a:r>
            <a:endParaRPr lang="en-US" altLang="zh-CN" dirty="0"/>
          </a:p>
          <a:p>
            <a:r>
              <a:rPr lang="zh-CN" altLang="en-US" dirty="0"/>
              <a:t>间代码和其他代码合并，生成可执行文件。</a:t>
            </a:r>
            <a:r>
              <a:rPr lang="en-US" altLang="zh-CN" dirty="0"/>
              <a:t>C </a:t>
            </a:r>
            <a:r>
              <a:rPr lang="zh-CN" altLang="en-US" dirty="0"/>
              <a:t>使用这种分而治之的方法方便对程序进行模块化，可以独</a:t>
            </a:r>
            <a:endParaRPr lang="en-US" altLang="zh-CN" dirty="0"/>
          </a:p>
          <a:p>
            <a:r>
              <a:rPr lang="zh-CN" altLang="en-US" dirty="0"/>
              <a:t>立编译单独的模块，稍后再用链接器合并已编译的模块。通过这种方式，如果只更改某个模块，不必因</a:t>
            </a:r>
            <a:endParaRPr lang="en-US" altLang="zh-CN" dirty="0"/>
          </a:p>
          <a:p>
            <a:r>
              <a:rPr lang="zh-CN" altLang="en-US" dirty="0"/>
              <a:t>此重新编译其他模块。另外，链接器还将你编写的程序和预编译的库代码合并。</a:t>
            </a:r>
            <a:endParaRPr lang="en-US" altLang="zh-CN" dirty="0"/>
          </a:p>
        </p:txBody>
      </p:sp>
      <p:sp>
        <p:nvSpPr>
          <p:cNvPr id="2" name="标题 1"/>
          <p:cNvSpPr>
            <a:spLocks noGrp="1"/>
          </p:cNvSpPr>
          <p:nvPr>
            <p:ph type="title"/>
          </p:nvPr>
        </p:nvSpPr>
        <p:spPr/>
        <p:txBody>
          <a:bodyPr/>
          <a:lstStyle/>
          <a:p>
            <a:r>
              <a:rPr lang="en-US" altLang="zh-CN" dirty="0"/>
              <a:t>1.8.1 </a:t>
            </a:r>
            <a:r>
              <a:rPr lang="zh-CN" altLang="en-US" dirty="0"/>
              <a:t>目标代码文件、可执行文件和库</a:t>
            </a:r>
            <a:endParaRPr lang="zh-CN" alt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语言中，类似这样的语句没有意义（实际上是无效的）：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2002 = </a:t>
            </a:r>
            <a:r>
              <a:rPr lang="en-US" altLang="zh-CN" sz="1800" b="0" i="0" u="none" strike="noStrike" baseline="0" dirty="0" err="1">
                <a:latin typeface="TimesNewRomanPSMT"/>
                <a:ea typeface="宋体" panose="02010600030101010101" pitchFamily="2" charset="-122"/>
              </a:rPr>
              <a:t>bmw</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因为在这种情况下，</a:t>
            </a:r>
            <a:r>
              <a:rPr lang="en-US" altLang="zh-CN" sz="1800" b="0" i="0" u="none" strike="noStrike" baseline="0" dirty="0">
                <a:latin typeface="TimesNewRomanPSMT"/>
                <a:ea typeface="宋体" panose="02010600030101010101" pitchFamily="2" charset="-122"/>
              </a:rPr>
              <a:t>2002 </a:t>
            </a:r>
            <a:r>
              <a:rPr lang="zh-CN" altLang="en-US" sz="1800" b="0" i="0" u="none" strike="noStrike" baseline="0" dirty="0">
                <a:latin typeface="宋体" panose="02010600030101010101" pitchFamily="2" charset="-122"/>
                <a:ea typeface="宋体" panose="02010600030101010101" pitchFamily="2" charset="-122"/>
              </a:rPr>
              <a:t>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右值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rvalue</a:t>
            </a:r>
            <a:r>
              <a:rPr lang="zh-CN" altLang="en-US" sz="1800" b="0" i="0" u="none" strike="noStrike" baseline="0" dirty="0">
                <a:latin typeface="宋体" panose="02010600030101010101" pitchFamily="2" charset="-122"/>
                <a:ea typeface="宋体" panose="02010600030101010101" pitchFamily="2" charset="-122"/>
              </a:rPr>
              <a:t>），只能是字面常量。不能给常量赋值，常量本身就是它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的值。因此，在编写代码时要记住，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号左侧的项必须是一个变量名。实际上，赋值运算符左侧必须引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用一个存储位置。最简单的方法就是使用变量名。不过，后面章节还会介绍</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指针</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，可用于指向一个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存储位置。概括地说，</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使用可修改的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左值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modifiable </a:t>
            </a:r>
            <a:r>
              <a:rPr lang="en-US" altLang="zh-CN" sz="1800" b="0" i="0" u="none" strike="noStrike" baseline="0" dirty="0" err="1">
                <a:latin typeface="TimesNewRomanPSMT"/>
                <a:ea typeface="宋体" panose="02010600030101010101" pitchFamily="2" charset="-122"/>
              </a:rPr>
              <a:t>lvalue</a:t>
            </a:r>
            <a:r>
              <a:rPr lang="zh-CN" altLang="en-US" sz="1800" b="0" i="0" u="none" strike="noStrike" baseline="0" dirty="0">
                <a:latin typeface="宋体" panose="02010600030101010101" pitchFamily="2" charset="-122"/>
                <a:ea typeface="宋体" panose="02010600030101010101" pitchFamily="2" charset="-122"/>
              </a:rPr>
              <a:t>）标记那些可赋值的实体。也许</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可修改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的左值</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不太好懂，我们再来看一些定义。</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几个术语：数据对象、左值、右值和运算符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赋值表达式语句的目的是把值储存到内存位置上。用于储存值的数据存储区域统称为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数据对象</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data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object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标准只有在提到这个概念时才会用到对象这个术语。使用变量名是标识对象的一种方法。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除此之外，还有其他方法，但是要在后面的章节中才学到。例如，可以指定数组的元素、结构的成员，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或者使用指针表达式（指针中储存的是它所指向对象的地址）。左值（</a:t>
            </a:r>
            <a:r>
              <a:rPr lang="en-US" altLang="zh-CN" sz="1800" b="0" i="0" u="none" strike="noStrike" baseline="0" dirty="0" err="1">
                <a:latin typeface="TimesNewRomanPSMT"/>
                <a:ea typeface="宋体" panose="02010600030101010101" pitchFamily="2" charset="-122"/>
              </a:rPr>
              <a:t>lvalue</a:t>
            </a:r>
            <a:r>
              <a:rPr lang="zh-CN" altLang="en-US" sz="1800" b="0" i="0" u="none" strike="noStrike" baseline="0" dirty="0">
                <a:latin typeface="宋体" panose="02010600030101010101" pitchFamily="2" charset="-122"/>
                <a:ea typeface="宋体" panose="02010600030101010101" pitchFamily="2" charset="-122"/>
              </a:rPr>
              <a:t>）是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语言的术语，用于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标识特定数据对象的名称或表达式。因此，对象指的是实际的数据存储，而左值是用于标识或定位存储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位置的标签。</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对于早期的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语言，提到</a:t>
            </a:r>
            <a:r>
              <a:rPr lang="zh-CN" altLang="en-US" sz="1800" b="0" i="0" u="none" strike="noStrike" baseline="0" dirty="0">
                <a:solidFill>
                  <a:srgbClr val="FF0000"/>
                </a:solidFill>
                <a:latin typeface="宋体" panose="02010600030101010101" pitchFamily="2" charset="-122"/>
                <a:ea typeface="宋体" panose="02010600030101010101" pitchFamily="2" charset="-122"/>
              </a:rPr>
              <a:t>左值</a:t>
            </a:r>
            <a:r>
              <a:rPr lang="zh-CN" altLang="en-US" sz="1800" b="0" i="0" u="none" strike="noStrike" baseline="0" dirty="0">
                <a:latin typeface="宋体" panose="02010600030101010101" pitchFamily="2" charset="-122"/>
                <a:ea typeface="宋体" panose="02010600030101010101" pitchFamily="2" charset="-122"/>
              </a:rPr>
              <a:t>意味着：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它指定一个对象，所以引用内存中的地址；</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它可用在赋值运算符的左侧，左值（</a:t>
            </a:r>
            <a:r>
              <a:rPr lang="en-US" altLang="zh-CN" sz="1800" b="0" i="0" u="none" strike="noStrike" baseline="0" dirty="0" err="1">
                <a:latin typeface="TimesNewRomanPSMT"/>
                <a:ea typeface="宋体" panose="02010600030101010101" pitchFamily="2" charset="-122"/>
              </a:rPr>
              <a:t>lvalue</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l</a:t>
            </a:r>
            <a:r>
              <a:rPr lang="zh-CN" altLang="en-US" sz="1800" b="0" i="0" u="none" strike="noStrike" baseline="0" dirty="0">
                <a:latin typeface="宋体" panose="02010600030101010101" pitchFamily="2" charset="-122"/>
                <a:ea typeface="宋体" panose="02010600030101010101" pitchFamily="2" charset="-122"/>
              </a:rPr>
              <a:t>源自</a:t>
            </a:r>
            <a:r>
              <a:rPr lang="en-US" altLang="zh-CN" sz="1800" b="0" i="0" u="none" strike="noStrike" baseline="0" dirty="0">
                <a:latin typeface="TimesNewRomanPSMT"/>
                <a:ea typeface="宋体" panose="02010600030101010101" pitchFamily="2" charset="-122"/>
              </a:rPr>
              <a:t>left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但是后来，标准中新增了</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限定符。用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创建的变量不可修改。因此，</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标识符满足上面的第</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项，但是不满足第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项。一方面</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继续把标识对象的表达式定义为左值，一方面某些左值却不能放在赋值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运算符的左侧。有些左值不能用于赋值运算符的左侧。此时，标准对左值的定义已经不能满足当前的状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况。</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为此，</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标准新增了一个术语：</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可修改的左值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modifiable </a:t>
            </a:r>
            <a:r>
              <a:rPr lang="en-US" altLang="zh-CN" sz="1800" b="0" i="0" u="none" strike="noStrike" baseline="0" dirty="0" err="1">
                <a:latin typeface="TimesNewRomanPSMT"/>
                <a:ea typeface="宋体" panose="02010600030101010101" pitchFamily="2" charset="-122"/>
              </a:rPr>
              <a:t>lvalue</a:t>
            </a:r>
            <a:r>
              <a:rPr lang="zh-CN" altLang="en-US" sz="1800" b="0" i="0" u="none" strike="noStrike" baseline="0" dirty="0">
                <a:latin typeface="宋体" panose="02010600030101010101" pitchFamily="2" charset="-122"/>
                <a:ea typeface="宋体" panose="02010600030101010101" pitchFamily="2" charset="-122"/>
              </a:rPr>
              <a:t>），用于标识可修改的对象。所以，赋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值运算符的左侧应该是可修改的左值。当前标准建议，使用术语</a:t>
            </a:r>
            <a:r>
              <a:rPr lang="zh-CN" altLang="en-US" sz="1800" b="0" i="0" u="none" strike="noStrike" baseline="0" dirty="0">
                <a:solidFill>
                  <a:srgbClr val="FF0000"/>
                </a:solidFill>
                <a:latin typeface="宋体" panose="02010600030101010101" pitchFamily="2" charset="-122"/>
                <a:ea typeface="宋体" panose="02010600030101010101" pitchFamily="2" charset="-122"/>
              </a:rPr>
              <a:t>对象定位值</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object locator value</a:t>
            </a:r>
            <a:r>
              <a:rPr lang="zh-CN" altLang="en-US" sz="1800" b="0" i="0" u="none" strike="noStrike" baseline="0" dirty="0">
                <a:latin typeface="宋体" panose="02010600030101010101" pitchFamily="2" charset="-122"/>
                <a:ea typeface="宋体" panose="02010600030101010101" pitchFamily="2" charset="-122"/>
              </a:rPr>
              <a:t>）更好。</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右值（</a:t>
            </a:r>
            <a:r>
              <a:rPr lang="en-US" altLang="zh-CN" sz="1800" b="0" i="0" u="none" strike="noStrike" baseline="0" dirty="0" err="1">
                <a:solidFill>
                  <a:srgbClr val="FF0000"/>
                </a:solidFill>
                <a:latin typeface="TimesNewRomanPSMT"/>
                <a:ea typeface="宋体" panose="02010600030101010101" pitchFamily="2" charset="-122"/>
              </a:rPr>
              <a:t>rvalue</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）指的是能赋值给可修改左值的量</a:t>
            </a:r>
            <a:r>
              <a:rPr lang="zh-CN" altLang="en-US" sz="1800" b="0" i="0" u="none" strike="noStrike" baseline="0" dirty="0">
                <a:latin typeface="宋体" panose="02010600030101010101" pitchFamily="2" charset="-122"/>
                <a:ea typeface="宋体" panose="02010600030101010101" pitchFamily="2" charset="-122"/>
              </a:rPr>
              <a:t>，且本身不是左值。例如，考虑下面的语句：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bmw</a:t>
            </a:r>
            <a:r>
              <a:rPr lang="en-US" altLang="zh-CN" sz="1800" b="0" i="0" u="none" strike="noStrike" baseline="0" dirty="0">
                <a:latin typeface="TimesNewRomanPSMT"/>
              </a:rPr>
              <a:t> = 2002;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err="1">
                <a:latin typeface="TimesNewRomanPSMT"/>
                <a:ea typeface="宋体" panose="02010600030101010101" pitchFamily="2" charset="-122"/>
              </a:rPr>
              <a:t>bmw</a:t>
            </a:r>
            <a:r>
              <a:rPr lang="zh-CN" altLang="en-US" sz="1800" b="0" i="0" u="none" strike="noStrike" baseline="0" dirty="0">
                <a:latin typeface="宋体" panose="02010600030101010101" pitchFamily="2" charset="-122"/>
                <a:ea typeface="宋体" panose="02010600030101010101" pitchFamily="2" charset="-122"/>
              </a:rPr>
              <a:t>是可修改的左值，</a:t>
            </a:r>
            <a:r>
              <a:rPr lang="en-US" altLang="zh-CN" sz="1800" b="0" i="0" u="none" strike="noStrike" baseline="0" dirty="0">
                <a:latin typeface="TimesNewRomanPSMT"/>
                <a:ea typeface="宋体" panose="02010600030101010101" pitchFamily="2" charset="-122"/>
              </a:rPr>
              <a:t>2002</a:t>
            </a:r>
            <a:r>
              <a:rPr lang="zh-CN" altLang="en-US" sz="1800" b="0" i="0" u="none" strike="noStrike" baseline="0" dirty="0">
                <a:latin typeface="宋体" panose="02010600030101010101" pitchFamily="2" charset="-122"/>
                <a:ea typeface="宋体" panose="02010600030101010101" pitchFamily="2" charset="-122"/>
              </a:rPr>
              <a:t>是右值。读者也许猜到了，右值中的</a:t>
            </a:r>
            <a:r>
              <a:rPr lang="en-US" altLang="zh-CN" sz="1800" b="0" i="0" u="none" strike="noStrike" baseline="0" dirty="0">
                <a:latin typeface="TimesNewRomanPSMT"/>
                <a:ea typeface="宋体" panose="02010600030101010101" pitchFamily="2" charset="-122"/>
              </a:rPr>
              <a:t>r</a:t>
            </a:r>
            <a:r>
              <a:rPr lang="zh-CN" altLang="en-US" sz="1800" b="0" i="0" u="none" strike="noStrike" baseline="0" dirty="0">
                <a:latin typeface="宋体" panose="02010600030101010101" pitchFamily="2" charset="-122"/>
                <a:ea typeface="宋体" panose="02010600030101010101" pitchFamily="2" charset="-122"/>
              </a:rPr>
              <a:t>源自</a:t>
            </a:r>
            <a:r>
              <a:rPr lang="en-US" altLang="zh-CN" sz="1800" b="0" i="0" u="none" strike="noStrike" baseline="0" dirty="0">
                <a:latin typeface="TimesNewRomanPSMT"/>
                <a:ea typeface="宋体" panose="02010600030101010101" pitchFamily="2" charset="-122"/>
              </a:rPr>
              <a:t>right</a:t>
            </a:r>
            <a:r>
              <a:rPr lang="zh-CN" altLang="en-US" sz="1800" b="0" i="0" u="none" strike="noStrike" baseline="0" dirty="0">
                <a:latin typeface="宋体" panose="02010600030101010101" pitchFamily="2" charset="-122"/>
                <a:ea typeface="宋体" panose="02010600030101010101" pitchFamily="2" charset="-122"/>
              </a:rPr>
              <a:t>。右值可以是常量、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变量或其他可求值的表达式（如，函数调用）。实际上，当前标准在描述这一概念时使用的是表达式的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a:t>
            </a:r>
            <a:r>
              <a:rPr lang="en-US" altLang="zh-CN" sz="1800" b="0" i="0" u="none" strike="noStrike" baseline="0" dirty="0">
                <a:latin typeface="TimesNewRomanPSMT"/>
                <a:ea typeface="宋体" panose="02010600030101010101" pitchFamily="2" charset="-122"/>
              </a:rPr>
              <a:t>value </a:t>
            </a:r>
            <a:r>
              <a:rPr lang="en-US" altLang="zh-CN" sz="1800" b="0" i="0" u="none" strike="noStrike" baseline="0" dirty="0" err="1">
                <a:latin typeface="TimesNewRomanPSMT"/>
                <a:ea typeface="宋体" panose="02010600030101010101" pitchFamily="2" charset="-122"/>
              </a:rPr>
              <a:t>ofan</a:t>
            </a:r>
            <a:r>
              <a:rPr lang="en-US" altLang="zh-CN" sz="1800" b="0" i="0" u="none" strike="noStrike" baseline="0" dirty="0">
                <a:latin typeface="TimesNewRomanPSMT"/>
                <a:ea typeface="宋体" panose="02010600030101010101" pitchFamily="2" charset="-122"/>
              </a:rPr>
              <a:t> expression</a:t>
            </a:r>
            <a:r>
              <a:rPr lang="zh-CN" altLang="en-US" sz="1800" b="0" i="0" u="none" strike="noStrike" baseline="0" dirty="0">
                <a:latin typeface="宋体" panose="02010600030101010101" pitchFamily="2" charset="-122"/>
                <a:ea typeface="宋体" panose="02010600030101010101" pitchFamily="2" charset="-122"/>
              </a:rPr>
              <a:t>），而不是右值。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我们看几个简单的示例：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why;</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zee;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zee = why;</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ex = TWO * (why + zee);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ex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why</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zee</a:t>
            </a:r>
            <a:r>
              <a:rPr lang="zh-CN" altLang="en-US" sz="1800" b="0" i="0" u="none" strike="noStrike" baseline="0" dirty="0">
                <a:latin typeface="宋体" panose="02010600030101010101" pitchFamily="2" charset="-122"/>
                <a:ea typeface="宋体" panose="02010600030101010101" pitchFamily="2" charset="-122"/>
              </a:rPr>
              <a:t>都是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可修改的左值</a:t>
            </a:r>
            <a:r>
              <a:rPr lang="zh-CN" altLang="en-US" sz="1800" b="0" i="0" u="none" strike="noStrike" baseline="0" dirty="0">
                <a:latin typeface="宋体" panose="02010600030101010101" pitchFamily="2" charset="-122"/>
                <a:ea typeface="宋体" panose="02010600030101010101" pitchFamily="2" charset="-122"/>
              </a:rPr>
              <a:t>（或对象定位值），它们可用于赋值运算符的左侧和右侧。</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是不可改变的左值，它只能用于赋值运算符的右侧（在该例中，</a:t>
            </a:r>
            <a:r>
              <a:rPr lang="en-US" altLang="zh-CN" sz="1800" b="0" i="0" u="none" strike="noStrike" baseline="0" dirty="0">
                <a:latin typeface="TimesNewRomanPSMT"/>
                <a:ea typeface="宋体" panose="02010600030101010101" pitchFamily="2" charset="-122"/>
              </a:rPr>
              <a:t>TWO</a:t>
            </a:r>
            <a:r>
              <a:rPr lang="zh-CN" altLang="en-US" sz="1800" b="0" i="0" u="none" strike="noStrike" baseline="0" dirty="0">
                <a:latin typeface="宋体" panose="02010600030101010101" pitchFamily="2" charset="-122"/>
                <a:ea typeface="宋体" panose="02010600030101010101" pitchFamily="2" charset="-122"/>
              </a:rPr>
              <a:t>被初始化为</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，这里的</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符表示初始化而不是赋值，因此并未违反规则）。同时，</a:t>
            </a:r>
            <a:r>
              <a:rPr lang="en-US" altLang="zh-CN" sz="1800" b="0" i="0" u="none" strike="noStrike" baseline="0" dirty="0">
                <a:latin typeface="TimesNewRomanPSMT"/>
                <a:ea typeface="宋体" panose="02010600030101010101" pitchFamily="2" charset="-122"/>
              </a:rPr>
              <a:t>42 </a:t>
            </a:r>
            <a:r>
              <a:rPr lang="zh-CN" altLang="en-US" sz="1800" b="0" i="0" u="none" strike="noStrike" baseline="0" dirty="0">
                <a:latin typeface="宋体" panose="02010600030101010101" pitchFamily="2" charset="-122"/>
                <a:ea typeface="宋体" panose="02010600030101010101" pitchFamily="2" charset="-122"/>
              </a:rPr>
              <a:t>是右值，它不能引用某指定内存位置。另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外，</a:t>
            </a:r>
            <a:r>
              <a:rPr lang="en-US" altLang="zh-CN" sz="1800" b="0" i="0" u="none" strike="noStrike" baseline="0" dirty="0">
                <a:latin typeface="TimesNewRomanPSMT"/>
                <a:ea typeface="宋体" panose="02010600030101010101" pitchFamily="2" charset="-122"/>
              </a:rPr>
              <a:t>why</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zee </a:t>
            </a:r>
            <a:r>
              <a:rPr lang="zh-CN" altLang="en-US" sz="1800" b="0" i="0" u="none" strike="noStrike" baseline="0" dirty="0">
                <a:latin typeface="宋体" panose="02010600030101010101" pitchFamily="2" charset="-122"/>
                <a:ea typeface="宋体" panose="02010600030101010101" pitchFamily="2" charset="-122"/>
              </a:rPr>
              <a:t>是可修改的左值，表达式</a:t>
            </a:r>
            <a:r>
              <a:rPr lang="en-US" altLang="zh-CN" sz="1800" b="0" i="0" u="none" strike="noStrike" baseline="0" dirty="0">
                <a:latin typeface="TimesNewRomanPSMT"/>
                <a:ea typeface="宋体" panose="02010600030101010101" pitchFamily="2" charset="-122"/>
              </a:rPr>
              <a:t>(why + zee)</a:t>
            </a:r>
            <a:r>
              <a:rPr lang="zh-CN" altLang="en-US" sz="1800" b="0" i="0" u="none" strike="noStrike" baseline="0" dirty="0">
                <a:latin typeface="宋体" panose="02010600030101010101" pitchFamily="2" charset="-122"/>
                <a:ea typeface="宋体" panose="02010600030101010101" pitchFamily="2" charset="-122"/>
              </a:rPr>
              <a:t>是右值，该表达式不能表示特定内存位置，而且也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不能给它赋值。它只是程序计算的一个临时值，在计算完毕后便会被丢弃。</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在学习名称时，被称为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项</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（如，赋值运算符左侧的项）的就是运算对象（</a:t>
            </a:r>
            <a:r>
              <a:rPr lang="en-US" altLang="zh-CN" sz="1800" b="0" i="0" u="none" strike="noStrike" baseline="0" dirty="0">
                <a:latin typeface="TimesNewRomanPSMT"/>
                <a:ea typeface="宋体" panose="02010600030101010101" pitchFamily="2" charset="-122"/>
              </a:rPr>
              <a:t>operand</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运算对象是</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运算符操作的对象</a:t>
            </a:r>
            <a:r>
              <a:rPr lang="zh-CN" altLang="en-US" sz="1800" b="0" i="0" u="none" strike="noStrike" baseline="0" dirty="0">
                <a:latin typeface="宋体" panose="02010600030101010101" pitchFamily="2" charset="-122"/>
                <a:ea typeface="宋体" panose="02010600030101010101" pitchFamily="2" charset="-122"/>
              </a:rPr>
              <a:t>。例如，可以把吃汉堡描述为：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吃</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运算符操作</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汉堡</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运算对象。类似地可以说，</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运算符的左侧运算对象应该是可修改的左值。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的基本赋值运算符有些与众不同，请看程序清单</a:t>
            </a:r>
            <a:r>
              <a:rPr lang="en-US" altLang="zh-CN" sz="1800" b="0" i="0" u="none" strike="noStrike" baseline="0" dirty="0">
                <a:latin typeface="TimesNewRomanPSMT"/>
                <a:ea typeface="宋体" panose="02010600030101010101" pitchFamily="2" charset="-122"/>
              </a:rPr>
              <a:t>5.3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5.3 </a:t>
            </a:r>
            <a:r>
              <a:rPr lang="en-US" altLang="zh-CN" sz="1800" b="1" i="0" u="none" strike="noStrike" baseline="0" dirty="0" err="1">
                <a:latin typeface="TimesNewRomanPS-BoldMT"/>
                <a:ea typeface="宋体" panose="02010600030101010101" pitchFamily="2" charset="-122"/>
              </a:rPr>
              <a:t>golf.c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golf.c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高尔夫锦标赛记分卡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tarzan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cheeta</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cheeta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tarzan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cheeta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tarzan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jane\n");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cheeta</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tarzan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jane);</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5.2.1 </a:t>
            </a:r>
            <a:r>
              <a:rPr lang="zh-CN" altLang="en-US" dirty="0"/>
              <a:t>赋值</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许多其他语言都会回避该程序中的三重赋值，但是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完全没问题。</a:t>
            </a:r>
            <a:r>
              <a:rPr lang="zh-CN" altLang="en-US" sz="1800" b="0" i="0" u="none" strike="noStrike" baseline="0" dirty="0">
                <a:solidFill>
                  <a:srgbClr val="FF0000"/>
                </a:solidFill>
                <a:latin typeface="宋体" panose="02010600030101010101" pitchFamily="2" charset="-122"/>
                <a:ea typeface="宋体" panose="02010600030101010101" pitchFamily="2" charset="-122"/>
              </a:rPr>
              <a:t>赋值的顺序是从右往左</a:t>
            </a:r>
            <a:r>
              <a:rPr lang="zh-CN" altLang="en-US" sz="1800" b="0" i="0" u="none" strike="noStrike" baseline="0" dirty="0">
                <a:latin typeface="宋体" panose="02010600030101010101" pitchFamily="2" charset="-122"/>
                <a:ea typeface="宋体" panose="02010600030101010101" pitchFamily="2" charset="-122"/>
              </a:rPr>
              <a:t>：首先把</a:t>
            </a:r>
            <a:r>
              <a:rPr lang="en-US" altLang="zh-CN" sz="1800" b="0" i="0" u="none" strike="noStrike" baseline="0" dirty="0">
                <a:latin typeface="TimesNewRomanPSMT"/>
                <a:ea typeface="宋体" panose="02010600030101010101" pitchFamily="2" charset="-122"/>
              </a:rPr>
              <a:t>86</a:t>
            </a:r>
            <a:r>
              <a:rPr lang="zh-CN" altLang="en-US" sz="1800" b="0" i="0" u="none" strike="noStrike" baseline="0" dirty="0">
                <a:latin typeface="宋体" panose="02010600030101010101" pitchFamily="2" charset="-122"/>
                <a:ea typeface="宋体" panose="02010600030101010101" pitchFamily="2" charset="-122"/>
              </a:rPr>
              <a:t>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a:t>
            </a:r>
            <a:r>
              <a:rPr lang="en-US" altLang="zh-CN" sz="1800" b="0" i="0" u="none" strike="noStrike" baseline="0" dirty="0">
                <a:latin typeface="TimesNewRomanPSMT"/>
                <a:ea typeface="宋体" panose="02010600030101010101" pitchFamily="2" charset="-122"/>
              </a:rPr>
              <a:t>jane</a:t>
            </a:r>
            <a:r>
              <a:rPr lang="zh-CN" altLang="en-US" sz="1800" b="0" i="0" u="none" strike="noStrike" baseline="0" dirty="0">
                <a:latin typeface="宋体" panose="02010600030101010101" pitchFamily="2" charset="-122"/>
                <a:ea typeface="宋体" panose="02010600030101010101" pitchFamily="2" charset="-122"/>
              </a:rPr>
              <a:t>，然后再赋给</a:t>
            </a:r>
            <a:r>
              <a:rPr lang="en-US" altLang="zh-CN" sz="1800" b="0" i="0" u="none" strike="noStrike" baseline="0" dirty="0" err="1">
                <a:latin typeface="TimesNewRomanPSMT"/>
                <a:ea typeface="宋体" panose="02010600030101010101" pitchFamily="2" charset="-122"/>
              </a:rPr>
              <a:t>tarzan</a:t>
            </a:r>
            <a:r>
              <a:rPr lang="zh-CN" altLang="en-US" sz="1800" b="0" i="0" u="none" strike="noStrike" baseline="0" dirty="0">
                <a:latin typeface="宋体" panose="02010600030101010101" pitchFamily="2" charset="-122"/>
                <a:ea typeface="宋体" panose="02010600030101010101" pitchFamily="2" charset="-122"/>
              </a:rPr>
              <a:t>，最后赋给</a:t>
            </a:r>
            <a:r>
              <a:rPr lang="en-US" altLang="zh-CN" sz="1800" b="0" i="0" u="none" strike="noStrike" baseline="0" dirty="0" err="1">
                <a:latin typeface="TimesNewRomanPSMT"/>
                <a:ea typeface="宋体" panose="02010600030101010101" pitchFamily="2" charset="-122"/>
              </a:rPr>
              <a:t>cheeta</a:t>
            </a:r>
            <a:r>
              <a:rPr lang="zh-CN" altLang="en-US" sz="1800" b="0" i="0" u="none" strike="noStrike" baseline="0" dirty="0">
                <a:latin typeface="宋体" panose="02010600030101010101" pitchFamily="2" charset="-122"/>
                <a:ea typeface="宋体" panose="02010600030101010101" pitchFamily="2" charset="-122"/>
              </a:rPr>
              <a:t>。因此，程序的输出如下：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cheetah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tarzan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jane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round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68</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5.2.2 </a:t>
            </a:r>
            <a:r>
              <a:rPr lang="zh-CN" altLang="en-US" dirty="0"/>
              <a:t>加法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加法运算符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addition operator</a:t>
            </a:r>
            <a:r>
              <a:rPr lang="zh-CN" altLang="en-US" sz="1800" b="0" i="0" u="none" strike="noStrike" baseline="0" dirty="0">
                <a:latin typeface="宋体" panose="02010600030101010101" pitchFamily="2" charset="-122"/>
                <a:ea typeface="宋体" panose="02010600030101010101" pitchFamily="2" charset="-122"/>
              </a:rPr>
              <a:t>）用于加法运算，使其两侧的值相加。例如，语句：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 4 + 20);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打印的是</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，而不是表达式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 + 20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5.2.2 </a:t>
            </a:r>
            <a:r>
              <a:rPr lang="zh-CN" altLang="en-US" dirty="0"/>
              <a:t>加法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相加的值（运算对象）可以是变量，也可以是常量</a:t>
            </a:r>
            <a:r>
              <a:rPr lang="zh-CN" altLang="en-US" sz="1800" b="0" i="0" u="none" strike="noStrike" baseline="0" dirty="0">
                <a:latin typeface="宋体" panose="02010600030101010101" pitchFamily="2" charset="-122"/>
                <a:ea typeface="宋体" panose="02010600030101010101" pitchFamily="2" charset="-122"/>
              </a:rPr>
              <a:t>。因此，执行下面的语句：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income = salary + bribes;</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计算机会查看加法运算符右侧的两个变量，把它们相加，然后把和赋给变量</a:t>
            </a:r>
            <a:r>
              <a:rPr lang="en-US" altLang="zh-CN" sz="1800" b="0" i="0" u="none" strike="noStrike" baseline="0" dirty="0">
                <a:latin typeface="TimesNewRomanPSMT"/>
                <a:ea typeface="宋体" panose="02010600030101010101" pitchFamily="2" charset="-122"/>
              </a:rPr>
              <a:t>income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在此提醒读者注意，</a:t>
            </a:r>
            <a:r>
              <a:rPr lang="en-US" altLang="zh-CN" sz="1800" b="0" i="0" u="none" strike="noStrike" baseline="0" dirty="0">
                <a:latin typeface="TimesNewRomanPSMT"/>
                <a:ea typeface="宋体" panose="02010600030101010101" pitchFamily="2" charset="-122"/>
              </a:rPr>
              <a:t>income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salary</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bribes</a:t>
            </a:r>
            <a:r>
              <a:rPr lang="zh-CN" altLang="en-US" sz="1800" b="0" i="0" u="none" strike="noStrike" baseline="0" dirty="0">
                <a:latin typeface="宋体" panose="02010600030101010101" pitchFamily="2" charset="-122"/>
                <a:ea typeface="宋体" panose="02010600030101010101" pitchFamily="2" charset="-122"/>
              </a:rPr>
              <a:t>都是可修改的左值。因为每个变量都标识了一个可被赋值的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数据对象。但是，表达式</a:t>
            </a:r>
            <a:r>
              <a:rPr lang="en-US" altLang="zh-CN" sz="1800" b="0" i="0" u="none" strike="noStrike" baseline="0" dirty="0">
                <a:latin typeface="TimesNewRomanPSMT"/>
                <a:ea typeface="宋体" panose="02010600030101010101" pitchFamily="2" charset="-122"/>
              </a:rPr>
              <a:t>salary + </a:t>
            </a:r>
            <a:r>
              <a:rPr lang="en-US" altLang="zh-CN" sz="1800" b="0" i="0" u="none" strike="noStrike" baseline="0" dirty="0" err="1">
                <a:latin typeface="TimesNewRomanPSMT"/>
                <a:ea typeface="宋体" panose="02010600030101010101" pitchFamily="2" charset="-122"/>
              </a:rPr>
              <a:t>brives</a:t>
            </a:r>
            <a:r>
              <a:rPr lang="zh-CN" altLang="en-US" sz="1800" b="0" i="0" u="none" strike="noStrike" baseline="0" dirty="0">
                <a:latin typeface="宋体" panose="02010600030101010101" pitchFamily="2" charset="-122"/>
                <a:ea typeface="宋体" panose="02010600030101010101" pitchFamily="2" charset="-122"/>
              </a:rPr>
              <a:t>是一个右值。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中间文件有多种形式。我们在这里描述的是最普遍的一种形式，即把源代码转换为机器语言代码，并把</a:t>
            </a:r>
            <a:endParaRPr lang="en-US" altLang="zh-CN" dirty="0"/>
          </a:p>
          <a:p>
            <a:r>
              <a:rPr lang="zh-CN" altLang="en-US" dirty="0"/>
              <a:t>结果放在目标代码文件（或简称目标文件）中（这里假设源代码只有一个文件）。虽然目标文件中包含</a:t>
            </a:r>
            <a:endParaRPr lang="en-US" altLang="zh-CN" dirty="0"/>
          </a:p>
          <a:p>
            <a:r>
              <a:rPr lang="zh-CN" altLang="en-US" dirty="0"/>
              <a:t>机器语言代码，但是并不能直接运行该文件。因为目标文件中储存的是编译器翻译的源代码，这还不是</a:t>
            </a:r>
            <a:endParaRPr lang="en-US" altLang="zh-CN" dirty="0"/>
          </a:p>
          <a:p>
            <a:r>
              <a:rPr lang="zh-CN" altLang="en-US" dirty="0"/>
              <a:t>一个完整的程序。</a:t>
            </a:r>
            <a:endParaRPr lang="en-US" altLang="zh-CN" dirty="0"/>
          </a:p>
        </p:txBody>
      </p:sp>
      <p:sp>
        <p:nvSpPr>
          <p:cNvPr id="2" name="标题 1"/>
          <p:cNvSpPr>
            <a:spLocks noGrp="1"/>
          </p:cNvSpPr>
          <p:nvPr>
            <p:ph type="title"/>
          </p:nvPr>
        </p:nvSpPr>
        <p:spPr/>
        <p:txBody>
          <a:bodyPr/>
          <a:lstStyle/>
          <a:p>
            <a:r>
              <a:rPr lang="en-US" altLang="zh-CN" dirty="0"/>
              <a:t>1.8.1 </a:t>
            </a:r>
            <a:r>
              <a:rPr lang="zh-CN" altLang="en-US" dirty="0"/>
              <a:t>目标代码文件、可执行文件和库</a:t>
            </a:r>
            <a:endParaRPr lang="zh-CN" alt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5.2.3 </a:t>
            </a:r>
            <a:r>
              <a:rPr lang="zh-CN" altLang="en-US" dirty="0"/>
              <a:t>减法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减法运算符（</a:t>
            </a:r>
            <a:r>
              <a:rPr lang="en-US" altLang="zh-CN" sz="1800" b="0" i="0" u="none" strike="noStrike" baseline="0" dirty="0">
                <a:solidFill>
                  <a:srgbClr val="FF0000"/>
                </a:solidFill>
                <a:latin typeface="TimesNewRomanPSMT"/>
                <a:ea typeface="宋体" panose="02010600030101010101" pitchFamily="2" charset="-122"/>
              </a:rPr>
              <a:t>subtraction operator</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）用于减法运算</a:t>
            </a:r>
            <a:r>
              <a:rPr lang="zh-CN" altLang="en-US" sz="1800" b="0" i="0" u="none" strike="noStrike" baseline="0" dirty="0">
                <a:latin typeface="宋体" panose="02010600030101010101" pitchFamily="2" charset="-122"/>
                <a:ea typeface="宋体" panose="02010600030101010101" pitchFamily="2" charset="-122"/>
              </a:rPr>
              <a:t>，使其左侧的数减去右侧的数。例如，下面的语句把</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200.0</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err="1">
                <a:latin typeface="TimesNewRomanPSMT"/>
                <a:ea typeface="宋体" panose="02010600030101010101" pitchFamily="2" charset="-122"/>
              </a:rPr>
              <a:t>takehome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takehome</a:t>
            </a:r>
            <a:r>
              <a:rPr lang="en-US" altLang="zh-CN" sz="1800" b="0" i="0" u="none" strike="noStrike" baseline="0" dirty="0">
                <a:latin typeface="TimesNewRomanPSMT"/>
              </a:rPr>
              <a:t> = 224.00 – 24.00;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运算符都被称为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二元运算符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binary operator</a:t>
            </a:r>
            <a:r>
              <a:rPr lang="zh-CN" altLang="en-US" sz="1800" b="0" i="0" u="none" strike="noStrike" baseline="0" dirty="0">
                <a:latin typeface="宋体" panose="02010600030101010101" pitchFamily="2" charset="-122"/>
                <a:ea typeface="宋体" panose="02010600030101010101" pitchFamily="2" charset="-122"/>
              </a:rPr>
              <a:t>），即这些运算符需要两个运算对象才能完成操作。</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5.2.4 </a:t>
            </a:r>
            <a:r>
              <a:rPr lang="zh-CN" altLang="en-US" dirty="0"/>
              <a:t>符号</a:t>
            </a:r>
            <a:r>
              <a:rPr lang="zh-CN" altLang="en-US"/>
              <a:t>运算符：</a:t>
            </a:r>
            <a:r>
              <a:rPr lang="en-US" altLang="zh-CN"/>
              <a:t>-</a:t>
            </a:r>
            <a:r>
              <a:rPr lang="zh-CN" altLang="en-US"/>
              <a:t>和</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减号还可用于标明或改变一个值的代数符号。例如，执行下面的语句后，</a:t>
            </a:r>
            <a:r>
              <a:rPr lang="en-US" altLang="zh-CN" sz="1800" b="0" i="0" u="none" strike="noStrike" baseline="0" dirty="0">
                <a:latin typeface="TimesNewRomanPSMT"/>
                <a:ea typeface="宋体" panose="02010600030101010101" pitchFamily="2" charset="-122"/>
              </a:rPr>
              <a:t>smokey</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rocky = –12;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smokey = –rocky;</a:t>
            </a:r>
            <a:r>
              <a:rPr lang="zh-CN" altLang="en-US" sz="1800" b="0" i="0" u="none" strike="noStrike" baseline="0" dirty="0">
                <a:latin typeface="宋体" panose="02010600030101010101" pitchFamily="2" charset="-122"/>
                <a:ea typeface="宋体" panose="02010600030101010101" pitchFamily="2" charset="-122"/>
              </a:rPr>
              <a:t>以这种方式使用的负号被称为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一元运算符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unary</a:t>
            </a:r>
            <a:r>
              <a:rPr lang="en-US" altLang="zh-CN" sz="1800" b="0" i="0" u="none" strike="noStrike" baseline="0" dirty="0" err="1">
                <a:latin typeface="TimesNewRomanPSMT"/>
              </a:rPr>
              <a:t>operator</a:t>
            </a:r>
            <a:r>
              <a:rPr lang="zh-CN" altLang="en-US" sz="1800" b="0" i="0" u="none" strike="noStrike" baseline="0" dirty="0">
                <a:latin typeface="宋体" panose="02010600030101010101" pitchFamily="2" charset="-122"/>
                <a:ea typeface="宋体" panose="02010600030101010101" pitchFamily="2" charset="-122"/>
              </a:rPr>
              <a:t>）。一元运算符只需要一个运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算对象（见图</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5.2.4 </a:t>
            </a:r>
            <a:r>
              <a:rPr lang="zh-CN" altLang="en-US" dirty="0"/>
              <a:t>符号</a:t>
            </a:r>
            <a:r>
              <a:rPr lang="zh-CN" altLang="en-US"/>
              <a:t>运算符：</a:t>
            </a:r>
            <a:r>
              <a:rPr lang="en-US" altLang="zh-CN"/>
              <a:t>-</a:t>
            </a:r>
            <a:r>
              <a:rPr lang="zh-CN" altLang="en-US"/>
              <a:t>和</a:t>
            </a:r>
            <a:r>
              <a:rPr lang="en-US" altLang="zh-CN" dirty="0"/>
              <a:t>+</a:t>
            </a:r>
            <a:endParaRPr lang="zh-CN" altLang="en-US" dirty="0"/>
          </a:p>
        </p:txBody>
      </p:sp>
      <p:pic>
        <p:nvPicPr>
          <p:cNvPr id="5" name="内容占位符 4"/>
          <p:cNvPicPr>
            <a:picLocks noGrp="1" noChangeAspect="1"/>
          </p:cNvPicPr>
          <p:nvPr>
            <p:ph idx="1"/>
          </p:nvPr>
        </p:nvPicPr>
        <p:blipFill>
          <a:blip r:embed="rId1"/>
          <a:stretch>
            <a:fillRect/>
          </a:stretch>
        </p:blipFill>
        <p:spPr>
          <a:xfrm>
            <a:off x="4706583" y="1593034"/>
            <a:ext cx="2459238" cy="4730750"/>
          </a:xfrm>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5.2.4 </a:t>
            </a:r>
            <a:r>
              <a:rPr lang="zh-CN" altLang="en-US" dirty="0"/>
              <a:t>符号</a:t>
            </a:r>
            <a:r>
              <a:rPr lang="zh-CN" altLang="en-US"/>
              <a:t>运算符：</a:t>
            </a:r>
            <a:r>
              <a:rPr lang="en-US" altLang="zh-CN"/>
              <a:t>-</a:t>
            </a:r>
            <a:r>
              <a:rPr lang="zh-CN" altLang="en-US"/>
              <a:t>和</a:t>
            </a:r>
            <a:r>
              <a:rPr lang="en-US" altLang="zh-CN" dirty="0"/>
              <a:t>+</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C90</a:t>
            </a:r>
            <a:r>
              <a:rPr lang="zh-CN" altLang="en-US" sz="1800" b="0" i="0" u="none" strike="noStrike" baseline="0" dirty="0">
                <a:latin typeface="宋体" panose="02010600030101010101" pitchFamily="2" charset="-122"/>
                <a:ea typeface="宋体" panose="02010600030101010101" pitchFamily="2" charset="-122"/>
              </a:rPr>
              <a:t>标准新增了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一元</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，它不会改变运算对象的值或符号，只能这样使用：</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dozen = +12;</a:t>
            </a:r>
            <a:endParaRPr lang="en-US" altLang="zh-CN" sz="1800" b="0" i="0" u="none" strike="noStrike" baseline="0" dirty="0">
              <a:latin typeface="TimesNewRomanPSMT"/>
            </a:endParaRPr>
          </a:p>
          <a:p>
            <a:pPr algn="l"/>
            <a:endParaRPr lang="en-US" altLang="zh-CN"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编译器不会报错。但是在以前，这样做是不允许的。</a:t>
            </a:r>
            <a:endParaRPr lang="zh-CN" altLang="en-US"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符号</a:t>
            </a:r>
            <a:r>
              <a:rPr lang="zh-CN" altLang="en-US"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表示乘法</a:t>
            </a:r>
            <a:r>
              <a:rPr lang="zh-CN" altLang="en-US" sz="1800" b="0" i="0" u="none" strike="noStrike" baseline="0" dirty="0">
                <a:latin typeface="宋体" panose="02010600030101010101" pitchFamily="2" charset="-122"/>
                <a:ea typeface="宋体" panose="02010600030101010101" pitchFamily="2" charset="-122"/>
              </a:rPr>
              <a:t>。下面的语句用</a:t>
            </a:r>
            <a:r>
              <a:rPr lang="en-US" altLang="zh-CN" sz="1800" b="0" i="0" u="none" strike="noStrike" baseline="0" dirty="0">
                <a:latin typeface="TimesNewRomanPSMT"/>
                <a:ea typeface="宋体" panose="02010600030101010101" pitchFamily="2" charset="-122"/>
              </a:rPr>
              <a:t>2.54</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inch</a:t>
            </a:r>
            <a:r>
              <a:rPr lang="zh-CN" altLang="en-US" sz="1800" b="0" i="0" u="none" strike="noStrike" baseline="0" dirty="0">
                <a:latin typeface="宋体" panose="02010600030101010101" pitchFamily="2" charset="-122"/>
                <a:ea typeface="宋体" panose="02010600030101010101" pitchFamily="2" charset="-122"/>
              </a:rPr>
              <a:t>，并将结果赋给</a:t>
            </a:r>
            <a:r>
              <a:rPr lang="en-US" altLang="zh-CN" sz="1800" b="0" i="0" u="none" strike="noStrike" baseline="0" dirty="0">
                <a:latin typeface="TimesNewRomanPSMT"/>
                <a:ea typeface="宋体" panose="02010600030101010101" pitchFamily="2" charset="-122"/>
              </a:rPr>
              <a:t>cm</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cm = 2.54 * inch;</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zh-CN" altLang="en-US" dirty="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没有平方函数，如果要打印一个平方表，怎么办？如程序清单</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所示，可以使用乘法来计算平方。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5.4 </a:t>
            </a:r>
            <a:r>
              <a:rPr lang="en-US" altLang="zh-CN" sz="1800" b="1" i="0" u="none" strike="noStrike" baseline="0" dirty="0" err="1">
                <a:latin typeface="TimesNewRomanPS-BoldMT"/>
                <a:ea typeface="宋体" panose="02010600030101010101" pitchFamily="2" charset="-122"/>
              </a:rPr>
              <a:t>squares.c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normAutofit lnSpcReduction="20000"/>
          </a:bodyPr>
          <a:lstStyle/>
          <a:p>
            <a:pPr algn="l"/>
            <a:r>
              <a:rPr lang="en-US" altLang="zh-CN" dirty="0">
                <a:latin typeface="TimesNewRomanPSMT"/>
                <a:sym typeface="+mn-ea"/>
              </a:rPr>
              <a:t>/* </a:t>
            </a:r>
            <a:r>
              <a:rPr lang="en-US" altLang="zh-CN" dirty="0" err="1">
                <a:latin typeface="TimesNewRomanPSMT"/>
                <a:sym typeface="+mn-ea"/>
              </a:rPr>
              <a:t>squares.c</a:t>
            </a:r>
            <a:r>
              <a:rPr lang="en-US" altLang="zh-CN" dirty="0">
                <a:latin typeface="TimesNewRomanPSMT"/>
                <a:sym typeface="+mn-ea"/>
              </a:rPr>
              <a:t> -- </a:t>
            </a:r>
            <a:r>
              <a:rPr lang="zh-CN" altLang="en-US" dirty="0">
                <a:latin typeface="宋体" panose="02010600030101010101" pitchFamily="2" charset="-122"/>
                <a:ea typeface="宋体" panose="02010600030101010101" pitchFamily="2" charset="-122"/>
                <a:sym typeface="+mn-ea"/>
              </a:rPr>
              <a:t>计算</a:t>
            </a:r>
            <a:r>
              <a:rPr lang="en-US" altLang="zh-CN" dirty="0">
                <a:latin typeface="TimesNewRomanPSMT"/>
                <a:ea typeface="宋体" panose="02010600030101010101" pitchFamily="2" charset="-122"/>
                <a:sym typeface="+mn-ea"/>
              </a:rPr>
              <a:t>1</a:t>
            </a:r>
            <a:r>
              <a:rPr lang="zh-CN" altLang="en-US" dirty="0">
                <a:latin typeface="宋体" panose="02010600030101010101" pitchFamily="2" charset="-122"/>
                <a:ea typeface="宋体" panose="02010600030101010101" pitchFamily="2" charset="-122"/>
                <a:sym typeface="+mn-ea"/>
              </a:rPr>
              <a:t>～</a:t>
            </a:r>
            <a:r>
              <a:rPr lang="en-US" altLang="zh-CN" dirty="0">
                <a:latin typeface="TimesNewRomanPSMT"/>
                <a:ea typeface="宋体" panose="02010600030101010101" pitchFamily="2" charset="-122"/>
                <a:sym typeface="+mn-ea"/>
              </a:rPr>
              <a:t>20</a:t>
            </a:r>
            <a:r>
              <a:rPr lang="zh-CN" altLang="en-US" dirty="0">
                <a:latin typeface="宋体" panose="02010600030101010101" pitchFamily="2" charset="-122"/>
                <a:ea typeface="宋体" panose="02010600030101010101" pitchFamily="2" charset="-122"/>
                <a:sym typeface="+mn-ea"/>
              </a:rPr>
              <a:t>的平方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num</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1;</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while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(num</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21)</a:t>
            </a:r>
            <a:endParaRPr lang="en-US" altLang="zh-CN"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endParaRPr lang="en-US" altLang="zh-CN" b="0" i="0" u="none" strike="noStrike" baseline="0" dirty="0">
              <a:latin typeface="TimesNewRomanPSMT"/>
            </a:endParaRPr>
          </a:p>
          <a:p>
            <a:pPr algn="l"/>
            <a:r>
              <a:rPr lang="en-US" altLang="pt-BR" dirty="0">
                <a:latin typeface="TimesNewRomanPSMT"/>
                <a:sym typeface="+mn-ea"/>
              </a:rPr>
              <a:t>		</a:t>
            </a:r>
            <a:r>
              <a:rPr lang="pt-BR" altLang="zh-CN" dirty="0">
                <a:latin typeface="TimesNewRomanPSMT"/>
                <a:sym typeface="+mn-ea"/>
              </a:rPr>
              <a:t>printf("%4d %6d\n", num, num * num);</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		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该程序打印数字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及其平方。接下来，我们再看一个更有趣的例子。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1" i="0" u="none" strike="noStrike" baseline="0" dirty="0">
                <a:latin typeface="TimesNewRomanPS-BoldMT"/>
              </a:rPr>
              <a:t>1.</a:t>
            </a:r>
            <a:r>
              <a:rPr lang="zh-CN" altLang="en-US" sz="1800" b="1" i="0" u="none" strike="noStrike" baseline="0" dirty="0">
                <a:latin typeface="宋体" panose="02010600030101010101" pitchFamily="2" charset="-122"/>
                <a:ea typeface="宋体" panose="02010600030101010101" pitchFamily="2" charset="-122"/>
              </a:rPr>
              <a:t>指数增长</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读者可能听过这样一个故事，一位强大的统治者想奖励做出突出贡献的学者。他问这位学者想要什么，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学者指着棋盘说，在第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个方格里放</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粒小麦、第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个方格里放</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粒小麦、第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个方格里放</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粒小麦，第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方格里放 </a:t>
            </a:r>
            <a:r>
              <a:rPr lang="en-US" altLang="zh-CN" sz="1800" b="0" i="0" u="none" strike="noStrike" baseline="0" dirty="0">
                <a:latin typeface="TimesNewRomanPSMT"/>
                <a:ea typeface="宋体" panose="02010600030101010101" pitchFamily="2" charset="-122"/>
              </a:rPr>
              <a:t>8 </a:t>
            </a:r>
            <a:r>
              <a:rPr lang="zh-CN" altLang="en-US" sz="1800" b="0" i="0" u="none" strike="noStrike" baseline="0" dirty="0">
                <a:latin typeface="宋体" panose="02010600030101010101" pitchFamily="2" charset="-122"/>
                <a:ea typeface="宋体" panose="02010600030101010101" pitchFamily="2" charset="-122"/>
              </a:rPr>
              <a:t>粒小麦，以此类推。这位统治者不熟悉数学，很惊讶学者竟然提出如此谦虚的要求。因为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他原本准备奖励给学者一大笔财产。如果程序清单</a:t>
            </a:r>
            <a:r>
              <a:rPr lang="en-US" altLang="zh-CN" sz="1800" b="0" i="0" u="none" strike="noStrike" baseline="0" dirty="0">
                <a:latin typeface="TimesNewRomanPSMT"/>
                <a:ea typeface="宋体" panose="02010600030101010101" pitchFamily="2" charset="-122"/>
              </a:rPr>
              <a:t>5.5</a:t>
            </a:r>
            <a:r>
              <a:rPr lang="zh-CN" altLang="en-US" sz="1800" b="0" i="0" u="none" strike="noStrike" baseline="0" dirty="0">
                <a:latin typeface="宋体" panose="02010600030101010101" pitchFamily="2" charset="-122"/>
                <a:ea typeface="宋体" panose="02010600030101010101" pitchFamily="2" charset="-122"/>
              </a:rPr>
              <a:t>运行的结果正确，这显然是跟统治者开了一个玩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笑。程序计算出每个方格应放多少小麦，并计算了总数。可能大多数人对小麦的产量不熟悉，该程序以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谷粒数为单位，把计算的小麦总数与粗略估计的世界小麦年产量进行了比较。</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5.5 </a:t>
            </a:r>
            <a:r>
              <a:rPr lang="en-US" altLang="zh-CN" sz="1800" b="1" i="0" u="none" strike="noStrike" baseline="0" dirty="0" err="1">
                <a:latin typeface="TimesNewRomanPS-BoldMT"/>
                <a:ea typeface="宋体" panose="02010600030101010101" pitchFamily="2" charset="-122"/>
              </a:rPr>
              <a:t>wheat.c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wheat.c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指数增长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SQUARES 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棋盘中的方格数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double CROP = 2E16;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世界小麦年产谷粒数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current,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("square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grains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("fraction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added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grains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("world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total = current = 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颗谷粒开始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("%4d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%13.2e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current,   </a:t>
            </a:r>
            <a:r>
              <a:rPr lang="en-US" altLang="zh-CN" sz="1800" b="0" i="0" u="none" strike="noStrike" baseline="0" dirty="0">
                <a:latin typeface="TimesNewRomanPSMT"/>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CROP);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current = 2.0 * current;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下一个方格谷粒翻倍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total = total + current;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更新总数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目标代码文件缺失启动代码（</a:t>
            </a:r>
            <a:r>
              <a:rPr lang="en-US" altLang="zh-CN" dirty="0"/>
              <a:t>startup code</a:t>
            </a:r>
            <a:r>
              <a:rPr lang="zh-CN" altLang="en-US" dirty="0"/>
              <a:t>）。启动代码充当着程序和操作系统之间的接口。例如，可</a:t>
            </a:r>
            <a:endParaRPr lang="en-US" altLang="zh-CN" dirty="0"/>
          </a:p>
          <a:p>
            <a:r>
              <a:rPr lang="zh-CN" altLang="en-US" dirty="0"/>
              <a:t>以在</a:t>
            </a:r>
            <a:r>
              <a:rPr lang="en-US" altLang="zh-CN" dirty="0"/>
              <a:t>MS Windows</a:t>
            </a:r>
            <a:r>
              <a:rPr lang="zh-CN" altLang="en-US" dirty="0"/>
              <a:t>或</a:t>
            </a:r>
            <a:r>
              <a:rPr lang="en-US" altLang="zh-CN" dirty="0"/>
              <a:t>Linux</a:t>
            </a:r>
            <a:r>
              <a:rPr lang="zh-CN" altLang="en-US" dirty="0"/>
              <a:t>系统下运行</a:t>
            </a:r>
            <a:r>
              <a:rPr lang="en-US" altLang="zh-CN" dirty="0"/>
              <a:t>IBM PC</a:t>
            </a:r>
            <a:r>
              <a:rPr lang="zh-CN" altLang="en-US" dirty="0"/>
              <a:t>兼容机。这两种情况所使用的硬件相同，所以目标代码相同，</a:t>
            </a:r>
            <a:endParaRPr lang="en-US" altLang="zh-CN" dirty="0"/>
          </a:p>
          <a:p>
            <a:r>
              <a:rPr lang="zh-CN" altLang="en-US" dirty="0"/>
              <a:t>但是</a:t>
            </a:r>
            <a:r>
              <a:rPr lang="en-US" altLang="zh-CN" dirty="0"/>
              <a:t>Windows</a:t>
            </a:r>
            <a:r>
              <a:rPr lang="zh-CN" altLang="en-US" dirty="0"/>
              <a:t>和</a:t>
            </a:r>
            <a:r>
              <a:rPr lang="en-US" altLang="zh-CN" dirty="0"/>
              <a:t>Linux</a:t>
            </a:r>
            <a:r>
              <a:rPr lang="zh-CN" altLang="en-US" dirty="0"/>
              <a:t>所需的启动代码不同，因为这些系统处理程序的方式不同。</a:t>
            </a:r>
            <a:endParaRPr lang="en-US" altLang="zh-CN" dirty="0"/>
          </a:p>
          <a:p>
            <a:endParaRPr lang="en-US" altLang="zh-CN" dirty="0"/>
          </a:p>
          <a:p>
            <a:endParaRPr lang="en-US" altLang="zh-CN" dirty="0"/>
          </a:p>
          <a:p>
            <a:r>
              <a:rPr lang="zh-CN" altLang="en-US" dirty="0"/>
              <a:t>目标代码还缺少库函数。几乎所有的</a:t>
            </a:r>
            <a:r>
              <a:rPr lang="en-US" altLang="zh-CN" dirty="0"/>
              <a:t>C</a:t>
            </a:r>
            <a:r>
              <a:rPr lang="zh-CN" altLang="en-US" dirty="0"/>
              <a:t>程序都要使用</a:t>
            </a:r>
            <a:r>
              <a:rPr lang="en-US" altLang="zh-CN" dirty="0"/>
              <a:t>C</a:t>
            </a:r>
            <a:r>
              <a:rPr lang="zh-CN" altLang="en-US" dirty="0"/>
              <a:t>标准库中的函数。例如，</a:t>
            </a:r>
            <a:r>
              <a:rPr lang="en-US" altLang="zh-CN" dirty="0" err="1"/>
              <a:t>concrete.c</a:t>
            </a:r>
            <a:r>
              <a:rPr lang="zh-CN" altLang="en-US" dirty="0"/>
              <a:t>中就使用了 </a:t>
            </a:r>
            <a:endParaRPr lang="en-US" altLang="zh-CN" dirty="0"/>
          </a:p>
          <a:p>
            <a:r>
              <a:rPr lang="en-US" altLang="zh-CN" dirty="0" err="1"/>
              <a:t>printf</a:t>
            </a:r>
            <a:r>
              <a:rPr lang="en-US" altLang="zh-CN" dirty="0"/>
              <a:t>()</a:t>
            </a:r>
            <a:r>
              <a:rPr lang="zh-CN" altLang="en-US" dirty="0"/>
              <a:t>函数。目标代码文件并不包含该函数的代码，它只包含了使用 </a:t>
            </a:r>
            <a:r>
              <a:rPr lang="en-US" altLang="zh-CN" dirty="0" err="1"/>
              <a:t>printf</a:t>
            </a:r>
            <a:r>
              <a:rPr lang="en-US" altLang="zh-CN" dirty="0"/>
              <a:t>()</a:t>
            </a:r>
            <a:r>
              <a:rPr lang="zh-CN" altLang="en-US" dirty="0"/>
              <a:t>函数的指令。</a:t>
            </a:r>
            <a:r>
              <a:rPr lang="en-US" altLang="zh-CN" dirty="0" err="1"/>
              <a:t>printf</a:t>
            </a:r>
            <a:r>
              <a:rPr lang="en-US" altLang="zh-CN" dirty="0"/>
              <a:t>()</a:t>
            </a:r>
            <a:endParaRPr lang="en-US" altLang="zh-CN" dirty="0"/>
          </a:p>
          <a:p>
            <a:r>
              <a:rPr lang="zh-CN" altLang="en-US" dirty="0"/>
              <a:t>函数真正的代码储存在另一个被称为库的文件中。库文件中有许多函数的目标代码。</a:t>
            </a:r>
            <a:endParaRPr lang="en-US" altLang="zh-CN" dirty="0"/>
          </a:p>
        </p:txBody>
      </p:sp>
      <p:sp>
        <p:nvSpPr>
          <p:cNvPr id="2" name="标题 1"/>
          <p:cNvSpPr>
            <a:spLocks noGrp="1"/>
          </p:cNvSpPr>
          <p:nvPr>
            <p:ph type="title"/>
          </p:nvPr>
        </p:nvSpPr>
        <p:spPr/>
        <p:txBody>
          <a:bodyPr/>
          <a:lstStyle/>
          <a:p>
            <a:r>
              <a:rPr lang="en-US" altLang="zh-CN" dirty="0"/>
              <a:t>1.8.1 </a:t>
            </a:r>
            <a:r>
              <a:rPr lang="zh-CN" altLang="en-US" dirty="0"/>
              <a:t>目标代码文件、可执行文件和库</a:t>
            </a:r>
            <a:endParaRPr lang="zh-CN" altLang="en-US"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("%4d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%13.2e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current,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CROP);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程序的输出结果如下：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square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grains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fraction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added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grains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world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total</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5.00e-17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1.50e-16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3.50e-16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8.00e+00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7.50e-16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1.55e-15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6.30e+01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3.15e-15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6.40e+01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1.27e+02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6.35e-15</a:t>
            </a:r>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1.28e+02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2.55e+02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1.27e-14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2.56e+02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5.11e+02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2.55e-14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5.12e+02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1.02e+03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5.12e-14</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5.2.5 </a:t>
            </a:r>
            <a:r>
              <a:rPr lang="zh-CN" altLang="en-US" dirty="0"/>
              <a:t>乘法运算符：*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个方格以后，该学者得到的小麦仅超过了</a:t>
            </a:r>
            <a:r>
              <a:rPr lang="en-US" altLang="zh-CN" sz="1800" b="0" i="0" u="none" strike="noStrike" baseline="0" dirty="0">
                <a:latin typeface="TimesNewRomanPSMT"/>
                <a:ea typeface="宋体" panose="02010600030101010101" pitchFamily="2" charset="-122"/>
              </a:rPr>
              <a:t>1000</a:t>
            </a:r>
            <a:r>
              <a:rPr lang="zh-CN" altLang="en-US" sz="1800" b="0" i="0" u="none" strike="noStrike" baseline="0" dirty="0">
                <a:latin typeface="宋体" panose="02010600030101010101" pitchFamily="2" charset="-122"/>
                <a:ea typeface="宋体" panose="02010600030101010101" pitchFamily="2" charset="-122"/>
              </a:rPr>
              <a:t>粒。但是，看看</a:t>
            </a:r>
            <a:r>
              <a:rPr lang="en-US" altLang="zh-CN" sz="1800" b="0" i="0" u="none" strike="noStrike" baseline="0" dirty="0">
                <a:latin typeface="TimesNewRomanPSMT"/>
                <a:ea typeface="宋体" panose="02010600030101010101" pitchFamily="2" charset="-122"/>
              </a:rPr>
              <a:t>55</a:t>
            </a:r>
            <a:r>
              <a:rPr lang="zh-CN" altLang="en-US" sz="1800" b="0" i="0" u="none" strike="noStrike" baseline="0" dirty="0">
                <a:latin typeface="宋体" panose="02010600030101010101" pitchFamily="2" charset="-122"/>
                <a:ea typeface="宋体" panose="02010600030101010101" pitchFamily="2" charset="-122"/>
              </a:rPr>
              <a:t>个方格的小麦数是多少：</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1.80e+16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3.60e+16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1.80e+00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总量已超过了世界年产量！不妨自己动手运行该程序，看看第</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个方格有多少小麦。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这个程序示例演示了指数增长的现象。世界人口增长和我们使用的能源都遵循相同的模式。</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5.2.6 </a:t>
            </a:r>
            <a:r>
              <a:rPr lang="zh-CN" altLang="en-US" dirty="0"/>
              <a:t>除法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符号</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来表示除法</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左侧的值是被除数，右侧的值是除数。例如，下面</a:t>
            </a:r>
            <a:r>
              <a:rPr lang="en-US" altLang="zh-CN" sz="1800" b="0" i="0" u="none" strike="noStrike" baseline="0" dirty="0">
                <a:latin typeface="TimesNewRomanPSMT"/>
                <a:ea typeface="宋体" panose="02010600030101010101" pitchFamily="2" charset="-122"/>
              </a:rPr>
              <a:t>four</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four = 12.0/3.0;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整数除法和浮点数除法不同。浮点数除法的结果是浮点数，而整数除法的结果是</a:t>
            </a:r>
            <a:r>
              <a:rPr lang="zh-CN" altLang="en-US" sz="1800" b="1" i="0" u="none" strike="noStrike" baseline="0" dirty="0">
                <a:solidFill>
                  <a:srgbClr val="FF0000"/>
                </a:solidFill>
                <a:latin typeface="宋体" panose="02010600030101010101" pitchFamily="2" charset="-122"/>
                <a:ea typeface="宋体" panose="02010600030101010101" pitchFamily="2" charset="-122"/>
              </a:rPr>
              <a:t>整数</a:t>
            </a:r>
            <a:r>
              <a:rPr lang="zh-CN" altLang="en-US" sz="1800" b="0" i="0" u="none" strike="noStrike" baseline="0" dirty="0">
                <a:latin typeface="宋体" panose="02010600030101010101" pitchFamily="2" charset="-122"/>
                <a:ea typeface="宋体" panose="02010600030101010101" pitchFamily="2" charset="-122"/>
              </a:rPr>
              <a:t>。整数是没有小数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部分的数。这使得</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很让人头痛，因为实际结果有小数部分。在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语言中，整数除法结果的小数部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分被丢弃，这一过程被称为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截断</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truncation</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5.2.6 </a:t>
            </a:r>
            <a:r>
              <a:rPr lang="zh-CN" altLang="en-US" dirty="0"/>
              <a:t>除法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zh-CN" altLang="en-US" sz="1800" b="0" i="0" u="none" strike="noStrike" baseline="0" dirty="0">
                <a:latin typeface="宋体" panose="02010600030101010101" pitchFamily="2" charset="-122"/>
                <a:ea typeface="宋体" panose="02010600030101010101" pitchFamily="2" charset="-122"/>
              </a:rPr>
              <a:t>运行程序清单</a:t>
            </a:r>
            <a:r>
              <a:rPr lang="en-US" altLang="zh-CN" sz="1800" b="0" i="0" u="none" strike="noStrike" baseline="0" dirty="0">
                <a:latin typeface="TimesNewRomanPSMT"/>
                <a:ea typeface="宋体" panose="02010600030101010101" pitchFamily="2" charset="-122"/>
              </a:rPr>
              <a:t>5.6</a:t>
            </a:r>
            <a:r>
              <a:rPr lang="zh-CN" altLang="en-US" sz="1800" b="0" i="0" u="none" strike="noStrike" baseline="0" dirty="0">
                <a:latin typeface="宋体" panose="02010600030101010101" pitchFamily="2" charset="-122"/>
                <a:ea typeface="宋体" panose="02010600030101010101" pitchFamily="2" charset="-122"/>
              </a:rPr>
              <a:t>中的程序，看看截断的情况，体会整数除法和浮点数除法的区别。</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5.6 </a:t>
            </a:r>
            <a:r>
              <a:rPr lang="en-US" altLang="zh-CN" sz="1800" b="1" i="0" u="none" strike="noStrike" baseline="0" dirty="0" err="1">
                <a:latin typeface="TimesNewRomanPS-BoldMT"/>
                <a:ea typeface="宋体" panose="02010600030101010101" pitchFamily="2" charset="-122"/>
              </a:rPr>
              <a:t>divide.c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divide.c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演示除法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("floating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("mixed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5.2.6 </a:t>
            </a:r>
            <a:r>
              <a:rPr lang="zh-CN" altLang="en-US" dirty="0"/>
              <a:t>除法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5.6</a:t>
            </a:r>
            <a:r>
              <a:rPr lang="zh-CN" altLang="en-US" sz="1800" b="0" i="0" u="none" strike="noStrike" baseline="0" dirty="0">
                <a:latin typeface="宋体" panose="02010600030101010101" pitchFamily="2" charset="-122"/>
                <a:ea typeface="宋体" panose="02010600030101010101" pitchFamily="2" charset="-122"/>
              </a:rPr>
              <a:t>中包含一个</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混合类型</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的示例，即浮点值除以整型值。</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相对其他一些语言而言，在类型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管理上比较宽容。尽管如此，一般情况下还是要</a:t>
            </a:r>
            <a:r>
              <a:rPr lang="zh-CN" altLang="en-US" sz="1800" b="0" i="0" u="none" strike="noStrike" baseline="0" dirty="0">
                <a:solidFill>
                  <a:srgbClr val="FF0000"/>
                </a:solidFill>
                <a:latin typeface="宋体" panose="02010600030101010101" pitchFamily="2" charset="-122"/>
                <a:ea typeface="宋体" panose="02010600030101010101" pitchFamily="2" charset="-122"/>
              </a:rPr>
              <a:t>避免使用混合类型</a:t>
            </a:r>
            <a:r>
              <a:rPr lang="zh-CN" altLang="en-US" sz="1800" b="0" i="0" u="none" strike="noStrike" baseline="0" dirty="0">
                <a:latin typeface="宋体" panose="02010600030101010101" pitchFamily="2" charset="-122"/>
                <a:ea typeface="宋体" panose="02010600030101010101" pitchFamily="2" charset="-122"/>
              </a:rPr>
              <a:t>。该程序的输出如下：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mixed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division: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1.75</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5.2.6 </a:t>
            </a:r>
            <a:r>
              <a:rPr lang="zh-CN" altLang="en-US" dirty="0"/>
              <a:t>除法</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整数除法会截断计算结果的小数部分（丢弃整个小数部分）</a:t>
            </a:r>
            <a:r>
              <a:rPr lang="zh-CN" altLang="en-US" sz="1800" b="0" i="0" u="none" strike="noStrike" baseline="0" dirty="0">
                <a:latin typeface="宋体" panose="02010600030101010101" pitchFamily="2" charset="-122"/>
                <a:ea typeface="宋体" panose="02010600030101010101" pitchFamily="2" charset="-122"/>
              </a:rPr>
              <a:t>，不会四舍五入结果。混合整数和浮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点数计算的结果是浮点数。实际上，计算机不能真正用浮点数除以整数，编译器会把两个运算对象转换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成相同的类型。本例中，在进行除法运算前，整数会被转换成浮点数。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C99</a:t>
            </a:r>
            <a:r>
              <a:rPr lang="zh-CN" altLang="en-US" sz="1800" b="0" i="0" u="none" strike="noStrike" baseline="0" dirty="0">
                <a:latin typeface="宋体" panose="02010600030101010101" pitchFamily="2" charset="-122"/>
                <a:ea typeface="宋体" panose="02010600030101010101" pitchFamily="2" charset="-122"/>
              </a:rPr>
              <a:t>标准以前，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语言给语言的实现者留有一些空间，让他们来决定如何进行负数的整数除法。一种方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法是，舍入过程采用小于或等于浮点数的最大整数。当然，对于</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而言，处理后的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符合这一描述。但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-3.8 </a:t>
            </a:r>
            <a:r>
              <a:rPr lang="zh-CN" altLang="en-US" sz="1800" b="0" i="0" u="none" strike="noStrike" baseline="0" dirty="0">
                <a:latin typeface="宋体" panose="02010600030101010101" pitchFamily="2" charset="-122"/>
                <a:ea typeface="宋体" panose="02010600030101010101" pitchFamily="2" charset="-122"/>
              </a:rPr>
              <a:t>会怎样？该方法建议四舍五入为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-4 </a:t>
            </a:r>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但是，另一种舍入方法是直接丢弃小数部分。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这种方法被称为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趋零截断</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，即把</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转换成</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以前，不同的实现采用不同的方法。但是</a:t>
            </a:r>
            <a:r>
              <a:rPr lang="en-US" altLang="zh-CN" sz="1800" b="0" i="0" u="none" strike="noStrike" baseline="0" dirty="0">
                <a:latin typeface="TimesNewRomanPSMT"/>
                <a:ea typeface="宋体" panose="02010600030101010101" pitchFamily="2" charset="-122"/>
              </a:rPr>
              <a:t>C99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规定使用趋零截断。所以，应把</a:t>
            </a:r>
            <a:r>
              <a:rPr lang="en-US" altLang="zh-CN" sz="1800" b="0" i="0" u="none" strike="noStrike" baseline="0" dirty="0">
                <a:latin typeface="TimesNewRomanPSMT"/>
                <a:ea typeface="宋体" panose="02010600030101010101" pitchFamily="2" charset="-122"/>
              </a:rPr>
              <a:t>-3.8</a:t>
            </a:r>
            <a:r>
              <a:rPr lang="zh-CN" altLang="en-US" sz="1800" b="0" i="0" u="none" strike="noStrike" baseline="0" dirty="0">
                <a:latin typeface="宋体" panose="02010600030101010101" pitchFamily="2" charset="-122"/>
                <a:ea typeface="宋体" panose="02010600030101010101" pitchFamily="2" charset="-122"/>
              </a:rPr>
              <a:t>转换成</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考虑下面的代码：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it-IT" altLang="zh-CN" sz="1800" b="0" i="0" u="none" strike="noStrike" baseline="0" dirty="0">
                <a:latin typeface="TimesNewRomanPSMT"/>
              </a:rPr>
              <a:t>butter = 25.0 + 60.0 * n / SCALE;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这条语句中有加法、乘法和除法运算。先算哪一个？是</a:t>
            </a:r>
            <a:r>
              <a:rPr lang="en-US" altLang="zh-CN" sz="1800" b="0" i="0" u="none" strike="noStrike" baseline="0" dirty="0">
                <a:latin typeface="TimesNewRomanPSMT"/>
                <a:ea typeface="宋体" panose="02010600030101010101" pitchFamily="2" charset="-122"/>
              </a:rPr>
              <a:t>25.0</a:t>
            </a:r>
            <a:r>
              <a:rPr lang="zh-CN" altLang="en-US" sz="1800" b="0" i="0" u="none" strike="noStrike" baseline="0" dirty="0">
                <a:latin typeface="宋体" panose="02010600030101010101" pitchFamily="2" charset="-122"/>
                <a:ea typeface="宋体" panose="02010600030101010101" pitchFamily="2" charset="-122"/>
              </a:rPr>
              <a:t>加上</a:t>
            </a:r>
            <a:r>
              <a:rPr lang="en-US" altLang="zh-CN" sz="1800" b="0" i="0" u="none" strike="noStrike" baseline="0" dirty="0">
                <a:latin typeface="TimesNewRomanPSMT"/>
                <a:ea typeface="宋体" panose="02010600030101010101" pitchFamily="2" charset="-122"/>
              </a:rPr>
              <a:t>60.0</a:t>
            </a:r>
            <a:r>
              <a:rPr lang="zh-CN" altLang="en-US" sz="1800" b="0" i="0" u="none" strike="noStrike" baseline="0" dirty="0">
                <a:latin typeface="宋体" panose="02010600030101010101" pitchFamily="2" charset="-122"/>
                <a:ea typeface="宋体" panose="02010600030101010101" pitchFamily="2" charset="-122"/>
              </a:rPr>
              <a:t>，然后把计算的和</a:t>
            </a:r>
            <a:r>
              <a:rPr lang="en-US" altLang="zh-CN" sz="1800" b="0" i="0" u="none" strike="noStrike" baseline="0" dirty="0">
                <a:latin typeface="TimesNewRomanPSMT"/>
                <a:ea typeface="宋体" panose="02010600030101010101" pitchFamily="2" charset="-122"/>
              </a:rPr>
              <a:t>85.0</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，再把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结果除以</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60.0</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，然后把计算的结果加上</a:t>
            </a:r>
            <a:r>
              <a:rPr lang="en-US" altLang="zh-CN" sz="1800" b="0" i="0" u="none" strike="noStrike" baseline="0" dirty="0">
                <a:latin typeface="TimesNewRomanPSMT"/>
                <a:ea typeface="宋体" panose="02010600030101010101" pitchFamily="2" charset="-122"/>
              </a:rPr>
              <a:t>25.0</a:t>
            </a:r>
            <a:r>
              <a:rPr lang="zh-CN" altLang="en-US" sz="1800" b="0" i="0" u="none" strike="noStrike" baseline="0" dirty="0">
                <a:latin typeface="宋体" panose="02010600030101010101" pitchFamily="2" charset="-122"/>
                <a:ea typeface="宋体" panose="02010600030101010101" pitchFamily="2" charset="-122"/>
              </a:rPr>
              <a:t>，最后再把结果除以</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？还是其他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运算顺序？假设</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，带入语句中计算会发现，第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种顺序得到的结果是</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序得到的结果是</a:t>
            </a:r>
            <a:r>
              <a:rPr lang="en-US" altLang="zh-CN" sz="1800" b="0" i="0" u="none" strike="noStrike" baseline="0" dirty="0">
                <a:latin typeface="TimesNewRomanPSMT"/>
                <a:ea typeface="宋体" panose="02010600030101010101" pitchFamily="2" charset="-122"/>
              </a:rPr>
              <a:t>192.5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程序一定是采用了其他的运算顺序，因为程序运行该语句后，</a:t>
            </a:r>
            <a:r>
              <a:rPr lang="en-US" altLang="zh-CN" sz="1800" b="0" i="0" u="none" strike="noStrike" baseline="0" dirty="0">
                <a:latin typeface="TimesNewRomanPSMT"/>
                <a:ea typeface="宋体" panose="02010600030101010101" pitchFamily="2" charset="-122"/>
              </a:rPr>
              <a:t>butter</a:t>
            </a:r>
            <a:r>
              <a:rPr lang="zh-CN" altLang="en-US" sz="1800" b="0" i="0" u="none" strike="noStrike" baseline="0" dirty="0">
                <a:latin typeface="宋体" panose="02010600030101010101" pitchFamily="2" charset="-122"/>
                <a:ea typeface="宋体" panose="02010600030101010101" pitchFamily="2" charset="-122"/>
              </a:rPr>
              <a:t>的值是</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205.0</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显然，执行各种操作的顺序很重要。</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语言对此有明确的规定，通过</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运算符优先级</a:t>
            </a:r>
            <a:r>
              <a:rPr lang="zh-CN" altLang="en-US" sz="1800" b="0" i="0" u="none" strike="noStrike" baseline="0" dirty="0">
                <a:latin typeface="宋体" panose="02010600030101010101" pitchFamily="2" charset="-122"/>
                <a:ea typeface="宋体" panose="02010600030101010101" pitchFamily="2" charset="-122"/>
              </a:rPr>
              <a:t>来解决操作顺序的问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题。每个运算符都有自己的优先级。正如普通的算术运算那样，乘法和除法的优先级比加法和减法高，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所以先执行乘法和除法。如果两个运算符的优先级相同怎么办？如果它们处理同一个运算对象，则根据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它们在语句中出现的顺序来执行。对大多数运算符而言，这种情况都是按从左到右的顺序进行（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符除外）。因此，语句：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it-IT" altLang="zh-CN" sz="1800" b="0" i="0" u="none" strike="noStrike" baseline="0" dirty="0">
                <a:latin typeface="TimesNewRomanPSMT"/>
              </a:rPr>
              <a:t>butter = 25.0 + 60.0 * n / SCALE;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的运算顺序是：</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60.0 * n</a:t>
            </a:r>
            <a:r>
              <a:rPr lang="zh-CN" altLang="en-US" sz="1800" b="0" i="0" u="none" strike="noStrike" baseline="0" dirty="0">
                <a:latin typeface="宋体" panose="02010600030101010101" pitchFamily="2" charset="-122"/>
                <a:ea typeface="宋体" panose="02010600030101010101" pitchFamily="2" charset="-122"/>
              </a:rPr>
              <a:t>　　　　　首先计算表达式中的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rPr>
              <a:t>60.0*n</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360.0</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360.0 / SCALE</a:t>
            </a:r>
            <a:r>
              <a:rPr lang="zh-CN" altLang="en-US" sz="1800" b="0" i="0" u="none" strike="noStrike" baseline="0" dirty="0">
                <a:latin typeface="宋体" panose="02010600030101010101" pitchFamily="2" charset="-122"/>
                <a:ea typeface="宋体" panose="02010600030101010101" pitchFamily="2" charset="-122"/>
              </a:rPr>
              <a:t>　　 然后计算表达式中第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25.0 + 180</a:t>
            </a:r>
            <a:r>
              <a:rPr lang="zh-CN" altLang="en-US" sz="1800" b="0" i="0" u="none" strike="noStrike" baseline="0" dirty="0">
                <a:latin typeface="宋体" panose="02010600030101010101" pitchFamily="2" charset="-122"/>
                <a:ea typeface="宋体" panose="02010600030101010101" pitchFamily="2" charset="-122"/>
              </a:rPr>
              <a:t>　　　　　最后计算表达式里第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，结果为</a:t>
            </a:r>
            <a:r>
              <a:rPr lang="en-US" altLang="zh-CN" sz="1800" b="0" i="0" u="none" strike="noStrike" baseline="0" dirty="0">
                <a:latin typeface="TimesNewRomanPSMT"/>
                <a:ea typeface="宋体" panose="02010600030101010101" pitchFamily="2" charset="-122"/>
              </a:rPr>
              <a:t>205.0</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rPr>
              <a:t>SCALE</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链接器的作用是，把你编写的</a:t>
            </a:r>
            <a:r>
              <a:rPr lang="zh-CN" altLang="en-US" dirty="0">
                <a:solidFill>
                  <a:srgbClr val="FF0000"/>
                </a:solidFill>
              </a:rPr>
              <a:t>目标代码、系统的标准启动代码和库代码</a:t>
            </a:r>
            <a:r>
              <a:rPr lang="zh-CN" altLang="en-US" dirty="0"/>
              <a:t>这 </a:t>
            </a:r>
            <a:r>
              <a:rPr lang="en-US" altLang="zh-CN" dirty="0"/>
              <a:t>3 </a:t>
            </a:r>
            <a:r>
              <a:rPr lang="zh-CN" altLang="en-US" dirty="0"/>
              <a:t>部分合并成一个文件，即</a:t>
            </a:r>
            <a:endParaRPr lang="en-US" altLang="zh-CN" dirty="0"/>
          </a:p>
          <a:p>
            <a:r>
              <a:rPr lang="zh-CN" altLang="en-US" dirty="0"/>
              <a:t>可执行文件。对于库代码，链接器只会把程序中要用到的库函数代码提取出来（见图</a:t>
            </a:r>
            <a:r>
              <a:rPr lang="en-US" altLang="zh-CN" dirty="0"/>
              <a:t>1.4</a:t>
            </a:r>
            <a:r>
              <a:rPr lang="zh-CN" altLang="en-US" dirty="0"/>
              <a:t>）。</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1.8.1 </a:t>
            </a:r>
            <a:r>
              <a:rPr lang="zh-CN" altLang="en-US" dirty="0"/>
              <a:t>目标代码文件、可执行文件和库</a:t>
            </a:r>
            <a:endParaRPr lang="zh-CN" altLang="en-US" dirty="0"/>
          </a:p>
        </p:txBody>
      </p:sp>
      <p:pic>
        <p:nvPicPr>
          <p:cNvPr id="5" name="图片 4"/>
          <p:cNvPicPr>
            <a:picLocks noChangeAspect="1"/>
          </p:cNvPicPr>
          <p:nvPr/>
        </p:nvPicPr>
        <p:blipFill>
          <a:blip r:embed="rId1"/>
          <a:stretch>
            <a:fillRect/>
          </a:stretch>
        </p:blipFill>
        <p:spPr>
          <a:xfrm>
            <a:off x="4198389" y="2787588"/>
            <a:ext cx="3543271" cy="3416008"/>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许多人喜欢用表达式树（</a:t>
            </a:r>
            <a:r>
              <a:rPr lang="en-US" altLang="zh-CN" sz="1800" b="0" i="0" u="none" strike="noStrike" baseline="0" dirty="0">
                <a:latin typeface="TimesNewRomanPSMT"/>
                <a:ea typeface="宋体" panose="02010600030101010101" pitchFamily="2" charset="-122"/>
              </a:rPr>
              <a:t>expression tree</a:t>
            </a:r>
            <a:r>
              <a:rPr lang="zh-CN" altLang="en-US" sz="1800" b="0" i="0" u="none" strike="noStrike" baseline="0" dirty="0">
                <a:latin typeface="宋体" panose="02010600030101010101" pitchFamily="2" charset="-122"/>
                <a:ea typeface="宋体" panose="02010600030101010101" pitchFamily="2" charset="-122"/>
              </a:rPr>
              <a:t>）来表示求值的顺序，如图</a:t>
            </a:r>
            <a:r>
              <a:rPr lang="en-US" altLang="zh-CN" sz="1800" b="0" i="0" u="none" strike="noStrike" baseline="0" dirty="0">
                <a:latin typeface="TimesNewRomanPSMT"/>
                <a:ea typeface="宋体" panose="02010600030101010101" pitchFamily="2" charset="-122"/>
              </a:rPr>
              <a:t>5.3</a:t>
            </a:r>
            <a:r>
              <a:rPr lang="zh-CN" altLang="en-US" sz="1800" b="0" i="0" u="none" strike="noStrike" baseline="0" dirty="0">
                <a:latin typeface="宋体" panose="02010600030101010101" pitchFamily="2" charset="-122"/>
                <a:ea typeface="宋体" panose="02010600030101010101" pitchFamily="2" charset="-122"/>
              </a:rPr>
              <a:t>所示。该图演示了如何从最初的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表达式逐步简化为一个值。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031068" y="2775392"/>
            <a:ext cx="6129864" cy="3483998"/>
          </a:xfrm>
          <a:prstGeom prst="rect">
            <a:avLst/>
          </a:prstGeom>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如何让加法运算在乘法运算之前执行？可以这样做：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fr-FR" altLang="zh-CN" sz="1800" b="0" i="0" u="none" strike="noStrike" baseline="0" dirty="0">
                <a:latin typeface="TimesNewRomanPSMT"/>
              </a:rPr>
              <a:t>flour = (25.0 + 60.0 * n) / SCALE;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最先执行圆括号中的部分</a:t>
            </a:r>
            <a:r>
              <a:rPr lang="zh-CN" altLang="en-US" sz="1800" b="0" i="0" u="none" strike="noStrike" baseline="0" dirty="0">
                <a:latin typeface="宋体" panose="02010600030101010101" pitchFamily="2" charset="-122"/>
                <a:ea typeface="宋体" panose="02010600030101010101" pitchFamily="2" charset="-122"/>
              </a:rPr>
              <a:t>。圆括号内部按正常的规则执行。该例中，先执行乘法运算，再执行加法运算。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执行完圆括号内的表达式后，用运算结果除以</a:t>
            </a:r>
            <a:r>
              <a:rPr lang="en-US" altLang="zh-CN" sz="1800" b="0" i="0" u="none" strike="noStrike" baseline="0" dirty="0">
                <a:latin typeface="TimesNewRomanPSMT"/>
                <a:ea typeface="宋体" panose="02010600030101010101" pitchFamily="2" charset="-122"/>
              </a:rPr>
              <a:t>SCALE</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5.1</a:t>
            </a:r>
            <a:r>
              <a:rPr lang="zh-CN" altLang="en-US" sz="1800" b="0" i="0" u="none" strike="noStrike" baseline="0" dirty="0">
                <a:latin typeface="宋体" panose="02010600030101010101" pitchFamily="2" charset="-122"/>
                <a:ea typeface="宋体" panose="02010600030101010101" pitchFamily="2" charset="-122"/>
              </a:rPr>
              <a:t>总结了到目前为止学过的运算符优先级。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941206" y="2641197"/>
            <a:ext cx="8309587" cy="2526115"/>
          </a:xfrm>
          <a:prstGeom prst="rect">
            <a:avLst/>
          </a:prstGeom>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5.2.7 </a:t>
            </a:r>
            <a:r>
              <a:rPr lang="zh-CN" altLang="en-US" dirty="0"/>
              <a:t>运算符优先级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注意正号（加号）和负号（减号）的两种不同用法。结合律栏列出了运算符如何与运算对象结合。例如，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一元负号与它右侧的量相结合，在除法中用除号左侧的运算对象除以右侧的运算对象。</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运算符优先级为表达式中的求值顺序提供重要的依据，但是并没有规定所有的顺序。</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给语言的实现者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留出选择的余地。考虑下面的语句：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s-ES" altLang="zh-CN" sz="1800" b="0" i="0" u="none" strike="noStrike" baseline="0" dirty="0">
                <a:latin typeface="TimesNewRomanPSMT"/>
              </a:rPr>
              <a:t>y = 6 * 12 + 5 * 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当运算符共享一个运算对象时，优先级决定了求值顺序。例如上面的语句中，</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运算符的运算对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象。根据运算符的优先级，乘法的优先级比加法高，所以先进行乘法运算。类似地，先对 </a:t>
            </a:r>
            <a:r>
              <a:rPr lang="en-US" altLang="zh-CN" sz="1800" b="0" i="0" u="none" strike="noStrike" baseline="0" dirty="0">
                <a:latin typeface="TimesNewRomanPSMT"/>
                <a:ea typeface="宋体" panose="02010600030101010101" pitchFamily="2" charset="-122"/>
              </a:rPr>
              <a:t>5 </a:t>
            </a:r>
            <a:r>
              <a:rPr lang="zh-CN" altLang="en-US" sz="1800" b="0" i="0" u="none" strike="noStrike" baseline="0" dirty="0">
                <a:latin typeface="宋体" panose="02010600030101010101" pitchFamily="2" charset="-122"/>
                <a:ea typeface="宋体" panose="02010600030101010101" pitchFamily="2" charset="-122"/>
              </a:rPr>
              <a:t>进行乘法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运算而不是加法运算。简而言之，先进行两个乘法运算</a:t>
            </a:r>
            <a:r>
              <a:rPr lang="en-US" altLang="zh-CN" sz="1800" b="0" i="0" u="none" strike="noStrike" baseline="0" dirty="0">
                <a:latin typeface="TimesNewRomanPSMT"/>
                <a:ea typeface="宋体" panose="02010600030101010101" pitchFamily="2" charset="-122"/>
              </a:rPr>
              <a:t>6 * 12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5 * 20</a:t>
            </a:r>
            <a:r>
              <a:rPr lang="zh-CN" altLang="en-US" sz="1800" b="0" i="0" u="none" strike="noStrike" baseline="0" dirty="0">
                <a:latin typeface="宋体" panose="02010600030101010101" pitchFamily="2" charset="-122"/>
                <a:ea typeface="宋体" panose="02010600030101010101" pitchFamily="2" charset="-122"/>
              </a:rPr>
              <a:t>，再进行加法运算。但是，优先级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并未规定到底先进行哪一个乘法。</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语言把主动权留给语言的实现者，根据不同的硬件来决定先计算前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者还是后者。可能在一种硬件上采用某种方案效率更高，而在另一种硬件上采用另一种方案效率更高。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无论采用哪种方案，表达式都会简化为 </a:t>
            </a:r>
            <a:r>
              <a:rPr lang="en-US" altLang="zh-CN" sz="1800" b="0" i="0" u="none" strike="noStrike" baseline="0" dirty="0">
                <a:latin typeface="TimesNewRomanPSMT"/>
                <a:ea typeface="宋体" panose="02010600030101010101" pitchFamily="2" charset="-122"/>
              </a:rPr>
              <a:t>72 + 100</a:t>
            </a:r>
            <a:r>
              <a:rPr lang="zh-CN" altLang="en-US" sz="1800" b="0" i="0" u="none" strike="noStrike" baseline="0" dirty="0">
                <a:latin typeface="宋体" panose="02010600030101010101" pitchFamily="2" charset="-122"/>
                <a:ea typeface="宋体" panose="02010600030101010101" pitchFamily="2" charset="-122"/>
              </a:rPr>
              <a:t>，所以这并不影响最终的结果。但是，读者可能会根据</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乘法从左往右的结合律，认为应该先执行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运算符左边的乘法。结合律只适用于共享同一运算对象运算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符。例如，在表达式</a:t>
            </a:r>
            <a:r>
              <a:rPr lang="en-US" altLang="zh-CN" sz="1800" b="0" i="0" u="none" strike="noStrike" baseline="0" dirty="0">
                <a:latin typeface="TimesNewRomanPSMT"/>
                <a:ea typeface="宋体" panose="02010600030101010101" pitchFamily="2" charset="-122"/>
              </a:rPr>
              <a:t>12 / 3 *2</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运算符的优先级相同，共享运算对象</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。因此，从左往右的结合律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在这种情况起作用。表达式简化为</a:t>
            </a:r>
            <a:r>
              <a:rPr lang="en-US" altLang="zh-CN" sz="1800" b="0" i="0" u="none" strike="noStrike" baseline="0" dirty="0">
                <a:latin typeface="TimesNewRomanPSMT"/>
                <a:ea typeface="宋体" panose="02010600030101010101" pitchFamily="2" charset="-122"/>
              </a:rPr>
              <a:t>4 * 2</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（如果从右往左计算，会得到</a:t>
            </a:r>
            <a:r>
              <a:rPr lang="en-US" altLang="zh-CN" sz="1800" b="0" i="0" u="none" strike="noStrike" baseline="0" dirty="0">
                <a:latin typeface="TimesNewRomanPSMT"/>
              </a:rPr>
              <a:t>12/6</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，这种情况下计算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的先后顺序会影响最终的计算结果）。在该例中，两个</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运算符并没有共享同一个运算对象，因此从左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往右的结合律不适用于这种情况。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zh-CN" altLang="en-US" sz="1800" b="1" i="0" u="none" strike="noStrike" baseline="0" dirty="0">
                <a:latin typeface="宋体" panose="02010600030101010101" pitchFamily="2" charset="-122"/>
                <a:ea typeface="宋体" panose="02010600030101010101" pitchFamily="2" charset="-122"/>
              </a:rPr>
              <a:t>学以致用</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接下来，我们在更复杂的示例中使用以上规则，请看程序清单</a:t>
            </a:r>
            <a:r>
              <a:rPr lang="en-US" altLang="zh-CN" sz="1800" b="0" i="0" u="none" strike="noStrike" baseline="0" dirty="0">
                <a:latin typeface="TimesNewRomanPSMT"/>
                <a:ea typeface="宋体" panose="02010600030101010101" pitchFamily="2" charset="-122"/>
              </a:rPr>
              <a:t>5.7</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5.7 </a:t>
            </a:r>
            <a:r>
              <a:rPr lang="en-US" altLang="zh-CN" sz="1800" b="1" i="0" u="none" strike="noStrike" baseline="0" dirty="0" err="1">
                <a:latin typeface="TimesNewRomanPS-BoldMT"/>
                <a:ea typeface="宋体" panose="02010600030101010101" pitchFamily="2" charset="-122"/>
              </a:rPr>
              <a:t>rules.c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rules.c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优先级测试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top = score = -(2 + 5) * 6 + (4 + 3 * (2 + 3));</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该程序会打印什么值？先根据代码推测一下，再运行程序或阅读下面的分析来检查你的答案。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首先，圆括号的优先级最高。先计算</a:t>
            </a:r>
            <a:r>
              <a:rPr lang="en-US" altLang="zh-CN" sz="1800" b="0" i="0" u="none" strike="noStrike" baseline="0" dirty="0">
                <a:latin typeface="TimesNewRomanPSMT"/>
                <a:ea typeface="宋体" panose="02010600030101010101" pitchFamily="2" charset="-122"/>
              </a:rPr>
              <a:t>-(2 + 5) * 6</a:t>
            </a:r>
            <a:r>
              <a:rPr lang="zh-CN" altLang="en-US" sz="1800" b="0" i="0" u="none" strike="noStrike" baseline="0" dirty="0">
                <a:latin typeface="宋体" panose="02010600030101010101" pitchFamily="2" charset="-122"/>
                <a:ea typeface="宋体" panose="02010600030101010101" pitchFamily="2" charset="-122"/>
              </a:rPr>
              <a:t>中的圆括号部分，还是先计算</a:t>
            </a:r>
            <a:r>
              <a:rPr lang="en-US" altLang="zh-CN" sz="1800" b="0" i="0" u="none" strike="noStrike" baseline="0" dirty="0">
                <a:latin typeface="TimesNewRomanPSMT"/>
                <a:ea typeface="宋体" panose="02010600030101010101" pitchFamily="2" charset="-122"/>
              </a:rPr>
              <a:t>(4 + 3 * (2 + 3))</a:t>
            </a:r>
            <a:r>
              <a:rPr lang="zh-CN" altLang="en-US" sz="1800" b="0" i="0" u="none" strike="noStrike" baseline="0" dirty="0">
                <a:latin typeface="宋体" panose="02010600030101010101" pitchFamily="2" charset="-122"/>
                <a:ea typeface="宋体" panose="02010600030101010101" pitchFamily="2" charset="-122"/>
              </a:rPr>
              <a:t>中的圆括号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部分取决于具体的实现。圆括号的最高优先级意味着，在子表达式</a:t>
            </a:r>
            <a:r>
              <a:rPr lang="en-US" altLang="zh-CN" sz="1800" b="0" i="0" u="none" strike="noStrike" baseline="0" dirty="0">
                <a:latin typeface="TimesNewRomanPSMT"/>
                <a:ea typeface="宋体" panose="02010600030101010101" pitchFamily="2" charset="-122"/>
              </a:rPr>
              <a:t>-(2 + 5) * 6</a:t>
            </a:r>
            <a:r>
              <a:rPr lang="zh-CN" altLang="en-US" sz="1800" b="0" i="0" u="none" strike="noStrike" baseline="0" dirty="0">
                <a:latin typeface="宋体" panose="02010600030101010101" pitchFamily="2" charset="-122"/>
                <a:ea typeface="宋体" panose="02010600030101010101" pitchFamily="2" charset="-122"/>
              </a:rPr>
              <a:t>中，先计算</a:t>
            </a:r>
            <a:r>
              <a:rPr lang="en-US" altLang="zh-CN" sz="1800" b="0" i="0" u="none" strike="noStrike" baseline="0" dirty="0">
                <a:latin typeface="TimesNewRomanPSMT"/>
                <a:ea typeface="宋体" panose="02010600030101010101" pitchFamily="2" charset="-122"/>
              </a:rPr>
              <a:t>(2 + 5)</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。然后，把一元负号应用在</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上，得</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。现在，表达式是：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top = score = -7 * 6 + (4 + 3 * (2 + 3))</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下一步，计算</a:t>
            </a:r>
            <a:r>
              <a:rPr lang="en-US" altLang="zh-CN" sz="1800" b="0" i="0" u="none" strike="noStrike" baseline="0" dirty="0">
                <a:latin typeface="TimesNewRomanPSMT"/>
                <a:ea typeface="宋体" panose="02010600030101010101" pitchFamily="2" charset="-122"/>
              </a:rPr>
              <a:t>2 + 3</a:t>
            </a:r>
            <a:r>
              <a:rPr lang="zh-CN" altLang="en-US" sz="1800" b="0" i="0" u="none" strike="noStrike" baseline="0" dirty="0">
                <a:latin typeface="宋体" panose="02010600030101010101" pitchFamily="2" charset="-122"/>
                <a:ea typeface="宋体" panose="02010600030101010101" pitchFamily="2" charset="-122"/>
              </a:rPr>
              <a:t>的值。表达式变成：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top = score = -7 * 6 + (4 + 3 * 5)</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接下来，因为圆括号中的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优先级高，所以表达式变成：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top = score = -7 * 6 + (4 + 15)</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然后，表达式为：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top = score = -7 * 6 + 19</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后，得到下面的表达式：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top = score = -42 + 19</a:t>
            </a:r>
            <a:endParaRPr lang="en-US" altLang="zh-CN" b="1" dirty="0">
              <a:latin typeface="TimesNewRomanPSMT"/>
              <a:ea typeface="宋体" panose="02010600030101010101" pitchFamily="2" charset="-122"/>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5.2.8 </a:t>
            </a:r>
            <a:r>
              <a:rPr lang="zh-CN" altLang="en-US" dirty="0"/>
              <a:t>优先级和求值顺序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然后进行加法运算，得到：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top = score = -23</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b="1"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现在，</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被赋值给</a:t>
            </a:r>
            <a:r>
              <a:rPr lang="en-US" altLang="zh-CN" sz="1800" b="0" i="0" u="none" strike="noStrike" baseline="0" dirty="0">
                <a:latin typeface="TimesNewRomanPSMT"/>
                <a:ea typeface="宋体" panose="02010600030101010101" pitchFamily="2" charset="-122"/>
              </a:rPr>
              <a:t>score</a:t>
            </a:r>
            <a:r>
              <a:rPr lang="zh-CN" altLang="en-US" sz="1800" b="0" i="0" u="none" strike="noStrike" baseline="0" dirty="0">
                <a:latin typeface="宋体" panose="02010600030101010101" pitchFamily="2" charset="-122"/>
                <a:ea typeface="宋体" panose="02010600030101010101" pitchFamily="2" charset="-122"/>
              </a:rPr>
              <a:t>，最终</a:t>
            </a:r>
            <a:r>
              <a:rPr lang="en-US" altLang="zh-CN" sz="1800" b="0" i="0" u="none" strike="noStrike" baseline="0" dirty="0">
                <a:latin typeface="TimesNewRomanPSMT"/>
                <a:ea typeface="宋体" panose="02010600030101010101" pitchFamily="2" charset="-122"/>
              </a:rPr>
              <a:t>top</a:t>
            </a:r>
            <a:r>
              <a:rPr lang="zh-CN" altLang="en-US" sz="1800" b="0" i="0" u="none" strike="noStrike" baseline="0" dirty="0">
                <a:latin typeface="宋体" panose="02010600030101010101" pitchFamily="2" charset="-122"/>
                <a:ea typeface="宋体" panose="02010600030101010101" pitchFamily="2" charset="-122"/>
              </a:rPr>
              <a:t>的值也是</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。记住，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运算符的结合律是从右往左。</a:t>
            </a:r>
            <a:endParaRPr lang="en-US" altLang="zh-CN" b="1" dirty="0">
              <a:latin typeface="TimesNewRomanPSMT"/>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本章介绍以下内容：</a:t>
            </a:r>
            <a:endParaRPr lang="zh-CN" altLang="en-US" dirty="0"/>
          </a:p>
          <a:p>
            <a:pPr marL="285750" indent="-285750">
              <a:buFont typeface="Arial" panose="020B0604020202020204" pitchFamily="34" charset="0"/>
              <a:buChar char="•"/>
            </a:pPr>
            <a:r>
              <a:rPr lang="en-US" altLang="zh-CN" dirty="0"/>
              <a:t>C</a:t>
            </a:r>
            <a:r>
              <a:rPr lang="zh-CN" altLang="en-US" dirty="0"/>
              <a:t>的历史和特性</a:t>
            </a:r>
            <a:endParaRPr lang="zh-CN" altLang="en-US" dirty="0"/>
          </a:p>
          <a:p>
            <a:pPr marL="285750" indent="-285750">
              <a:buFont typeface="Arial" panose="020B0604020202020204" pitchFamily="34" charset="0"/>
              <a:buChar char="•"/>
            </a:pPr>
            <a:r>
              <a:rPr lang="zh-CN" altLang="en-US" dirty="0"/>
              <a:t>编写程序的步骤</a:t>
            </a:r>
            <a:endParaRPr lang="zh-CN" altLang="en-US" dirty="0"/>
          </a:p>
          <a:p>
            <a:pPr marL="285750" indent="-285750">
              <a:buFont typeface="Arial" panose="020B0604020202020204" pitchFamily="34" charset="0"/>
              <a:buChar char="•"/>
            </a:pPr>
            <a:r>
              <a:rPr lang="zh-CN" altLang="en-US" dirty="0"/>
              <a:t>编译器和链接器的一些知识</a:t>
            </a:r>
            <a:endParaRPr lang="zh-CN" altLang="en-US" dirty="0"/>
          </a:p>
          <a:p>
            <a:pPr marL="285750" indent="-285750">
              <a:buFont typeface="Arial" panose="020B0604020202020204" pitchFamily="34" charset="0"/>
              <a:buChar char="•"/>
            </a:pPr>
            <a:r>
              <a:rPr lang="en-US" altLang="zh-CN" dirty="0"/>
              <a:t>C</a:t>
            </a:r>
            <a:r>
              <a:rPr lang="zh-CN" altLang="en-US" dirty="0"/>
              <a:t>标准</a:t>
            </a:r>
            <a:endParaRPr lang="zh-CN" altLang="en-US" dirty="0"/>
          </a:p>
          <a:p>
            <a:endParaRPr lang="en-US" altLang="zh-CN" dirty="0"/>
          </a:p>
          <a:p>
            <a:r>
              <a:rPr lang="zh-CN" altLang="en-US" dirty="0"/>
              <a:t>欢迎来到</a:t>
            </a:r>
            <a:r>
              <a:rPr lang="en-US" altLang="zh-CN" dirty="0"/>
              <a:t>C</a:t>
            </a:r>
            <a:r>
              <a:rPr lang="zh-CN" altLang="en-US" dirty="0"/>
              <a:t>语言的世界。</a:t>
            </a:r>
            <a:r>
              <a:rPr lang="en-US" altLang="zh-CN" dirty="0"/>
              <a:t>C</a:t>
            </a:r>
            <a:r>
              <a:rPr lang="zh-CN" altLang="en-US" dirty="0"/>
              <a:t>是一门功能强大的专业化编程语言，深受业余编程爱好者和专业程序员的喜爱。本章为读者学习这一强大而流行的语言打好基础，并介绍几种开发</a:t>
            </a:r>
            <a:r>
              <a:rPr lang="en-US" altLang="zh-CN" dirty="0"/>
              <a:t>C</a:t>
            </a:r>
            <a:r>
              <a:rPr lang="zh-CN" altLang="en-US" dirty="0"/>
              <a:t>程序最可能使用的环境。</a:t>
            </a:r>
            <a:endParaRPr lang="zh-CN" altLang="en-US" dirty="0"/>
          </a:p>
          <a:p>
            <a:endParaRPr lang="en-US" altLang="zh-CN" dirty="0"/>
          </a:p>
          <a:p>
            <a:r>
              <a:rPr lang="zh-CN" altLang="en-US" dirty="0"/>
              <a:t>我们先来了解</a:t>
            </a:r>
            <a:r>
              <a:rPr lang="en-US" altLang="zh-CN" dirty="0"/>
              <a:t>C</a:t>
            </a:r>
            <a:r>
              <a:rPr lang="zh-CN" altLang="en-US" dirty="0"/>
              <a:t>语言的起源和一些特性，包括它的</a:t>
            </a:r>
            <a:r>
              <a:rPr lang="zh-CN" altLang="en-US" dirty="0">
                <a:solidFill>
                  <a:srgbClr val="FF0000"/>
                </a:solidFill>
              </a:rPr>
              <a:t>优缺点</a:t>
            </a:r>
            <a:r>
              <a:rPr lang="zh-CN" altLang="en-US" dirty="0"/>
              <a:t>。然后，介绍编程的起源并探讨一些编程的基本原则。最后，讨论如何在一些常见系统中运行</a:t>
            </a:r>
            <a:r>
              <a:rPr lang="en-US" altLang="zh-CN" dirty="0"/>
              <a:t>C</a:t>
            </a:r>
            <a:r>
              <a:rPr lang="zh-CN" altLang="en-US" dirty="0"/>
              <a:t>程序。</a:t>
            </a:r>
            <a:endParaRPr lang="zh-CN" altLang="en-US" dirty="0"/>
          </a:p>
        </p:txBody>
      </p:sp>
      <p:sp>
        <p:nvSpPr>
          <p:cNvPr id="2" name="标题 1"/>
          <p:cNvSpPr>
            <a:spLocks noGrp="1"/>
          </p:cNvSpPr>
          <p:nvPr>
            <p:ph type="title"/>
          </p:nvPr>
        </p:nvSpPr>
        <p:spPr/>
        <p:txBody>
          <a:bodyPr/>
          <a:lstStyle/>
          <a:p>
            <a:r>
              <a:rPr lang="zh-CN" altLang="en-US" dirty="0"/>
              <a:t>第</a:t>
            </a:r>
            <a:r>
              <a:rPr lang="en-US" altLang="zh-CN" dirty="0"/>
              <a:t>1</a:t>
            </a:r>
            <a:r>
              <a:rPr lang="zh-CN" altLang="en-US" dirty="0"/>
              <a:t>章 初识</a:t>
            </a:r>
            <a:r>
              <a:rPr lang="en-US" altLang="zh-CN" dirty="0"/>
              <a:t>C</a:t>
            </a:r>
            <a:r>
              <a:rPr lang="zh-CN" altLang="en-US" dirty="0"/>
              <a:t>语言</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5939155" y="5205730"/>
              <a:ext cx="393065" cy="44450"/>
            </p14:xfrm>
          </p:contentPart>
        </mc:Choice>
        <mc:Fallback xmlns="">
          <p:pic>
            <p:nvPicPr>
              <p:cNvPr id="4" name="墨迹 3"/>
            </p:nvPicPr>
            <p:blipFill>
              <a:blip r:embed="rId2"/>
            </p:blipFill>
            <p:spPr>
              <a:xfrm>
                <a:off x="5939155" y="5205730"/>
                <a:ext cx="393065" cy="444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616075" y="2357120"/>
              <a:ext cx="866775" cy="44450"/>
            </p14:xfrm>
          </p:contentPart>
        </mc:Choice>
        <mc:Fallback xmlns="">
          <p:pic>
            <p:nvPicPr>
              <p:cNvPr id="5" name="墨迹 4"/>
            </p:nvPicPr>
            <p:blipFill>
              <a:blip r:embed="rId4"/>
            </p:blipFill>
            <p:spPr>
              <a:xfrm>
                <a:off x="1616075" y="2357120"/>
                <a:ext cx="866775" cy="444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250315" y="3115945"/>
              <a:ext cx="473075" cy="27305"/>
            </p14:xfrm>
          </p:contentPart>
        </mc:Choice>
        <mc:Fallback xmlns="">
          <p:pic>
            <p:nvPicPr>
              <p:cNvPr id="6" name="墨迹 5"/>
            </p:nvPicPr>
            <p:blipFill>
              <a:blip r:embed="rId6"/>
            </p:blipFill>
            <p:spPr>
              <a:xfrm>
                <a:off x="1250315" y="3115945"/>
                <a:ext cx="473075" cy="273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2054225" y="3143250"/>
              <a:ext cx="428625" cy="360"/>
            </p14:xfrm>
          </p:contentPart>
        </mc:Choice>
        <mc:Fallback xmlns="">
          <p:pic>
            <p:nvPicPr>
              <p:cNvPr id="7" name="墨迹 6"/>
            </p:nvPicPr>
            <p:blipFill>
              <a:blip r:embed="rId8"/>
            </p:blipFill>
            <p:spPr>
              <a:xfrm>
                <a:off x="2054225" y="3143250"/>
                <a:ext cx="428625"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187450" y="3526790"/>
              <a:ext cx="625475" cy="35560"/>
            </p14:xfrm>
          </p:contentPart>
        </mc:Choice>
        <mc:Fallback xmlns="">
          <p:pic>
            <p:nvPicPr>
              <p:cNvPr id="8" name="墨迹 7"/>
            </p:nvPicPr>
            <p:blipFill>
              <a:blip r:embed="rId10"/>
            </p:blipFill>
            <p:spPr>
              <a:xfrm>
                <a:off x="1187450" y="3526790"/>
                <a:ext cx="625475" cy="355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5403215" y="4187825"/>
              <a:ext cx="1402715" cy="35560"/>
            </p14:xfrm>
          </p:contentPart>
        </mc:Choice>
        <mc:Fallback xmlns="">
          <p:pic>
            <p:nvPicPr>
              <p:cNvPr id="9" name="墨迹 8"/>
            </p:nvPicPr>
            <p:blipFill>
              <a:blip r:embed="rId12"/>
            </p:blipFill>
            <p:spPr>
              <a:xfrm>
                <a:off x="5403215" y="4187825"/>
                <a:ext cx="1402715" cy="355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9422765" y="4161155"/>
              <a:ext cx="1188085" cy="35560"/>
            </p14:xfrm>
          </p:contentPart>
        </mc:Choice>
        <mc:Fallback xmlns="">
          <p:pic>
            <p:nvPicPr>
              <p:cNvPr id="10" name="墨迹 9"/>
            </p:nvPicPr>
            <p:blipFill>
              <a:blip r:embed="rId14"/>
            </p:blipFill>
            <p:spPr>
              <a:xfrm>
                <a:off x="9422765" y="4161155"/>
                <a:ext cx="1188085" cy="35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4912360" y="4491355"/>
              <a:ext cx="652145" cy="17780"/>
            </p14:xfrm>
          </p:contentPart>
        </mc:Choice>
        <mc:Fallback xmlns="">
          <p:pic>
            <p:nvPicPr>
              <p:cNvPr id="11" name="墨迹 10"/>
            </p:nvPicPr>
            <p:blipFill>
              <a:blip r:embed="rId16"/>
            </p:blipFill>
            <p:spPr>
              <a:xfrm>
                <a:off x="4912360" y="4491355"/>
                <a:ext cx="652145" cy="177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6814820" y="1223010"/>
              <a:ext cx="285750" cy="375285"/>
            </p14:xfrm>
          </p:contentPart>
        </mc:Choice>
        <mc:Fallback xmlns="">
          <p:pic>
            <p:nvPicPr>
              <p:cNvPr id="12" name="墨迹 11"/>
            </p:nvPicPr>
            <p:blipFill>
              <a:blip r:embed="rId18"/>
            </p:blipFill>
            <p:spPr>
              <a:xfrm>
                <a:off x="6814820" y="1223010"/>
                <a:ext cx="285750" cy="37528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7324090" y="1446530"/>
              <a:ext cx="544830" cy="294640"/>
            </p14:xfrm>
          </p:contentPart>
        </mc:Choice>
        <mc:Fallback xmlns="">
          <p:pic>
            <p:nvPicPr>
              <p:cNvPr id="13" name="墨迹 12"/>
            </p:nvPicPr>
            <p:blipFill>
              <a:blip r:embed="rId20"/>
            </p:blipFill>
            <p:spPr>
              <a:xfrm>
                <a:off x="7324090" y="1446530"/>
                <a:ext cx="544830" cy="2946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7770495" y="1580515"/>
              <a:ext cx="125095" cy="267335"/>
            </p14:xfrm>
          </p:contentPart>
        </mc:Choice>
        <mc:Fallback xmlns="">
          <p:pic>
            <p:nvPicPr>
              <p:cNvPr id="14" name="墨迹 13"/>
            </p:nvPicPr>
            <p:blipFill>
              <a:blip r:embed="rId22"/>
            </p:blipFill>
            <p:spPr>
              <a:xfrm>
                <a:off x="7770495" y="1580515"/>
                <a:ext cx="125095" cy="2673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8091805" y="1660525"/>
              <a:ext cx="384175" cy="80645"/>
            </p14:xfrm>
          </p:contentPart>
        </mc:Choice>
        <mc:Fallback xmlns="">
          <p:pic>
            <p:nvPicPr>
              <p:cNvPr id="15" name="墨迹 14"/>
            </p:nvPicPr>
            <p:blipFill>
              <a:blip r:embed="rId24"/>
            </p:blipFill>
            <p:spPr>
              <a:xfrm>
                <a:off x="8091805" y="1660525"/>
                <a:ext cx="384175" cy="806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8136890" y="1785620"/>
              <a:ext cx="169545" cy="241300"/>
            </p14:xfrm>
          </p:contentPart>
        </mc:Choice>
        <mc:Fallback xmlns="">
          <p:pic>
            <p:nvPicPr>
              <p:cNvPr id="16" name="墨迹 15"/>
            </p:nvPicPr>
            <p:blipFill>
              <a:blip r:embed="rId26"/>
            </p:blipFill>
            <p:spPr>
              <a:xfrm>
                <a:off x="8136890" y="1785620"/>
                <a:ext cx="169545" cy="2413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8431530" y="1732280"/>
              <a:ext cx="187325" cy="178435"/>
            </p14:xfrm>
          </p:contentPart>
        </mc:Choice>
        <mc:Fallback xmlns="">
          <p:pic>
            <p:nvPicPr>
              <p:cNvPr id="17" name="墨迹 16"/>
            </p:nvPicPr>
            <p:blipFill>
              <a:blip r:embed="rId28"/>
            </p:blipFill>
            <p:spPr>
              <a:xfrm>
                <a:off x="8431530" y="1732280"/>
                <a:ext cx="187325" cy="1784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8645525" y="1750060"/>
              <a:ext cx="170180" cy="187325"/>
            </p14:xfrm>
          </p:contentPart>
        </mc:Choice>
        <mc:Fallback xmlns="">
          <p:pic>
            <p:nvPicPr>
              <p:cNvPr id="18" name="墨迹 17"/>
            </p:nvPicPr>
            <p:blipFill>
              <a:blip r:embed="rId30"/>
            </p:blipFill>
            <p:spPr>
              <a:xfrm>
                <a:off x="8645525" y="1750060"/>
                <a:ext cx="170180" cy="18732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8886825" y="1714500"/>
              <a:ext cx="241300" cy="321310"/>
            </p14:xfrm>
          </p:contentPart>
        </mc:Choice>
        <mc:Fallback xmlns="">
          <p:pic>
            <p:nvPicPr>
              <p:cNvPr id="19" name="墨迹 18"/>
            </p:nvPicPr>
            <p:blipFill>
              <a:blip r:embed="rId32"/>
            </p:blipFill>
            <p:spPr>
              <a:xfrm>
                <a:off x="8886825" y="1714500"/>
                <a:ext cx="241300" cy="32131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8136890" y="2223135"/>
              <a:ext cx="1973580" cy="89535"/>
            </p14:xfrm>
          </p:contentPart>
        </mc:Choice>
        <mc:Fallback xmlns="">
          <p:pic>
            <p:nvPicPr>
              <p:cNvPr id="20" name="墨迹 19"/>
            </p:nvPicPr>
            <p:blipFill>
              <a:blip r:embed="rId34"/>
            </p:blipFill>
            <p:spPr>
              <a:xfrm>
                <a:off x="8136890" y="2223135"/>
                <a:ext cx="1973580" cy="8953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6779260" y="1812290"/>
              <a:ext cx="97790" cy="446405"/>
            </p14:xfrm>
          </p:contentPart>
        </mc:Choice>
        <mc:Fallback xmlns="">
          <p:pic>
            <p:nvPicPr>
              <p:cNvPr id="21" name="墨迹 20"/>
            </p:nvPicPr>
            <p:blipFill>
              <a:blip r:embed="rId36"/>
            </p:blipFill>
            <p:spPr>
              <a:xfrm>
                <a:off x="6779260" y="1812290"/>
                <a:ext cx="97790" cy="44640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6788150" y="1741170"/>
              <a:ext cx="106680" cy="187325"/>
            </p14:xfrm>
          </p:contentPart>
        </mc:Choice>
        <mc:Fallback xmlns="">
          <p:pic>
            <p:nvPicPr>
              <p:cNvPr id="22" name="墨迹 21"/>
            </p:nvPicPr>
            <p:blipFill>
              <a:blip r:embed="rId38"/>
            </p:blipFill>
            <p:spPr>
              <a:xfrm>
                <a:off x="6788150" y="1741170"/>
                <a:ext cx="106680" cy="1873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6913245" y="1794510"/>
              <a:ext cx="88900" cy="89535"/>
            </p14:xfrm>
          </p:contentPart>
        </mc:Choice>
        <mc:Fallback xmlns="">
          <p:pic>
            <p:nvPicPr>
              <p:cNvPr id="23" name="墨迹 22"/>
            </p:nvPicPr>
            <p:blipFill>
              <a:blip r:embed="rId40"/>
            </p:blipFill>
            <p:spPr>
              <a:xfrm>
                <a:off x="6913245" y="1794510"/>
                <a:ext cx="88900" cy="8953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9521190" y="4482465"/>
              <a:ext cx="464185" cy="360"/>
            </p14:xfrm>
          </p:contentPart>
        </mc:Choice>
        <mc:Fallback xmlns="">
          <p:pic>
            <p:nvPicPr>
              <p:cNvPr id="24" name="墨迹 23"/>
            </p:nvPicPr>
            <p:blipFill>
              <a:blip r:embed="rId42"/>
            </p:blipFill>
            <p:spPr>
              <a:xfrm>
                <a:off x="9521190" y="4482465"/>
                <a:ext cx="464185"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8475980" y="5267960"/>
              <a:ext cx="366395" cy="360"/>
            </p14:xfrm>
          </p:contentPart>
        </mc:Choice>
        <mc:Fallback xmlns="">
          <p:pic>
            <p:nvPicPr>
              <p:cNvPr id="25" name="墨迹 24"/>
            </p:nvPicPr>
            <p:blipFill>
              <a:blip r:embed="rId44"/>
            </p:blipFill>
            <p:spPr>
              <a:xfrm>
                <a:off x="8475980" y="5267960"/>
                <a:ext cx="366395"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1017905" y="5535930"/>
              <a:ext cx="410845" cy="45085"/>
            </p14:xfrm>
          </p:contentPart>
        </mc:Choice>
        <mc:Fallback xmlns="">
          <p:pic>
            <p:nvPicPr>
              <p:cNvPr id="26" name="墨迹 25"/>
            </p:nvPicPr>
            <p:blipFill>
              <a:blip r:embed="rId46"/>
            </p:blipFill>
            <p:spPr>
              <a:xfrm>
                <a:off x="1017905" y="5535930"/>
                <a:ext cx="410845" cy="4508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5287645" y="5509260"/>
              <a:ext cx="883920" cy="53340"/>
            </p14:xfrm>
          </p:contentPart>
        </mc:Choice>
        <mc:Fallback xmlns="">
          <p:pic>
            <p:nvPicPr>
              <p:cNvPr id="27" name="墨迹 26"/>
            </p:nvPicPr>
            <p:blipFill>
              <a:blip r:embed="rId48"/>
            </p:blipFill>
            <p:spPr>
              <a:xfrm>
                <a:off x="5287645" y="5509260"/>
                <a:ext cx="883920" cy="53340"/>
              </a:xfrm>
              <a:prstGeom prst="rect"/>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简而言之，目标文件和可执行文件都由机器语言指令组成的。然而，目标文件中只包含编译器为你编写</a:t>
            </a:r>
            <a:endParaRPr lang="en-US" altLang="zh-CN" dirty="0"/>
          </a:p>
          <a:p>
            <a:r>
              <a:rPr lang="zh-CN" altLang="en-US" dirty="0"/>
              <a:t>的代码翻译的机器语言代码，可执行文件中还包含你编写的程序中使用的库函数和启动代码的机器代码。</a:t>
            </a:r>
            <a:endParaRPr lang="zh-CN" altLang="en-US" dirty="0"/>
          </a:p>
          <a:p>
            <a:endParaRPr lang="en-US" altLang="zh-CN" dirty="0"/>
          </a:p>
          <a:p>
            <a:r>
              <a:rPr lang="zh-CN" altLang="en-US" dirty="0"/>
              <a:t>在有些系统中，必须分别运行编译程序和链接程序，而在另一些系统中，编译器会自动启动链接器，用</a:t>
            </a:r>
            <a:endParaRPr lang="en-US" altLang="zh-CN" dirty="0"/>
          </a:p>
          <a:p>
            <a:r>
              <a:rPr lang="zh-CN" altLang="en-US" dirty="0"/>
              <a:t>户只需给出编译命令即可。</a:t>
            </a:r>
            <a:endParaRPr lang="zh-CN" altLang="en-US" dirty="0"/>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1.8.1 </a:t>
            </a:r>
            <a:r>
              <a:rPr lang="zh-CN" altLang="en-US" dirty="0"/>
              <a:t>目标代码文件、可执行文件和库</a:t>
            </a:r>
            <a:endParaRPr lang="zh-CN" alt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 </a:t>
            </a:r>
            <a:r>
              <a:rPr lang="zh-CN" altLang="en-US" dirty="0"/>
              <a:t>其他运算符</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语言有大约</a:t>
            </a:r>
            <a:r>
              <a:rPr lang="en-US" altLang="zh-CN" sz="1800" b="0" i="0" u="none" strike="noStrike" baseline="0" dirty="0">
                <a:solidFill>
                  <a:srgbClr val="FF0000"/>
                </a:solidFill>
                <a:latin typeface="TimesNewRomanPSMT"/>
                <a:ea typeface="宋体" panose="02010600030101010101" pitchFamily="2" charset="-122"/>
              </a:rPr>
              <a:t>40</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个运算符</a:t>
            </a:r>
            <a:r>
              <a:rPr lang="zh-CN" altLang="en-US" sz="1800" b="0" i="0" u="none" strike="noStrike" baseline="0" dirty="0">
                <a:latin typeface="宋体" panose="02010600030101010101" pitchFamily="2" charset="-122"/>
                <a:ea typeface="宋体" panose="02010600030101010101" pitchFamily="2" charset="-122"/>
              </a:rPr>
              <a:t>，有些运算符比其他运算符常用得多。前面讨论的是最常用的，本节再介绍</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比较有用的运算符。</a:t>
            </a:r>
            <a:endParaRPr lang="en-US" altLang="zh-CN" b="1" dirty="0">
              <a:latin typeface="TimesNewRomanPSMT"/>
              <a:ea typeface="宋体" panose="02010600030101010101" pitchFamily="2" charset="-122"/>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5.3.1 </a:t>
            </a:r>
            <a:r>
              <a:rPr lang="en-US" altLang="zh-CN" dirty="0" err="1"/>
              <a:t>sizeof</a:t>
            </a:r>
            <a:r>
              <a:rPr lang="zh-CN" altLang="en-US"/>
              <a:t>运算符和</a:t>
            </a:r>
            <a:r>
              <a:rPr lang="en-US" altLang="zh-CN" dirty="0" err="1"/>
              <a:t>size_t</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读者在第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章就见过</a:t>
            </a:r>
            <a:r>
              <a:rPr lang="en-US" altLang="zh-CN" sz="1800" b="0" i="0" u="none" strike="noStrike" baseline="0" dirty="0" err="1">
                <a:solidFill>
                  <a:srgbClr val="FF0000"/>
                </a:solidFill>
                <a:latin typeface="TimesNewRomanPSMT"/>
                <a:ea typeface="宋体" panose="02010600030101010101" pitchFamily="2" charset="-122"/>
              </a:rPr>
              <a:t>sizeof</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。回顾一下，</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运算符以字节为单位返回运算对象的大小（在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字节定义为</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类型占用的空间大小。过去，</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字节通常是</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位，但是一些字符集可能使用更大的字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节）。运算对象可以是具体的数据对象（如，变量名）或类型。如果运算对象是类型（如，</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必须用圆括号将其括起来。程序清单</a:t>
            </a:r>
            <a:r>
              <a:rPr lang="en-US" altLang="zh-CN" sz="1800" b="0" i="0" u="none" strike="noStrike" baseline="0" dirty="0">
                <a:latin typeface="TimesNewRomanPSMT"/>
                <a:ea typeface="宋体" panose="02010600030101010101" pitchFamily="2" charset="-122"/>
              </a:rPr>
              <a:t>5.8</a:t>
            </a:r>
            <a:r>
              <a:rPr lang="zh-CN" altLang="en-US" sz="1800" b="0" i="0" u="none" strike="noStrike" baseline="0" dirty="0">
                <a:latin typeface="宋体" panose="02010600030101010101" pitchFamily="2" charset="-122"/>
                <a:ea typeface="宋体" panose="02010600030101010101" pitchFamily="2" charset="-122"/>
              </a:rPr>
              <a:t>演示了这两种用法。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5.3.1 </a:t>
            </a:r>
            <a:r>
              <a:rPr lang="en-US" altLang="zh-CN" dirty="0" err="1"/>
              <a:t>sizeof</a:t>
            </a:r>
            <a:r>
              <a:rPr lang="zh-CN" altLang="en-US"/>
              <a:t>运算符和</a:t>
            </a:r>
            <a:r>
              <a:rPr lang="en-US" altLang="zh-CN" dirty="0" err="1"/>
              <a:t>size_t</a:t>
            </a:r>
            <a:r>
              <a:rPr lang="zh-CN" altLang="en-US" dirty="0"/>
              <a:t>类型</a:t>
            </a:r>
            <a:endParaRPr lang="zh-CN" altLang="en-US" dirty="0"/>
          </a:p>
        </p:txBody>
      </p:sp>
      <p:sp>
        <p:nvSpPr>
          <p:cNvPr id="4" name="内容占位符 3"/>
          <p:cNvSpPr>
            <a:spLocks noGrp="1"/>
          </p:cNvSpPr>
          <p:nvPr>
            <p:ph idx="1"/>
          </p:nvPr>
        </p:nvSpPr>
        <p:spPr/>
        <p:txBody>
          <a:bodyPr>
            <a:normAutofit fontScale="90000" lnSpcReduction="1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5.8 </a:t>
            </a:r>
            <a:r>
              <a:rPr lang="en-US" altLang="zh-CN" b="1" dirty="0" err="1">
                <a:latin typeface="TimesNewRomanPS-BoldMT"/>
                <a:ea typeface="宋体" panose="02010600030101010101" pitchFamily="2" charset="-122"/>
                <a:sym typeface="+mn-ea"/>
              </a:rPr>
              <a:t>sizeof.c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en-US" altLang="zh-CN" dirty="0" err="1">
                <a:latin typeface="TimesNewRomanPSMT"/>
                <a:sym typeface="+mn-ea"/>
              </a:rPr>
              <a:t>sizeof.c</a:t>
            </a:r>
            <a:r>
              <a:rPr lang="en-US" altLang="zh-CN" dirty="0">
                <a:latin typeface="TimesNewRomanPSMT"/>
                <a:sym typeface="+mn-ea"/>
              </a:rPr>
              <a:t> -- </a:t>
            </a:r>
            <a:r>
              <a:rPr lang="zh-CN" altLang="en-US" dirty="0">
                <a:latin typeface="宋体" panose="02010600030101010101" pitchFamily="2" charset="-122"/>
                <a:ea typeface="宋体" panose="02010600030101010101" pitchFamily="2" charset="-122"/>
                <a:sym typeface="+mn-ea"/>
              </a:rPr>
              <a:t>使用</a:t>
            </a:r>
            <a:r>
              <a:rPr lang="en-US" altLang="zh-CN" dirty="0" err="1">
                <a:latin typeface="TimesNewRomanPSMT"/>
                <a:ea typeface="宋体" panose="02010600030101010101" pitchFamily="2" charset="-122"/>
                <a:sym typeface="+mn-ea"/>
              </a:rPr>
              <a:t>sizeof</a:t>
            </a:r>
            <a:r>
              <a:rPr lang="zh-CN" altLang="en-US" dirty="0">
                <a:latin typeface="宋体" panose="02010600030101010101" pitchFamily="2" charset="-122"/>
                <a:ea typeface="宋体" panose="02010600030101010101" pitchFamily="2" charset="-122"/>
                <a:sym typeface="+mn-ea"/>
              </a:rPr>
              <a:t>运算符</a:t>
            </a:r>
            <a:endParaRPr lang="zh-CN" altLang="en-US"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 </a:t>
            </a:r>
            <a:r>
              <a:rPr lang="zh-CN" altLang="en-US" dirty="0">
                <a:latin typeface="宋体" panose="02010600030101010101" pitchFamily="2" charset="-122"/>
                <a:ea typeface="宋体" panose="02010600030101010101" pitchFamily="2" charset="-122"/>
                <a:sym typeface="+mn-ea"/>
              </a:rPr>
              <a:t>使用</a:t>
            </a:r>
            <a:r>
              <a:rPr lang="en-US" altLang="zh-CN" dirty="0">
                <a:latin typeface="TimesNewRomanPSMT"/>
                <a:ea typeface="宋体" panose="02010600030101010101" pitchFamily="2" charset="-122"/>
                <a:sym typeface="+mn-ea"/>
              </a:rPr>
              <a:t>C99</a:t>
            </a:r>
            <a:r>
              <a:rPr lang="zh-CN" altLang="en-US" dirty="0">
                <a:latin typeface="宋体" panose="02010600030101010101" pitchFamily="2" charset="-122"/>
                <a:ea typeface="宋体" panose="02010600030101010101" pitchFamily="2" charset="-122"/>
                <a:sym typeface="+mn-ea"/>
              </a:rPr>
              <a:t>新增的</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zd</a:t>
            </a:r>
            <a:r>
              <a:rPr lang="zh-CN" altLang="en-US" dirty="0">
                <a:latin typeface="宋体" panose="02010600030101010101" pitchFamily="2" charset="-122"/>
                <a:ea typeface="宋体" panose="02010600030101010101" pitchFamily="2" charset="-122"/>
                <a:sym typeface="+mn-ea"/>
              </a:rPr>
              <a:t>转换说明 </a:t>
            </a:r>
            <a:r>
              <a:rPr lang="en-US" altLang="zh-CN" dirty="0">
                <a:latin typeface="TimesNewRomanPSMT"/>
                <a:ea typeface="宋体" panose="02010600030101010101" pitchFamily="2" charset="-122"/>
                <a:sym typeface="+mn-ea"/>
              </a:rPr>
              <a:t>-- </a:t>
            </a:r>
            <a:r>
              <a:rPr lang="zh-CN" altLang="en-US" dirty="0">
                <a:latin typeface="宋体" panose="02010600030101010101" pitchFamily="2" charset="-122"/>
                <a:ea typeface="宋体" panose="02010600030101010101" pitchFamily="2" charset="-122"/>
                <a:sym typeface="+mn-ea"/>
              </a:rPr>
              <a:t>如果编译器不支持</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zd</a:t>
            </a:r>
            <a:r>
              <a:rPr lang="zh-CN" altLang="en-US" dirty="0">
                <a:latin typeface="宋体" panose="02010600030101010101" pitchFamily="2" charset="-122"/>
                <a:ea typeface="宋体" panose="02010600030101010101" pitchFamily="2" charset="-122"/>
                <a:sym typeface="+mn-ea"/>
              </a:rPr>
              <a:t>，请将其改成</a:t>
            </a:r>
            <a:r>
              <a:rPr lang="en-US" altLang="zh-CN" dirty="0">
                <a:latin typeface="TimesNewRomanPSMT"/>
                <a:ea typeface="宋体" panose="02010600030101010101" pitchFamily="2" charset="-122"/>
                <a:sym typeface="+mn-ea"/>
              </a:rPr>
              <a:t>%u</a:t>
            </a:r>
            <a:r>
              <a:rPr lang="zh-CN" altLang="en-US" dirty="0">
                <a:latin typeface="宋体" panose="02010600030101010101" pitchFamily="2" charset="-122"/>
                <a:ea typeface="宋体" panose="02010600030101010101" pitchFamily="2" charset="-122"/>
                <a:sym typeface="+mn-ea"/>
              </a:rPr>
              <a:t>或</a:t>
            </a:r>
            <a:r>
              <a:rPr lang="en-US" altLang="zh-CN" dirty="0">
                <a:latin typeface="TimesNewRomanPSMT"/>
                <a:ea typeface="宋体" panose="02010600030101010101" pitchFamily="2" charset="-122"/>
                <a:sym typeface="+mn-ea"/>
              </a:rPr>
              <a:t>%</a:t>
            </a:r>
            <a:r>
              <a:rPr lang="en-US" altLang="zh-CN" dirty="0" err="1">
                <a:latin typeface="TimesNewRomanPSMT"/>
                <a:ea typeface="宋体" panose="02010600030101010101" pitchFamily="2" charset="-122"/>
                <a:sym typeface="+mn-ea"/>
              </a:rPr>
              <a:t>lu</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size_t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intsize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intsize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ints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bytes.\n",</a:t>
            </a:r>
            <a:endParaRPr lang="en-US" altLang="zh-CN" sz="1800" b="0" i="0" u="none" strike="noStrike" baseline="0" dirty="0">
              <a:latin typeface="TimesNewRomanPSMT"/>
            </a:endParaRPr>
          </a:p>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intsize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5.3.1 </a:t>
            </a:r>
            <a:r>
              <a:rPr lang="en-US" altLang="zh-CN" dirty="0" err="1"/>
              <a:t>sizeof</a:t>
            </a:r>
            <a:r>
              <a:rPr lang="zh-CN" altLang="en-US"/>
              <a:t>运算符和</a:t>
            </a:r>
            <a:r>
              <a:rPr lang="en-US" altLang="zh-CN" dirty="0" err="1"/>
              <a:t>size_t</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语言规定，</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返回 </a:t>
            </a:r>
            <a:r>
              <a:rPr lang="en-US" altLang="zh-CN" sz="1800" b="0" i="0" u="none" strike="noStrike" baseline="0" dirty="0" err="1">
                <a:solidFill>
                  <a:srgbClr val="FF0000"/>
                </a:solidFill>
                <a:latin typeface="TimesNewRomanPSMT"/>
                <a:ea typeface="宋体" panose="02010600030101010101" pitchFamily="2" charset="-122"/>
              </a:rPr>
              <a:t>size_t</a:t>
            </a:r>
            <a:r>
              <a:rPr lang="en-US" altLang="zh-CN" sz="1800" b="0" i="0" u="none" strike="noStrike" baseline="0" dirty="0">
                <a:solidFill>
                  <a:srgbClr val="FF0000"/>
                </a:solidFill>
                <a:latin typeface="TimesNewRomanPSMT"/>
                <a:ea typeface="宋体" panose="02010600030101010101" pitchFamily="2" charset="-122"/>
              </a:rPr>
              <a:t> </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的值。这是一个无符号整数类型，但它不是新类型。前面介绍过，</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size_t</a:t>
            </a:r>
            <a:r>
              <a:rPr lang="zh-CN" altLang="en-US" sz="1800" b="0" i="0" u="none" strike="noStrike" baseline="0" dirty="0">
                <a:latin typeface="宋体" panose="02010600030101010101" pitchFamily="2" charset="-122"/>
                <a:ea typeface="宋体" panose="02010600030101010101" pitchFamily="2" charset="-122"/>
              </a:rPr>
              <a:t>是语言定义的标准类型。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有一个</a:t>
            </a:r>
            <a:r>
              <a:rPr lang="en-US" altLang="zh-CN" sz="1800" b="0" i="0" u="none" strike="noStrike" baseline="0" dirty="0">
                <a:solidFill>
                  <a:srgbClr val="FF0000"/>
                </a:solidFill>
                <a:latin typeface="TimesNewRomanPSMT"/>
              </a:rPr>
              <a:t>typedef</a:t>
            </a:r>
            <a:r>
              <a:rPr lang="zh-CN" altLang="en-US" sz="1800" b="0" i="0" u="none" strike="noStrike" baseline="0" dirty="0">
                <a:solidFill>
                  <a:srgbClr val="FF0000"/>
                </a:solidFill>
                <a:latin typeface="宋体" panose="02010600030101010101" pitchFamily="2" charset="-122"/>
                <a:ea typeface="宋体" panose="02010600030101010101" pitchFamily="2" charset="-122"/>
              </a:rPr>
              <a:t>机制</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章再详细介绍），允许程序员为现有类型创建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别名。例如，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rPr>
              <a:t>typedef </a:t>
            </a:r>
            <a:r>
              <a:rPr lang="en-US" altLang="zh-CN" sz="1800" b="0" i="0" u="none" strike="noStrike" baseline="0" dirty="0">
                <a:latin typeface="TimesNewRomanPSMT"/>
              </a:rPr>
              <a:t>double real;</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a:t>
            </a:r>
            <a:r>
              <a:rPr lang="en-US" altLang="zh-CN" sz="1800" b="0" i="0" u="none" strike="noStrike" baseline="0" dirty="0">
                <a:latin typeface="TimesNewRomanPSMT"/>
                <a:ea typeface="宋体" panose="02010600030101010101" pitchFamily="2" charset="-122"/>
              </a:rPr>
              <a:t>real</a:t>
            </a:r>
            <a:r>
              <a:rPr lang="zh-CN" altLang="en-US" sz="1800" b="0" i="0" u="none" strike="noStrike" baseline="0" dirty="0">
                <a:latin typeface="宋体" panose="02010600030101010101" pitchFamily="2" charset="-122"/>
                <a:ea typeface="宋体" panose="02010600030101010101" pitchFamily="2" charset="-122"/>
              </a:rPr>
              <a:t>就是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别名</a:t>
            </a:r>
            <a:r>
              <a:rPr lang="zh-CN" altLang="en-US" sz="1800" b="0" i="0" u="none" strike="noStrike" baseline="0" dirty="0">
                <a:latin typeface="宋体" panose="02010600030101010101" pitchFamily="2" charset="-122"/>
                <a:ea typeface="宋体" panose="02010600030101010101" pitchFamily="2" charset="-122"/>
              </a:rPr>
              <a:t>。现在，可以声明一个</a:t>
            </a:r>
            <a:r>
              <a:rPr lang="en-US" altLang="zh-CN" sz="1800" b="0" i="0" u="none" strike="noStrike" baseline="0" dirty="0">
                <a:latin typeface="TimesNewRomanPSMT"/>
                <a:ea typeface="宋体" panose="02010600030101010101" pitchFamily="2" charset="-122"/>
              </a:rPr>
              <a:t>real</a:t>
            </a:r>
            <a:r>
              <a:rPr lang="zh-CN" altLang="en-US" sz="1800" b="0" i="0" u="none" strike="noStrike" baseline="0" dirty="0">
                <a:latin typeface="宋体" panose="02010600030101010101" pitchFamily="2" charset="-122"/>
                <a:ea typeface="宋体" panose="02010600030101010101" pitchFamily="2" charset="-122"/>
              </a:rPr>
              <a:t>类型的变量：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real deal;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typedef</a:t>
            </a:r>
            <a:endParaRPr lang="en-US" altLang="zh-CN" b="1" dirty="0">
              <a:latin typeface="TimesNewRomanPSMT"/>
              <a:ea typeface="宋体" panose="02010600030101010101" pitchFamily="2" charset="-122"/>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5.3.1 </a:t>
            </a:r>
            <a:r>
              <a:rPr lang="en-US" altLang="zh-CN" dirty="0" err="1"/>
              <a:t>sizeof</a:t>
            </a:r>
            <a:r>
              <a:rPr lang="zh-CN" altLang="en-US"/>
              <a:t>运算符和</a:t>
            </a:r>
            <a:r>
              <a:rPr lang="en-US" altLang="zh-CN" dirty="0" err="1"/>
              <a:t>size_t</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编译器查看</a:t>
            </a:r>
            <a:r>
              <a:rPr lang="en-US" altLang="zh-CN" sz="1800" b="0" i="0" u="none" strike="noStrike" baseline="0" dirty="0">
                <a:latin typeface="TimesNewRomanPSMT"/>
                <a:ea typeface="宋体" panose="02010600030101010101" pitchFamily="2" charset="-122"/>
              </a:rPr>
              <a:t>real</a:t>
            </a:r>
            <a:r>
              <a:rPr lang="zh-CN" altLang="en-US" sz="1800" b="0" i="0" u="none" strike="noStrike" baseline="0" dirty="0">
                <a:latin typeface="宋体" panose="02010600030101010101" pitchFamily="2" charset="-122"/>
                <a:ea typeface="宋体" panose="02010600030101010101" pitchFamily="2" charset="-122"/>
              </a:rPr>
              <a:t>时会发现，在</a:t>
            </a:r>
            <a:r>
              <a:rPr lang="en-US" altLang="zh-CN" sz="1800" b="0" i="0" u="none" strike="noStrike" baseline="0" dirty="0">
                <a:latin typeface="TimesNewRomanPSMT"/>
                <a:ea typeface="宋体" panose="02010600030101010101" pitchFamily="2" charset="-122"/>
              </a:rPr>
              <a:t>typedef</a:t>
            </a:r>
            <a:r>
              <a:rPr lang="zh-CN" altLang="en-US" sz="1800" b="0" i="0" u="none" strike="noStrike" baseline="0" dirty="0">
                <a:latin typeface="宋体" panose="02010600030101010101" pitchFamily="2" charset="-122"/>
                <a:ea typeface="宋体" panose="02010600030101010101" pitchFamily="2" charset="-122"/>
              </a:rPr>
              <a:t>声明中</a:t>
            </a:r>
            <a:r>
              <a:rPr lang="en-US" altLang="zh-CN" sz="1800" b="0" i="0" u="none" strike="noStrike" baseline="0" dirty="0">
                <a:latin typeface="TimesNewRomanPSMT"/>
                <a:ea typeface="宋体" panose="02010600030101010101" pitchFamily="2" charset="-122"/>
              </a:rPr>
              <a:t>real</a:t>
            </a:r>
            <a:r>
              <a:rPr lang="zh-CN" altLang="en-US" sz="1800" b="0" i="0" u="none" strike="noStrike" baseline="0" dirty="0">
                <a:latin typeface="宋体" panose="02010600030101010101" pitchFamily="2" charset="-122"/>
                <a:ea typeface="宋体" panose="02010600030101010101" pitchFamily="2" charset="-122"/>
              </a:rPr>
              <a:t>已成为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别名</a:t>
            </a:r>
            <a:r>
              <a:rPr lang="zh-CN" altLang="en-US" sz="1800" b="0" i="0" u="none" strike="noStrike" baseline="0" dirty="0">
                <a:latin typeface="宋体" panose="02010600030101010101" pitchFamily="2" charset="-122"/>
                <a:ea typeface="宋体" panose="02010600030101010101" pitchFamily="2" charset="-122"/>
              </a:rPr>
              <a:t>，于是把</a:t>
            </a:r>
            <a:r>
              <a:rPr lang="en-US" altLang="zh-CN" sz="1800" b="0" i="0" u="none" strike="noStrike" baseline="0" dirty="0">
                <a:latin typeface="TimesNewRomanPSMT"/>
                <a:ea typeface="宋体" panose="02010600030101010101" pitchFamily="2" charset="-122"/>
              </a:rPr>
              <a:t>deal</a:t>
            </a:r>
            <a:r>
              <a:rPr lang="zh-CN" altLang="en-US" sz="1800" b="0" i="0" u="none" strike="noStrike" baseline="0" dirty="0">
                <a:latin typeface="宋体" panose="02010600030101010101" pitchFamily="2" charset="-122"/>
                <a:ea typeface="宋体" panose="02010600030101010101" pitchFamily="2" charset="-122"/>
              </a:rPr>
              <a:t>创建为</a:t>
            </a:r>
            <a:r>
              <a:rPr lang="en-US" altLang="zh-CN" sz="1800" b="0" i="0" u="none" strike="noStrike" baseline="0" dirty="0">
                <a:latin typeface="TimesNewRomanPSMT"/>
                <a:ea typeface="宋体" panose="02010600030101010101" pitchFamily="2" charset="-122"/>
              </a:rPr>
              <a:t>double </a:t>
            </a:r>
            <a:r>
              <a:rPr lang="zh-CN" altLang="en-US" sz="1800" b="0" i="0" u="none" strike="noStrike" baseline="0" dirty="0">
                <a:latin typeface="宋体" panose="02010600030101010101" pitchFamily="2" charset="-122"/>
                <a:ea typeface="宋体" panose="02010600030101010101" pitchFamily="2" charset="-122"/>
              </a:rPr>
              <a:t>类型的变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量。类似地，</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头文件系统可以使用 </a:t>
            </a:r>
            <a:r>
              <a:rPr lang="en-US" altLang="zh-CN" sz="1800" b="0" i="0" u="none" strike="noStrike" baseline="0" dirty="0">
                <a:latin typeface="TimesNewRomanPSMT"/>
                <a:ea typeface="宋体" panose="02010600030101010101" pitchFamily="2" charset="-122"/>
              </a:rPr>
              <a:t>typedef</a:t>
            </a:r>
            <a:r>
              <a:rPr lang="zh-CN" altLang="en-US" sz="1800" b="0" i="0" u="none" strike="noStrike" baseline="0" dirty="0">
                <a:latin typeface="宋体" panose="02010600030101010101" pitchFamily="2" charset="-122"/>
                <a:ea typeface="宋体" panose="02010600030101010101" pitchFamily="2" charset="-122"/>
              </a:rPr>
              <a:t>把 </a:t>
            </a:r>
            <a:r>
              <a:rPr lang="en-US" altLang="zh-CN" sz="1800" b="0" i="0" u="none" strike="noStrike" baseline="0" dirty="0" err="1">
                <a:latin typeface="TimesNewRomanPSMT"/>
                <a:ea typeface="宋体" panose="02010600030101010101" pitchFamily="2" charset="-122"/>
              </a:rPr>
              <a:t>size_t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作为 </a:t>
            </a:r>
            <a:r>
              <a:rPr lang="en-US" altLang="zh-CN" sz="1800" b="0" i="0" u="none" strike="noStrike" baseline="0" dirty="0">
                <a:latin typeface="TimesNewRomanPSMT"/>
                <a:ea typeface="宋体" panose="02010600030101010101" pitchFamily="2" charset="-122"/>
              </a:rPr>
              <a:t>unsigned int </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的别名。这样，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在使用</a:t>
            </a:r>
            <a:r>
              <a:rPr lang="en-US" altLang="zh-CN" sz="1800" b="0" i="0" u="none" strike="noStrike" baseline="0" dirty="0" err="1">
                <a:latin typeface="TimesNewRomanPSMT"/>
                <a:ea typeface="宋体" panose="02010600030101010101" pitchFamily="2" charset="-122"/>
              </a:rPr>
              <a:t>size_t</a:t>
            </a:r>
            <a:r>
              <a:rPr lang="zh-CN" altLang="en-US" sz="1800" b="0" i="0" u="none" strike="noStrike" baseline="0" dirty="0">
                <a:latin typeface="宋体" panose="02010600030101010101" pitchFamily="2" charset="-122"/>
                <a:ea typeface="宋体" panose="02010600030101010101" pitchFamily="2" charset="-122"/>
              </a:rPr>
              <a:t>类型时，编译器会根据不同的系统替换标准类型。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C99 </a:t>
            </a:r>
            <a:r>
              <a:rPr lang="zh-CN" altLang="en-US" sz="1800" b="0" i="0" u="none" strike="noStrike" baseline="0" dirty="0">
                <a:latin typeface="宋体" panose="02010600030101010101" pitchFamily="2" charset="-122"/>
                <a:ea typeface="宋体" panose="02010600030101010101" pitchFamily="2" charset="-122"/>
              </a:rPr>
              <a:t>做了进一步调整，新增了</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转换说明用于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显示 </a:t>
            </a:r>
            <a:r>
              <a:rPr lang="en-US" altLang="zh-CN" sz="1800" b="0" i="0" u="none" strike="noStrike" baseline="0" dirty="0" err="1">
                <a:latin typeface="TimesNewRomanPSMT"/>
                <a:ea typeface="宋体" panose="02010600030101010101" pitchFamily="2" charset="-122"/>
              </a:rPr>
              <a:t>size_t</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类型的值。如果系统不支持</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%u</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lu</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zd</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TimesNewRomanPSMT"/>
              <a:ea typeface="宋体" panose="02010600030101010101" pitchFamily="2" charset="-122"/>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求模运算符（</a:t>
            </a:r>
            <a:r>
              <a:rPr lang="en-US" altLang="zh-CN" sz="1800" b="0" i="0" u="none" strike="noStrike" baseline="0" dirty="0">
                <a:solidFill>
                  <a:srgbClr val="FF0000"/>
                </a:solidFill>
                <a:latin typeface="TimesNewRomanPSMT"/>
                <a:ea typeface="宋体" panose="02010600030101010101" pitchFamily="2" charset="-122"/>
              </a:rPr>
              <a:t>modulus operator</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）用于整数运算</a:t>
            </a:r>
            <a:r>
              <a:rPr lang="zh-CN" altLang="en-US" sz="1800" b="0" i="0" u="none" strike="noStrike" baseline="0" dirty="0">
                <a:latin typeface="宋体" panose="02010600030101010101" pitchFamily="2" charset="-122"/>
                <a:ea typeface="宋体" panose="02010600030101010101" pitchFamily="2" charset="-122"/>
              </a:rPr>
              <a:t>。求模运算符给出其左侧整数除以右侧整数的余数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remainder</a:t>
            </a:r>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13 % 5</a:t>
            </a:r>
            <a:r>
              <a:rPr lang="zh-CN" altLang="en-US" sz="1800" b="0" i="0" u="none" strike="noStrike" baseline="0" dirty="0">
                <a:latin typeface="宋体" panose="02010600030101010101" pitchFamily="2" charset="-122"/>
                <a:ea typeface="宋体" panose="02010600030101010101" pitchFamily="2" charset="-122"/>
              </a:rPr>
              <a:t>（读作</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求模</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的两倍多</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余数</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求模运算符只能用于整数，不能用于浮点数</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乍一看会认为求模运算符像是数学家使用的深奥符号，但是实际上它非常有用。求模运算符常用于控制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程序流。例如，假设你正在设计一个账单预算程序，每 </a:t>
            </a:r>
            <a:r>
              <a:rPr lang="en-US" altLang="zh-CN" sz="1800" b="0" i="0" u="none" strike="noStrike" baseline="0" dirty="0">
                <a:latin typeface="TimesNewRomanPSMT"/>
                <a:ea typeface="宋体" panose="02010600030101010101" pitchFamily="2" charset="-122"/>
              </a:rPr>
              <a:t>3 </a:t>
            </a:r>
            <a:r>
              <a:rPr lang="zh-CN" altLang="en-US" sz="1800" b="0" i="0" u="none" strike="noStrike" baseline="0" dirty="0">
                <a:latin typeface="宋体" panose="02010600030101010101" pitchFamily="2" charset="-122"/>
                <a:ea typeface="宋体" panose="02010600030101010101" pitchFamily="2" charset="-122"/>
              </a:rPr>
              <a:t>个月要加进一笔额外的费用。这种情况可以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在程序中对月份求模</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month % 3</a:t>
            </a:r>
            <a:r>
              <a:rPr lang="zh-CN" altLang="en-US" sz="1800" b="0" i="0" u="none" strike="noStrike" baseline="0" dirty="0">
                <a:latin typeface="宋体" panose="02010600030101010101" pitchFamily="2" charset="-122"/>
                <a:ea typeface="宋体" panose="02010600030101010101" pitchFamily="2" charset="-122"/>
              </a:rPr>
              <a:t>），并检查结果是否为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。如果为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，便加进额外的费用。等学到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语句后，读者会更明白。</a:t>
            </a:r>
            <a:endParaRPr lang="en-US" altLang="zh-CN" b="1" dirty="0">
              <a:latin typeface="TimesNewRomanPSMT"/>
              <a:ea typeface="宋体" panose="02010600030101010101" pitchFamily="2" charset="-122"/>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5.9</a:t>
            </a:r>
            <a:r>
              <a:rPr lang="zh-CN" altLang="en-US" sz="1800" b="0" i="0" u="none" strike="noStrike" baseline="0" dirty="0">
                <a:latin typeface="宋体" panose="02010600030101010101" pitchFamily="2" charset="-122"/>
                <a:ea typeface="宋体" panose="02010600030101010101" pitchFamily="2" charset="-122"/>
              </a:rPr>
              <a:t>演示了</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的另一种用途。同时，该程序也演示了</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循环的另一种用法。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5.9 </a:t>
            </a:r>
            <a:r>
              <a:rPr lang="en-US" altLang="zh-CN" sz="1800" b="1" i="0" u="none" strike="noStrike" baseline="0" dirty="0" err="1">
                <a:latin typeface="TimesNewRomanPS-BoldMT"/>
                <a:ea typeface="宋体" panose="02010600030101010101" pitchFamily="2" charset="-122"/>
              </a:rPr>
              <a:t>min_sec.c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min_sec.c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把秒数转换成分和秒</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 SEC_PER_MIN 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a:t>
            </a:r>
            <a:r>
              <a:rPr lang="zh-CN" altLang="en-US" sz="1800" b="0" i="0" u="none" strike="noStrike" baseline="0" dirty="0">
                <a:latin typeface="宋体" panose="02010600030101010101" pitchFamily="2" charset="-122"/>
                <a:ea typeface="宋体" panose="02010600030101010101" pitchFamily="2" charset="-122"/>
              </a:rPr>
              <a:t>分钟</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秒</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left;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("Convert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b="1" dirty="0">
              <a:latin typeface="TimesNewRomanPSMT"/>
              <a:ea typeface="宋体" panose="02010600030101010101" pitchFamily="2" charset="-122"/>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err="1">
                <a:latin typeface="TimesNewRomanPSMT"/>
              </a:rPr>
              <a:t>	scanf</a:t>
            </a:r>
            <a:r>
              <a:rPr lang="en-US" altLang="zh-CN" sz="1800" b="0" i="0" u="none" strike="noStrike" baseline="0" dirty="0">
                <a:latin typeface="TimesNewRomanPSMT"/>
              </a:rPr>
              <a:t>("%d", &amp;sec);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min = sec / SEC_PER_MIN;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截断分钟数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left = sec % SEC_PER_MIN;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剩下的秒数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   </a:t>
            </a:r>
            <a:r>
              <a:rPr lang="en-US" altLang="zh-CN" sz="1800" b="0" i="0" u="none" strike="noStrike" baseline="0" dirty="0">
                <a:latin typeface="TimesNewRomanPSMT"/>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left);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("Done!\n");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920156" y="2306863"/>
            <a:ext cx="6285714" cy="3114286"/>
          </a:xfrm>
          <a:prstGeom prst="rect">
            <a:avLst/>
          </a:prstGeom>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使用一个计数器来控制</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循环。当计数器超出给定的大小时，循环终止。而程序清单</a:t>
            </a:r>
            <a:r>
              <a:rPr lang="en-US" altLang="zh-CN" sz="1800" b="0" i="0" u="none" strike="noStrike" baseline="0" dirty="0">
                <a:latin typeface="TimesNewRomanPSMT"/>
                <a:ea typeface="宋体" panose="02010600030101010101" pitchFamily="2" charset="-122"/>
              </a:rPr>
              <a:t>5.9</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则通过</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为变量</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获取一个新值。只要该值为正，循环就继续。当用户输入一个</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或负值时，循环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退出。这两种情况设计的要点是，每次循环都会修改被测试的变量值。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由于</a:t>
            </a:r>
            <a:r>
              <a:rPr lang="en-US" altLang="zh-CN" dirty="0"/>
              <a:t>C</a:t>
            </a:r>
            <a:r>
              <a:rPr lang="zh-CN" altLang="en-US" dirty="0"/>
              <a:t>语言因</a:t>
            </a:r>
            <a:r>
              <a:rPr lang="en-US" altLang="zh-CN" dirty="0"/>
              <a:t>UNIX</a:t>
            </a:r>
            <a:r>
              <a:rPr lang="zh-CN" altLang="en-US" dirty="0"/>
              <a:t>系统而生，也因此而流行，所以我们从</a:t>
            </a:r>
            <a:r>
              <a:rPr lang="en-US" altLang="zh-CN" dirty="0"/>
              <a:t>UNIX</a:t>
            </a:r>
            <a:r>
              <a:rPr lang="zh-CN" altLang="en-US" dirty="0"/>
              <a:t>系统开始（注意：我们提到的</a:t>
            </a:r>
            <a:r>
              <a:rPr lang="en-US" altLang="zh-CN" dirty="0"/>
              <a:t>UNIX</a:t>
            </a:r>
            <a:r>
              <a:rPr lang="zh-CN" altLang="en-US" dirty="0"/>
              <a:t>还包</a:t>
            </a:r>
            <a:endParaRPr lang="en-US" altLang="zh-CN" dirty="0"/>
          </a:p>
          <a:p>
            <a:r>
              <a:rPr lang="zh-CN" altLang="en-US" dirty="0"/>
              <a:t>含其他系统，如</a:t>
            </a:r>
            <a:r>
              <a:rPr lang="en-US" altLang="zh-CN" dirty="0"/>
              <a:t>FreeBSD</a:t>
            </a:r>
            <a:r>
              <a:rPr lang="zh-CN" altLang="en-US" dirty="0"/>
              <a:t>，它是</a:t>
            </a:r>
            <a:r>
              <a:rPr lang="en-US" altLang="zh-CN" dirty="0"/>
              <a:t>UNIX</a:t>
            </a:r>
            <a:r>
              <a:rPr lang="zh-CN" altLang="en-US" dirty="0"/>
              <a:t>的一个分支，但是由于法律原因不使用该名称）。</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负数求模</a:t>
            </a:r>
            <a:r>
              <a:rPr lang="zh-CN" altLang="en-US" sz="1800" b="0" i="0" u="none" strike="noStrike" baseline="0" dirty="0">
                <a:latin typeface="宋体" panose="02010600030101010101" pitchFamily="2" charset="-122"/>
                <a:ea typeface="宋体" panose="02010600030101010101" pitchFamily="2" charset="-122"/>
              </a:rPr>
              <a:t>如何进行？</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规定</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趋零截断</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之前，该问题的处理方法很多。但自从有了这条规则之后，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个运算对象是负数</a:t>
            </a:r>
            <a:r>
              <a:rPr lang="zh-CN" altLang="en-US" sz="1800" b="0" i="0" u="none" strike="noStrike" baseline="0" dirty="0">
                <a:latin typeface="宋体" panose="02010600030101010101" pitchFamily="2" charset="-122"/>
                <a:ea typeface="宋体" panose="02010600030101010101" pitchFamily="2" charset="-122"/>
              </a:rPr>
              <a:t>，那么求模的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结果为负数</a:t>
            </a:r>
            <a:r>
              <a:rPr lang="zh-CN" altLang="en-US" sz="1800" b="0" i="0" u="none" strike="noStrike" baseline="0" dirty="0">
                <a:latin typeface="宋体" panose="02010600030101010101" pitchFamily="2" charset="-122"/>
                <a:ea typeface="宋体" panose="02010600030101010101" pitchFamily="2" charset="-122"/>
              </a:rPr>
              <a:t>；如果</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个运算对象是正数</a:t>
            </a:r>
            <a:r>
              <a:rPr lang="zh-CN" altLang="en-US" sz="1800" b="0" i="0" u="none" strike="noStrike" baseline="0" dirty="0">
                <a:latin typeface="宋体" panose="02010600030101010101" pitchFamily="2" charset="-122"/>
                <a:ea typeface="宋体" panose="02010600030101010101" pitchFamily="2" charset="-122"/>
              </a:rPr>
              <a:t>，那么求模的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结果也是</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正数</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11 % -2</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-11 % 5</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5.3.2 </a:t>
            </a:r>
            <a:r>
              <a:rPr lang="zh-CN" altLang="en-US" dirty="0"/>
              <a:t>求模</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如果当前系统不支持</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标准，会显示不同的结果。实际上，</a:t>
            </a:r>
            <a:r>
              <a:rPr lang="zh-CN" altLang="en-US" sz="1800" b="0" i="0" u="none" strike="noStrike" baseline="0" dirty="0">
                <a:solidFill>
                  <a:srgbClr val="FF0000"/>
                </a:solidFill>
                <a:latin typeface="宋体" panose="02010600030101010101" pitchFamily="2" charset="-122"/>
                <a:ea typeface="宋体" panose="02010600030101010101" pitchFamily="2" charset="-122"/>
              </a:rPr>
              <a:t>标准规定</a:t>
            </a:r>
            <a:r>
              <a:rPr lang="zh-CN" altLang="en-US" sz="1800" b="0" i="0" u="none" strike="noStrike" baseline="0" dirty="0">
                <a:latin typeface="宋体" panose="02010600030101010101" pitchFamily="2" charset="-122"/>
                <a:ea typeface="宋体" panose="02010600030101010101" pitchFamily="2" charset="-122"/>
              </a:rPr>
              <a:t>：无论何种情况，只要</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都是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整数值，便可</a:t>
            </a:r>
            <a:r>
              <a:rPr lang="zh-CN" altLang="en-US" sz="1800" b="0" i="0" u="none" strike="noStrike" baseline="0" dirty="0">
                <a:solidFill>
                  <a:srgbClr val="FF0000"/>
                </a:solidFill>
                <a:latin typeface="宋体" panose="02010600030101010101" pitchFamily="2" charset="-122"/>
                <a:ea typeface="宋体" panose="02010600030101010101" pitchFamily="2" charset="-122"/>
              </a:rPr>
              <a:t>通过</a:t>
            </a:r>
            <a:r>
              <a:rPr lang="en-US" altLang="zh-CN" sz="1800" b="0" i="0" u="none" strike="noStrike" baseline="0" dirty="0">
                <a:solidFill>
                  <a:srgbClr val="FF0000"/>
                </a:solidFill>
                <a:latin typeface="TimesNewRomanPSMT"/>
                <a:ea typeface="宋体" panose="02010600030101010101" pitchFamily="2" charset="-122"/>
              </a:rPr>
              <a:t>a - (a/b)*b</a:t>
            </a:r>
            <a:r>
              <a:rPr lang="zh-CN" altLang="en-US" sz="1800" b="0" i="0" u="none" strike="noStrike" baseline="0" dirty="0">
                <a:solidFill>
                  <a:srgbClr val="FF0000"/>
                </a:solidFill>
                <a:latin typeface="宋体" panose="02010600030101010101" pitchFamily="2" charset="-122"/>
                <a:ea typeface="宋体" panose="02010600030101010101" pitchFamily="2" charset="-122"/>
              </a:rPr>
              <a:t>来计算</a:t>
            </a:r>
            <a:r>
              <a:rPr lang="en-US" altLang="zh-CN" sz="1800" b="0" i="0" u="none" strike="noStrike" baseline="0" dirty="0" err="1">
                <a:solidFill>
                  <a:srgbClr val="FF0000"/>
                </a:solidFill>
                <a:latin typeface="TimesNewRomanPSMT"/>
                <a:ea typeface="宋体" panose="02010600030101010101" pitchFamily="2" charset="-122"/>
              </a:rPr>
              <a:t>a%b</a:t>
            </a:r>
            <a:r>
              <a:rPr lang="zh-CN" altLang="en-US" sz="1800" b="0" i="0" u="none" strike="noStrike" baseline="0" dirty="0">
                <a:latin typeface="宋体" panose="02010600030101010101" pitchFamily="2" charset="-122"/>
                <a:ea typeface="宋体" panose="02010600030101010101" pitchFamily="2" charset="-122"/>
              </a:rPr>
              <a:t>。例如，可以这样计算</a:t>
            </a:r>
            <a:r>
              <a:rPr lang="en-US" altLang="zh-CN" sz="1800" b="0" i="0" u="none" strike="noStrike" baseline="0" dirty="0">
                <a:latin typeface="TimesNewRomanPSMT"/>
                <a:ea typeface="宋体" panose="02010600030101010101" pitchFamily="2" charset="-122"/>
              </a:rPr>
              <a:t>-11%5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-11 - (-11/5) * 5 = -11 -(-2)*5 = -11 -(-10) = -1</a:t>
            </a:r>
            <a:endParaRPr lang="en-US" altLang="zh-CN" b="1" dirty="0">
              <a:latin typeface="TimesNewRomanPSMT"/>
              <a:ea typeface="宋体" panose="02010600030101010101" pitchFamily="2" charset="-122"/>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递增运算符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increment operator</a:t>
            </a:r>
            <a:r>
              <a:rPr lang="zh-CN" altLang="en-US" sz="1800" b="0" i="0" u="none" strike="noStrike" baseline="0" dirty="0">
                <a:latin typeface="宋体" panose="02010600030101010101" pitchFamily="2" charset="-122"/>
                <a:ea typeface="宋体" panose="02010600030101010101" pitchFamily="2" charset="-122"/>
              </a:rPr>
              <a:t>）执行简单的任务，将其运算对象递增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。该运算符以两种方式出现。第</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种方式，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出现在其作用的变量前面，这是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前缀模式</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种方式，</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出现在其作用的变量后面，这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后缀模式</a:t>
            </a:r>
            <a:r>
              <a:rPr lang="zh-CN" altLang="en-US" sz="1800" b="0" i="0" u="none" strike="noStrike" baseline="0" dirty="0">
                <a:latin typeface="宋体" panose="02010600030101010101" pitchFamily="2" charset="-122"/>
                <a:ea typeface="宋体" panose="02010600030101010101" pitchFamily="2" charset="-122"/>
              </a:rPr>
              <a:t>。两种模式的区别在于递增行为发生的时间不同。我们先解释它们的相似之处，再分析它们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不同之处。程序清单</a:t>
            </a:r>
            <a:r>
              <a:rPr lang="en-US" altLang="zh-CN" sz="1800" b="0" i="0" u="none" strike="noStrike" baseline="0" dirty="0">
                <a:latin typeface="TimesNewRomanPSMT"/>
                <a:ea typeface="宋体" panose="02010600030101010101" pitchFamily="2" charset="-122"/>
              </a:rPr>
              <a:t>5.10</a:t>
            </a:r>
            <a:r>
              <a:rPr lang="zh-CN" altLang="en-US" sz="1800" b="0" i="0" u="none" strike="noStrike" baseline="0" dirty="0">
                <a:latin typeface="宋体" panose="02010600030101010101" pitchFamily="2" charset="-122"/>
                <a:ea typeface="宋体" panose="02010600030101010101" pitchFamily="2" charset="-122"/>
              </a:rPr>
              <a:t>中的程序示例演示了递增运算符是如何工作的。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5.10 </a:t>
            </a:r>
            <a:r>
              <a:rPr lang="en-US" altLang="zh-CN" sz="1800" b="1" i="0" u="none" strike="noStrike" baseline="0" dirty="0" err="1">
                <a:latin typeface="TimesNewRomanPS-BoldMT"/>
                <a:ea typeface="宋体" panose="02010600030101010101" pitchFamily="2" charset="-122"/>
              </a:rPr>
              <a:t>add_one.c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add_one.c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递增：前缀和后缀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b="1" dirty="0">
              <a:latin typeface="TimesNewRomanPSMT"/>
              <a:ea typeface="宋体" panose="02010600030101010101" pitchFamily="2" charset="-122"/>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super++;</a:t>
            </a:r>
            <a:endParaRPr lang="en-US" altLang="zh-CN" sz="1800" b="0" i="0" u="none" strike="noStrike" baseline="0" dirty="0">
              <a:latin typeface="TimesNewRomanPSMT"/>
            </a:endParaRPr>
          </a:p>
          <a:p>
            <a:pPr algn="l"/>
            <a:r>
              <a:rPr lang="en-US" altLang="zh-CN" sz="1800" b="0" i="0" u="none" strike="noStrike" baseline="0" dirty="0">
                <a:latin typeface="TimesNewRomanPSMT"/>
              </a:rPr>
              <a:t>		++ultra;</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运行该程序后，其输出如下：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该程序两次同时计数到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。用下面两条语句分别代替程序中的两条递增语句，程序的输出相同：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ultra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b="1" dirty="0">
              <a:latin typeface="TimesNewRomanPSMT"/>
              <a:ea typeface="宋体" panose="02010600030101010101" pitchFamily="2" charset="-122"/>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这些都是很简单的语句，为何还要创建两个缩写形式？原因之一是，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紧凑结构的代码让程序更为简洁，</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可读性更高</a:t>
            </a:r>
            <a:r>
              <a:rPr lang="zh-CN" altLang="en-US" sz="1800" b="0" i="0" u="none" strike="noStrike" baseline="0" dirty="0">
                <a:latin typeface="宋体" panose="02010600030101010101" pitchFamily="2" charset="-122"/>
                <a:ea typeface="宋体" panose="02010600030101010101" pitchFamily="2" charset="-122"/>
              </a:rPr>
              <a:t>。这些运算符让程序看起来很美观。例如，可重写程序清单</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shoes2.c</a:t>
            </a:r>
            <a:r>
              <a:rPr lang="zh-CN" altLang="en-US" sz="1800" b="0" i="0" u="none" strike="noStrike" baseline="0" dirty="0">
                <a:latin typeface="宋体" panose="02010600030101010101" pitchFamily="2" charset="-122"/>
                <a:ea typeface="宋体" panose="02010600030101010101" pitchFamily="2" charset="-122"/>
              </a:rPr>
              <a:t>）中的一部分代码：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foot = SCALE * size + ADJUST;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++shoe;</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但是，这样做也没有充分利用递增运算符的优势。还可以这样缩短这段程序：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foot = SCALE*shoe + ADJUST;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("%10.1f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foot);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如上代码所示，把变量的递增过程放入</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循环的条件中。这种结构在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语言中很普遍，我们来仔细分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析一下。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首先，这样的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循环是如何工作的？很简单。</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，然后和</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作比较。如果递增后的值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，则执行花括号内的语句一次。然后，</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的值再递增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，重复刚才的步骤，直到</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的值不小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为止。注意，我们把</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的初始值从</a:t>
            </a:r>
            <a:r>
              <a:rPr lang="en-US" altLang="zh-CN" sz="1800" b="0" i="0" u="none" strike="noStrike" baseline="0" dirty="0">
                <a:latin typeface="TimesNewRomanPSMT"/>
                <a:ea typeface="宋体" panose="02010600030101010101" pitchFamily="2" charset="-122"/>
              </a:rPr>
              <a:t>3.0</a:t>
            </a:r>
            <a:r>
              <a:rPr lang="zh-CN" altLang="en-US" sz="1800" b="0" i="0" u="none" strike="noStrike" baseline="0" dirty="0">
                <a:latin typeface="宋体" panose="02010600030101010101" pitchFamily="2" charset="-122"/>
                <a:ea typeface="宋体" panose="02010600030101010101" pitchFamily="2" charset="-122"/>
              </a:rPr>
              <a:t>改为</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，因为在对</a:t>
            </a:r>
            <a:r>
              <a:rPr lang="en-US" altLang="zh-CN" sz="1800" b="0" i="0" u="none" strike="noStrike" baseline="0" dirty="0">
                <a:latin typeface="TimesNewRomanPSMT"/>
                <a:ea typeface="宋体" panose="02010600030101010101" pitchFamily="2" charset="-122"/>
              </a:rPr>
              <a:t>foot</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次求值之前， </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已经递增了</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a:t>
            </a:r>
            <a:endParaRPr lang="en-US" altLang="zh-CN" b="1" dirty="0">
              <a:latin typeface="TimesNewRomanPSMT"/>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849225" y="4152660"/>
            <a:ext cx="4655583" cy="2485871"/>
          </a:xfrm>
          <a:prstGeom prst="rect">
            <a:avLst/>
          </a:prstGeom>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其次，这样做有什么好处？它使得程序更加简洁。更重要的是，它把控制循环的两个过程集中在一个地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方。该循环的主要过程是判断是否继续循环（本例中，要检查鞋子的尺码是否小于 </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），次要过程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是改变待测试的元素（本例中是递增鞋子的尺码）。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如果忘记改变鞋子的尺码，</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的值会一直小于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，循环不会停止。计算机将陷入无限循环（</a:t>
            </a:r>
            <a:r>
              <a:rPr lang="en-US" altLang="zh-CN" sz="1800" b="0" i="0" u="none" strike="noStrike" baseline="0" dirty="0">
                <a:latin typeface="TimesNewRomanPSMT"/>
                <a:ea typeface="宋体" panose="02010600030101010101" pitchFamily="2" charset="-122"/>
              </a:rPr>
              <a:t>infinite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loop</a:t>
            </a:r>
            <a:r>
              <a:rPr lang="zh-CN" altLang="en-US" sz="1800" b="0" i="0" u="none" strike="noStrike" baseline="0" dirty="0">
                <a:latin typeface="宋体" panose="02010600030101010101" pitchFamily="2" charset="-122"/>
                <a:ea typeface="宋体" panose="02010600030101010101" pitchFamily="2" charset="-122"/>
              </a:rPr>
              <a:t>）中，生成无数相同的行。最后，只能强行关闭这个程序。把循环测试和更新循环放在一处，就不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会忘记更新循环。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但是，把两个操作合并在一个表达式中，降低了代码的可读性，让代码难以理解。而且，还容易产生计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数错误。</a:t>
            </a:r>
            <a:endParaRPr lang="en-US" altLang="zh-CN" b="1" dirty="0">
              <a:latin typeface="TimesNewRomanPSMT"/>
              <a:ea typeface="宋体" panose="02010600030101010101" pitchFamily="2" charset="-122"/>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递增运算符的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另一个优点</a:t>
            </a:r>
            <a:r>
              <a:rPr lang="zh-CN" altLang="en-US" sz="1800" b="0" i="0" u="none" strike="noStrike" baseline="0" dirty="0">
                <a:latin typeface="宋体" panose="02010600030101010101" pitchFamily="2" charset="-122"/>
                <a:ea typeface="宋体" panose="02010600030101010101" pitchFamily="2" charset="-122"/>
              </a:rPr>
              <a:t>是，通常它</a:t>
            </a:r>
            <a:r>
              <a:rPr lang="zh-CN" altLang="en-US" sz="1800" b="0" i="0" u="none" strike="noStrike" baseline="0" dirty="0">
                <a:solidFill>
                  <a:srgbClr val="FF0000"/>
                </a:solidFill>
                <a:latin typeface="宋体" panose="02010600030101010101" pitchFamily="2" charset="-122"/>
                <a:ea typeface="宋体" panose="02010600030101010101" pitchFamily="2" charset="-122"/>
              </a:rPr>
              <a:t>生成的机器语言代码效率更高</a:t>
            </a:r>
            <a:r>
              <a:rPr lang="zh-CN" altLang="en-US" sz="1800" b="0" i="0" u="none" strike="noStrike" baseline="0" dirty="0">
                <a:latin typeface="宋体" panose="02010600030101010101" pitchFamily="2" charset="-122"/>
                <a:ea typeface="宋体" panose="02010600030101010101" pitchFamily="2" charset="-122"/>
              </a:rPr>
              <a:t>，因为它和实际的机器语言指令很相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似。尽管如此，随着商家推出的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编译器越来越智能，这一优势可能会消失。一个智能的编译器可以把</a:t>
            </a:r>
            <a:r>
              <a:rPr lang="en-US" altLang="zh-CN" sz="1800" b="0" i="0" u="none" strike="noStrike" baseline="0" dirty="0">
                <a:latin typeface="TimesNewRomanPSMT"/>
                <a:ea typeface="宋体" panose="02010600030101010101" pitchFamily="2" charset="-122"/>
              </a:rPr>
              <a:t>x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x + 1</a:t>
            </a:r>
            <a:r>
              <a:rPr lang="zh-CN" altLang="en-US" sz="1800" b="0" i="0" u="none" strike="noStrike" baseline="0" dirty="0">
                <a:latin typeface="宋体" panose="02010600030101010101" pitchFamily="2" charset="-122"/>
                <a:ea typeface="宋体" panose="02010600030101010101" pitchFamily="2" charset="-122"/>
              </a:rPr>
              <a:t>当作</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对待。</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1.</a:t>
            </a:r>
            <a:r>
              <a:rPr lang="zh-CN" altLang="en-US" dirty="0"/>
              <a:t>在</a:t>
            </a:r>
            <a:r>
              <a:rPr lang="en-US" altLang="zh-CN" dirty="0"/>
              <a:t>UNIX</a:t>
            </a:r>
            <a:r>
              <a:rPr lang="zh-CN" altLang="en-US" dirty="0"/>
              <a:t>系统上编辑</a:t>
            </a:r>
            <a:endParaRPr lang="zh-CN" altLang="en-US" dirty="0"/>
          </a:p>
          <a:p>
            <a:endParaRPr lang="en-US" altLang="zh-CN" dirty="0"/>
          </a:p>
          <a:p>
            <a:r>
              <a:rPr lang="en-US" altLang="zh-CN" dirty="0"/>
              <a:t>UNIX   C</a:t>
            </a:r>
            <a:r>
              <a:rPr lang="zh-CN" altLang="en-US" dirty="0"/>
              <a:t>没有自己的编辑器，但是可以使用通用的</a:t>
            </a:r>
            <a:r>
              <a:rPr lang="en-US" altLang="zh-CN" dirty="0"/>
              <a:t>UNIX</a:t>
            </a:r>
            <a:r>
              <a:rPr lang="zh-CN" altLang="en-US" dirty="0"/>
              <a:t>编辑器，如</a:t>
            </a:r>
            <a:r>
              <a:rPr lang="en-US" altLang="zh-CN" dirty="0"/>
              <a:t>emacs</a:t>
            </a:r>
            <a:r>
              <a:rPr lang="zh-CN" altLang="en-US" dirty="0"/>
              <a:t>、</a:t>
            </a:r>
            <a:r>
              <a:rPr lang="en-US" altLang="zh-CN" dirty="0" err="1"/>
              <a:t>jove</a:t>
            </a:r>
            <a:r>
              <a:rPr lang="zh-CN" altLang="en-US" dirty="0"/>
              <a:t>、</a:t>
            </a:r>
            <a:r>
              <a:rPr lang="en-US" altLang="zh-CN" dirty="0"/>
              <a:t>vi</a:t>
            </a:r>
            <a:r>
              <a:rPr lang="zh-CN" altLang="en-US" dirty="0"/>
              <a:t>或</a:t>
            </a:r>
            <a:r>
              <a:rPr lang="en-US" altLang="zh-CN" dirty="0"/>
              <a:t>X Window System</a:t>
            </a:r>
            <a:endParaRPr lang="en-US" altLang="zh-CN" dirty="0"/>
          </a:p>
          <a:p>
            <a:r>
              <a:rPr lang="zh-CN" altLang="en-US" dirty="0"/>
              <a:t>文本编辑器。</a:t>
            </a:r>
            <a:endParaRPr lang="zh-CN" altLang="en-US" dirty="0"/>
          </a:p>
          <a:p>
            <a:endParaRPr lang="en-US" altLang="zh-CN" dirty="0"/>
          </a:p>
          <a:p>
            <a:endParaRPr lang="en-US" altLang="zh-CN" dirty="0"/>
          </a:p>
          <a:p>
            <a:r>
              <a:rPr lang="zh-CN" altLang="en-US" dirty="0"/>
              <a:t>作为程序员，要负责输入正确的程序和为储存该程序的文件起一个合适的文件名。如前所述，文件名应</a:t>
            </a:r>
            <a:endParaRPr lang="en-US" altLang="zh-CN" dirty="0"/>
          </a:p>
          <a:p>
            <a:r>
              <a:rPr lang="zh-CN" altLang="en-US" dirty="0"/>
              <a:t>该以</a:t>
            </a:r>
            <a:r>
              <a:rPr lang="en-US" altLang="zh-CN" dirty="0"/>
              <a:t>.c</a:t>
            </a:r>
            <a:r>
              <a:rPr lang="zh-CN" altLang="en-US" dirty="0"/>
              <a:t>结尾。注意，</a:t>
            </a:r>
            <a:r>
              <a:rPr lang="en-US" altLang="zh-CN" dirty="0"/>
              <a:t>UNIX</a:t>
            </a:r>
            <a:r>
              <a:rPr lang="zh-CN" altLang="en-US" dirty="0"/>
              <a:t>区分大小写。因此，</a:t>
            </a:r>
            <a:r>
              <a:rPr lang="en-US" altLang="zh-CN" dirty="0" err="1"/>
              <a:t>budget.c</a:t>
            </a:r>
            <a:r>
              <a:rPr lang="zh-CN" altLang="en-US" dirty="0"/>
              <a:t>、</a:t>
            </a:r>
            <a:r>
              <a:rPr lang="en-US" altLang="zh-CN" dirty="0" err="1"/>
              <a:t>BUDGET.c</a:t>
            </a:r>
            <a:r>
              <a:rPr lang="zh-CN" altLang="en-US" dirty="0"/>
              <a:t>和</a:t>
            </a:r>
            <a:r>
              <a:rPr lang="en-US" altLang="zh-CN" dirty="0" err="1"/>
              <a:t>Budget.c</a:t>
            </a:r>
            <a:r>
              <a:rPr lang="zh-CN" altLang="en-US" dirty="0"/>
              <a:t>是</a:t>
            </a:r>
            <a:r>
              <a:rPr lang="en-US" altLang="zh-CN" dirty="0"/>
              <a:t>3</a:t>
            </a:r>
            <a:r>
              <a:rPr lang="zh-CN" altLang="en-US" dirty="0"/>
              <a:t>个不同但都有效的</a:t>
            </a:r>
            <a:r>
              <a:rPr lang="en-US" altLang="zh-CN" dirty="0"/>
              <a:t>C</a:t>
            </a:r>
            <a:r>
              <a:rPr lang="zh-CN" altLang="en-US" dirty="0"/>
              <a:t>源</a:t>
            </a:r>
            <a:endParaRPr lang="en-US" altLang="zh-CN" dirty="0"/>
          </a:p>
          <a:p>
            <a:r>
              <a:rPr lang="zh-CN" altLang="en-US" dirty="0"/>
              <a:t>文件名。但是</a:t>
            </a:r>
            <a:r>
              <a:rPr lang="en-US" altLang="zh-CN" dirty="0"/>
              <a:t>BUDGET.C</a:t>
            </a:r>
            <a:r>
              <a:rPr lang="zh-CN" altLang="en-US" dirty="0"/>
              <a:t>是无效文件名，因为该名称的扩展名使用了大写</a:t>
            </a:r>
            <a:r>
              <a:rPr lang="en-US" altLang="zh-CN" dirty="0"/>
              <a:t>C</a:t>
            </a:r>
            <a:r>
              <a:rPr lang="zh-CN" altLang="en-US" dirty="0"/>
              <a:t>而不是小写</a:t>
            </a:r>
            <a:r>
              <a:rPr lang="en-US" altLang="zh-CN" dirty="0"/>
              <a:t>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最后，递增运算符还有一个在某些场合特别有用的特性。我们通过程序清单</a:t>
            </a:r>
            <a:r>
              <a:rPr lang="en-US" altLang="zh-CN" sz="1800" b="0" i="0" u="none" strike="noStrike" baseline="0" dirty="0">
                <a:latin typeface="TimesNewRomanPSMT"/>
                <a:ea typeface="宋体" panose="02010600030101010101" pitchFamily="2" charset="-122"/>
              </a:rPr>
              <a:t>5.11</a:t>
            </a:r>
            <a:r>
              <a:rPr lang="zh-CN" altLang="en-US" sz="1800" b="0" i="0" u="none" strike="noStrike" baseline="0" dirty="0">
                <a:latin typeface="宋体" panose="02010600030101010101" pitchFamily="2" charset="-122"/>
                <a:ea typeface="宋体" panose="02010600030101010101" pitchFamily="2" charset="-122"/>
              </a:rPr>
              <a:t>来说明。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5.11 </a:t>
            </a:r>
            <a:r>
              <a:rPr lang="en-US" altLang="zh-CN" sz="1800" b="1" i="0" u="none" strike="noStrike" baseline="0" dirty="0" err="1">
                <a:latin typeface="TimesNewRomanPS-BoldMT"/>
                <a:ea typeface="宋体" panose="02010600030101010101" pitchFamily="2" charset="-122"/>
              </a:rPr>
              <a:t>post_pre.c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post_pre.c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前缀和后缀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a_post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pre_b</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a_post</a:t>
            </a:r>
            <a:r>
              <a:rPr lang="en-US" altLang="zh-CN" sz="1800" b="0" i="0" u="none" strike="noStrike" baseline="0" dirty="0">
                <a:latin typeface="TimesNewRomanPSMT"/>
              </a:rPr>
              <a:t> = 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后缀递增</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pre_b</a:t>
            </a:r>
            <a:r>
              <a:rPr lang="en-US" altLang="zh-CN" sz="1800" b="0" i="0" u="none" strike="noStrike" baseline="0" dirty="0">
                <a:latin typeface="TimesNewRomanPSMT"/>
              </a:rPr>
              <a:t> = ++b;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前缀递增</a:t>
            </a:r>
            <a:endParaRPr lang="en-US" altLang="zh-CN" b="1" dirty="0">
              <a:latin typeface="TimesNewRomanPSMT"/>
              <a:ea typeface="宋体" panose="02010600030101010101" pitchFamily="2" charset="-122"/>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printf("a</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a_post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b</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pre_b</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("%1d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a_post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pre_b</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b="1" dirty="0">
              <a:latin typeface="TimesNewRomanPSMT"/>
              <a:ea typeface="宋体" panose="02010600030101010101" pitchFamily="2" charset="-122"/>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如果你的编译器没问题，那么程序的输出应该是：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a_post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pre_b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都递增了</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err="1">
                <a:latin typeface="TimesNewRomanPSMT"/>
                <a:ea typeface="宋体" panose="02010600030101010101" pitchFamily="2" charset="-122"/>
              </a:rPr>
              <a:t>a_post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递增之前的值，而</a:t>
            </a:r>
            <a:r>
              <a:rPr lang="en-US" altLang="zh-CN" sz="1800" b="0" i="0" u="none" strike="noStrike" baseline="0" dirty="0" err="1">
                <a:latin typeface="TimesNewRomanPSMT"/>
                <a:ea typeface="宋体" panose="02010600030101010101" pitchFamily="2" charset="-122"/>
              </a:rPr>
              <a:t>b_pre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递增之后的值。这就是</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的前缀形式和后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缀形式的区别（见图</a:t>
            </a:r>
            <a:r>
              <a:rPr lang="en-US" altLang="zh-CN" sz="1800" b="0" i="0" u="none" strike="noStrike" baseline="0" dirty="0">
                <a:latin typeface="TimesNewRomanPSMT"/>
                <a:ea typeface="宋体" panose="02010600030101010101" pitchFamily="2" charset="-122"/>
              </a:rPr>
              <a:t>5.5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TimesNewRomanPSMT"/>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959634" y="3933544"/>
            <a:ext cx="4272732" cy="2721149"/>
          </a:xfrm>
          <a:prstGeom prst="rect">
            <a:avLst/>
          </a:prstGeom>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a_post</a:t>
            </a:r>
            <a:r>
              <a:rPr lang="en-US" altLang="zh-CN" sz="1800" b="0" i="0" u="none" strike="noStrike" baseline="0" dirty="0">
                <a:latin typeface="TimesNewRomanPSMT"/>
              </a:rPr>
              <a:t> = 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后缀：使用</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的值</a:t>
            </a:r>
            <a:r>
              <a:rPr lang="zh-CN" altLang="en-US" dirty="0">
                <a:latin typeface="宋体" panose="02010600030101010101" pitchFamily="2" charset="-122"/>
                <a:ea typeface="宋体" panose="02010600030101010101" pitchFamily="2" charset="-122"/>
              </a:rPr>
              <a:t>之</a:t>
            </a:r>
            <a:r>
              <a:rPr lang="zh-CN" altLang="en-US" sz="1800" b="0" i="0" u="none" strike="noStrike" baseline="0" dirty="0">
                <a:latin typeface="宋体" panose="02010600030101010101" pitchFamily="2" charset="-122"/>
                <a:ea typeface="宋体" panose="02010600030101010101" pitchFamily="2" charset="-122"/>
              </a:rPr>
              <a:t>后，递增</a:t>
            </a:r>
            <a:r>
              <a:rPr lang="en-US" altLang="zh-CN" sz="1800" b="0" i="0" u="none" strike="noStrike" baseline="0" dirty="0">
                <a:latin typeface="TimesNewRomanPSMT"/>
                <a:ea typeface="宋体" panose="02010600030101010101" pitchFamily="2" charset="-122"/>
              </a:rPr>
              <a:t>a</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b_pre</a:t>
            </a:r>
            <a:r>
              <a:rPr lang="en-US" altLang="zh-CN" sz="1800" b="0" i="0" u="none" strike="noStrike" baseline="0" dirty="0">
                <a:latin typeface="TimesNewRomanPSMT"/>
              </a:rPr>
              <a:t>= ++b;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前缀：使用</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的值之前，递增</a:t>
            </a:r>
            <a:r>
              <a:rPr lang="en-US" altLang="zh-CN" sz="1800" b="0" i="0" u="none" strike="noStrike" baseline="0" dirty="0">
                <a:latin typeface="TimesNewRomanPSMT"/>
                <a:ea typeface="宋体" panose="02010600030101010101" pitchFamily="2" charset="-122"/>
              </a:rPr>
              <a:t>b</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b="1"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单独使用递增运算符时（如，</a:t>
            </a:r>
            <a:r>
              <a:rPr lang="en-US" altLang="zh-CN" sz="1800" b="0" i="0" u="none" strike="noStrike" baseline="0" dirty="0">
                <a:latin typeface="TimesNewRomanPSMT"/>
                <a:ea typeface="宋体" panose="02010600030101010101" pitchFamily="2" charset="-122"/>
              </a:rPr>
              <a:t>ego++;</a:t>
            </a:r>
            <a:r>
              <a:rPr lang="zh-CN" altLang="en-US" sz="1800" b="0" i="0" u="none" strike="noStrike" baseline="0" dirty="0">
                <a:latin typeface="宋体" panose="02010600030101010101" pitchFamily="2" charset="-122"/>
                <a:ea typeface="宋体" panose="02010600030101010101" pitchFamily="2" charset="-122"/>
              </a:rPr>
              <a:t>），使用哪种形式都没关系。但是，当运算符和运算对象是更复杂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表达式的一部分时（如上面的示例），使用前缀或后缀的效果不同。例如，我们曾经建议用下面的代码：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(++shoe &lt; 18.5)</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该测试条件相当于提供了一个鞋子尺码到</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的表。如果使用</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++shoes</a:t>
            </a:r>
            <a:r>
              <a:rPr lang="zh-CN" altLang="en-US" sz="1800" b="0" i="0" u="none" strike="noStrike" baseline="0" dirty="0">
                <a:latin typeface="宋体" panose="02010600030101010101" pitchFamily="2" charset="-122"/>
                <a:ea typeface="宋体" panose="02010600030101010101" pitchFamily="2" charset="-122"/>
              </a:rPr>
              <a:t>，尺码表会增至</a:t>
            </a:r>
            <a:r>
              <a:rPr lang="en-US" altLang="zh-CN" sz="1800" b="0" i="0" u="none" strike="noStrike" baseline="0" dirty="0">
                <a:latin typeface="TimesNewRomanPSMT"/>
                <a:ea typeface="宋体" panose="02010600030101010101" pitchFamily="2" charset="-122"/>
              </a:rPr>
              <a:t>19</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shoe</a:t>
            </a:r>
            <a:r>
              <a:rPr lang="zh-CN" altLang="en-US" sz="1800" b="0" i="0" u="none" strike="noStrike" baseline="0" dirty="0">
                <a:latin typeface="宋体" panose="02010600030101010101" pitchFamily="2" charset="-122"/>
                <a:ea typeface="宋体" panose="02010600030101010101" pitchFamily="2" charset="-122"/>
              </a:rPr>
              <a:t>会在与</a:t>
            </a:r>
            <a:r>
              <a:rPr lang="en-US" altLang="zh-CN" sz="1800" b="0" i="0" u="none" strike="noStrike" baseline="0" dirty="0">
                <a:latin typeface="TimesNewRomanPSMT"/>
                <a:ea typeface="宋体" panose="02010600030101010101" pitchFamily="2" charset="-122"/>
              </a:rPr>
              <a:t>18.5</a:t>
            </a:r>
            <a:r>
              <a:rPr lang="zh-CN" altLang="en-US" sz="1800" b="0" i="0" u="none" strike="noStrike" baseline="0" dirty="0">
                <a:latin typeface="宋体" panose="02010600030101010101" pitchFamily="2" charset="-122"/>
                <a:ea typeface="宋体" panose="02010600030101010101" pitchFamily="2" charset="-122"/>
              </a:rPr>
              <a:t>进行比较之后才递增，而不是先递增再比较。</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当然，使用下面这种形式也没错：</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shoe = shoe + 1;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只不过，有人会怀疑你是否是真正的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在学习本书的过程中，应多留意使用递增运算符的例子。自己思考是否能互换使用前缀和后缀形式，或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者当前环境是否只能使用某种形式。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如果使用前缀形式和后缀形式会对代码产生不同的影响，那么最为明智的是不要那样使用它们。例如，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不要使用下面的语句：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 = ++</a:t>
            </a:r>
            <a:r>
              <a:rPr lang="en-US" altLang="zh-CN" sz="1800" b="0" i="0" u="none" strike="noStrike" baseline="0" dirty="0" err="1">
                <a:latin typeface="TimesNewRomanPSMT"/>
              </a:rPr>
              <a:t>i</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如果使用</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，会得到不同的结果</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应该使用下列语句：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 = </a:t>
            </a:r>
            <a:r>
              <a:rPr lang="en-US" altLang="zh-CN" sz="1800" b="0" i="0" u="none" strike="noStrike" baseline="0" dirty="0" err="1">
                <a:latin typeface="TimesNewRomanPSMT"/>
              </a:rPr>
              <a:t>i</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如果第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行使用的是</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，并不会影响</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5.3.3 </a:t>
            </a:r>
            <a:r>
              <a:rPr lang="zh-CN" altLang="en-US" dirty="0"/>
              <a:t>递增</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尽管如此，有时小心翼翼地使用会更有意思。所以，本书会根据实际情况，采用不同的写法。</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5.3.4 </a:t>
            </a:r>
            <a:r>
              <a:rPr lang="zh-CN" altLang="en-US" dirty="0"/>
              <a:t>递减</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每种形式的递增运算符都有一个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递减运算符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decrement operator</a:t>
            </a:r>
            <a:r>
              <a:rPr lang="zh-CN" altLang="en-US" sz="1800" b="0" i="0" u="none" strike="noStrike" baseline="0" dirty="0">
                <a:latin typeface="宋体" panose="02010600030101010101" pitchFamily="2" charset="-122"/>
                <a:ea typeface="宋体" panose="02010600030101010101" pitchFamily="2" charset="-122"/>
              </a:rPr>
              <a:t>）与之对应，用</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即可：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--count; // </a:t>
            </a:r>
            <a:r>
              <a:rPr lang="zh-CN" altLang="en-US" sz="1800" b="0" i="0" u="none" strike="noStrike" baseline="0" dirty="0">
                <a:latin typeface="宋体" panose="02010600030101010101" pitchFamily="2" charset="-122"/>
                <a:ea typeface="宋体" panose="02010600030101010101" pitchFamily="2" charset="-122"/>
              </a:rPr>
              <a:t>前缀形式的递减运算符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count--; // </a:t>
            </a:r>
            <a:r>
              <a:rPr lang="zh-CN" altLang="en-US" sz="1800" b="0" i="0" u="none" strike="noStrike" baseline="0" dirty="0">
                <a:latin typeface="宋体" panose="02010600030101010101" pitchFamily="2" charset="-122"/>
                <a:ea typeface="宋体" panose="02010600030101010101" pitchFamily="2" charset="-122"/>
              </a:rPr>
              <a:t>后缀形式的递减运算符</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5.3.4 </a:t>
            </a:r>
            <a:r>
              <a:rPr lang="zh-CN" altLang="en-US" dirty="0"/>
              <a:t>递减</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5.12</a:t>
            </a:r>
            <a:r>
              <a:rPr lang="zh-CN" altLang="en-US" sz="1800" b="0" i="0" u="none" strike="noStrike" baseline="0" dirty="0">
                <a:latin typeface="宋体" panose="02010600030101010101" pitchFamily="2" charset="-122"/>
                <a:ea typeface="宋体" panose="02010600030101010101" pitchFamily="2" charset="-122"/>
              </a:rPr>
              <a:t>演示了计算机可以是位出色的填词家。</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5.12 </a:t>
            </a:r>
            <a:r>
              <a:rPr lang="en-US" altLang="zh-CN" sz="1800" b="1" i="0" u="none" strike="noStrike" baseline="0" dirty="0" err="1">
                <a:latin typeface="TimesNewRomanPS-BoldMT"/>
                <a:ea typeface="宋体" panose="02010600030101010101" pitchFamily="2" charset="-122"/>
              </a:rPr>
              <a:t>bottles.c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dirty="0">
              <a:latin typeface="TimesNewRomanPSMT"/>
              <a:ea typeface="宋体" panose="02010600030101010101" pitchFamily="2" charset="-122"/>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5.3.4 </a:t>
            </a:r>
            <a:r>
              <a:rPr lang="zh-CN" altLang="en-US" dirty="0"/>
              <a:t>递减</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("Take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down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around,\n");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water!\n\n",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假设我们在</a:t>
            </a:r>
            <a:r>
              <a:rPr lang="en-US" altLang="zh-CN" dirty="0"/>
              <a:t>vi</a:t>
            </a:r>
            <a:r>
              <a:rPr lang="zh-CN" altLang="en-US" dirty="0"/>
              <a:t>编译器中编写了下面的程序，并将其储存在</a:t>
            </a:r>
            <a:r>
              <a:rPr lang="en-US" altLang="zh-CN" dirty="0" err="1"/>
              <a:t>inform.c</a:t>
            </a:r>
            <a:r>
              <a:rPr lang="zh-CN" altLang="en-US" dirty="0"/>
              <a:t>文件中：</a:t>
            </a:r>
            <a:endParaRPr lang="zh-CN" altLang="en-US" dirty="0"/>
          </a:p>
          <a:p>
            <a:endParaRPr lang="en-US" altLang="zh-CN"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err="1"/>
              <a:t>	printf</a:t>
            </a:r>
            <a:r>
              <a:rPr lang="en-US" altLang="zh-CN" dirty="0"/>
              <a:t>("A</a:t>
            </a:r>
            <a:r>
              <a:rPr lang="zh-CN" altLang="en-US" dirty="0"/>
              <a:t>　</a:t>
            </a:r>
            <a:r>
              <a:rPr lang="en-US" altLang="zh-CN" dirty="0"/>
              <a:t>.c</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end</a:t>
            </a:r>
            <a:r>
              <a:rPr lang="zh-CN" altLang="en-US" dirty="0"/>
              <a:t>　</a:t>
            </a:r>
            <a:r>
              <a:rPr lang="en-US" altLang="zh-CN" dirty="0"/>
              <a:t>a</a:t>
            </a:r>
            <a:r>
              <a:rPr lang="zh-CN" altLang="en-US" dirty="0"/>
              <a:t>　</a:t>
            </a:r>
            <a:r>
              <a:rPr lang="en-US" altLang="zh-CN" dirty="0"/>
              <a:t>C</a:t>
            </a:r>
            <a:r>
              <a:rPr lang="zh-CN" altLang="en-US" dirty="0"/>
              <a:t>　</a:t>
            </a:r>
            <a:r>
              <a:rPr lang="en-US" altLang="zh-CN" dirty="0"/>
              <a:t>program</a:t>
            </a:r>
            <a:r>
              <a:rPr lang="zh-CN" altLang="en-US" dirty="0"/>
              <a:t>　</a:t>
            </a:r>
            <a:r>
              <a:rPr lang="en-US" altLang="zh-CN" dirty="0"/>
              <a:t>filename.\n");</a:t>
            </a:r>
            <a:endParaRPr lang="en-US" altLang="zh-CN" dirty="0"/>
          </a:p>
          <a:p>
            <a:r>
              <a:rPr lang="en-US" altLang="zh-CN" dirty="0"/>
              <a:t>	return</a:t>
            </a:r>
            <a:r>
              <a:rPr lang="zh-CN" altLang="en-US" dirty="0"/>
              <a:t>　</a:t>
            </a:r>
            <a:r>
              <a:rPr lang="en-US" altLang="zh-CN" dirty="0"/>
              <a:t>0;</a:t>
            </a:r>
            <a:endParaRPr lang="en-US" altLang="zh-CN" dirty="0"/>
          </a:p>
          <a:p>
            <a:r>
              <a:rPr lang="en-US" altLang="zh-CN" dirty="0"/>
              <a:t>}</a:t>
            </a:r>
            <a:endParaRPr lang="en-US" altLang="zh-CN" dirty="0"/>
          </a:p>
          <a:p>
            <a:endParaRPr lang="en-US" altLang="zh-CN" dirty="0"/>
          </a:p>
          <a:p>
            <a:r>
              <a:rPr lang="zh-CN" altLang="en-US" dirty="0"/>
              <a:t>以上文本就是源代码，</a:t>
            </a:r>
            <a:r>
              <a:rPr lang="en-US" altLang="zh-CN" dirty="0" err="1"/>
              <a:t>inform.c</a:t>
            </a:r>
            <a:r>
              <a:rPr lang="zh-CN" altLang="en-US" dirty="0"/>
              <a:t>是源文件。注意，源文件是整个编译过程的开始，不是结束。</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5.3.4 </a:t>
            </a:r>
            <a:r>
              <a:rPr lang="zh-CN" altLang="en-US" dirty="0"/>
              <a:t>递减</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该程序的输出如下（篇幅有限，省略了中间大部分输出）：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Take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down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around,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Take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down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pass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around,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bottles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 bottles of spring water on the wall, 1 bottles of spring water!</a:t>
            </a:r>
            <a:endParaRPr lang="en-US" altLang="zh-CN" sz="1800" b="0" i="0" u="none" strike="noStrike" baseline="0" dirty="0">
              <a:latin typeface="TimesNewRomanPSMT"/>
            </a:endParaRPr>
          </a:p>
          <a:p>
            <a:pPr algn="l"/>
            <a:r>
              <a:rPr lang="en-US" altLang="zh-CN" sz="1800" b="0" i="0" u="none" strike="noStrike" baseline="0" dirty="0">
                <a:latin typeface="TimesNewRomanPSMT"/>
              </a:rPr>
              <a:t>Take one down and pass it around,</a:t>
            </a:r>
            <a:endParaRPr lang="en-US" altLang="zh-CN" sz="1800" b="0" i="0" u="none" strike="noStrike" baseline="0" dirty="0">
              <a:latin typeface="TimesNewRomanPSMT"/>
            </a:endParaRPr>
          </a:p>
          <a:p>
            <a:pPr algn="l"/>
            <a:r>
              <a:rPr lang="en-US" altLang="zh-CN" sz="1800" b="0" i="0" u="none" strike="noStrike" baseline="0" dirty="0">
                <a:latin typeface="TimesNewRomanPSMT"/>
              </a:rPr>
              <a:t>0 bottles of spring water!</a:t>
            </a:r>
            <a:endParaRPr lang="en-US" altLang="zh-CN" dirty="0">
              <a:latin typeface="TimesNewRomanPSMT"/>
              <a:ea typeface="宋体" panose="02010600030101010101" pitchFamily="2" charset="-122"/>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5.3.4 </a:t>
            </a:r>
            <a:r>
              <a:rPr lang="zh-CN" altLang="en-US" dirty="0"/>
              <a:t>递减</a:t>
            </a:r>
            <a:r>
              <a:rPr lang="zh-CN" altLang="en-US"/>
              <a:t>运算符：</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显然，这位填词家在复数的表达上有点问题。在学完第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章中的条件运算符后，可以解决这个问题。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顺带一提，</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运算符表示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大于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运算符表示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，它们都是关系运算符（</a:t>
            </a:r>
            <a:r>
              <a:rPr lang="en-US" altLang="zh-CN" sz="1800" b="0" i="0" u="none" strike="noStrike" baseline="0" dirty="0">
                <a:latin typeface="TimesNewRomanPSMT"/>
                <a:ea typeface="宋体" panose="02010600030101010101" pitchFamily="2" charset="-122"/>
              </a:rPr>
              <a:t>relational operator</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我们将在第</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章中详细介绍关系运算符。</a:t>
            </a:r>
            <a:endParaRPr lang="en-US" altLang="zh-CN" dirty="0">
              <a:latin typeface="TimesNewRomanPSMT"/>
              <a:ea typeface="宋体" panose="02010600030101010101" pitchFamily="2" charset="-122"/>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5.3.5 </a:t>
            </a:r>
            <a:r>
              <a:rPr lang="zh-CN" altLang="en-US" dirty="0"/>
              <a:t>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递增运算符和递减运算符都有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很高的结合优先级</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只有圆括号的优先级比它们高</a:t>
            </a:r>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a:latin typeface="TimesNewRomanPSMT"/>
                <a:ea typeface="宋体" panose="02010600030101010101" pitchFamily="2" charset="-122"/>
              </a:rPr>
              <a:t>x*y++</a:t>
            </a:r>
            <a:r>
              <a:rPr lang="zh-CN" altLang="en-US" sz="1800" b="0" i="0" u="none" strike="noStrike" baseline="0" dirty="0">
                <a:latin typeface="宋体" panose="02010600030101010101" pitchFamily="2" charset="-122"/>
                <a:ea typeface="宋体" panose="02010600030101010101" pitchFamily="2" charset="-122"/>
              </a:rPr>
              <a:t>表示的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(x)*(y++)</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x+y</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。不过后者无效，因为递增和递减运算符只能影响一个变量（或者，更普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遍地说，只能影响一个可修改的左值），而组合</a:t>
            </a:r>
            <a:r>
              <a:rPr lang="en-US" altLang="zh-CN" sz="1800" b="0" i="0" u="none" strike="noStrike" baseline="0" dirty="0">
                <a:latin typeface="TimesNewRomanPSMT"/>
                <a:ea typeface="宋体" panose="02010600030101010101" pitchFamily="2" charset="-122"/>
              </a:rPr>
              <a:t>x*y</a:t>
            </a:r>
            <a:r>
              <a:rPr lang="zh-CN" altLang="en-US" sz="1800" b="0" i="0" u="none" strike="noStrike" baseline="0" dirty="0">
                <a:latin typeface="宋体" panose="02010600030101010101" pitchFamily="2" charset="-122"/>
                <a:ea typeface="宋体" panose="02010600030101010101" pitchFamily="2" charset="-122"/>
              </a:rPr>
              <a:t>本身不是可修改的左值。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5.3.5 </a:t>
            </a:r>
            <a:r>
              <a:rPr lang="zh-CN" altLang="en-US" dirty="0"/>
              <a:t>优先级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不要混淆这两个运算符的优先级和它们的求值顺序。假设有如下语句：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nextnum</a:t>
            </a:r>
            <a:r>
              <a:rPr lang="en-US" altLang="zh-CN" sz="1800" b="0" i="0" u="none" strike="noStrike" baseline="0" dirty="0">
                <a:latin typeface="TimesNewRomanPSMT"/>
              </a:rPr>
              <a:t> = (y + n++)*6;</a:t>
            </a:r>
            <a:endParaRPr lang="en-US" altLang="zh-CN" sz="1800" b="0" i="0" u="none" strike="noStrike" baseline="0" dirty="0">
              <a:latin typeface="TimesNewRomanPSMT"/>
            </a:endParaRPr>
          </a:p>
          <a:p>
            <a:pPr algn="l"/>
            <a:r>
              <a:rPr lang="en-US" altLang="zh-CN" sz="1800" b="0" i="0" u="none" strike="noStrike" baseline="0" dirty="0" err="1">
                <a:latin typeface="TimesNewRomanPSMT"/>
              </a:rPr>
              <a:t>nextnum</a:t>
            </a:r>
            <a:r>
              <a:rPr lang="zh-CN" altLang="en-US" sz="1800" b="0" i="0" u="none" strike="noStrike" baseline="0" dirty="0">
                <a:latin typeface="宋体" panose="02010600030101010101" pitchFamily="2" charset="-122"/>
                <a:ea typeface="宋体" panose="02010600030101010101" pitchFamily="2" charset="-122"/>
              </a:rPr>
              <a:t>的值是多少？把</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的值带入上面的第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条语句得：</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nextnum</a:t>
            </a:r>
            <a:r>
              <a:rPr lang="en-US" altLang="zh-CN" sz="1800" b="0" i="0" u="none" strike="noStrike" baseline="0" dirty="0">
                <a:latin typeface="TimesNewRomanPSMT"/>
              </a:rPr>
              <a:t> = (2 + 3)*6 = 5*6 = 30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5.3.5 </a:t>
            </a:r>
            <a:r>
              <a:rPr lang="zh-CN" altLang="en-US" dirty="0"/>
              <a:t>优先级</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的值只有在被使用之后才会递增为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。根据优先级的规定，</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只作用于</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，不作用与</a:t>
            </a:r>
            <a:r>
              <a:rPr lang="en-US" altLang="zh-CN" sz="1800" b="0" i="0" u="none" strike="noStrike" baseline="0" dirty="0">
                <a:latin typeface="TimesNewRomanPSMT"/>
                <a:ea typeface="宋体" panose="02010600030101010101" pitchFamily="2" charset="-122"/>
              </a:rPr>
              <a:t>y + n</a:t>
            </a:r>
            <a:r>
              <a:rPr lang="zh-CN" altLang="en-US" sz="1800" b="0" i="0" u="none" strike="noStrike" baseline="0" dirty="0">
                <a:latin typeface="宋体" panose="02010600030101010101" pitchFamily="2" charset="-122"/>
                <a:ea typeface="宋体" panose="02010600030101010101" pitchFamily="2" charset="-122"/>
              </a:rPr>
              <a:t>。除此之外，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根据优先级可以判断何时使用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的值对表达式求值，而递增运算符的性质决定了何时递增</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solidFill>
                  <a:srgbClr val="FF0000"/>
                </a:solidFill>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是表达式的一部分，可将其视为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先使用</a:t>
            </a:r>
            <a:r>
              <a:rPr lang="en-US" altLang="zh-CN" sz="1800" b="0" i="0" u="none" strike="noStrike" baseline="0" dirty="0">
                <a:solidFill>
                  <a:srgbClr val="FF0000"/>
                </a:solidFill>
                <a:latin typeface="TimesNewRomanPSMT"/>
                <a:ea typeface="宋体" panose="02010600030101010101" pitchFamily="2" charset="-122"/>
              </a:rPr>
              <a:t>n</a:t>
            </a:r>
            <a:r>
              <a:rPr lang="zh-CN" altLang="en-US" sz="1800" b="0" i="0" u="none" strike="noStrike" baseline="0" dirty="0">
                <a:solidFill>
                  <a:srgbClr val="FF0000"/>
                </a:solidFill>
                <a:latin typeface="宋体" panose="02010600030101010101" pitchFamily="2" charset="-122"/>
                <a:ea typeface="宋体" panose="02010600030101010101" pitchFamily="2" charset="-122"/>
              </a:rPr>
              <a:t>，再递增</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solidFill>
                  <a:srgbClr val="FF0000"/>
                </a:solidFill>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则表示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先递增</a:t>
            </a:r>
            <a:r>
              <a:rPr lang="en-US" altLang="zh-CN" sz="1800" b="0" i="0" u="none" strike="noStrike" baseline="0" dirty="0">
                <a:solidFill>
                  <a:srgbClr val="FF0000"/>
                </a:solidFill>
                <a:latin typeface="TimesNewRomanPSMT"/>
                <a:ea typeface="宋体" panose="02010600030101010101" pitchFamily="2" charset="-122"/>
              </a:rPr>
              <a:t>n</a:t>
            </a:r>
            <a:r>
              <a:rPr lang="zh-CN" altLang="en-US" sz="1800" b="0" i="0" u="none" strike="noStrike" baseline="0" dirty="0">
                <a:solidFill>
                  <a:srgbClr val="FF0000"/>
                </a:solidFill>
                <a:latin typeface="宋体" panose="02010600030101010101" pitchFamily="2" charset="-122"/>
                <a:ea typeface="宋体" panose="02010600030101010101" pitchFamily="2" charset="-122"/>
              </a:rPr>
              <a:t>，再使用</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如果一次用太多递增运算符，自己都会糊涂。例如，利用递增运算符改进 </a:t>
            </a:r>
            <a:r>
              <a:rPr lang="en-US" altLang="zh-CN" sz="1800" b="0" i="0" u="none" strike="noStrike" baseline="0" dirty="0" err="1">
                <a:latin typeface="TimesNewRomanPSMT"/>
                <a:ea typeface="宋体" panose="02010600030101010101" pitchFamily="2" charset="-122"/>
              </a:rPr>
              <a:t>squares.c</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程序（程序清单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），用下面的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循环替换原程序中的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printf("%10d %10d\n", num, num*num++);</a:t>
            </a:r>
            <a:endParaRPr lang="pt-BR"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这个想法看上去不错。打印</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，然后计算</a:t>
            </a:r>
            <a:r>
              <a:rPr lang="en-US" altLang="zh-CN" sz="1800" b="0" i="0" u="none" strike="noStrike" baseline="0" dirty="0">
                <a:latin typeface="TimesNewRomanPSMT"/>
                <a:ea typeface="宋体" panose="02010600030101010101" pitchFamily="2" charset="-122"/>
              </a:rPr>
              <a:t>num*num</a:t>
            </a:r>
            <a:r>
              <a:rPr lang="zh-CN" altLang="en-US" sz="1800" b="0" i="0" u="none" strike="noStrike" baseline="0" dirty="0">
                <a:latin typeface="宋体" panose="02010600030101010101" pitchFamily="2" charset="-122"/>
                <a:ea typeface="宋体" panose="02010600030101010101" pitchFamily="2" charset="-122"/>
              </a:rPr>
              <a:t>得到平方值，最后把</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。但事实上，修改后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的程序只能在某些系统上能正常运行。该程序的问题是：当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获取待打印的值时，可能先对最后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一个参数（ ）求值，这样在获取其他参数的值之前就递增了</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。所以，本应打印：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却打印成：</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它甚至可能从右往左执行，对最右边的</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作用的</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，对第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和最左边的</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结果打印出：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语言中，编译器可以自行选择先对函数中的哪个参数求值。这样做提高了编译器的效率，但是如果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在函数的参数中使用了递增运算符，就会有一些问题。</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类似这样的语句，也会导致一些麻烦：</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ans = num/2 + 5*(1 + num++);</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同样，该语句的问题是：编译器可能不会按预想的顺序来执行。你可能认为，先计算第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项（</a:t>
            </a:r>
            <a:r>
              <a:rPr lang="en-US" altLang="zh-CN" sz="1800" b="0" i="0" u="none" strike="noStrike" baseline="0" dirty="0">
                <a:latin typeface="TimesNewRomanPSMT"/>
                <a:ea typeface="宋体" panose="02010600030101010101" pitchFamily="2" charset="-122"/>
              </a:rPr>
              <a:t>num/2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接着计算第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项（</a:t>
            </a:r>
            <a:r>
              <a:rPr lang="en-US" altLang="zh-CN" sz="1800" b="0" i="0" u="none" strike="noStrike" baseline="0" dirty="0">
                <a:latin typeface="TimesNewRomanPSMT"/>
                <a:ea typeface="宋体" panose="02010600030101010101" pitchFamily="2" charset="-122"/>
              </a:rPr>
              <a:t>5*(1 + num++)</a:t>
            </a:r>
            <a:r>
              <a:rPr lang="zh-CN" altLang="en-US" sz="1800" b="0" i="0" u="none" strike="noStrike" baseline="0" dirty="0">
                <a:latin typeface="宋体" panose="02010600030101010101" pitchFamily="2" charset="-122"/>
                <a:ea typeface="宋体" panose="02010600030101010101" pitchFamily="2" charset="-122"/>
              </a:rPr>
              <a:t>）。但是，编译器可能先计算第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项，递增</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，然后在</a:t>
            </a:r>
            <a:r>
              <a:rPr lang="en-US" altLang="zh-CN" sz="1800" b="0" i="0" u="none" strike="noStrike" baseline="0" dirty="0">
                <a:latin typeface="TimesNewRomanPSMT"/>
                <a:ea typeface="宋体" panose="02010600030101010101" pitchFamily="2" charset="-122"/>
              </a:rPr>
              <a:t>num/2</a:t>
            </a:r>
            <a:r>
              <a:rPr lang="zh-CN" altLang="en-US" sz="1800" b="0" i="0" u="none" strike="noStrike" baseline="0" dirty="0">
                <a:latin typeface="宋体" panose="02010600030101010101" pitchFamily="2" charset="-122"/>
                <a:ea typeface="宋体" panose="02010600030101010101" pitchFamily="2" charset="-122"/>
              </a:rPr>
              <a:t>中使用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递增后的新值。因此，无法保证编译器到底先计算哪一项。</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还有一种情况，也不确定：</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 = 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 = n++ + 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可以肯定的是，执行完这两条语句后，</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的值会比旧值大</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的值不确定。在对</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求值时，编译器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的旧值（</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）两次，然后把</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两次，这使得</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。或者，编译器使用</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旧值（</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）一次，立即递增</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，再对表达式中的第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使用递增后的新值，然后再递增</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，这使得 </a:t>
            </a:r>
            <a:r>
              <a:rPr lang="en-US" altLang="zh-CN" sz="1800" b="0" i="0" u="none" strike="noStrike" baseline="0" dirty="0">
                <a:latin typeface="TimesNewRomanPSMT"/>
                <a:ea typeface="宋体" panose="02010600030101010101" pitchFamily="2" charset="-122"/>
              </a:rPr>
              <a:t>y </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 </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 </a:t>
            </a:r>
            <a:r>
              <a:rPr lang="zh-CN" altLang="en-US" sz="1800" b="0" i="0" u="none" strike="noStrike" baseline="0" dirty="0">
                <a:latin typeface="宋体" panose="02010600030101010101" pitchFamily="2" charset="-122"/>
                <a:ea typeface="宋体" panose="02010600030101010101" pitchFamily="2" charset="-122"/>
              </a:rPr>
              <a:t>的值为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。两种方案都可行。对于这种情况更精确地说，结果是未定义的，这意味着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标准并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未定义结果应该是什么。</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2.</a:t>
            </a:r>
            <a:r>
              <a:rPr lang="zh-CN" altLang="en-US" dirty="0"/>
              <a:t>在</a:t>
            </a:r>
            <a:r>
              <a:rPr lang="en-US" altLang="zh-CN" dirty="0"/>
              <a:t>UNIX</a:t>
            </a:r>
            <a:r>
              <a:rPr lang="zh-CN" altLang="en-US" dirty="0"/>
              <a:t>系统上编译</a:t>
            </a:r>
            <a:endParaRPr lang="zh-CN" altLang="en-US" dirty="0"/>
          </a:p>
          <a:p>
            <a:endParaRPr lang="en-US" altLang="zh-CN" dirty="0"/>
          </a:p>
          <a:p>
            <a:r>
              <a:rPr lang="zh-CN" altLang="en-US" dirty="0"/>
              <a:t>虽然在我们看来，程序完美无缺，但是对计算机而言，这是一堆乱码。计算机不明白</a:t>
            </a:r>
            <a:r>
              <a:rPr lang="en-US" altLang="zh-CN" dirty="0"/>
              <a:t>#include </a:t>
            </a:r>
            <a:r>
              <a:rPr lang="zh-CN" altLang="en-US" dirty="0"/>
              <a:t>和</a:t>
            </a:r>
            <a:endParaRPr lang="en-US" altLang="zh-CN" dirty="0"/>
          </a:p>
          <a:p>
            <a:r>
              <a:rPr lang="en-US" altLang="zh-CN" dirty="0" err="1"/>
              <a:t>printf</a:t>
            </a:r>
            <a:r>
              <a:rPr lang="zh-CN" altLang="en-US" dirty="0"/>
              <a:t>是什么（也许你现在也不明白，但是学到后面就会明白，而计算机却不会）。如前所述，我们需</a:t>
            </a:r>
            <a:endParaRPr lang="en-US" altLang="zh-CN" dirty="0"/>
          </a:p>
          <a:p>
            <a:r>
              <a:rPr lang="zh-CN" altLang="en-US" dirty="0"/>
              <a:t>要编译器将我们编写的代码（源代码）翻译成计算机能看懂的代码（机器代码）。最后生成的可执行文</a:t>
            </a:r>
            <a:endParaRPr lang="en-US" altLang="zh-CN" dirty="0"/>
          </a:p>
          <a:p>
            <a:r>
              <a:rPr lang="zh-CN" altLang="en-US" dirty="0"/>
              <a:t>件中包含计算机要完成任务所需的所有机器代码。</a:t>
            </a:r>
            <a:endParaRPr lang="en-US" altLang="zh-CN" dirty="0"/>
          </a:p>
          <a:p>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5.3.6 </a:t>
            </a:r>
            <a:r>
              <a:rPr lang="zh-CN" altLang="en-US" dirty="0"/>
              <a:t>不要自作聪明</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遵循以下规则，很容易避免类似的问题：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如果一个变量出现在一个函数的多个参数中，不要对该变量使用递增或递减运算符；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如果一个变量多次出现在一个表达式中，不要对该变量使用递增或递减运算符。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另一方面，对于何时执行递增，</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还是做了一些保证。我们在本章后面的</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副作用和序列点</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中学到序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列点时再来讨论这部分内容。</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 </a:t>
            </a:r>
            <a:r>
              <a:rPr lang="zh-CN" altLang="en-US" dirty="0"/>
              <a:t>表达式和语句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在前几章中，我们已经多次使用了术语</a:t>
            </a:r>
            <a:r>
              <a:rPr lang="zh-CN" altLang="en-US" sz="1800" b="0" i="0" u="none" strike="noStrike" baseline="0" dirty="0">
                <a:solidFill>
                  <a:srgbClr val="FF0000"/>
                </a:solidFill>
                <a:latin typeface="宋体" panose="02010600030101010101" pitchFamily="2" charset="-122"/>
                <a:ea typeface="宋体" panose="02010600030101010101" pitchFamily="2" charset="-122"/>
              </a:rPr>
              <a:t>表达式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）。现在，我们来进一步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学习它们。</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的基本程序步骤由</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语句组成</a:t>
            </a:r>
            <a:r>
              <a:rPr lang="zh-CN" altLang="en-US" sz="1800" b="0" i="0" u="none" strike="noStrike" baseline="0" dirty="0">
                <a:latin typeface="宋体" panose="02010600030101010101" pitchFamily="2" charset="-122"/>
                <a:ea typeface="宋体" panose="02010600030101010101" pitchFamily="2" charset="-122"/>
              </a:rPr>
              <a:t>，而大多数语句都由表达式构成。因此，我们先学习表达式。</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5.4.1 </a:t>
            </a:r>
            <a:r>
              <a:rPr lang="zh-CN" altLang="en-US" dirty="0"/>
              <a:t>表达式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表达式（</a:t>
            </a:r>
            <a:r>
              <a:rPr lang="en-US" altLang="zh-CN" sz="1800" b="0" i="0" u="none" strike="noStrike" baseline="0" dirty="0">
                <a:solidFill>
                  <a:srgbClr val="FF0000"/>
                </a:solidFill>
                <a:latin typeface="TimesNewRomanPSMT"/>
                <a:ea typeface="宋体" panose="02010600030101010101" pitchFamily="2" charset="-122"/>
              </a:rPr>
              <a:t>expression</a:t>
            </a:r>
            <a:r>
              <a:rPr lang="zh-CN" altLang="en-US" sz="1800" b="0" i="0" u="none" strike="noStrike" baseline="0" dirty="0">
                <a:solidFill>
                  <a:srgbClr val="FF0000"/>
                </a:solidFill>
                <a:latin typeface="宋体" panose="02010600030101010101" pitchFamily="2" charset="-122"/>
                <a:ea typeface="宋体" panose="02010600030101010101" pitchFamily="2" charset="-122"/>
              </a:rPr>
              <a:t>）由运算符和运算对象组成</a:t>
            </a:r>
            <a:r>
              <a:rPr lang="zh-CN" altLang="en-US" sz="1800" b="0" i="0" u="none" strike="noStrike" baseline="0" dirty="0">
                <a:latin typeface="宋体" panose="02010600030101010101" pitchFamily="2" charset="-122"/>
                <a:ea typeface="宋体" panose="02010600030101010101" pitchFamily="2" charset="-122"/>
              </a:rPr>
              <a:t>（前面介绍过，运算对象是运算符操作的对象）。最简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单的表达式是一个单独的运算对象，以此为基础可以建立复杂的表达式。下面是一些表达式：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4</a:t>
            </a:r>
            <a:endParaRPr lang="en-US" altLang="zh-CN" sz="1800" b="0" i="0" u="none" strike="noStrike" baseline="0" dirty="0">
              <a:latin typeface="TimesNewRomanPSMT"/>
            </a:endParaRPr>
          </a:p>
          <a:p>
            <a:pPr algn="l"/>
            <a:r>
              <a:rPr lang="en-US" altLang="zh-CN" sz="1800" b="0" i="0" u="none" strike="noStrike" baseline="0" dirty="0">
                <a:latin typeface="TimesNewRomanPSMT"/>
              </a:rPr>
              <a:t>-6</a:t>
            </a:r>
            <a:endParaRPr lang="en-US" altLang="zh-CN" sz="1800" b="0" i="0" u="none" strike="noStrike" baseline="0" dirty="0">
              <a:latin typeface="TimesNewRomanPSMT"/>
            </a:endParaRPr>
          </a:p>
          <a:p>
            <a:pPr algn="l"/>
            <a:r>
              <a:rPr lang="en-US" altLang="zh-CN" sz="1800" b="0" i="0" u="none" strike="noStrike" baseline="0" dirty="0">
                <a:latin typeface="TimesNewRomanPSMT"/>
              </a:rPr>
              <a:t>4+21</a:t>
            </a:r>
            <a:endParaRPr lang="en-US" altLang="zh-CN" sz="1800" b="0" i="0" u="none" strike="noStrike" baseline="0" dirty="0">
              <a:latin typeface="TimesNewRomanPSMT"/>
            </a:endParaRPr>
          </a:p>
          <a:p>
            <a:pPr algn="l"/>
            <a:r>
              <a:rPr lang="pt-BR" altLang="zh-CN" sz="1800" b="0" i="0" u="none" strike="noStrike" baseline="0" dirty="0">
                <a:latin typeface="TimesNewRomanPSMT"/>
              </a:rPr>
              <a:t>a*(b + c/d)/20</a:t>
            </a:r>
            <a:endParaRPr lang="pt-BR" altLang="zh-CN" sz="1800" b="0" i="0" u="none" strike="noStrike" baseline="0" dirty="0">
              <a:latin typeface="TimesNewRomanPSMT"/>
            </a:endParaRPr>
          </a:p>
          <a:p>
            <a:pPr algn="l"/>
            <a:r>
              <a:rPr lang="en-US" altLang="zh-CN" sz="1800" b="0" i="0" u="none" strike="noStrike" baseline="0" dirty="0">
                <a:latin typeface="TimesNewRomanPSMT"/>
              </a:rPr>
              <a:t>q = 5*2</a:t>
            </a:r>
            <a:endParaRPr lang="en-US" altLang="zh-CN" sz="1800" b="0" i="0" u="none" strike="noStrike" baseline="0" dirty="0">
              <a:latin typeface="TimesNewRomanPSMT"/>
            </a:endParaRPr>
          </a:p>
          <a:p>
            <a:pPr algn="l"/>
            <a:r>
              <a:rPr lang="en-US" altLang="zh-CN" sz="1800" b="0" i="0" u="none" strike="noStrike" baseline="0"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5.4.1 </a:t>
            </a:r>
            <a:r>
              <a:rPr lang="zh-CN" altLang="en-US" dirty="0"/>
              <a:t>表达式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如你所见，运算对象可以是常量、变量或二者的组合。一些表达式由子表达式（</a:t>
            </a:r>
            <a:r>
              <a:rPr lang="en-US" altLang="zh-CN" sz="1800" b="0" i="0" u="none" strike="noStrike" baseline="0" dirty="0">
                <a:latin typeface="TimesNewRomanPSMT"/>
                <a:ea typeface="宋体" panose="02010600030101010101" pitchFamily="2" charset="-122"/>
              </a:rPr>
              <a:t>subexpression</a:t>
            </a:r>
            <a:r>
              <a:rPr lang="zh-CN" altLang="en-US" sz="1800" b="0" i="0" u="none" strike="noStrike" baseline="0" dirty="0">
                <a:latin typeface="宋体" panose="02010600030101010101" pitchFamily="2" charset="-122"/>
                <a:ea typeface="宋体" panose="02010600030101010101" pitchFamily="2" charset="-122"/>
              </a:rPr>
              <a:t>）组成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（子表达式即较小的表达式）。例如，</a:t>
            </a:r>
            <a:r>
              <a:rPr lang="en-US" altLang="zh-CN" sz="1800" b="0" i="0" u="none" strike="noStrike" baseline="0" dirty="0">
                <a:latin typeface="TimesNewRomanPSMT"/>
                <a:ea typeface="宋体" panose="02010600030101010101" pitchFamily="2" charset="-122"/>
              </a:rPr>
              <a:t>c/d</a:t>
            </a:r>
            <a:r>
              <a:rPr lang="zh-CN" altLang="en-US" sz="1800" b="0" i="0" u="none" strike="noStrike" baseline="0" dirty="0">
                <a:latin typeface="宋体" panose="02010600030101010101" pitchFamily="2" charset="-122"/>
                <a:ea typeface="宋体" panose="02010600030101010101" pitchFamily="2" charset="-122"/>
              </a:rPr>
              <a:t>是上面例子中</a:t>
            </a:r>
            <a:r>
              <a:rPr lang="en-US" altLang="zh-CN" sz="1800" b="0" i="0" u="none" strike="noStrike" baseline="0" dirty="0">
                <a:latin typeface="TimesNewRomanPSMT"/>
                <a:ea typeface="宋体" panose="02010600030101010101" pitchFamily="2" charset="-122"/>
              </a:rPr>
              <a:t>a*(b + c/d)/20</a:t>
            </a:r>
            <a:r>
              <a:rPr lang="zh-CN" altLang="en-US" sz="1800" b="0" i="0" u="none" strike="noStrike" baseline="0" dirty="0">
                <a:latin typeface="宋体" panose="02010600030101010101" pitchFamily="2" charset="-122"/>
                <a:ea typeface="宋体" panose="02010600030101010101" pitchFamily="2" charset="-122"/>
              </a:rPr>
              <a:t>的子表达式。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5.4.1 </a:t>
            </a:r>
            <a:r>
              <a:rPr lang="zh-CN" altLang="en-US" dirty="0"/>
              <a:t>表达式</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每个表达式都有一个值</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表达式的一个最重要的特性是，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每个表达式都有一个值</a:t>
            </a:r>
            <a:r>
              <a:rPr lang="zh-CN" altLang="en-US" sz="1800" b="0" i="0" u="none" strike="noStrike" baseline="0" dirty="0">
                <a:latin typeface="宋体" panose="02010600030101010101" pitchFamily="2" charset="-122"/>
                <a:ea typeface="宋体" panose="02010600030101010101" pitchFamily="2" charset="-122"/>
              </a:rPr>
              <a:t>。要获得这个值，必须根据运算符优先级规定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的顺序来执行操作。在上面我们列出的表达式中，前几个都很清晰明了。但是，有赋值运算符（</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表达式的值是什么？这些表达式的值与赋值运算符左侧变量的值相同。因此，表达式</a:t>
            </a:r>
            <a:r>
              <a:rPr lang="en-US" altLang="zh-CN" sz="1800" b="0" i="0" u="none" strike="noStrike" baseline="0" dirty="0">
                <a:latin typeface="TimesNewRomanPSMT"/>
                <a:ea typeface="宋体" panose="02010600030101010101" pitchFamily="2" charset="-122"/>
              </a:rPr>
              <a:t>q = 5*2</a:t>
            </a:r>
            <a:r>
              <a:rPr lang="zh-CN" altLang="en-US" sz="1800" b="0" i="0" u="none" strike="noStrike" baseline="0" dirty="0">
                <a:latin typeface="宋体" panose="02010600030101010101" pitchFamily="2" charset="-122"/>
                <a:ea typeface="宋体" panose="02010600030101010101" pitchFamily="2" charset="-122"/>
              </a:rPr>
              <a:t>作为一个整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体的值是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。那么，表达式</a:t>
            </a:r>
            <a:r>
              <a:rPr lang="en-US" altLang="zh-CN" sz="1800" b="0" i="0" u="none" strike="noStrike" baseline="0" dirty="0">
                <a:latin typeface="TimesNewRomanPSMT"/>
                <a:ea typeface="宋体" panose="02010600030101010101" pitchFamily="2" charset="-122"/>
              </a:rPr>
              <a:t>q &gt; 3</a:t>
            </a:r>
            <a:r>
              <a:rPr lang="zh-CN" altLang="en-US" sz="1800" b="0" i="0" u="none" strike="noStrike" baseline="0" dirty="0">
                <a:latin typeface="宋体" panose="02010600030101010101" pitchFamily="2" charset="-122"/>
                <a:ea typeface="宋体" panose="02010600030101010101" pitchFamily="2" charset="-122"/>
              </a:rPr>
              <a:t>的值是多少？这种关系表达式的值不是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就是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，如果条件为真，表达式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；如果条件为假，表达式的值为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5.2</a:t>
            </a:r>
            <a:r>
              <a:rPr lang="zh-CN" altLang="en-US" sz="1800" b="0" i="0" u="none" strike="noStrike" baseline="0" dirty="0">
                <a:latin typeface="宋体" panose="02010600030101010101" pitchFamily="2" charset="-122"/>
                <a:ea typeface="宋体" panose="02010600030101010101" pitchFamily="2" charset="-122"/>
              </a:rPr>
              <a:t>列出了一些表达式及其值：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205990" y="4276725"/>
            <a:ext cx="7780020" cy="1976120"/>
          </a:xfrm>
          <a:prstGeom prst="rect">
            <a:avLst/>
          </a:prstGeom>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5.4.1 </a:t>
            </a:r>
            <a:r>
              <a:rPr lang="zh-CN" altLang="en-US" dirty="0"/>
              <a:t>表达式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虽然最后一个表达式看上去很奇怪，但是在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中完全合法（但不建议使用），因为它是两个子表达式的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和，每个子表达式都有一个值。</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程序的基本构建块。</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一条语句相当于一条完整的计算机指令</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中，大部分语句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a:t>
            </a:r>
            <a:r>
              <a:rPr lang="zh-CN" altLang="en-US" sz="1800" b="0" i="0" u="none" strike="noStrike" baseline="0" dirty="0">
                <a:solidFill>
                  <a:srgbClr val="FF0000"/>
                </a:solidFill>
                <a:latin typeface="宋体" panose="02010600030101010101" pitchFamily="2" charset="-122"/>
                <a:ea typeface="宋体" panose="02010600030101010101" pitchFamily="2" charset="-122"/>
              </a:rPr>
              <a:t>以分号结尾</a:t>
            </a:r>
            <a:r>
              <a:rPr lang="zh-CN" altLang="en-US" sz="1800" b="0" i="0" u="none" strike="noStrike" baseline="0" dirty="0">
                <a:latin typeface="宋体" panose="02010600030101010101" pitchFamily="2" charset="-122"/>
                <a:ea typeface="宋体" panose="02010600030101010101" pitchFamily="2" charset="-122"/>
              </a:rPr>
              <a:t>。因此，</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legs = 4</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只是一个表达式（它可能是一个较大表达式的一部分），而下面的代码则是一条语句：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legs = 4;</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最简单的语句是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空语句</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空语句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把末尾加上一个分号的表达式都看作是一条语句（即，表达式语句）。因此，像下面这样写也没问题：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endParaRPr lang="en-US" altLang="zh-CN" sz="1800" b="0" i="0" u="none" strike="noStrike" baseline="0" dirty="0">
              <a:latin typeface="TimesNewRomanPSMT"/>
            </a:endParaRPr>
          </a:p>
          <a:p>
            <a:pPr algn="l"/>
            <a:r>
              <a:rPr lang="en-US" altLang="zh-CN" sz="1800" b="0" i="0" u="none" strike="noStrike" baseline="0" dirty="0">
                <a:latin typeface="TimesNewRomanPSMT"/>
              </a:rPr>
              <a:t>3 + 4;</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但是，这些语句在程序中什么也不做，不算是真正有用的语句。更确切地说，语句可以改变值或调用函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x = 25;</a:t>
            </a:r>
            <a:endParaRPr lang="en-US" altLang="zh-CN" sz="1800" b="0" i="0" u="none" strike="noStrike" baseline="0" dirty="0">
              <a:latin typeface="TimesNewRomanPSMT"/>
            </a:endParaRPr>
          </a:p>
          <a:p>
            <a:pPr algn="l"/>
            <a:r>
              <a:rPr lang="en-US" altLang="zh-CN" sz="1800" b="0" i="0" u="none" strike="noStrike" baseline="0" dirty="0">
                <a:latin typeface="TimesNewRomanPSMT"/>
              </a:rPr>
              <a:t>++x;</a:t>
            </a:r>
            <a:endParaRPr lang="en-US" altLang="zh-CN" sz="1800" b="0" i="0" u="none" strike="noStrike" baseline="0" dirty="0">
              <a:latin typeface="TimesNewRomanPSMT"/>
            </a:endParaRPr>
          </a:p>
          <a:p>
            <a:pPr algn="l"/>
            <a:r>
              <a:rPr lang="en-US" altLang="zh-CN" sz="1800" b="0" i="0" u="none" strike="noStrike" baseline="0" dirty="0">
                <a:latin typeface="TimesNewRomanPSMT"/>
              </a:rPr>
              <a:t>y = sqrt(x);</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虽然一条语句（或者至少是一条有用的语句）相当于一条完整的指令，但并不是所有的指令都是语句。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考虑下面的语句：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x = 6 + (y = 5);</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该语句中的子表达式</a:t>
            </a:r>
            <a:r>
              <a:rPr lang="en-US" altLang="zh-CN" sz="1800" b="0" i="0" u="none" strike="noStrike" baseline="0" dirty="0">
                <a:latin typeface="TimesNewRomanPSMT"/>
                <a:ea typeface="宋体" panose="02010600030101010101" pitchFamily="2" charset="-122"/>
              </a:rPr>
              <a:t>y = 5</a:t>
            </a:r>
            <a:r>
              <a:rPr lang="zh-CN" altLang="en-US" sz="1800" b="0" i="0" u="none" strike="noStrike" baseline="0" dirty="0">
                <a:latin typeface="宋体" panose="02010600030101010101" pitchFamily="2" charset="-122"/>
                <a:ea typeface="宋体" panose="02010600030101010101" pitchFamily="2" charset="-122"/>
              </a:rPr>
              <a:t>是一条完整的指令，但是它只是语句的一部分。因为一条完整的指令不一定是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一条语句，所以分号用于识别在这种情况下的语句（即，简单语句）。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到目前为止，读者已经见过多种语句（不包括空语句）。程序清单</a:t>
            </a:r>
            <a:r>
              <a:rPr lang="en-US" altLang="zh-CN" sz="1800" b="0" i="0" u="none" strike="noStrike" baseline="0" dirty="0">
                <a:latin typeface="TimesNewRomanPSMT"/>
                <a:ea typeface="宋体" panose="02010600030101010101" pitchFamily="2" charset="-122"/>
              </a:rPr>
              <a:t>5.13</a:t>
            </a:r>
            <a:r>
              <a:rPr lang="zh-CN" altLang="en-US" sz="1800" b="0" i="0" u="none" strike="noStrike" baseline="0" dirty="0">
                <a:latin typeface="宋体" panose="02010600030101010101" pitchFamily="2" charset="-122"/>
                <a:ea typeface="宋体" panose="02010600030101010101" pitchFamily="2" charset="-122"/>
              </a:rPr>
              <a:t>演示了一些常见的语句。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5.13 </a:t>
            </a:r>
            <a:r>
              <a:rPr lang="en-US" altLang="zh-CN" sz="1800" b="1" i="0" u="none" strike="noStrike" baseline="0" dirty="0" err="1">
                <a:latin typeface="TimesNewRomanPS-BoldMT"/>
                <a:ea typeface="宋体" panose="02010600030101010101" pitchFamily="2" charset="-122"/>
              </a:rPr>
              <a:t>addemup.c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000000"/>
                </a:solidFill>
                <a:latin typeface="TimesNewRomanPSMT"/>
              </a:rPr>
              <a:t>/* </a:t>
            </a:r>
            <a:r>
              <a:rPr lang="en-US" altLang="zh-CN" sz="1800" b="0" i="0" u="none" strike="noStrike" baseline="0" dirty="0" err="1">
                <a:solidFill>
                  <a:srgbClr val="000000"/>
                </a:solidFill>
                <a:latin typeface="TimesNewRomanPSMT"/>
              </a:rPr>
              <a:t>addemup.c</a:t>
            </a:r>
            <a:r>
              <a:rPr lang="en-US" altLang="zh-CN" sz="1800" b="0" i="0" u="none" strike="noStrike" baseline="0" dirty="0">
                <a:solidFill>
                  <a:srgbClr val="000000"/>
                </a:solidFill>
                <a:latin typeface="TimesNewRomanPSMT"/>
              </a:rPr>
              <a:t> -- </a:t>
            </a:r>
            <a:r>
              <a:rPr lang="zh-CN" altLang="en-US" sz="1800" b="0" i="0" u="none" strike="noStrike" baseline="0" dirty="0">
                <a:solidFill>
                  <a:srgbClr val="000000"/>
                </a:solidFill>
                <a:latin typeface="宋体" panose="02010600030101010101" pitchFamily="2" charset="-122"/>
                <a:ea typeface="宋体" panose="02010600030101010101" pitchFamily="2" charset="-122"/>
              </a:rPr>
              <a:t>几种常见的语句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#include</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&lt;</a:t>
            </a:r>
            <a:r>
              <a:rPr lang="en-US" altLang="zh-CN" sz="1800" b="0" i="0" u="none" strike="noStrike" baseline="0" dirty="0" err="1">
                <a:solidFill>
                  <a:srgbClr val="000000"/>
                </a:solidFill>
                <a:latin typeface="TimesNewRomanPSMT"/>
                <a:ea typeface="宋体" panose="02010600030101010101" pitchFamily="2" charset="-122"/>
              </a:rPr>
              <a:t>stdio.h</a:t>
            </a:r>
            <a:r>
              <a:rPr lang="en-US" altLang="zh-CN" sz="1800" b="0" i="0" u="none" strike="noStrike" baseline="0" dirty="0">
                <a:solidFill>
                  <a:srgbClr val="000000"/>
                </a:solidFill>
                <a:latin typeface="TimesNewRomanPSMT"/>
                <a:ea typeface="宋体" panose="02010600030101010101" pitchFamily="2" charset="-122"/>
              </a:rPr>
              <a:t>&gt;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int main(void)</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 </a:t>
            </a:r>
            <a:r>
              <a:rPr lang="zh-CN" altLang="en-US" sz="1800" b="0" i="0" u="none" strike="noStrike" baseline="0" dirty="0">
                <a:solidFill>
                  <a:srgbClr val="000000"/>
                </a:solidFill>
                <a:latin typeface="宋体" panose="02010600030101010101" pitchFamily="2" charset="-122"/>
                <a:ea typeface="宋体" panose="02010600030101010101" pitchFamily="2" charset="-122"/>
              </a:rPr>
              <a:t>计算前</a:t>
            </a:r>
            <a:r>
              <a:rPr lang="en-US" altLang="zh-CN" sz="1800" b="0" i="0" u="none" strike="noStrike" baseline="0" dirty="0">
                <a:solidFill>
                  <a:srgbClr val="000000"/>
                </a:solidFill>
                <a:latin typeface="TimesNewRomanPSMT"/>
                <a:ea typeface="宋体" panose="02010600030101010101" pitchFamily="2" charset="-122"/>
              </a:rPr>
              <a:t>20</a:t>
            </a:r>
            <a:r>
              <a:rPr lang="zh-CN" altLang="en-US" sz="1800" b="0" i="0" u="none" strike="noStrike" baseline="0" dirty="0">
                <a:solidFill>
                  <a:srgbClr val="000000"/>
                </a:solidFill>
                <a:latin typeface="宋体" panose="02010600030101010101" pitchFamily="2" charset="-122"/>
                <a:ea typeface="宋体" panose="02010600030101010101" pitchFamily="2" charset="-122"/>
              </a:rPr>
              <a:t>个整数的和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a:t>
            </a:r>
            <a:endParaRPr lang="en-US" altLang="zh-CN" sz="1800" b="0" i="0" u="none" strike="noStrike" baseline="0" dirty="0">
              <a:solidFill>
                <a:srgbClr val="000000"/>
              </a:solidFill>
              <a:latin typeface="TimesNewRomanPSMT"/>
            </a:endParaRPr>
          </a:p>
          <a:p>
            <a:pPr algn="l"/>
            <a:r>
              <a:rPr lang="en-US" altLang="zh-CN" sz="1800" b="0" i="0" u="none" strike="noStrike" baseline="0" dirty="0">
                <a:solidFill>
                  <a:srgbClr val="000000"/>
                </a:solidFill>
                <a:latin typeface="TimesNewRomanPSMT"/>
              </a:rPr>
              <a:t>	int count, sum;</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 </a:t>
            </a:r>
            <a:r>
              <a:rPr lang="zh-CN" altLang="en-US" sz="1800" b="0" i="0" u="none" strike="noStrike" baseline="0" dirty="0">
                <a:solidFill>
                  <a:srgbClr val="000000"/>
                </a:solidFill>
                <a:latin typeface="宋体" panose="02010600030101010101" pitchFamily="2" charset="-122"/>
                <a:ea typeface="宋体" panose="02010600030101010101" pitchFamily="2" charset="-122"/>
              </a:rPr>
              <a:t>声明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count = 0;</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 </a:t>
            </a:r>
            <a:r>
              <a:rPr lang="zh-CN" altLang="en-US" sz="1800" b="0" i="0" u="none" strike="noStrike" baseline="0" dirty="0">
                <a:solidFill>
                  <a:srgbClr val="000000"/>
                </a:solidFill>
                <a:latin typeface="宋体" panose="02010600030101010101" pitchFamily="2" charset="-122"/>
                <a:ea typeface="宋体" panose="02010600030101010101" pitchFamily="2" charset="-122"/>
              </a:rPr>
              <a:t>表达式语句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latin typeface="TimesNewRomanPSMT"/>
              </a:rPr>
              <a:t>	sum = 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表达式语句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以前，</a:t>
            </a:r>
            <a:r>
              <a:rPr lang="en-US" altLang="zh-CN" dirty="0"/>
              <a:t>UNIX C</a:t>
            </a:r>
            <a:r>
              <a:rPr lang="zh-CN" altLang="en-US" dirty="0"/>
              <a:t>编译器要调用语言定义的</a:t>
            </a:r>
            <a:r>
              <a:rPr lang="en-US" altLang="zh-CN" dirty="0"/>
              <a:t>cc</a:t>
            </a:r>
            <a:r>
              <a:rPr lang="zh-CN" altLang="en-US" dirty="0"/>
              <a:t>命令。但是，它没有跟上标准发展的脚步，已经退出了历史</a:t>
            </a:r>
            <a:endParaRPr lang="en-US" altLang="zh-CN" dirty="0"/>
          </a:p>
          <a:p>
            <a:r>
              <a:rPr lang="zh-CN" altLang="en-US" dirty="0"/>
              <a:t>舞台。但是，</a:t>
            </a:r>
            <a:r>
              <a:rPr lang="en-US" altLang="zh-CN" dirty="0"/>
              <a:t>UNIX</a:t>
            </a:r>
            <a:r>
              <a:rPr lang="zh-CN" altLang="en-US" dirty="0"/>
              <a:t>系统提供的</a:t>
            </a:r>
            <a:r>
              <a:rPr lang="en-US" altLang="zh-CN" dirty="0"/>
              <a:t>C</a:t>
            </a:r>
            <a:r>
              <a:rPr lang="zh-CN" altLang="en-US" dirty="0"/>
              <a:t>编译器通常来自一些其他源，然后以</a:t>
            </a:r>
            <a:r>
              <a:rPr lang="en-US" altLang="zh-CN" dirty="0"/>
              <a:t>cc</a:t>
            </a:r>
            <a:r>
              <a:rPr lang="zh-CN" altLang="en-US" dirty="0"/>
              <a:t>命令作为编译器的别名。因此，</a:t>
            </a:r>
            <a:endParaRPr lang="en-US" altLang="zh-CN" dirty="0"/>
          </a:p>
          <a:p>
            <a:r>
              <a:rPr lang="zh-CN" altLang="en-US" dirty="0"/>
              <a:t>虽然在不同的系统中会调用不同的编译器，但用户仍可以继续使用相同的命令。</a:t>
            </a:r>
            <a:endParaRPr lang="en-US" altLang="zh-CN" dirty="0"/>
          </a:p>
          <a:p>
            <a:endParaRPr lang="en-US" altLang="zh-CN" dirty="0"/>
          </a:p>
          <a:p>
            <a:r>
              <a:rPr lang="zh-CN" altLang="en-US" dirty="0"/>
              <a:t>编译</a:t>
            </a:r>
            <a:r>
              <a:rPr lang="en-US" altLang="zh-CN" dirty="0" err="1"/>
              <a:t>inform.c</a:t>
            </a:r>
            <a:r>
              <a:rPr lang="zh-CN" altLang="en-US" dirty="0"/>
              <a:t>，要输入以下命令：</a:t>
            </a:r>
            <a:endParaRPr lang="en-US" altLang="zh-CN" dirty="0"/>
          </a:p>
          <a:p>
            <a:endParaRPr lang="en-US" altLang="zh-CN" dirty="0"/>
          </a:p>
          <a:p>
            <a:r>
              <a:rPr lang="en-US" altLang="zh-CN" dirty="0"/>
              <a:t>cc </a:t>
            </a:r>
            <a:r>
              <a:rPr lang="en-US" altLang="zh-CN" dirty="0" err="1"/>
              <a:t>inform.c</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000000"/>
                </a:solidFill>
                <a:latin typeface="TimesNewRomanPSMT"/>
              </a:rPr>
              <a:t>	while (count++ &lt; 20)</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 </a:t>
            </a:r>
            <a:r>
              <a:rPr lang="zh-CN" altLang="en-US" sz="1800" b="0" i="0" u="none" strike="noStrike" baseline="0" dirty="0">
                <a:solidFill>
                  <a:srgbClr val="000000"/>
                </a:solidFill>
                <a:latin typeface="宋体" panose="02010600030101010101" pitchFamily="2" charset="-122"/>
                <a:ea typeface="宋体" panose="02010600030101010101" pitchFamily="2" charset="-122"/>
              </a:rPr>
              <a:t>迭代语句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sum</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sum</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count;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err="1">
                <a:solidFill>
                  <a:srgbClr val="000000"/>
                </a:solidFill>
                <a:latin typeface="TimesNewRomanPSMT"/>
              </a:rPr>
              <a:t>	printf</a:t>
            </a:r>
            <a:r>
              <a:rPr lang="en-US" altLang="zh-CN" sz="1800" b="0" i="0" u="none" strike="noStrike" baseline="0" dirty="0">
                <a:solidFill>
                  <a:srgbClr val="000000"/>
                </a:solidFill>
                <a:latin typeface="TimesNewRomanPSMT"/>
              </a:rPr>
              <a:t>("sum = %d\n", sum); /* </a:t>
            </a:r>
            <a:r>
              <a:rPr lang="zh-CN" altLang="en-US" sz="1800" b="0" i="0" u="none" strike="noStrike" baseline="0" dirty="0">
                <a:solidFill>
                  <a:srgbClr val="000000"/>
                </a:solidFill>
                <a:latin typeface="宋体" panose="02010600030101010101" pitchFamily="2" charset="-122"/>
                <a:ea typeface="宋体" panose="02010600030101010101" pitchFamily="2" charset="-122"/>
              </a:rPr>
              <a:t>表达式语句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	return 0;</a:t>
            </a:r>
            <a:r>
              <a:rPr lang="zh-CN" altLang="en-US" sz="1800" b="0" i="0" u="none" strike="noStrike" baseline="0" dirty="0">
                <a:solidFill>
                  <a:srgbClr val="000000"/>
                </a:solidFill>
                <a:latin typeface="宋体" panose="02010600030101010101" pitchFamily="2" charset="-122"/>
                <a:ea typeface="宋体" panose="02010600030101010101" pitchFamily="2" charset="-122"/>
              </a:rPr>
              <a:t>　　　　　　　</a:t>
            </a:r>
            <a:r>
              <a:rPr lang="en-US" altLang="zh-CN" sz="1800" b="0" i="0" u="none" strike="noStrike" baseline="0" dirty="0">
                <a:solidFill>
                  <a:srgbClr val="000000"/>
                </a:solidFill>
                <a:latin typeface="TimesNewRomanPSMT"/>
                <a:ea typeface="宋体" panose="02010600030101010101" pitchFamily="2" charset="-122"/>
              </a:rPr>
              <a:t>/* </a:t>
            </a:r>
            <a:r>
              <a:rPr lang="zh-CN" altLang="en-US" sz="1800" b="0" i="0" u="none" strike="noStrike" baseline="0" dirty="0">
                <a:solidFill>
                  <a:srgbClr val="000000"/>
                </a:solidFill>
                <a:latin typeface="宋体" panose="02010600030101010101" pitchFamily="2" charset="-122"/>
                <a:ea typeface="宋体" panose="02010600030101010101" pitchFamily="2" charset="-122"/>
              </a:rPr>
              <a:t>跳转语句　　　　　　　　 </a:t>
            </a:r>
            <a:r>
              <a:rPr lang="zh-CN" altLang="en-US" sz="1800" b="0" i="0" u="none" strike="noStrike" baseline="0" dirty="0">
                <a:solidFill>
                  <a:srgbClr val="000000"/>
                </a:solidFill>
                <a:latin typeface="TimesNewRomanPSMT"/>
                <a:ea typeface="宋体" panose="02010600030101010101" pitchFamily="2" charset="-122"/>
              </a:rPr>
              <a:t>*</a:t>
            </a:r>
            <a:r>
              <a:rPr lang="en-US" altLang="zh-CN" sz="1800" b="0" i="0" u="none" strike="noStrike" baseline="0" dirty="0">
                <a:solidFill>
                  <a:srgbClr val="000000"/>
                </a:solidFill>
                <a:latin typeface="TimesNewRomanPSMT"/>
                <a:ea typeface="宋体" panose="02010600030101010101" pitchFamily="2" charset="-122"/>
              </a:rPr>
              <a:t>/</a:t>
            </a:r>
            <a:endParaRPr lang="en-US" altLang="zh-CN" sz="1800" b="0" i="0" u="none" strike="noStrike" baseline="0" dirty="0">
              <a:solidFill>
                <a:srgbClr val="000000"/>
              </a:solidFill>
              <a:latin typeface="TimesNewRomanPSMT"/>
              <a:ea typeface="宋体" panose="02010600030101010101" pitchFamily="2" charset="-122"/>
            </a:endParaRPr>
          </a:p>
          <a:p>
            <a:pPr algn="l"/>
            <a:r>
              <a:rPr lang="en-US" altLang="zh-CN" sz="1800" b="0" i="0" u="none" strike="noStrike" baseline="0" dirty="0">
                <a:solidFill>
                  <a:srgbClr val="000000"/>
                </a:solidFill>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下面我们讨论程序清单 </a:t>
            </a:r>
            <a:r>
              <a:rPr lang="en-US" altLang="zh-CN" sz="1800" b="0" i="0" u="none" strike="noStrike" baseline="0" dirty="0">
                <a:latin typeface="TimesNewRomanPSMT"/>
                <a:ea typeface="宋体" panose="02010600030101010101" pitchFamily="2" charset="-122"/>
              </a:rPr>
              <a:t>5.13</a:t>
            </a:r>
            <a:r>
              <a:rPr lang="zh-CN" altLang="en-US" sz="1800" b="0" i="0" u="none" strike="noStrike" baseline="0" dirty="0">
                <a:latin typeface="宋体" panose="02010600030101010101" pitchFamily="2" charset="-122"/>
                <a:ea typeface="宋体" panose="02010600030101010101" pitchFamily="2" charset="-122"/>
              </a:rPr>
              <a:t>。到目前为止，相信读者已经很熟悉声明了。尽管如此，我们还是要提醒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读者：声明创建了名称和类型，并为其分配内存位置。注意，声明不是表达式语句。也就是说，如果删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除声明后面的分号，剩下的部分不是一个表达式，也没有值：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port /* </a:t>
            </a:r>
            <a:r>
              <a:rPr lang="zh-CN" altLang="en-US" sz="1800" b="0" i="0" u="none" strike="noStrike" baseline="0" dirty="0">
                <a:latin typeface="宋体" panose="02010600030101010101" pitchFamily="2" charset="-122"/>
                <a:ea typeface="宋体" panose="02010600030101010101" pitchFamily="2" charset="-122"/>
              </a:rPr>
              <a:t>不是表达式，没有值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赋值表达式语句在程序中很常用：它为变量分配一个值。赋值表达式语句的结构是，一个变量名，后面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是一个赋值运算符，再跟着一个表达式，最后以分号结尾。注意，在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循环中有一个赋值表达式语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句。赋值表达式语句是表达式语句的一个示例。</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函数表达式语句会引起函数调用。在该例中，调用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函数打印结果。</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个不同的部分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5.6</a:t>
            </a:r>
            <a:r>
              <a:rPr lang="zh-CN" altLang="en-US" sz="1800" b="0" i="0" u="none" strike="noStrike" baseline="0" dirty="0">
                <a:latin typeface="宋体" panose="02010600030101010101" pitchFamily="2" charset="-122"/>
                <a:ea typeface="宋体" panose="02010600030101010101" pitchFamily="2" charset="-122"/>
              </a:rPr>
              <a:t>）。首先是关键字</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；然后，圆括号中是待测试的条件；最后如果测试条件为真，则执行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循环体中的语句。该例的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循环中只有一条语句。可以是本例那样的一条语句，不需要用花括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号括起来，也可以像其他例子中那样包含多条语句。多条语句需要用花括号括起来。这种语句是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复合语</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句</a:t>
            </a:r>
            <a:r>
              <a:rPr lang="zh-CN" altLang="en-US" sz="1800" b="0" i="0" u="none" strike="noStrike" baseline="0" dirty="0">
                <a:latin typeface="宋体" panose="02010600030101010101" pitchFamily="2" charset="-122"/>
                <a:ea typeface="宋体" panose="02010600030101010101" pitchFamily="2" charset="-122"/>
              </a:rPr>
              <a:t>，稍后马上介绍。</a:t>
            </a:r>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545889" y="3429000"/>
            <a:ext cx="5100222" cy="3103624"/>
          </a:xfrm>
          <a:prstGeom prst="rect">
            <a:avLst/>
          </a:prstGeom>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语句是一种迭代语句，有时也被称为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结构化语句</a:t>
            </a:r>
            <a:r>
              <a:rPr lang="zh-CN" altLang="en-US" sz="1800" b="0" i="0" u="none" strike="noStrike" baseline="0" dirty="0">
                <a:latin typeface="宋体" panose="02010600030101010101" pitchFamily="2" charset="-122"/>
                <a:ea typeface="宋体" panose="02010600030101010101" pitchFamily="2" charset="-122"/>
              </a:rPr>
              <a:t>，因为它的结构比简单的赋值表达式语句复杂。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在后面的章节里，我们会遇到许多这样的语句。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副作用和序列点</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我们再讨论一个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语言的术语</a:t>
            </a:r>
            <a:r>
              <a:rPr lang="zh-CN" altLang="en-US" sz="1800" b="0" i="0" u="none" strike="noStrike" baseline="0" dirty="0">
                <a:solidFill>
                  <a:srgbClr val="FF0000"/>
                </a:solidFill>
                <a:latin typeface="宋体" panose="02010600030101010101" pitchFamily="2" charset="-122"/>
                <a:ea typeface="宋体" panose="02010600030101010101" pitchFamily="2" charset="-122"/>
              </a:rPr>
              <a:t>副作用</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side effect</a:t>
            </a:r>
            <a:r>
              <a:rPr lang="zh-CN" altLang="en-US" sz="1800" b="0" i="0" u="none" strike="noStrike" baseline="0" dirty="0">
                <a:latin typeface="宋体" panose="02010600030101010101" pitchFamily="2" charset="-122"/>
                <a:ea typeface="宋体" panose="02010600030101010101" pitchFamily="2" charset="-122"/>
              </a:rPr>
              <a:t>）。副作用是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对数据对象或文件的修改</a:t>
            </a:r>
            <a:r>
              <a:rPr lang="zh-CN" altLang="en-US" sz="1800" b="0" i="0" u="none" strike="noStrike" baseline="0" dirty="0">
                <a:latin typeface="宋体" panose="02010600030101010101" pitchFamily="2" charset="-122"/>
                <a:ea typeface="宋体" panose="02010600030101010101" pitchFamily="2" charset="-122"/>
              </a:rPr>
              <a:t>。例如，语句：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states = 50;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它的副作用是将变量的值设置为</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。副作用？这似乎更像是主要目的！但是从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语言的角度看，主要目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的是对表达式求值。给出表达式</a:t>
            </a:r>
            <a:r>
              <a:rPr lang="en-US" altLang="zh-CN" sz="1800" b="0" i="0" u="none" strike="noStrike" baseline="0" dirty="0">
                <a:latin typeface="TimesNewRomanPSMT"/>
                <a:ea typeface="宋体" panose="02010600030101010101" pitchFamily="2" charset="-122"/>
              </a:rPr>
              <a:t>4 + 6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会对其求值得</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；给出表达式</a:t>
            </a:r>
            <a:r>
              <a:rPr lang="en-US" altLang="zh-CN" sz="1800" b="0" i="0" u="none" strike="noStrike" baseline="0" dirty="0">
                <a:latin typeface="TimesNewRomanPSMT"/>
                <a:ea typeface="宋体" panose="02010600030101010101" pitchFamily="2" charset="-122"/>
              </a:rPr>
              <a:t>states = 50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会对其求值得</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对该表达式求值的副作用是把变量</a:t>
            </a:r>
            <a:r>
              <a:rPr lang="en-US" altLang="zh-CN" sz="1800" b="0" i="0" u="none" strike="noStrike" baseline="0" dirty="0">
                <a:latin typeface="TimesNewRomanPSMT"/>
                <a:ea typeface="宋体" panose="02010600030101010101" pitchFamily="2" charset="-122"/>
              </a:rPr>
              <a:t>states</a:t>
            </a:r>
            <a:r>
              <a:rPr lang="zh-CN" altLang="en-US" sz="1800" b="0" i="0" u="none" strike="noStrike" baseline="0" dirty="0">
                <a:latin typeface="宋体" panose="02010600030101010101" pitchFamily="2" charset="-122"/>
                <a:ea typeface="宋体" panose="02010600030101010101" pitchFamily="2" charset="-122"/>
              </a:rPr>
              <a:t>的值改为</a:t>
            </a:r>
            <a:r>
              <a:rPr lang="en-US" altLang="zh-CN" sz="1800" b="0" i="0" u="none" strike="noStrike" baseline="0" dirty="0">
                <a:latin typeface="TimesNewRomanPSMT"/>
                <a:ea typeface="宋体" panose="02010600030101010101" pitchFamily="2" charset="-122"/>
              </a:rPr>
              <a:t>50</a:t>
            </a:r>
            <a:r>
              <a:rPr lang="zh-CN" altLang="en-US" sz="1800" b="0" i="0" u="none" strike="noStrike" baseline="0" dirty="0">
                <a:latin typeface="宋体" panose="02010600030101010101" pitchFamily="2" charset="-122"/>
                <a:ea typeface="宋体" panose="02010600030101010101" pitchFamily="2" charset="-122"/>
              </a:rPr>
              <a:t>。跟赋值运算符一样，递增和递减运算符也有副作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用，使用它们的主要目的就是使用其副作用。</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类似地，调用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函数时，它显示的信息其实是副作用（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的返回值是待显示字符的个数）。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序列点</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sequence point</a:t>
            </a:r>
            <a:r>
              <a:rPr lang="zh-CN" altLang="en-US" sz="1800" b="0" i="0" u="none" strike="noStrike" baseline="0" dirty="0">
                <a:latin typeface="宋体" panose="02010600030101010101" pitchFamily="2" charset="-122"/>
                <a:ea typeface="宋体" panose="02010600030101010101" pitchFamily="2" charset="-122"/>
              </a:rPr>
              <a:t>）是程序执行的点，在该点上，所有的副作用都在进入下一步之前发生。在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言中，语句中的分号标记了一个序列点。意思是，在一个语句中，赋值运算符、递增运算符和递减运算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符对运算对象做的改变必须在程序执行下一条语句之前完成。后面我们要讨论的一些运算符也有序列点。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另外，任何一个完整表达式的结束也是一个序列点。</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什么是完整表达式？所谓</a:t>
            </a:r>
            <a:r>
              <a:rPr lang="zh-CN" altLang="en-US" sz="1800" b="0" i="0" u="none" strike="noStrike" baseline="0" dirty="0">
                <a:solidFill>
                  <a:srgbClr val="FF0000"/>
                </a:solidFill>
                <a:latin typeface="宋体" panose="02010600030101010101" pitchFamily="2" charset="-122"/>
                <a:ea typeface="宋体" panose="02010600030101010101" pitchFamily="2" charset="-122"/>
              </a:rPr>
              <a:t>完整表达式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full expression</a:t>
            </a:r>
            <a:r>
              <a:rPr lang="zh-CN" altLang="en-US" sz="1800" b="0" i="0" u="none" strike="noStrike" baseline="0" dirty="0">
                <a:latin typeface="宋体" panose="02010600030101010101" pitchFamily="2" charset="-122"/>
                <a:ea typeface="宋体" panose="02010600030101010101" pitchFamily="2" charset="-122"/>
              </a:rPr>
              <a:t>），就是指这个表达式不是另一个更大表达式的子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表达式。例如，表达式语句中的表达式和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循环中的作为测试条件的表达式，都是完整表达式。</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序列点有助于分析后缀递增何时发生。例如，考虑下面的代码：</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guests);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对于该例，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语言的初学者认为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先使用值，再递增它</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的意思是，在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语句中先使用</a:t>
            </a:r>
            <a:r>
              <a:rPr lang="en-US" altLang="zh-CN" sz="1800" b="0" i="0" u="none" strike="noStrike" baseline="0" dirty="0">
                <a:latin typeface="TimesNewRomanPSMT"/>
                <a:ea typeface="宋体" panose="02010600030101010101" pitchFamily="2" charset="-122"/>
              </a:rPr>
              <a:t>guests</a:t>
            </a:r>
            <a:r>
              <a:rPr lang="zh-CN" altLang="en-US" sz="1800" b="0" i="0" u="none" strike="noStrike" baseline="0" dirty="0">
                <a:latin typeface="宋体" panose="02010600030101010101" pitchFamily="2" charset="-122"/>
                <a:ea typeface="宋体" panose="02010600030101010101" pitchFamily="2" charset="-122"/>
              </a:rPr>
              <a:t>，再递</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增它。但是，表达式</a:t>
            </a:r>
            <a:r>
              <a:rPr lang="en-US" altLang="zh-CN" sz="1800" b="0" i="0" u="none" strike="noStrike" baseline="0" dirty="0">
                <a:latin typeface="TimesNewRomanPSMT"/>
                <a:ea typeface="宋体" panose="02010600030101010101" pitchFamily="2" charset="-122"/>
              </a:rPr>
              <a:t>guests++ &lt; 10</a:t>
            </a:r>
            <a:r>
              <a:rPr lang="zh-CN" altLang="en-US" sz="1800" b="0" i="0" u="none" strike="noStrike" baseline="0" dirty="0">
                <a:latin typeface="宋体" panose="02010600030101010101" pitchFamily="2" charset="-122"/>
                <a:ea typeface="宋体" panose="02010600030101010101" pitchFamily="2" charset="-122"/>
              </a:rPr>
              <a:t>是一个完整的表达式，因为它是</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循环的测试条件，所以该表达式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的结束就是一个序列点。因此，</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保证了在程序转至执行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之前发生副作用（即，递增</a:t>
            </a:r>
            <a:r>
              <a:rPr lang="en-US" altLang="zh-CN" sz="1800" b="0" i="0" u="none" strike="noStrike" baseline="0" dirty="0">
                <a:latin typeface="TimesNewRomanPSMT"/>
                <a:ea typeface="宋体" panose="02010600030101010101" pitchFamily="2" charset="-122"/>
              </a:rPr>
              <a:t>guests</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同时，使用后缀形式保证了</a:t>
            </a:r>
            <a:r>
              <a:rPr lang="en-US" altLang="zh-CN" sz="1800" b="0" i="0" u="none" strike="noStrike" baseline="0" dirty="0">
                <a:latin typeface="TimesNewRomanPSMT"/>
                <a:ea typeface="宋体" panose="02010600030101010101" pitchFamily="2" charset="-122"/>
              </a:rPr>
              <a:t>guests</a:t>
            </a:r>
            <a:r>
              <a:rPr lang="zh-CN" altLang="en-US" sz="1800" b="0" i="0" u="none" strike="noStrike" baseline="0" dirty="0">
                <a:latin typeface="宋体" panose="02010600030101010101" pitchFamily="2" charset="-122"/>
                <a:ea typeface="宋体" panose="02010600030101010101" pitchFamily="2" charset="-122"/>
              </a:rPr>
              <a:t>在完成与</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的比较后才进行递增。</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5.4.2 </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现在，考虑下面这条语句：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s-ES" altLang="zh-CN" sz="1800" b="0" i="0" u="none" strike="noStrike" baseline="0" dirty="0">
              <a:latin typeface="TimesNewRomanPSMT"/>
              <a:ea typeface="宋体" panose="02010600030101010101" pitchFamily="2" charset="-122"/>
            </a:endParaRPr>
          </a:p>
          <a:p>
            <a:pPr algn="l"/>
            <a:r>
              <a:rPr lang="es-ES" altLang="zh-CN" sz="1800" b="0" i="0" u="none" strike="noStrike" baseline="0" dirty="0">
                <a:latin typeface="TimesNewRomanPSMT"/>
                <a:ea typeface="宋体" panose="02010600030101010101" pitchFamily="2" charset="-122"/>
              </a:rPr>
              <a:t>y = (4 + x++) + (6 + x++);</a:t>
            </a:r>
            <a:endParaRPr lang="es-ES" altLang="zh-CN" sz="1800" b="0" i="0" u="none" strike="noStrike" baseline="0" dirty="0">
              <a:latin typeface="TimesNewRomanPSMT"/>
              <a:ea typeface="宋体" panose="02010600030101010101" pitchFamily="2" charset="-122"/>
            </a:endParaRPr>
          </a:p>
          <a:p>
            <a:pPr algn="l"/>
            <a:endParaRPr lang="es-ES" altLang="zh-CN" dirty="0">
              <a:latin typeface="TimesNewRomanPSMT"/>
              <a:ea typeface="宋体" panose="02010600030101010101" pitchFamily="2" charset="-122"/>
            </a:endParaRPr>
          </a:p>
          <a:p>
            <a:pPr algn="l"/>
            <a:endParaRPr lang="es-E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a:t>
            </a:r>
            <a:r>
              <a:rPr lang="en-US" altLang="zh-CN" sz="1800" b="0" i="0" u="none" strike="noStrike" baseline="0" dirty="0">
                <a:latin typeface="TimesNewRomanPSMT"/>
                <a:ea typeface="宋体" panose="02010600030101010101" pitchFamily="2" charset="-122"/>
              </a:rPr>
              <a:t>4 + x++</a:t>
            </a:r>
            <a:r>
              <a:rPr lang="zh-CN" altLang="en-US" sz="1800" b="0" i="0" u="none" strike="noStrike" baseline="0" dirty="0">
                <a:latin typeface="宋体" panose="02010600030101010101" pitchFamily="2" charset="-122"/>
                <a:ea typeface="宋体" panose="02010600030101010101" pitchFamily="2" charset="-122"/>
              </a:rPr>
              <a:t>不是一个完整的表达式，所以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无法保证</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在子表达式</a:t>
            </a:r>
            <a:r>
              <a:rPr lang="en-US" altLang="zh-CN" sz="1800" b="0" i="0" u="none" strike="noStrike" baseline="0" dirty="0">
                <a:latin typeface="TimesNewRomanPSMT"/>
                <a:ea typeface="宋体" panose="02010600030101010101" pitchFamily="2" charset="-122"/>
              </a:rPr>
              <a:t>4 +x++</a:t>
            </a:r>
            <a:r>
              <a:rPr lang="zh-CN" altLang="en-US" sz="1800" b="0" i="0" u="none" strike="noStrike" baseline="0" dirty="0">
                <a:latin typeface="宋体" panose="02010600030101010101" pitchFamily="2" charset="-122"/>
                <a:ea typeface="宋体" panose="02010600030101010101" pitchFamily="2" charset="-122"/>
              </a:rPr>
              <a:t>求值后立即递增</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。这里，完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整表达式是整个赋值表达式语句，分号标记了序列点。所以，</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保证程序在执行下一条语句之前递增</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两次。</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并未指明是在对子表达式求值以后递增</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，还是对所有表达式求值后再递增</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。因此，要尽量避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免编写类似的语句。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复合语句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compound statement</a:t>
            </a:r>
            <a:r>
              <a:rPr lang="zh-CN" altLang="en-US" sz="1800" b="0" i="0" u="none" strike="noStrike" baseline="0" dirty="0">
                <a:latin typeface="宋体" panose="02010600030101010101" pitchFamily="2" charset="-122"/>
                <a:ea typeface="宋体" panose="02010600030101010101" pitchFamily="2" charset="-122"/>
              </a:rPr>
              <a:t>）是用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花括号</a:t>
            </a:r>
            <a:r>
              <a:rPr lang="zh-CN" altLang="en-US" sz="1800" b="0" i="0" u="none" strike="noStrike" baseline="0" dirty="0">
                <a:latin typeface="宋体" panose="02010600030101010101" pitchFamily="2" charset="-122"/>
                <a:ea typeface="宋体" panose="02010600030101010101" pitchFamily="2" charset="-122"/>
              </a:rPr>
              <a:t>括起来的一条或多条语句，复合语句也称为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块</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block</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shoes2.c</a:t>
            </a:r>
            <a:r>
              <a:rPr lang="zh-CN" altLang="en-US" sz="1800" b="0" i="0" u="none" strike="noStrike" baseline="0" dirty="0">
                <a:latin typeface="宋体" panose="02010600030101010101" pitchFamily="2" charset="-122"/>
                <a:ea typeface="宋体" panose="02010600030101010101" pitchFamily="2" charset="-122"/>
              </a:rPr>
              <a:t>程序使用块让</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语句包含多条语句。比较下面两个程序段：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程序段 </a:t>
            </a:r>
            <a:r>
              <a:rPr lang="en-US" altLang="zh-CN" sz="1800" b="0" i="0" u="none" strike="noStrike" baseline="0" dirty="0">
                <a:latin typeface="TimesNewRomanPSMT"/>
                <a:ea typeface="宋体" panose="02010600030101010101" pitchFamily="2" charset="-122"/>
              </a:rPr>
              <a:t>1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sam</a:t>
            </a:r>
            <a:r>
              <a:rPr lang="en-US" altLang="zh-CN" sz="1800" b="0" i="0" u="none" strike="noStrike" baseline="0" dirty="0">
                <a:latin typeface="TimesNewRomanPSMT"/>
              </a:rPr>
              <a:t> = 10 * index + 2;</a:t>
            </a:r>
            <a:endParaRPr lang="en-US" altLang="zh-CN" sz="1800" b="0" i="0" u="none" strike="noStrike" baseline="0" dirty="0">
              <a:latin typeface="TimesNewRomanPSMT"/>
            </a:endParaRPr>
          </a:p>
          <a:p>
            <a:pPr algn="l"/>
            <a:r>
              <a:rPr lang="pt-BR" altLang="zh-CN" sz="1800" b="0" i="0" u="none" strike="noStrike" baseline="0" dirty="0">
                <a:latin typeface="TimesNewRomanPSMT"/>
              </a:rPr>
              <a:t>printf("sam</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sam);</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程序段 </a:t>
            </a:r>
            <a:r>
              <a:rPr lang="en-US" altLang="zh-CN" sz="1800" b="0" i="0" u="none" strike="noStrike" baseline="0" dirty="0">
                <a:latin typeface="TimesNewRomanPSMT"/>
                <a:ea typeface="宋体" panose="02010600030101010101" pitchFamily="2" charset="-122"/>
              </a:rPr>
              <a:t>2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sam</a:t>
            </a:r>
            <a:r>
              <a:rPr lang="en-US" altLang="zh-CN" sz="1800" b="0" i="0" u="none" strike="noStrike" baseline="0" dirty="0">
                <a:latin typeface="TimesNewRomanPSMT"/>
              </a:rPr>
              <a:t> = 10 * index + 2;</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printf("sam</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sam);</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几秒钟后，会返回 </a:t>
            </a:r>
            <a:r>
              <a:rPr lang="en-US" altLang="zh-CN" dirty="0"/>
              <a:t>UNIX </a:t>
            </a:r>
            <a:r>
              <a:rPr lang="zh-CN" altLang="en-US" dirty="0"/>
              <a:t>的提示，告诉用户任务已完成。如果程序编写错误，你可能会看到警告或错</a:t>
            </a:r>
            <a:endParaRPr lang="en-US" altLang="zh-CN" dirty="0"/>
          </a:p>
          <a:p>
            <a:r>
              <a:rPr lang="zh-CN" altLang="en-US" dirty="0"/>
              <a:t>误消息，但我们先假设编写的程序完全正确（如果编译器报告</a:t>
            </a:r>
            <a:r>
              <a:rPr lang="en-US" altLang="zh-CN" dirty="0"/>
              <a:t>void</a:t>
            </a:r>
            <a:r>
              <a:rPr lang="zh-CN" altLang="en-US" dirty="0"/>
              <a:t>的错误，说明你的系统未更新成</a:t>
            </a:r>
            <a:r>
              <a:rPr lang="en-US" altLang="zh-CN" dirty="0"/>
              <a:t>ANSI </a:t>
            </a:r>
            <a:endParaRPr lang="en-US" altLang="zh-CN" dirty="0"/>
          </a:p>
          <a:p>
            <a:r>
              <a:rPr lang="en-US" altLang="zh-CN" dirty="0"/>
              <a:t>C</a:t>
            </a:r>
            <a:r>
              <a:rPr lang="zh-CN" altLang="en-US" dirty="0"/>
              <a:t>编译器，只需删除</a:t>
            </a:r>
            <a:r>
              <a:rPr lang="en-US" altLang="zh-CN" dirty="0"/>
              <a:t>void</a:t>
            </a:r>
            <a:r>
              <a:rPr lang="zh-CN" altLang="en-US" dirty="0"/>
              <a:t>即可）。如果使用</a:t>
            </a:r>
            <a:r>
              <a:rPr lang="en-US" altLang="zh-CN" dirty="0"/>
              <a:t>ls</a:t>
            </a:r>
            <a:r>
              <a:rPr lang="zh-CN" altLang="en-US" dirty="0"/>
              <a:t>命令列出文件，会发现有一个</a:t>
            </a:r>
            <a:r>
              <a:rPr lang="en-US" altLang="zh-CN" dirty="0" err="1"/>
              <a:t>a.out</a:t>
            </a:r>
            <a:r>
              <a:rPr lang="zh-CN" altLang="en-US" dirty="0"/>
              <a:t>文件（见图</a:t>
            </a:r>
            <a:r>
              <a:rPr lang="en-US" altLang="zh-CN" dirty="0"/>
              <a:t>1.5</a:t>
            </a:r>
            <a:r>
              <a:rPr lang="zh-CN" altLang="en-US" dirty="0"/>
              <a:t>）。该</a:t>
            </a:r>
            <a:endParaRPr lang="en-US" altLang="zh-CN" dirty="0"/>
          </a:p>
          <a:p>
            <a:r>
              <a:rPr lang="zh-CN" altLang="en-US" dirty="0"/>
              <a:t>文件是包含已翻译（或已编译）程序的可执行文件。要运行该文件，只需输入：</a:t>
            </a:r>
            <a:endParaRPr lang="en-US" altLang="zh-CN" dirty="0"/>
          </a:p>
          <a:p>
            <a:endParaRPr lang="en-US" altLang="zh-CN" dirty="0"/>
          </a:p>
          <a:p>
            <a:r>
              <a:rPr lang="en-US" altLang="zh-CN" dirty="0" err="1"/>
              <a:t>a.out</a:t>
            </a:r>
            <a:endParaRPr lang="en-US" altLang="zh-CN" dirty="0"/>
          </a:p>
          <a:p>
            <a:endParaRPr lang="en-US" altLang="zh-CN" dirty="0"/>
          </a:p>
          <a:p>
            <a:r>
              <a:rPr lang="zh-CN" altLang="en-US" dirty="0"/>
              <a:t>输出内容如下：</a:t>
            </a:r>
            <a:endParaRPr lang="zh-CN" altLang="en-US" dirty="0"/>
          </a:p>
          <a:p>
            <a:endParaRPr lang="en-US" altLang="zh-CN" dirty="0"/>
          </a:p>
          <a:p>
            <a:r>
              <a:rPr lang="en-US" altLang="zh-CN" dirty="0"/>
              <a:t>A .c is used to end a C program filename.</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程序段</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循环中只有一条赋值表达式语句。没有花括号，</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这行运行至下一个分号。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循环结束后，</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函数只会被调用一次。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程序段</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，花括号确保两条语句都是</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循环的一部分，每执行一次循环就调用一次</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函数。根据</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语句的结构，整个复合语句被视为一条语句（见图</a:t>
            </a:r>
            <a:r>
              <a:rPr lang="en-US" altLang="zh-CN" sz="1800" b="0" i="0" u="none" strike="noStrike" baseline="0" dirty="0">
                <a:latin typeface="TimesNewRomanPSMT"/>
                <a:ea typeface="宋体" panose="02010600030101010101" pitchFamily="2" charset="-122"/>
              </a:rPr>
              <a:t>5.7</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014300" y="3624739"/>
            <a:ext cx="4163399" cy="3057496"/>
          </a:xfrm>
          <a:prstGeom prst="rect">
            <a:avLst/>
          </a:prstGeom>
        </p:spPr>
      </p:pic>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提示 风格提示</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再看一下前面的两个</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程序段，注意循环体中的缩进。缩进对编译器不起作用，编译器通过花括号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循环的结构来识别和解释指令。这里，缩进是为了让读者一眼就可以看出程序是如何组织的。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程序段</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中，块或复合语句放置花括号的位置是一种常见的风格。另一种常用的风格是：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sam</a:t>
            </a:r>
            <a:r>
              <a:rPr lang="en-US" altLang="zh-CN" sz="1800" b="0" i="0" u="none" strike="noStrike" baseline="0" dirty="0">
                <a:latin typeface="TimesNewRomanPSMT"/>
              </a:rPr>
              <a:t> = 10*index + 2;</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sam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sam</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这种风格突出了块附属于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循环，而前一种风格则强调语句形成一个块。对编译器而言，这两种风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格完全相同。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总而言之，使用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缩进</a:t>
            </a:r>
            <a:r>
              <a:rPr lang="zh-CN" altLang="en-US" sz="1800" b="0" i="0" u="none" strike="noStrike" baseline="0" dirty="0">
                <a:latin typeface="宋体" panose="02010600030101010101" pitchFamily="2" charset="-122"/>
                <a:ea typeface="宋体" panose="02010600030101010101" pitchFamily="2" charset="-122"/>
              </a:rPr>
              <a:t>可以为读者</a:t>
            </a:r>
            <a:r>
              <a:rPr lang="zh-CN" altLang="en-US" sz="1800" b="0" i="0" u="none" strike="noStrike" baseline="0" dirty="0">
                <a:solidFill>
                  <a:srgbClr val="FF0000"/>
                </a:solidFill>
                <a:latin typeface="宋体" panose="02010600030101010101" pitchFamily="2" charset="-122"/>
                <a:ea typeface="宋体" panose="02010600030101010101" pitchFamily="2" charset="-122"/>
              </a:rPr>
              <a:t>指明程序的结构</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总结 表达式和语句</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表达式由运算符和运算对象组成。最简单的表达式是不带运算符的一个常量或变量（如，</a:t>
            </a:r>
            <a:r>
              <a:rPr lang="en-US" altLang="zh-CN" sz="1800" b="0" i="0" u="none" strike="noStrike" baseline="0" dirty="0">
                <a:latin typeface="TimesNewRomanPSMT"/>
                <a:ea typeface="宋体" panose="02010600030101010101" pitchFamily="2" charset="-122"/>
              </a:rPr>
              <a:t>22 </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beebop</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更复杂的例子是</a:t>
            </a:r>
            <a:r>
              <a:rPr lang="en-US" altLang="zh-CN" sz="1800" b="0" i="0" u="none" strike="noStrike" baseline="0" dirty="0">
                <a:latin typeface="TimesNewRomanPSMT"/>
                <a:ea typeface="宋体" panose="02010600030101010101" pitchFamily="2" charset="-122"/>
              </a:rPr>
              <a:t>55 + 22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vap</a:t>
            </a:r>
            <a:r>
              <a:rPr lang="en-US" altLang="zh-CN" sz="1800" b="0" i="0" u="none" strike="noStrike" baseline="0" dirty="0">
                <a:latin typeface="TimesNewRomanPSMT"/>
                <a:ea typeface="宋体" panose="02010600030101010101" pitchFamily="2" charset="-122"/>
              </a:rPr>
              <a:t> = 2 * (</a:t>
            </a:r>
            <a:r>
              <a:rPr lang="en-US" altLang="zh-CN" sz="1800" b="0" i="0" u="none" strike="noStrike" baseline="0" dirty="0" err="1">
                <a:latin typeface="TimesNewRomanPSMT"/>
                <a:ea typeface="宋体" panose="02010600030101010101" pitchFamily="2" charset="-122"/>
              </a:rPr>
              <a:t>vip</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vup</a:t>
            </a:r>
            <a:r>
              <a:rPr lang="en-US" altLang="zh-CN" sz="1800" b="0" i="0" u="none" strike="noStrike" baseline="0" dirty="0">
                <a:latin typeface="TimesNewRomanPSMT"/>
                <a:ea typeface="宋体" panose="02010600030101010101" pitchFamily="2" charset="-122"/>
              </a:rPr>
              <a:t> = 4))</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到目前为止，读者接触到的语句可</a:t>
            </a:r>
            <a:r>
              <a:rPr lang="zh-CN" altLang="en-US" sz="1800" b="0" i="0" u="none" strike="noStrike" baseline="0" dirty="0">
                <a:solidFill>
                  <a:srgbClr val="FF0000"/>
                </a:solidFill>
                <a:latin typeface="宋体" panose="02010600030101010101" pitchFamily="2" charset="-122"/>
                <a:ea typeface="宋体" panose="02010600030101010101" pitchFamily="2" charset="-122"/>
              </a:rPr>
              <a:t>分为简单语句和复合语句</a:t>
            </a:r>
            <a:r>
              <a:rPr lang="zh-CN" altLang="en-US" sz="1800" b="0" i="0" u="none" strike="noStrike" baseline="0" dirty="0">
                <a:latin typeface="宋体" panose="02010600030101010101" pitchFamily="2" charset="-122"/>
                <a:ea typeface="宋体" panose="02010600030101010101" pitchFamily="2" charset="-122"/>
              </a:rPr>
              <a:t>。简单语句以一个分号结尾。如下所示：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赋值表达式语句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toes = 12;</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函数表达式语句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("%d\n", toes);</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空语句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什么也不做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5.4.3 </a:t>
            </a:r>
            <a:r>
              <a:rPr lang="zh-CN" altLang="en-US" dirty="0"/>
              <a:t>复合语句（块）</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复合语句（或块）由花括号括起来的一条或多条语句组成。如下面的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wisdom = wisdom * 1.05;</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wisdom);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years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通常，在语句和表达式中应使用类型相同的变量和常量。但是，如果使用混合类型，</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不会像 </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样停在那里死掉，而是采用一套规则进行</a:t>
            </a:r>
            <a:r>
              <a:rPr lang="zh-CN" altLang="en-US" sz="1800" b="0" i="0" u="none" strike="noStrike" baseline="0" dirty="0">
                <a:solidFill>
                  <a:srgbClr val="FF0000"/>
                </a:solidFill>
                <a:latin typeface="宋体" panose="02010600030101010101" pitchFamily="2" charset="-122"/>
                <a:ea typeface="宋体" panose="02010600030101010101" pitchFamily="2" charset="-122"/>
              </a:rPr>
              <a:t>自动类型转换</a:t>
            </a:r>
            <a:r>
              <a:rPr lang="zh-CN" altLang="en-US" sz="1800" b="0" i="0" u="none" strike="noStrike" baseline="0" dirty="0">
                <a:latin typeface="宋体" panose="02010600030101010101" pitchFamily="2" charset="-122"/>
                <a:ea typeface="宋体" panose="02010600030101010101" pitchFamily="2" charset="-122"/>
              </a:rPr>
              <a:t>。虽然这很便利，但是有一定的危险性，尤其是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在无意间混合使用类型的情况下（许多</a:t>
            </a:r>
            <a:r>
              <a:rPr lang="en-US" altLang="zh-CN" sz="1800" b="0" i="0" u="none" strike="noStrike" baseline="0" dirty="0">
                <a:latin typeface="TimesNewRomanPSMT"/>
                <a:ea typeface="宋体" panose="02010600030101010101" pitchFamily="2" charset="-122"/>
              </a:rPr>
              <a:t>UNIX</a:t>
            </a:r>
            <a:r>
              <a:rPr lang="zh-CN" altLang="en-US" sz="1800" b="0" i="0" u="none" strike="noStrike" baseline="0" dirty="0">
                <a:latin typeface="宋体" panose="02010600030101010101" pitchFamily="2" charset="-122"/>
                <a:ea typeface="宋体" panose="02010600030101010101" pitchFamily="2" charset="-122"/>
              </a:rPr>
              <a:t>系统都使用</a:t>
            </a:r>
            <a:r>
              <a:rPr lang="en-US" altLang="zh-CN" sz="1800" b="0" i="0" u="none" strike="noStrike" baseline="0" dirty="0">
                <a:latin typeface="TimesNewRomanPSMT"/>
                <a:ea typeface="宋体" panose="02010600030101010101" pitchFamily="2" charset="-122"/>
              </a:rPr>
              <a:t>lint</a:t>
            </a:r>
            <a:r>
              <a:rPr lang="zh-CN" altLang="en-US" sz="1800" b="0" i="0" u="none" strike="noStrike" baseline="0" dirty="0">
                <a:latin typeface="宋体" panose="02010600030101010101" pitchFamily="2" charset="-122"/>
                <a:ea typeface="宋体" panose="02010600030101010101" pitchFamily="2" charset="-122"/>
              </a:rPr>
              <a:t>程序检查类型</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冲突</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。如果选择更高错误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级别，许多非</a:t>
            </a:r>
            <a:r>
              <a:rPr lang="en-US" altLang="zh-CN" sz="1800" b="0" i="0" u="none" strike="noStrike" baseline="0" dirty="0">
                <a:latin typeface="TimesNewRomanPSMT"/>
                <a:ea typeface="宋体" panose="02010600030101010101" pitchFamily="2" charset="-122"/>
              </a:rPr>
              <a:t>UNIX C</a:t>
            </a:r>
            <a:r>
              <a:rPr lang="zh-CN" altLang="en-US" sz="1800" b="0" i="0" u="none" strike="noStrike" baseline="0" dirty="0">
                <a:latin typeface="宋体" panose="02010600030101010101" pitchFamily="2" charset="-122"/>
                <a:ea typeface="宋体" panose="02010600030101010101" pitchFamily="2" charset="-122"/>
              </a:rPr>
              <a:t>编译器也可能报告类型问题）。最好先了解一些基本的类型转换规则。</a:t>
            </a:r>
            <a:endParaRPr lang="en-US" altLang="zh-CN" sz="1800" b="0" i="0" u="none" strike="noStrike" baseline="0" dirty="0">
              <a:latin typeface="TimesNewRomanPSMT"/>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当</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类型转换出现在表达式</a:t>
            </a:r>
            <a:r>
              <a:rPr lang="zh-CN" altLang="en-US" sz="1800" b="0" i="0" u="none" strike="noStrike" baseline="0" dirty="0">
                <a:latin typeface="宋体" panose="02010600030101010101" pitchFamily="2" charset="-122"/>
                <a:ea typeface="宋体" panose="02010600030101010101" pitchFamily="2" charset="-122"/>
              </a:rPr>
              <a:t>时，无论是</a:t>
            </a:r>
            <a:r>
              <a:rPr lang="en-US" altLang="zh-CN" sz="1800" b="0" i="0" u="none" strike="noStrike" baseline="0" dirty="0">
                <a:latin typeface="TimesNewRomanPSMT"/>
                <a:ea typeface="宋体" panose="02010600030101010101" pitchFamily="2" charset="-122"/>
              </a:rPr>
              <a:t>unsigned</a:t>
            </a:r>
            <a:r>
              <a:rPr lang="zh-CN" altLang="en-US" sz="1800" b="0" i="0" u="none" strike="noStrike" baseline="0" dirty="0">
                <a:latin typeface="宋体" panose="02010600030101010101" pitchFamily="2" charset="-122"/>
                <a:ea typeface="宋体" panose="02010600030101010101" pitchFamily="2" charset="-122"/>
              </a:rPr>
              <a:t>还是</a:t>
            </a:r>
            <a:r>
              <a:rPr lang="en-US" altLang="zh-CN" sz="1800" b="0" i="0" u="none" strike="noStrike" baseline="0" dirty="0">
                <a:latin typeface="TimesNewRomanPSMT"/>
                <a:ea typeface="宋体" panose="02010600030101010101" pitchFamily="2" charset="-122"/>
              </a:rPr>
              <a:t>signed</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都会被</a:t>
            </a:r>
            <a:r>
              <a:rPr lang="zh-CN" altLang="en-US" sz="1800" b="0" i="0" u="none" strike="noStrike" baseline="0" dirty="0">
                <a:solidFill>
                  <a:srgbClr val="FF0000"/>
                </a:solidFill>
                <a:latin typeface="宋体" panose="02010600030101010101" pitchFamily="2" charset="-122"/>
                <a:ea typeface="宋体" panose="02010600030101010101" pitchFamily="2" charset="-122"/>
              </a:rPr>
              <a:t>自动转换成</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，如有必要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会被转换成</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的大小相同，</a:t>
            </a:r>
            <a:r>
              <a:rPr lang="en-US" altLang="zh-CN" sz="1800" b="0" i="0" u="none" strike="noStrike" baseline="0" dirty="0">
                <a:latin typeface="TimesNewRomanPSMT"/>
                <a:ea typeface="宋体" panose="02010600030101010101" pitchFamily="2" charset="-122"/>
              </a:rPr>
              <a:t>unsigned short</a:t>
            </a:r>
            <a:r>
              <a:rPr lang="zh-CN" altLang="en-US" sz="1800" b="0" i="0" u="none" strike="noStrike" baseline="0" dirty="0">
                <a:latin typeface="宋体" panose="02010600030101010101" pitchFamily="2" charset="-122"/>
                <a:ea typeface="宋体" panose="02010600030101010101" pitchFamily="2" charset="-122"/>
              </a:rPr>
              <a:t>就比</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大。这种情况下，</a:t>
            </a:r>
            <a:r>
              <a:rPr lang="en-US" altLang="zh-CN" sz="1800" b="0" i="0" u="none" strike="noStrike" baseline="0" dirty="0">
                <a:latin typeface="TimesNewRomanPSMT"/>
                <a:ea typeface="宋体" panose="02010600030101010101" pitchFamily="2" charset="-122"/>
              </a:rPr>
              <a:t>unsigned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会被转换成</a:t>
            </a:r>
            <a:r>
              <a:rPr lang="en-US" altLang="zh-CN" sz="1800" b="0" i="0" u="none" strike="noStrike" baseline="0" dirty="0">
                <a:latin typeface="TimesNewRomanPSMT"/>
              </a:rPr>
              <a:t>unsigned int</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K&amp;R</a:t>
            </a:r>
            <a:r>
              <a:rPr lang="zh-CN" altLang="en-US" sz="1800" b="0" i="0" u="none" strike="noStrike" baseline="0" dirty="0">
                <a:latin typeface="宋体" panose="02010600030101010101" pitchFamily="2" charset="-122"/>
                <a:ea typeface="宋体" panose="02010600030101010101" pitchFamily="2" charset="-122"/>
              </a:rPr>
              <a:t>那时的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solidFill>
                  <a:srgbClr val="FF0000"/>
                </a:solidFill>
                <a:latin typeface="TimesNewRomanPSMT"/>
                <a:ea typeface="宋体" panose="02010600030101010101" pitchFamily="2" charset="-122"/>
              </a:rPr>
              <a:t>float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会被自动转换成</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（目前的</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不是这样）。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由于都是从</a:t>
            </a:r>
            <a:r>
              <a:rPr lang="zh-CN" altLang="en-US" sz="1800" b="0" i="0" u="none" strike="noStrike" baseline="0" dirty="0">
                <a:solidFill>
                  <a:srgbClr val="FF0000"/>
                </a:solidFill>
                <a:latin typeface="宋体" panose="02010600030101010101" pitchFamily="2" charset="-122"/>
                <a:ea typeface="宋体" panose="02010600030101010101" pitchFamily="2" charset="-122"/>
              </a:rPr>
              <a:t>较小类型转换为较大类型</a:t>
            </a:r>
            <a:r>
              <a:rPr lang="zh-CN" altLang="en-US" sz="1800" b="0" i="0" u="none" strike="noStrike" baseline="0" dirty="0">
                <a:latin typeface="宋体" panose="02010600030101010101" pitchFamily="2" charset="-122"/>
                <a:ea typeface="宋体" panose="02010600030101010101" pitchFamily="2" charset="-122"/>
              </a:rPr>
              <a:t>，所以这些转换被称为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升级</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promotion</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涉及两种类型的运算，两个值会被分别转换成两种类型的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更高级别</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类型的级别</a:t>
            </a:r>
            <a:r>
              <a:rPr lang="zh-CN" altLang="en-US" sz="1800" b="0" i="0" u="none" strike="noStrike" baseline="0" dirty="0">
                <a:solidFill>
                  <a:srgbClr val="FF0000"/>
                </a:solidFill>
                <a:latin typeface="宋体" panose="02010600030101010101" pitchFamily="2" charset="-122"/>
                <a:ea typeface="宋体" panose="02010600030101010101" pitchFamily="2" charset="-122"/>
              </a:rPr>
              <a:t>从高至低</a:t>
            </a:r>
            <a:r>
              <a:rPr lang="zh-CN" altLang="en-US" sz="1800" b="0" i="0" u="none" strike="noStrike" baseline="0" dirty="0">
                <a:latin typeface="宋体" panose="02010600030101010101" pitchFamily="2" charset="-122"/>
                <a:ea typeface="宋体" panose="02010600030101010101" pitchFamily="2" charset="-122"/>
              </a:rPr>
              <a:t>依次是</a:t>
            </a:r>
            <a:r>
              <a:rPr lang="en-US" altLang="zh-CN" sz="1800" b="0" i="0" u="none" strike="noStrike" baseline="0" dirty="0">
                <a:latin typeface="TimesNewRomanPSMT"/>
                <a:ea typeface="宋体" panose="02010600030101010101" pitchFamily="2" charset="-122"/>
              </a:rPr>
              <a:t>long double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unsignedlong</a:t>
            </a:r>
            <a:r>
              <a:rPr lang="en-US" altLang="zh-CN" dirty="0">
                <a:latin typeface="TimesNewRomanPSMT"/>
                <a:ea typeface="宋体" panose="02010600030101010101" pitchFamily="2" charset="-122"/>
              </a:rPr>
              <a:t> </a:t>
            </a:r>
            <a:r>
              <a:rPr lang="en-US" altLang="zh-CN" sz="1800" b="0" i="0" u="none" strike="noStrike" baseline="0" dirty="0">
                <a:latin typeface="TimesNewRomanPSMT"/>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 </a:t>
            </a:r>
            <a:r>
              <a:rPr lang="en-US" altLang="zh-CN" sz="1800" b="0" i="0" u="none" strike="noStrike" baseline="0" dirty="0" err="1">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long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。例外的情况是，当</a:t>
            </a:r>
            <a:r>
              <a:rPr lang="en-US" altLang="zh-CN" sz="1800" b="0" i="0" u="none" strike="noStrike" baseline="0" dirty="0">
                <a:latin typeface="TimesNewRomanPSMT"/>
              </a:rPr>
              <a:t>long </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的大小相同时，</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的级别高。之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类型没有列出，是因为它们已经被升级到</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unsigned int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pic>
        <p:nvPicPr>
          <p:cNvPr id="5" name="图片 4"/>
          <p:cNvPicPr>
            <a:picLocks noChangeAspect="1"/>
          </p:cNvPicPr>
          <p:nvPr/>
        </p:nvPicPr>
        <p:blipFill>
          <a:blip r:embed="rId1"/>
          <a:stretch>
            <a:fillRect/>
          </a:stretch>
        </p:blipFill>
        <p:spPr>
          <a:xfrm>
            <a:off x="4714043" y="1808982"/>
            <a:ext cx="2104007" cy="4720625"/>
          </a:xfrm>
          <a:prstGeom prst="rect">
            <a:avLst/>
          </a:prstGeom>
        </p:spPr>
      </p:pic>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在赋值表达式语句中，计算的最终结果会被转换成被赋值变量的类型。这个过程可能导致类型</a:t>
            </a:r>
            <a:r>
              <a:rPr lang="zh-CN" altLang="en-US" sz="1800" b="0" i="0" u="none" strike="noStrike" baseline="0" dirty="0">
                <a:solidFill>
                  <a:srgbClr val="FF0000"/>
                </a:solidFill>
                <a:latin typeface="宋体" panose="02010600030101010101" pitchFamily="2" charset="-122"/>
                <a:ea typeface="宋体" panose="02010600030101010101" pitchFamily="2" charset="-122"/>
              </a:rPr>
              <a:t>升级或</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降级</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demotion</a:t>
            </a:r>
            <a:r>
              <a:rPr lang="zh-CN" altLang="en-US" sz="1800" b="0" i="0" u="none" strike="noStrike" baseline="0" dirty="0">
                <a:latin typeface="宋体" panose="02010600030101010101" pitchFamily="2" charset="-122"/>
                <a:ea typeface="宋体" panose="02010600030101010101" pitchFamily="2" charset="-122"/>
              </a:rPr>
              <a:t>）。所谓</a:t>
            </a:r>
            <a:r>
              <a:rPr lang="zh-CN" altLang="en-US" sz="1800" b="0" i="0" u="none" strike="noStrike" baseline="0" dirty="0">
                <a:solidFill>
                  <a:srgbClr val="FF0000"/>
                </a:solidFill>
                <a:latin typeface="宋体" panose="02010600030101010101" pitchFamily="2" charset="-122"/>
                <a:ea typeface="宋体" panose="02010600030101010101" pitchFamily="2" charset="-122"/>
              </a:rPr>
              <a:t>降级，是指把一种类型转换成更低级别的类型</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当作为函数参数传递时，</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被转换成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被转换成</a:t>
            </a:r>
            <a:r>
              <a:rPr lang="en-US" altLang="zh-CN" sz="1800" b="0" i="0" u="none" strike="noStrike" baseline="0"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章将介绍，函数原型会覆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盖自动升级。</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类型升级通常都不会有什么问题，但是类型降级会导致真正的麻烦。原因很简单：较低类型可能放不下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整个数字。例如，一个</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位的</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类型变量储存整数</a:t>
            </a:r>
            <a:r>
              <a:rPr lang="en-US" altLang="zh-CN" sz="1800" b="0" i="0" u="none" strike="noStrike" baseline="0" dirty="0">
                <a:latin typeface="TimesNewRomanPSMT"/>
                <a:ea typeface="宋体" panose="02010600030101010101" pitchFamily="2" charset="-122"/>
              </a:rPr>
              <a:t>101</a:t>
            </a:r>
            <a:r>
              <a:rPr lang="zh-CN" altLang="en-US" sz="1800" b="0" i="0" u="none" strike="noStrike" baseline="0" dirty="0">
                <a:latin typeface="宋体" panose="02010600030101010101" pitchFamily="2" charset="-122"/>
                <a:ea typeface="宋体" panose="02010600030101010101" pitchFamily="2" charset="-122"/>
              </a:rPr>
              <a:t>没问题，但是存不下</a:t>
            </a:r>
            <a:r>
              <a:rPr lang="en-US" altLang="zh-CN" sz="1800" b="0" i="0" u="none" strike="noStrike" baseline="0" dirty="0">
                <a:latin typeface="TimesNewRomanPSMT"/>
                <a:ea typeface="宋体" panose="02010600030101010101" pitchFamily="2" charset="-122"/>
              </a:rPr>
              <a:t>22334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如果待转换的值与目标类型不匹配怎么办？这取决于转换涉及的类型。 待赋值的值与目标类型不匹配时，规则如下。</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目标类型是无符号整型，且待赋的值是整数时，额外的位将被忽略。例如，如果目标类型是 </a:t>
            </a:r>
            <a:r>
              <a:rPr lang="en-US" altLang="zh-CN" sz="1800" b="0" i="0" u="none" strike="noStrike" baseline="0" dirty="0">
                <a:latin typeface="TimesNewRomanPSMT"/>
                <a:ea typeface="宋体" panose="02010600030101010101" pitchFamily="2" charset="-122"/>
              </a:rPr>
              <a:t>8 </a:t>
            </a:r>
            <a:r>
              <a:rPr lang="zh-CN" altLang="en-US" sz="1800" b="0" i="0" u="none" strike="noStrike" baseline="0" dirty="0">
                <a:latin typeface="宋体" panose="02010600030101010101" pitchFamily="2" charset="-122"/>
                <a:ea typeface="宋体" panose="02010600030101010101" pitchFamily="2" charset="-122"/>
              </a:rPr>
              <a:t>位</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unsigned char</a:t>
            </a:r>
            <a:r>
              <a:rPr lang="zh-CN" altLang="en-US" sz="1800" b="0" i="0" u="none" strike="noStrike" baseline="0" dirty="0">
                <a:latin typeface="宋体" panose="02010600030101010101" pitchFamily="2" charset="-122"/>
                <a:ea typeface="宋体" panose="02010600030101010101" pitchFamily="2" charset="-122"/>
              </a:rPr>
              <a:t>，待赋的值是原始值求模</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如果目标类型是一个有符号整型，且待赋的值是整数，结果因实现而异。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如果目标类型是一个整型，且待赋的值是浮点数，该行为是未定义的。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如果把一个浮点值转换成整数类型会怎样？当浮点类型被降级为整数类型时，原来的浮点值会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被截断</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a:t>
            </a:r>
            <a:r>
              <a:rPr lang="en-US" altLang="zh-CN" sz="1800" b="0" i="0" u="none" strike="noStrike" baseline="0" dirty="0">
                <a:latin typeface="TimesNewRomanPSMT"/>
                <a:ea typeface="宋体" panose="02010600030101010101" pitchFamily="2" charset="-122"/>
              </a:rPr>
              <a:t>23.12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23.99</a:t>
            </a:r>
            <a:r>
              <a:rPr lang="zh-CN" altLang="en-US" sz="1800" b="0" i="0" u="none" strike="noStrike" baseline="0" dirty="0">
                <a:latin typeface="宋体" panose="02010600030101010101" pitchFamily="2" charset="-122"/>
                <a:ea typeface="宋体" panose="02010600030101010101" pitchFamily="2" charset="-122"/>
              </a:rPr>
              <a:t>都会被截断为</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-23.5</a:t>
            </a:r>
            <a:r>
              <a:rPr lang="zh-CN" altLang="en-US" sz="1800" b="0" i="0" u="none" strike="noStrike" baseline="0" dirty="0">
                <a:latin typeface="宋体" panose="02010600030101010101" pitchFamily="2" charset="-122"/>
                <a:ea typeface="宋体" panose="02010600030101010101" pitchFamily="2" charset="-122"/>
              </a:rPr>
              <a:t>会被截断为</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5.14</a:t>
            </a:r>
            <a:r>
              <a:rPr lang="zh-CN" altLang="en-US" sz="1800" b="0" i="0" u="none" strike="noStrike" baseline="0" dirty="0">
                <a:latin typeface="宋体" panose="02010600030101010101" pitchFamily="2" charset="-122"/>
                <a:ea typeface="宋体" panose="02010600030101010101" pitchFamily="2" charset="-122"/>
              </a:rPr>
              <a:t>演示了这些规则。</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5.14 </a:t>
            </a:r>
            <a:r>
              <a:rPr lang="en-US" altLang="zh-CN" sz="1800" b="1" i="0" u="none" strike="noStrike" baseline="0" dirty="0" err="1">
                <a:latin typeface="TimesNewRomanPS-BoldMT"/>
                <a:ea typeface="宋体" panose="02010600030101010101" pitchFamily="2" charset="-122"/>
              </a:rPr>
              <a:t>convert.c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convert.c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自动类型转换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fl</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fl</a:t>
            </a:r>
            <a:r>
              <a:rPr lang="en-US" altLang="zh-CN" sz="1800" b="0" i="0" u="none" strike="noStrike" baseline="0" dirty="0">
                <a:latin typeface="TimesNewRomanPSMT"/>
              </a:rPr>
              <a:t> = </a:t>
            </a:r>
            <a:r>
              <a:rPr lang="en-US" altLang="zh-CN" sz="1800" b="0" i="0" u="none" strike="noStrike" baseline="0" dirty="0" err="1">
                <a:latin typeface="TimesNewRomanPSMT"/>
              </a:rPr>
              <a:t>i</a:t>
            </a:r>
            <a:r>
              <a:rPr lang="en-US" altLang="zh-CN" sz="1800" b="0" i="0" u="none" strike="noStrike" baseline="0" dirty="0">
                <a:latin typeface="TimesNewRomanPSMT"/>
              </a:rPr>
              <a:t> = </a:t>
            </a:r>
            <a:r>
              <a:rPr lang="en-US" altLang="zh-CN" sz="1800" b="0" i="0" u="none" strike="noStrike" baseline="0" dirty="0" err="1">
                <a:latin typeface="TimesNewRomanPSMT"/>
              </a:rPr>
              <a:t>ch</a:t>
            </a:r>
            <a:r>
              <a:rPr lang="en-US" altLang="zh-CN" sz="1800" b="0" i="0" u="none" strike="noStrike" baseline="0" dirty="0">
                <a:latin typeface="TimesNewRomanPSMT"/>
              </a:rPr>
              <a:t> = 'C';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%c, </a:t>
            </a:r>
            <a:r>
              <a:rPr lang="en-US" altLang="zh-CN" sz="1800" b="0" i="0" u="none" strike="noStrike" baseline="0" dirty="0" err="1">
                <a:latin typeface="TimesNewRomanPSMT"/>
              </a:rPr>
              <a:t>i</a:t>
            </a:r>
            <a:r>
              <a:rPr lang="en-US" altLang="zh-CN" sz="1800" b="0" i="0" u="none" strike="noStrike" baseline="0" dirty="0">
                <a:latin typeface="TimesNewRomanPSMT"/>
              </a:rPr>
              <a:t> = %d, </a:t>
            </a:r>
            <a:r>
              <a:rPr lang="en-US" altLang="zh-CN" sz="1800" b="0" i="0" u="none" strike="noStrike" baseline="0" dirty="0" err="1">
                <a:latin typeface="TimesNewRomanPSMT"/>
              </a:rPr>
              <a:t>fl</a:t>
            </a:r>
            <a:r>
              <a:rPr lang="en-US" altLang="zh-CN" sz="1800" b="0" i="0" u="none" strike="noStrike" baseline="0" dirty="0">
                <a:latin typeface="TimesNewRomanPSMT"/>
              </a:rPr>
              <a:t> = %2.2f\n", </a:t>
            </a:r>
            <a:r>
              <a:rPr lang="en-US" altLang="zh-CN" sz="1800" b="0" i="0" u="none" strike="noStrike" baseline="0" dirty="0" err="1">
                <a:latin typeface="TimesNewRomanPSMT"/>
              </a:rPr>
              <a:t>ch</a:t>
            </a:r>
            <a:r>
              <a:rPr lang="en-US" altLang="zh-CN" sz="1800" b="0" i="0" u="none" strike="noStrike" baseline="0" dirty="0">
                <a:latin typeface="TimesNewRomanPSMT"/>
              </a:rPr>
              <a:t>, </a:t>
            </a:r>
            <a:r>
              <a:rPr lang="en-US" altLang="zh-CN" sz="1800" b="0" i="0" u="none" strike="noStrike" baseline="0" dirty="0" err="1">
                <a:latin typeface="TimesNewRomanPSMT"/>
              </a:rPr>
              <a:t>i</a:t>
            </a:r>
            <a:r>
              <a:rPr lang="en-US" altLang="zh-CN" sz="1800" b="0" i="0" u="none" strike="noStrike" baseline="0" dirty="0">
                <a:latin typeface="TimesNewRomanPSMT"/>
              </a:rPr>
              <a:t>, </a:t>
            </a:r>
            <a:r>
              <a:rPr lang="en-US" altLang="zh-CN" sz="1800" b="0" i="0" u="none" strike="noStrike" baseline="0" dirty="0" err="1">
                <a:latin typeface="TimesNewRomanPSMT"/>
              </a:rPr>
              <a:t>fl</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ch</a:t>
            </a:r>
            <a:r>
              <a:rPr lang="en-US" altLang="zh-CN" sz="1800" b="0" i="0" u="none" strike="noStrike" baseline="0" dirty="0">
                <a:latin typeface="TimesNewRomanPSMT"/>
              </a:rPr>
              <a:t>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i</a:t>
            </a:r>
            <a:r>
              <a:rPr lang="en-US" altLang="zh-CN" sz="1800" b="0" i="0" u="none" strike="noStrike" baseline="0" dirty="0">
                <a:latin typeface="TimesNewRomanPSMT"/>
              </a:rPr>
              <a:t> = </a:t>
            </a:r>
            <a:r>
              <a:rPr lang="en-US" altLang="zh-CN" sz="1800" b="0" i="0" u="none" strike="noStrike" baseline="0" dirty="0" err="1">
                <a:latin typeface="TimesNewRomanPSMT"/>
              </a:rPr>
              <a:t>fl</a:t>
            </a:r>
            <a:r>
              <a:rPr lang="en-US" altLang="zh-CN" sz="1800" b="0" i="0" u="none" strike="noStrike" baseline="0" dirty="0">
                <a:latin typeface="TimesNewRomanPSMT"/>
              </a:rPr>
              <a:t> + 2 *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fl</a:t>
            </a:r>
            <a:r>
              <a:rPr lang="en-US" altLang="zh-CN" sz="1800" b="0" i="0" u="none" strike="noStrike" baseline="0" dirty="0">
                <a:latin typeface="TimesNewRomanPSMT"/>
              </a:rPr>
              <a:t> = 2.0 *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i</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%c, </a:t>
            </a:r>
            <a:r>
              <a:rPr lang="en-US" altLang="zh-CN" sz="1800" b="0" i="0" u="none" strike="noStrike" baseline="0" dirty="0" err="1">
                <a:latin typeface="TimesNewRomanPSMT"/>
              </a:rPr>
              <a:t>i</a:t>
            </a:r>
            <a:r>
              <a:rPr lang="en-US" altLang="zh-CN" sz="1800" b="0" i="0" u="none" strike="noStrike" baseline="0" dirty="0">
                <a:latin typeface="TimesNewRomanPSMT"/>
              </a:rPr>
              <a:t> = %d, </a:t>
            </a:r>
            <a:r>
              <a:rPr lang="en-US" altLang="zh-CN" sz="1800" b="0" i="0" u="none" strike="noStrike" baseline="0" dirty="0" err="1">
                <a:latin typeface="TimesNewRomanPSMT"/>
              </a:rPr>
              <a:t>fl</a:t>
            </a:r>
            <a:r>
              <a:rPr lang="en-US" altLang="zh-CN" sz="1800" b="0" i="0" u="none" strike="noStrike" baseline="0" dirty="0">
                <a:latin typeface="TimesNewRomanPSMT"/>
              </a:rPr>
              <a:t> = %2.2f\n", </a:t>
            </a:r>
            <a:r>
              <a:rPr lang="en-US" altLang="zh-CN" sz="1800" b="0" i="0" u="none" strike="noStrike" baseline="0" dirty="0" err="1">
                <a:latin typeface="TimesNewRomanPSMT"/>
              </a:rPr>
              <a:t>ch</a:t>
            </a:r>
            <a:r>
              <a:rPr lang="en-US" altLang="zh-CN" sz="1800" b="0" i="0" u="none" strike="noStrike" baseline="0" dirty="0">
                <a:latin typeface="TimesNewRomanPSMT"/>
              </a:rPr>
              <a:t>, </a:t>
            </a:r>
            <a:r>
              <a:rPr lang="en-US" altLang="zh-CN" sz="1800" b="0" i="0" u="none" strike="noStrike" baseline="0" dirty="0" err="1">
                <a:latin typeface="TimesNewRomanPSMT"/>
              </a:rPr>
              <a:t>i</a:t>
            </a:r>
            <a:r>
              <a:rPr lang="en-US" altLang="zh-CN" sz="1800" b="0" i="0" u="none" strike="noStrike" baseline="0" dirty="0">
                <a:latin typeface="TimesNewRomanPSMT"/>
              </a:rPr>
              <a:t>, </a:t>
            </a:r>
            <a:r>
              <a:rPr lang="en-US" altLang="zh-CN" sz="1800" b="0" i="0" u="none" strike="noStrike" baseline="0" dirty="0" err="1">
                <a:latin typeface="TimesNewRomanPSMT"/>
              </a:rPr>
              <a:t>fl</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1107;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("Now </a:t>
            </a:r>
            <a:r>
              <a:rPr lang="en-US" altLang="zh-CN" sz="1800" b="0" i="0" u="none" strike="noStrike" baseline="0" dirty="0" err="1">
                <a:latin typeface="TimesNewRomanPSMT"/>
              </a:rPr>
              <a:t>ch</a:t>
            </a:r>
            <a:r>
              <a:rPr lang="en-US" altLang="zh-CN" sz="1800" b="0" i="0" u="none" strike="noStrike" baseline="0" dirty="0">
                <a:latin typeface="TimesNewRomanPSMT"/>
              </a:rPr>
              <a:t> = %c\n",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80.89;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("Now </a:t>
            </a:r>
            <a:r>
              <a:rPr lang="en-US" altLang="zh-CN" sz="1800" b="0" i="0" u="none" strike="noStrike" baseline="0" dirty="0" err="1">
                <a:latin typeface="TimesNewRomanPSMT"/>
              </a:rPr>
              <a:t>ch</a:t>
            </a:r>
            <a:r>
              <a:rPr lang="en-US" altLang="zh-CN" sz="1800" b="0" i="0" u="none" strike="noStrike" baseline="0" dirty="0">
                <a:latin typeface="TimesNewRomanPSMT"/>
              </a:rPr>
              <a:t> = %c\n",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a:t>
            </a:r>
            <a:r>
              <a:rPr lang="en-US" altLang="zh-CN" sz="1800" b="0" i="0" u="none" strike="noStrike" baseline="0" dirty="0" err="1">
                <a:latin typeface="TimesNewRomanPSMT"/>
                <a:ea typeface="宋体" panose="02010600030101010101" pitchFamily="2" charset="-122"/>
              </a:rPr>
              <a:t>convert.c</a:t>
            </a:r>
            <a:r>
              <a:rPr lang="zh-CN" altLang="en-US" sz="1800" b="0" i="0" u="none" strike="noStrike" baseline="0" dirty="0">
                <a:latin typeface="宋体" panose="02010600030101010101" pitchFamily="2" charset="-122"/>
                <a:ea typeface="宋体" panose="02010600030101010101" pitchFamily="2" charset="-122"/>
              </a:rPr>
              <a:t>后输出如下：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67.00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339.00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在我们的系统中，</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位，</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32</a:t>
            </a:r>
            <a:r>
              <a:rPr lang="zh-CN" altLang="en-US" sz="1800" b="0" i="0" u="none" strike="noStrike" baseline="0" dirty="0">
                <a:latin typeface="宋体" panose="02010600030101010101" pitchFamily="2" charset="-122"/>
                <a:ea typeface="宋体" panose="02010600030101010101" pitchFamily="2" charset="-122"/>
              </a:rPr>
              <a:t>位。程序的分析如下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行：字符</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被作为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值储存在</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中。整数变量</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接受由</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转换的整数，即按</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节储存</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。最后，</a:t>
            </a:r>
            <a:r>
              <a:rPr lang="en-US" altLang="zh-CN" sz="1800" b="0" i="0" u="none" strike="noStrike" baseline="0" dirty="0" err="1">
                <a:latin typeface="TimesNewRomanPSMT"/>
                <a:ea typeface="宋体" panose="02010600030101010101" pitchFamily="2" charset="-122"/>
              </a:rPr>
              <a:t>fl</a:t>
            </a:r>
            <a:r>
              <a:rPr lang="zh-CN" altLang="en-US" sz="1800" b="0" i="0" u="none" strike="noStrike" baseline="0" dirty="0">
                <a:latin typeface="宋体" panose="02010600030101010101" pitchFamily="2" charset="-122"/>
                <a:ea typeface="宋体" panose="02010600030101010101" pitchFamily="2" charset="-122"/>
              </a:rPr>
              <a:t>接受由</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转换的浮点数</a:t>
            </a:r>
            <a:r>
              <a:rPr lang="en-US" altLang="zh-CN" sz="1800" b="0" i="0" u="none" strike="noStrike" baseline="0" dirty="0">
                <a:latin typeface="TimesNewRomanPSMT"/>
                <a:ea typeface="宋体" panose="02010600030101010101" pitchFamily="2" charset="-122"/>
              </a:rPr>
              <a:t>67.00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行：字符变量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被转换成整数</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，然后加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。计算结果是</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字节整数</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，被截断成</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存在</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中。根据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转换说明打印时，</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被解释成</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的值被转换成</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字节的整数（</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），然后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。为了和</a:t>
            </a:r>
            <a:r>
              <a:rPr lang="en-US" altLang="zh-CN" sz="1800" b="0" i="0" u="none" strike="noStrike" baseline="0" dirty="0" err="1">
                <a:latin typeface="TimesNewRomanPSMT"/>
                <a:ea typeface="宋体" panose="02010600030101010101" pitchFamily="2" charset="-122"/>
              </a:rPr>
              <a:t>fl</a:t>
            </a:r>
            <a:r>
              <a:rPr lang="zh-CN" altLang="en-US" sz="1800" b="0" i="0" u="none" strike="noStrike" baseline="0" dirty="0">
                <a:latin typeface="宋体" panose="02010600030101010101" pitchFamily="2" charset="-122"/>
                <a:ea typeface="宋体" panose="02010600030101010101" pitchFamily="2" charset="-122"/>
              </a:rPr>
              <a:t>相加，乘积整数（</a:t>
            </a:r>
            <a:r>
              <a:rPr lang="en-US" altLang="zh-CN" sz="1800" b="0" i="0" u="none" strike="noStrike" baseline="0" dirty="0">
                <a:latin typeface="TimesNewRomanPSMT"/>
                <a:ea typeface="宋体" panose="02010600030101010101" pitchFamily="2" charset="-122"/>
              </a:rPr>
              <a:t>136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被转换成浮点数。计算结果（</a:t>
            </a:r>
            <a:r>
              <a:rPr lang="en-US" altLang="zh-CN" sz="1800" b="0" i="0" u="none" strike="noStrike" baseline="0" dirty="0">
                <a:latin typeface="TimesNewRomanPSMT"/>
                <a:ea typeface="宋体" panose="02010600030101010101" pitchFamily="2" charset="-122"/>
              </a:rPr>
              <a:t>203.00f</a:t>
            </a:r>
            <a:r>
              <a:rPr lang="zh-CN" altLang="en-US" sz="1800" b="0" i="0" u="none" strike="noStrike" baseline="0" dirty="0">
                <a:latin typeface="宋体" panose="02010600030101010101" pitchFamily="2" charset="-122"/>
                <a:ea typeface="宋体" panose="02010600030101010101" pitchFamily="2" charset="-122"/>
              </a:rPr>
              <a:t>）被转换成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类型，并储存在</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 </a:t>
            </a:r>
            <a:r>
              <a:rPr lang="zh-CN" altLang="en-US" dirty="0"/>
              <a:t>类型转换</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）被转换成浮点数，然后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。为了做加法，</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203</a:t>
            </a:r>
            <a:r>
              <a:rPr lang="zh-CN" altLang="en-US" sz="1800" b="0" i="0" u="none" strike="noStrike" baseline="0" dirty="0">
                <a:latin typeface="宋体" panose="02010600030101010101" pitchFamily="2" charset="-122"/>
                <a:ea typeface="宋体" panose="02010600030101010101" pitchFamily="2" charset="-122"/>
              </a:rPr>
              <a:t>）被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转换为浮点类型。计算结果（</a:t>
            </a:r>
            <a:r>
              <a:rPr lang="en-US" altLang="zh-CN" sz="1800" b="0" i="0" u="none" strike="noStrike" baseline="0" dirty="0">
                <a:latin typeface="TimesNewRomanPSMT"/>
                <a:ea typeface="宋体" panose="02010600030101010101" pitchFamily="2" charset="-122"/>
              </a:rPr>
              <a:t>339.00</a:t>
            </a:r>
            <a:r>
              <a:rPr lang="zh-CN" altLang="en-US" sz="1800" b="0" i="0" u="none" strike="noStrike" baseline="0" dirty="0">
                <a:latin typeface="宋体" panose="02010600030101010101" pitchFamily="2" charset="-122"/>
                <a:ea typeface="宋体" panose="02010600030101010101" pitchFamily="2" charset="-122"/>
              </a:rPr>
              <a:t>）被储存在</a:t>
            </a:r>
            <a:r>
              <a:rPr lang="en-US" altLang="zh-CN" sz="1800" b="0" i="0" u="none" strike="noStrike" baseline="0" dirty="0" err="1">
                <a:latin typeface="TimesNewRomanPSMT"/>
                <a:ea typeface="宋体" panose="02010600030101010101" pitchFamily="2" charset="-122"/>
              </a:rPr>
              <a:t>fl</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行：演示了类型降级的示例。把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设置为一个超出其类型范围的值，忽略额外的位后，最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终</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的值是字符</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码。或者，更确切地说，</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1107 % 265</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83</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行和第</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行：演示了另一个类型降级的示例。把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设置为一个浮点数，发生截断后，</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的值是字符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如果要储存可执行文件（</a:t>
            </a:r>
            <a:r>
              <a:rPr lang="en-US" altLang="zh-CN" dirty="0" err="1"/>
              <a:t>a.out</a:t>
            </a:r>
            <a:r>
              <a:rPr lang="zh-CN" altLang="en-US" dirty="0"/>
              <a:t>），应该把它重命名。否则，该文件会被下一次编译程序时生成的新</a:t>
            </a:r>
            <a:endParaRPr lang="en-US" altLang="zh-CN" dirty="0"/>
          </a:p>
          <a:p>
            <a:r>
              <a:rPr lang="en-US" altLang="zh-CN" dirty="0" err="1"/>
              <a:t>a.out</a:t>
            </a:r>
            <a:r>
              <a:rPr lang="zh-CN" altLang="en-US" dirty="0"/>
              <a:t>文件替换。</a:t>
            </a:r>
            <a:endParaRPr lang="en-US" altLang="zh-CN" dirty="0"/>
          </a:p>
          <a:p>
            <a:endParaRPr lang="en-US" altLang="zh-CN" dirty="0"/>
          </a:p>
          <a:p>
            <a:endParaRPr lang="en-US" altLang="zh-CN" dirty="0"/>
          </a:p>
          <a:p>
            <a:r>
              <a:rPr lang="zh-CN" altLang="en-US" dirty="0"/>
              <a:t>如何处理目标代码？</a:t>
            </a:r>
            <a:r>
              <a:rPr lang="en-US" altLang="zh-CN" dirty="0"/>
              <a:t>C </a:t>
            </a:r>
            <a:r>
              <a:rPr lang="zh-CN" altLang="en-US" dirty="0"/>
              <a:t>编译器会创建一个与源代码基本名相同的目标代码文件，但是其扩展名是</a:t>
            </a:r>
            <a:r>
              <a:rPr lang="en-US" altLang="zh-CN" dirty="0"/>
              <a:t>.o</a:t>
            </a:r>
            <a:r>
              <a:rPr lang="zh-CN" altLang="en-US" dirty="0"/>
              <a:t>。在</a:t>
            </a:r>
            <a:endParaRPr lang="en-US" altLang="zh-CN" dirty="0"/>
          </a:p>
          <a:p>
            <a:r>
              <a:rPr lang="zh-CN" altLang="en-US" dirty="0"/>
              <a:t>该例中，目标代码文件是 </a:t>
            </a:r>
            <a:r>
              <a:rPr lang="en-US" altLang="zh-CN" dirty="0" err="1"/>
              <a:t>inform.o</a:t>
            </a:r>
            <a:r>
              <a:rPr lang="zh-CN" altLang="en-US" dirty="0"/>
              <a:t>。然而，却找不到这个文件，因为一旦链接器生成了完整的可执行</a:t>
            </a:r>
            <a:endParaRPr lang="en-US" altLang="zh-CN" dirty="0"/>
          </a:p>
          <a:p>
            <a:r>
              <a:rPr lang="zh-CN" altLang="en-US" dirty="0"/>
              <a:t>程序，就会将其删除。如果原始程序有多个源代码文件，则保留目标代码文件。学到后面多文件程序时，</a:t>
            </a:r>
            <a:endParaRPr lang="en-US" altLang="zh-CN" dirty="0"/>
          </a:p>
          <a:p>
            <a:r>
              <a:rPr lang="zh-CN" altLang="en-US" dirty="0"/>
              <a:t>你会明白到这样做的好处。</a:t>
            </a:r>
            <a:endParaRPr lang="en-US" altLang="zh-CN" dirty="0"/>
          </a:p>
        </p:txBody>
      </p:sp>
      <p:sp>
        <p:nvSpPr>
          <p:cNvPr id="2" name="标题 1"/>
          <p:cNvSpPr>
            <a:spLocks noGrp="1"/>
          </p:cNvSpPr>
          <p:nvPr>
            <p:ph type="title"/>
          </p:nvPr>
        </p:nvSpPr>
        <p:spPr/>
        <p:txBody>
          <a:bodyPr/>
          <a:lstStyle/>
          <a:p>
            <a:r>
              <a:rPr lang="en-US" altLang="zh-CN" dirty="0"/>
              <a:t>1.8.2 UNIX</a:t>
            </a:r>
            <a:r>
              <a:rPr lang="zh-CN" altLang="en-US" dirty="0"/>
              <a:t>系统</a:t>
            </a:r>
            <a:endParaRPr lang="zh-CN" altLang="en-US"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通常，应该避免自动类型转换，尤其是类型降级。但是如果能小心使用，类型转换也很方便。我们前面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讨论的类型转换都是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自动完成</a:t>
            </a:r>
            <a:r>
              <a:rPr lang="zh-CN" altLang="en-US" sz="1800" b="0" i="0" u="none" strike="noStrike" baseline="0" dirty="0">
                <a:latin typeface="宋体" panose="02010600030101010101" pitchFamily="2" charset="-122"/>
                <a:ea typeface="宋体" panose="02010600030101010101" pitchFamily="2" charset="-122"/>
              </a:rPr>
              <a:t>的。然而，有时需要进行精确的类型转换，或者在程序中表明类型转换的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意图。这种情况下要用到</a:t>
            </a:r>
            <a:r>
              <a:rPr lang="zh-CN" altLang="en-US" sz="1800" b="0" i="0" u="none" strike="noStrike" baseline="0" dirty="0">
                <a:solidFill>
                  <a:srgbClr val="FF0000"/>
                </a:solidFill>
                <a:latin typeface="宋体" panose="02010600030101010101" pitchFamily="2" charset="-122"/>
                <a:ea typeface="宋体" panose="02010600030101010101" pitchFamily="2" charset="-122"/>
              </a:rPr>
              <a:t>强制类型转换</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cast</a:t>
            </a:r>
            <a:r>
              <a:rPr lang="zh-CN" altLang="en-US" sz="1800" b="0" i="0" u="none" strike="noStrike" baseline="0" dirty="0">
                <a:latin typeface="宋体" panose="02010600030101010101" pitchFamily="2" charset="-122"/>
                <a:ea typeface="宋体" panose="02010600030101010101" pitchFamily="2" charset="-122"/>
              </a:rPr>
              <a:t>），即在某个量的前面放置</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用圆括号括起来</a:t>
            </a:r>
            <a:r>
              <a:rPr lang="zh-CN" altLang="en-US" sz="1800" b="0" i="0" u="none" strike="noStrike" baseline="0" dirty="0">
                <a:latin typeface="宋体" panose="02010600030101010101" pitchFamily="2" charset="-122"/>
                <a:ea typeface="宋体" panose="02010600030101010101" pitchFamily="2" charset="-122"/>
              </a:rPr>
              <a:t>的类型名，该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类型名即是希望转换成的目标类型。圆括号和它括起来的类型名构成了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强制类型转换运算符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cast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operator</a:t>
            </a:r>
            <a:r>
              <a:rPr lang="zh-CN" altLang="en-US" sz="1800" b="0" i="0" u="none" strike="noStrike" baseline="0" dirty="0">
                <a:latin typeface="宋体" panose="02010600030101010101" pitchFamily="2" charset="-122"/>
                <a:ea typeface="宋体" panose="02010600030101010101" pitchFamily="2" charset="-122"/>
              </a:rPr>
              <a:t>），其通用形式是：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(type)</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用实际需要的类型（如，</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）替换</a:t>
            </a:r>
            <a:r>
              <a:rPr lang="en-US" altLang="zh-CN" sz="1800" b="0" i="0" u="none" strike="noStrike" baseline="0" dirty="0">
                <a:latin typeface="TimesNewRomanPSMT"/>
                <a:ea typeface="宋体" panose="02010600030101010101" pitchFamily="2" charset="-122"/>
              </a:rPr>
              <a:t>type</a:t>
            </a:r>
            <a:r>
              <a:rPr lang="zh-CN" altLang="en-US" sz="1800" b="0" i="0" u="none" strike="noStrike" baseline="0" dirty="0">
                <a:latin typeface="宋体" panose="02010600030101010101" pitchFamily="2" charset="-122"/>
                <a:ea typeface="宋体" panose="02010600030101010101" pitchFamily="2" charset="-122"/>
              </a:rPr>
              <a:t>即可。</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考虑下面两行代码，其中</a:t>
            </a:r>
            <a:r>
              <a:rPr lang="en-US" altLang="zh-CN" sz="1800" b="0" i="0" u="none" strike="noStrike" baseline="0" dirty="0">
                <a:latin typeface="TimesNewRomanPSMT"/>
                <a:ea typeface="宋体" panose="02010600030101010101" pitchFamily="2" charset="-122"/>
              </a:rPr>
              <a:t>mice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行包含两次</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强制类型转换。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mice = 1.6 + 1.7;</a:t>
            </a:r>
            <a:endParaRPr lang="en-US" altLang="zh-CN" sz="1800" b="0" i="0" u="none" strike="noStrike" baseline="0" dirty="0">
              <a:latin typeface="TimesNewRomanPSMT"/>
            </a:endParaRPr>
          </a:p>
          <a:p>
            <a:pPr algn="l"/>
            <a:r>
              <a:rPr lang="en-US" altLang="zh-CN" sz="1800" b="0" i="0" u="none" strike="noStrike" baseline="0" dirty="0">
                <a:latin typeface="TimesNewRomanPSMT"/>
              </a:rPr>
              <a:t>mice = (int)1.6 + (int)1.7;</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行使用自动类型转换。首先，</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相加得</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。然后，为了匹配</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被类型转换截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断为整数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1.7</a:t>
            </a:r>
            <a:r>
              <a:rPr lang="zh-CN" altLang="en-US" sz="1800" b="0" i="0" u="none" strike="noStrike" baseline="0" dirty="0">
                <a:latin typeface="宋体" panose="02010600030101010101" pitchFamily="2" charset="-122"/>
                <a:ea typeface="宋体" panose="02010600030101010101" pitchFamily="2" charset="-122"/>
              </a:rPr>
              <a:t>在相加之前都被转换成整数（</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），所以把</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的和赋给变量</a:t>
            </a:r>
            <a:r>
              <a:rPr lang="en-US" altLang="zh-CN" sz="1800" b="0" i="0" u="none" strike="noStrike" baseline="0" dirty="0">
                <a:latin typeface="TimesNewRomanPSMT"/>
                <a:ea typeface="宋体" panose="02010600030101010101" pitchFamily="2" charset="-122"/>
              </a:rPr>
              <a:t>mice</a:t>
            </a:r>
            <a:r>
              <a:rPr lang="zh-CN" altLang="en-US" sz="1800" b="0" i="0" u="none" strike="noStrike" baseline="0" dirty="0">
                <a:latin typeface="宋体" panose="02010600030101010101" pitchFamily="2" charset="-122"/>
                <a:ea typeface="宋体" panose="02010600030101010101" pitchFamily="2" charset="-122"/>
              </a:rPr>
              <a:t>。本质上，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两种类型转换都好不到哪里去，要考虑程序的具体情况再做取舍。</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一般而言，不应该混合使用类型（因此有些语言直接不允许这样做），但是偶尔这样做也是有用的。</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语言的原则是避免给程序员设置障碍，但是程序员必须承担使用的风险和责任。</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总结 </a:t>
            </a:r>
            <a:r>
              <a:rPr lang="en-US" altLang="zh-CN" sz="1800" b="1" i="0" u="none" strike="noStrike" baseline="0" dirty="0">
                <a:latin typeface="TimesNewRomanPS-BoldMT"/>
                <a:ea typeface="宋体" panose="02010600030101010101" pitchFamily="2" charset="-122"/>
              </a:rPr>
              <a:t>C</a:t>
            </a:r>
            <a:r>
              <a:rPr lang="zh-CN" altLang="en-US" sz="1800" b="1" i="0" u="none" strike="noStrike" baseline="0" dirty="0">
                <a:latin typeface="宋体" panose="02010600030101010101" pitchFamily="2" charset="-122"/>
                <a:ea typeface="宋体" panose="02010600030101010101" pitchFamily="2" charset="-122"/>
              </a:rPr>
              <a:t>的一些运算符</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下面是我们学过的一些运算符。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将其右侧的值赋给左侧的变量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算术运算符：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将其左侧的值与右侧的值相加</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将其左侧的值减去右侧的值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作为一元运算符，改变其右侧值的符号</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将其左侧的值乘以右侧的值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将其左侧的值除以右侧的值，</a:t>
            </a:r>
            <a:r>
              <a:rPr lang="zh-CN" altLang="en-US" sz="1800" b="0" i="0" u="none" strike="noStrike" baseline="0" dirty="0">
                <a:solidFill>
                  <a:srgbClr val="FF0000"/>
                </a:solidFill>
                <a:latin typeface="宋体" panose="02010600030101010101" pitchFamily="2" charset="-122"/>
                <a:ea typeface="宋体" panose="02010600030101010101" pitchFamily="2" charset="-122"/>
              </a:rPr>
              <a:t>如果两数都是整数，计算结果将被截断</a:t>
            </a:r>
            <a:endParaRPr lang="zh-CN" altLang="en-US" sz="1800" b="0" i="0" u="none" strike="noStrike" baseline="0" dirty="0">
              <a:solidFill>
                <a:srgbClr val="FF0000"/>
              </a:solidFill>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当其左侧的值除以右侧的值时，</a:t>
            </a:r>
            <a:r>
              <a:rPr lang="zh-CN" altLang="en-US" sz="1800" b="0" i="0" u="none" strike="noStrike" baseline="0" dirty="0">
                <a:solidFill>
                  <a:srgbClr val="FF0000"/>
                </a:solidFill>
                <a:latin typeface="宋体" panose="02010600030101010101" pitchFamily="2" charset="-122"/>
                <a:ea typeface="宋体" panose="02010600030101010101" pitchFamily="2" charset="-122"/>
              </a:rPr>
              <a:t>取其余数（只能应用于整数）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对其右侧的值加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（前缀模式），或对其左侧的值加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（后缀模式）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对其右侧的值减</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（前缀模式），或对其左侧的值减</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（后缀模式）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5.5.1 </a:t>
            </a:r>
            <a:r>
              <a:rPr lang="zh-CN" altLang="en-US" dirty="0"/>
              <a:t>强制类型转换运算符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其他运算符：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sizeof</a:t>
            </a:r>
            <a:r>
              <a:rPr lang="zh-CN" altLang="en-US" sz="1800" b="0" i="0" u="none" strike="noStrike" baseline="0" dirty="0">
                <a:latin typeface="宋体" panose="02010600030101010101" pitchFamily="2" charset="-122"/>
                <a:ea typeface="宋体" panose="02010600030101010101" pitchFamily="2" charset="-122"/>
              </a:rPr>
              <a:t>　　　 获得其右侧运算对象的大小（以字节为单位），运算对象可以是一个被圆括号括起来的类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型说明符，如</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，或者是一个具体的变量名、数组名等，如</a:t>
            </a:r>
            <a:r>
              <a:rPr lang="en-US" altLang="zh-CN" sz="1800" b="0" i="0" u="none" strike="noStrike" baseline="0" dirty="0" err="1">
                <a:latin typeface="TimesNewRomanPSMT"/>
                <a:ea typeface="宋体" panose="02010600030101010101" pitchFamily="2" charset="-122"/>
              </a:rPr>
              <a:t>sizeof</a:t>
            </a:r>
            <a:r>
              <a:rPr lang="en-US" altLang="zh-CN" sz="1800" b="0" i="0" u="none" strike="noStrike" baseline="0" dirty="0">
                <a:latin typeface="TimesNewRomanPSMT"/>
                <a:ea typeface="宋体" panose="02010600030101010101" pitchFamily="2" charset="-122"/>
              </a:rPr>
              <a:t> foo</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类型名</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强制类型转换运算符将其右侧的值转换成圆括号中指定的类型，如</a:t>
            </a:r>
            <a:r>
              <a:rPr lang="en-US" altLang="zh-CN" sz="1800" b="0" i="0" u="none" strike="noStrike" baseline="0" dirty="0">
                <a:latin typeface="TimesNewRomanPSMT"/>
                <a:ea typeface="宋体" panose="02010600030101010101" pitchFamily="2" charset="-122"/>
              </a:rPr>
              <a:t>(float)9</a:t>
            </a:r>
            <a:r>
              <a:rPr lang="zh-CN" altLang="en-US" sz="1800" b="0" i="0" u="none" strike="noStrike" baseline="0" dirty="0">
                <a:latin typeface="宋体" panose="02010600030101010101" pitchFamily="2" charset="-122"/>
                <a:ea typeface="宋体" panose="02010600030101010101" pitchFamily="2" charset="-122"/>
              </a:rPr>
              <a:t>把整数</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转换成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浮点数</a:t>
            </a:r>
            <a:r>
              <a:rPr lang="en-US" altLang="zh-CN" sz="1800" b="0" i="0" u="none" strike="noStrike" baseline="0" dirty="0">
                <a:latin typeface="TimesNewRomanPSMT"/>
                <a:ea typeface="宋体" panose="02010600030101010101" pitchFamily="2" charset="-122"/>
              </a:rPr>
              <a:t>9.0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现在，相信读者已经熟悉了带参数的函数。要掌握函数，还要学习如何编写自己的函数（在此之前，读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者可能要复习一下程序清单</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butler()</a:t>
            </a:r>
            <a:r>
              <a:rPr lang="zh-CN" altLang="en-US" sz="1800" b="0" i="0" u="none" strike="noStrike" baseline="0" dirty="0">
                <a:latin typeface="宋体" panose="02010600030101010101" pitchFamily="2" charset="-122"/>
                <a:ea typeface="宋体" panose="02010600030101010101" pitchFamily="2" charset="-122"/>
              </a:rPr>
              <a:t>函数，该函数不带任何参数）。程序清单</a:t>
            </a:r>
            <a:r>
              <a:rPr lang="en-US" altLang="zh-CN" sz="1800" b="0" i="0" u="none" strike="noStrike" baseline="0" dirty="0">
                <a:latin typeface="TimesNewRomanPSMT"/>
                <a:ea typeface="宋体" panose="02010600030101010101" pitchFamily="2" charset="-122"/>
              </a:rPr>
              <a:t>5.15</a:t>
            </a:r>
            <a:r>
              <a:rPr lang="zh-CN" altLang="en-US" sz="1800" b="0" i="0" u="none" strike="noStrike" baseline="0" dirty="0">
                <a:latin typeface="宋体" panose="02010600030101010101" pitchFamily="2" charset="-122"/>
                <a:ea typeface="宋体" panose="02010600030101010101" pitchFamily="2" charset="-122"/>
              </a:rPr>
              <a:t>中有一个</a:t>
            </a:r>
            <a:r>
              <a:rPr lang="en-US" altLang="zh-CN" sz="1800" b="0" i="0" u="none" strike="noStrike" baseline="0" dirty="0">
                <a:latin typeface="TimesNewRomanPSMT"/>
                <a:ea typeface="宋体" panose="02010600030101010101" pitchFamily="2" charset="-122"/>
              </a:rPr>
              <a:t>pound()</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函数，打印指定数量的</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号（该符号也叫作编号符号或井号）。该程序还演示了类型转换的应用。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5.15 </a:t>
            </a:r>
            <a:r>
              <a:rPr lang="en-US" altLang="zh-CN" sz="1800" b="1" i="0" u="none" strike="noStrike" baseline="0" dirty="0" err="1">
                <a:latin typeface="TimesNewRomanPS-BoldMT"/>
                <a:ea typeface="宋体" panose="02010600030101010101" pitchFamily="2" charset="-122"/>
              </a:rPr>
              <a:t>pound.c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pound.c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定义一个带一个参数的函数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void pound(int n);// ANSI</a:t>
            </a:r>
            <a:r>
              <a:rPr lang="zh-CN" altLang="en-US" sz="1800" b="0" i="0" u="none" strike="noStrike" baseline="0" dirty="0">
                <a:latin typeface="宋体" panose="02010600030101010101" pitchFamily="2" charset="-122"/>
                <a:ea typeface="宋体" panose="02010600030101010101" pitchFamily="2" charset="-122"/>
              </a:rPr>
              <a:t>函数原型声明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ASCII</a:t>
            </a:r>
            <a:r>
              <a:rPr lang="zh-CN" altLang="en-US" sz="1800" b="0" i="0" u="none" strike="noStrike" baseline="0" dirty="0">
                <a:latin typeface="宋体" panose="02010600030101010101" pitchFamily="2" charset="-122"/>
                <a:ea typeface="宋体" panose="02010600030101010101" pitchFamily="2" charset="-122"/>
              </a:rPr>
              <a:t>码是</a:t>
            </a:r>
            <a:r>
              <a:rPr lang="en-US" altLang="zh-CN" sz="1800" b="0" i="0" u="none" strike="noStrike" baseline="0" dirty="0">
                <a:latin typeface="TimesNewRomanPSMT"/>
                <a:ea typeface="宋体" panose="02010600030101010101" pitchFamily="2" charset="-122"/>
              </a:rPr>
              <a:t>33</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6.0f;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pound(times);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类型的参数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pound(</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pound((int)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pound(f);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pound((int)f);</a:t>
            </a:r>
            <a:r>
              <a:rPr lang="zh-CN" altLang="en-US" sz="1800" b="0" i="0" u="none" strike="noStrike" baseline="0" dirty="0">
                <a:latin typeface="宋体" panose="02010600030101010101" pitchFamily="2" charset="-122"/>
                <a:ea typeface="宋体" panose="02010600030101010101" pitchFamily="2" charset="-122"/>
              </a:rPr>
              <a:t>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void pound(int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ANSI</a:t>
            </a:r>
            <a:r>
              <a:rPr lang="zh-CN" altLang="en-US" sz="1800" b="0" i="0" u="none" strike="noStrike" baseline="0" dirty="0">
                <a:latin typeface="宋体" panose="02010600030101010101" pitchFamily="2" charset="-122"/>
                <a:ea typeface="宋体" panose="02010600030101010101" pitchFamily="2" charset="-122"/>
              </a:rPr>
              <a:t>风格函数头</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表明该函数接受一个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首先，看程序的函数头：</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void pound(int 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如果函数不接受任何参数，函数头的圆括号中应该写上</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 </a:t>
            </a:r>
            <a:r>
              <a:rPr lang="en-US" altLang="zh-CN" sz="1800" b="0" i="0" u="none" strike="noStrike" baseline="0" dirty="0">
                <a:solidFill>
                  <a:srgbClr val="FF0000"/>
                </a:solidFill>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。由于该函数接受一个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数，所以圆括号中包含一个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的声明。参数名应遵循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语言的命名规则。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GNU</a:t>
            </a:r>
            <a:r>
              <a:rPr lang="zh-CN" altLang="en-US" dirty="0"/>
              <a:t>项目始于</a:t>
            </a:r>
            <a:r>
              <a:rPr lang="en-US" altLang="zh-CN" dirty="0"/>
              <a:t>1987</a:t>
            </a:r>
            <a:r>
              <a:rPr lang="zh-CN" altLang="en-US" dirty="0"/>
              <a:t>年，是一个开发大量免费</a:t>
            </a:r>
            <a:r>
              <a:rPr lang="en-US" altLang="zh-CN" dirty="0"/>
              <a:t>UNIX</a:t>
            </a:r>
            <a:r>
              <a:rPr lang="zh-CN" altLang="en-US" dirty="0"/>
              <a:t>软件的集合（</a:t>
            </a:r>
            <a:r>
              <a:rPr lang="en-US" altLang="zh-CN" dirty="0"/>
              <a:t>GNU</a:t>
            </a:r>
            <a:r>
              <a:rPr lang="zh-CN" altLang="en-US" dirty="0"/>
              <a:t>的意思是“</a:t>
            </a:r>
            <a:r>
              <a:rPr lang="en-US" altLang="zh-CN" dirty="0"/>
              <a:t>GNU’s Not UNIX”</a:t>
            </a:r>
            <a:r>
              <a:rPr lang="zh-CN" altLang="en-US" dirty="0"/>
              <a:t>，即</a:t>
            </a:r>
            <a:endParaRPr lang="en-US" altLang="zh-CN" dirty="0"/>
          </a:p>
          <a:p>
            <a:r>
              <a:rPr lang="en-US" altLang="zh-CN" dirty="0"/>
              <a:t>GNU</a:t>
            </a:r>
            <a:r>
              <a:rPr lang="zh-CN" altLang="en-US" dirty="0"/>
              <a:t>不是</a:t>
            </a:r>
            <a:r>
              <a:rPr lang="en-US" altLang="zh-CN" dirty="0"/>
              <a:t>UNIX</a:t>
            </a:r>
            <a:r>
              <a:rPr lang="zh-CN" altLang="en-US" dirty="0"/>
              <a:t>）。</a:t>
            </a:r>
            <a:r>
              <a:rPr lang="en-US" altLang="zh-CN" dirty="0"/>
              <a:t>GNU</a:t>
            </a:r>
            <a:r>
              <a:rPr lang="zh-CN" altLang="en-US" dirty="0"/>
              <a:t>编译器集合（也被称为</a:t>
            </a:r>
            <a:r>
              <a:rPr lang="en-US" altLang="zh-CN" dirty="0"/>
              <a:t>GCC</a:t>
            </a:r>
            <a:r>
              <a:rPr lang="zh-CN" altLang="en-US" dirty="0"/>
              <a:t>，其中包含</a:t>
            </a:r>
            <a:r>
              <a:rPr lang="en-US" altLang="zh-CN" dirty="0"/>
              <a:t>GCC C</a:t>
            </a:r>
            <a:r>
              <a:rPr lang="zh-CN" altLang="en-US" dirty="0"/>
              <a:t>编译器）是该项目的产品之一。</a:t>
            </a:r>
            <a:endParaRPr lang="en-US" altLang="zh-CN" dirty="0"/>
          </a:p>
          <a:p>
            <a:r>
              <a:rPr lang="en-US" altLang="zh-CN" dirty="0"/>
              <a:t>GCC</a:t>
            </a:r>
            <a:r>
              <a:rPr lang="zh-CN" altLang="en-US" dirty="0"/>
              <a:t>在一个指导委员会的带领下，持续不断地开发，它的</a:t>
            </a:r>
            <a:r>
              <a:rPr lang="en-US" altLang="zh-CN" dirty="0"/>
              <a:t>C</a:t>
            </a:r>
            <a:r>
              <a:rPr lang="zh-CN" altLang="en-US" dirty="0"/>
              <a:t>编译器紧跟</a:t>
            </a:r>
            <a:r>
              <a:rPr lang="en-US" altLang="zh-CN" dirty="0"/>
              <a:t>C</a:t>
            </a:r>
            <a:r>
              <a:rPr lang="zh-CN" altLang="en-US" dirty="0"/>
              <a:t>标准的改动。</a:t>
            </a:r>
            <a:r>
              <a:rPr lang="en-US" altLang="zh-CN" dirty="0"/>
              <a:t>GCC</a:t>
            </a:r>
            <a:r>
              <a:rPr lang="zh-CN" altLang="en-US" dirty="0"/>
              <a:t>有各种版本</a:t>
            </a:r>
            <a:endParaRPr lang="en-US" altLang="zh-CN" dirty="0"/>
          </a:p>
          <a:p>
            <a:r>
              <a:rPr lang="zh-CN" altLang="en-US" dirty="0"/>
              <a:t>以适应不同的硬件平台和操作系统，包括</a:t>
            </a:r>
            <a:r>
              <a:rPr lang="en-US" altLang="zh-CN" dirty="0"/>
              <a:t>UNIX</a:t>
            </a:r>
            <a:r>
              <a:rPr lang="zh-CN" altLang="en-US" dirty="0"/>
              <a:t>、</a:t>
            </a:r>
            <a:r>
              <a:rPr lang="en-US" altLang="zh-CN" dirty="0"/>
              <a:t>Linux</a:t>
            </a:r>
            <a:r>
              <a:rPr lang="zh-CN" altLang="en-US" dirty="0"/>
              <a:t>和</a:t>
            </a:r>
            <a:r>
              <a:rPr lang="en-US" altLang="zh-CN" dirty="0"/>
              <a:t>Windows</a:t>
            </a:r>
            <a:r>
              <a:rPr lang="zh-CN" altLang="en-US" dirty="0"/>
              <a:t>。用</a:t>
            </a:r>
            <a:r>
              <a:rPr lang="en-US" altLang="zh-CN" dirty="0" err="1"/>
              <a:t>gcc</a:t>
            </a:r>
            <a:r>
              <a:rPr lang="zh-CN" altLang="en-US" dirty="0"/>
              <a:t>命令便可调用</a:t>
            </a:r>
            <a:r>
              <a:rPr lang="en-US" altLang="zh-CN" dirty="0"/>
              <a:t>GCC C</a:t>
            </a:r>
            <a:r>
              <a:rPr lang="zh-CN" altLang="en-US" dirty="0"/>
              <a:t>编译器。</a:t>
            </a:r>
            <a:endParaRPr lang="en-US" altLang="zh-CN" dirty="0"/>
          </a:p>
          <a:p>
            <a:r>
              <a:rPr lang="zh-CN" altLang="en-US" dirty="0"/>
              <a:t>许多使用</a:t>
            </a:r>
            <a:r>
              <a:rPr lang="en-US" altLang="zh-CN" dirty="0" err="1"/>
              <a:t>gcc</a:t>
            </a:r>
            <a:r>
              <a:rPr lang="zh-CN" altLang="en-US" dirty="0"/>
              <a:t>的系统都用</a:t>
            </a:r>
            <a:r>
              <a:rPr lang="en-US" altLang="zh-CN" dirty="0"/>
              <a:t>cc</a:t>
            </a:r>
            <a:r>
              <a:rPr lang="zh-CN" altLang="en-US" dirty="0"/>
              <a:t>作为</a:t>
            </a:r>
            <a:r>
              <a:rPr lang="en-US" altLang="zh-CN" dirty="0" err="1"/>
              <a:t>gcc</a:t>
            </a:r>
            <a:r>
              <a:rPr lang="zh-CN" altLang="en-US" dirty="0"/>
              <a:t>的别名。</a:t>
            </a:r>
            <a:endParaRPr lang="en-US" altLang="zh-CN" dirty="0"/>
          </a:p>
        </p:txBody>
      </p:sp>
      <p:sp>
        <p:nvSpPr>
          <p:cNvPr id="2" name="标题 1"/>
          <p:cNvSpPr>
            <a:spLocks noGrp="1"/>
          </p:cNvSpPr>
          <p:nvPr>
            <p:ph type="title"/>
          </p:nvPr>
        </p:nvSpPr>
        <p:spPr/>
        <p:txBody>
          <a:bodyPr/>
          <a:lstStyle/>
          <a:p>
            <a:r>
              <a:rPr lang="en-US" altLang="zh-CN" dirty="0"/>
              <a:t>1.8.3 GNU</a:t>
            </a:r>
            <a:r>
              <a:rPr lang="zh-CN" altLang="en-US" dirty="0"/>
              <a:t>编译器集合和</a:t>
            </a:r>
            <a:r>
              <a:rPr lang="en-US" altLang="zh-CN" dirty="0"/>
              <a:t>LLVM</a:t>
            </a:r>
            <a:r>
              <a:rPr lang="zh-CN" altLang="en-US" dirty="0"/>
              <a:t>项目</a:t>
            </a:r>
            <a:endParaRPr lang="zh-CN" altLang="en-US" dirty="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声明参数就创建了被称为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形式参数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formal argument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err="1">
                <a:latin typeface="TimesNewRomanPSMT"/>
                <a:ea typeface="宋体" panose="02010600030101010101" pitchFamily="2" charset="-122"/>
              </a:rPr>
              <a:t>formalparameter</a:t>
            </a:r>
            <a:r>
              <a:rPr lang="zh-CN" altLang="en-US" sz="1800" b="0" i="0" u="none" strike="noStrike" baseline="0" dirty="0">
                <a:latin typeface="宋体" panose="02010600030101010101" pitchFamily="2" charset="-122"/>
                <a:ea typeface="宋体" panose="02010600030101010101" pitchFamily="2" charset="-122"/>
              </a:rPr>
              <a:t>，简称</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形参</a:t>
            </a:r>
            <a:r>
              <a:rPr lang="zh-CN" altLang="en-US" sz="1800" b="0" i="0" u="none" strike="noStrike" baseline="0" dirty="0">
                <a:latin typeface="宋体" panose="02010600030101010101" pitchFamily="2" charset="-122"/>
                <a:ea typeface="宋体" panose="02010600030101010101" pitchFamily="2" charset="-122"/>
              </a:rPr>
              <a:t>）的变量。该例中，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形式参数是 </a:t>
            </a:r>
            <a:r>
              <a:rPr lang="en-US" altLang="zh-CN" sz="1800" b="0" i="0" u="none" strike="noStrike" baseline="0" dirty="0">
                <a:latin typeface="TimesNewRomanPSMT"/>
                <a:ea typeface="宋体" panose="02010600030101010101" pitchFamily="2" charset="-122"/>
              </a:rPr>
              <a:t>int </a:t>
            </a:r>
            <a:r>
              <a:rPr lang="zh-CN" altLang="en-US" sz="1800" b="0" i="0" u="none" strike="noStrike" baseline="0" dirty="0">
                <a:latin typeface="宋体" panose="02010600030101010101" pitchFamily="2" charset="-122"/>
                <a:ea typeface="宋体" panose="02010600030101010101" pitchFamily="2" charset="-122"/>
              </a:rPr>
              <a:t>类型的变量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。像</a:t>
            </a:r>
            <a:r>
              <a:rPr lang="en-US" altLang="zh-CN" sz="1800" b="0" i="0" u="none" strike="noStrike" baseline="0" dirty="0">
                <a:latin typeface="TimesNewRomanPSMT"/>
                <a:ea typeface="宋体" panose="02010600030101010101" pitchFamily="2" charset="-122"/>
              </a:rPr>
              <a:t>pound(10)</a:t>
            </a:r>
            <a:r>
              <a:rPr lang="zh-CN" altLang="en-US" sz="1800" b="0" i="0" u="none" strike="noStrike" baseline="0" dirty="0">
                <a:latin typeface="宋体" panose="02010600030101010101" pitchFamily="2" charset="-122"/>
                <a:ea typeface="宋体" panose="02010600030101010101" pitchFamily="2" charset="-122"/>
              </a:rPr>
              <a:t>这样的函数调用会把 </a:t>
            </a:r>
            <a:r>
              <a:rPr lang="en-US" altLang="zh-CN" sz="1800" b="0" i="0" u="none" strike="noStrike" baseline="0" dirty="0">
                <a:latin typeface="TimesNewRomanPSMT"/>
                <a:ea typeface="宋体" panose="02010600030101010101" pitchFamily="2" charset="-122"/>
              </a:rPr>
              <a:t>10 </a:t>
            </a:r>
            <a:r>
              <a:rPr lang="zh-CN" altLang="en-US" sz="1800" b="0" i="0" u="none" strike="noStrike" baseline="0" dirty="0">
                <a:latin typeface="宋体" panose="02010600030101010101" pitchFamily="2" charset="-122"/>
                <a:ea typeface="宋体" panose="02010600030101010101" pitchFamily="2" charset="-122"/>
              </a:rPr>
              <a:t>赋给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。在该程序中，调用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pound(times)</a:t>
            </a:r>
            <a:r>
              <a:rPr lang="zh-CN" altLang="en-US" sz="1800" b="0" i="0" u="none" strike="noStrike" baseline="0" dirty="0">
                <a:latin typeface="宋体" panose="02010600030101010101" pitchFamily="2" charset="-122"/>
                <a:ea typeface="宋体" panose="02010600030101010101" pitchFamily="2" charset="-122"/>
              </a:rPr>
              <a:t>就是把 </a:t>
            </a:r>
            <a:r>
              <a:rPr lang="en-US" altLang="zh-CN" sz="1800" b="0" i="0" u="none" strike="noStrike" baseline="0" dirty="0">
                <a:latin typeface="TimesNewRomanPSMT"/>
                <a:ea typeface="宋体" panose="02010600030101010101" pitchFamily="2" charset="-122"/>
              </a:rPr>
              <a:t>times </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）赋给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。我们称函数调用传递的值为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实际参数</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actual argument</a:t>
            </a:r>
            <a:r>
              <a:rPr lang="zh-CN" altLang="en-US" sz="1800" b="0" i="0" u="none" strike="noStrike" baseline="0" dirty="0">
                <a:latin typeface="宋体" panose="02010600030101010101" pitchFamily="2" charset="-122"/>
                <a:ea typeface="宋体" panose="02010600030101010101" pitchFamily="2" charset="-122"/>
              </a:rPr>
              <a:t>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actual parameter</a:t>
            </a:r>
            <a:r>
              <a:rPr lang="zh-CN" altLang="en-US" sz="1800" b="0" i="0" u="none" strike="noStrike" baseline="0" dirty="0">
                <a:latin typeface="宋体" panose="02010600030101010101" pitchFamily="2" charset="-122"/>
                <a:ea typeface="宋体" panose="02010600030101010101" pitchFamily="2" charset="-122"/>
              </a:rPr>
              <a:t>），简称</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实参</a:t>
            </a:r>
            <a:r>
              <a:rPr lang="zh-CN" altLang="en-US" sz="1800" b="0" i="0" u="none" strike="noStrike" baseline="0" dirty="0">
                <a:latin typeface="宋体" panose="02010600030101010101" pitchFamily="2" charset="-122"/>
                <a:ea typeface="宋体" panose="02010600030101010101" pitchFamily="2" charset="-122"/>
              </a:rPr>
              <a:t>。所以，函数调用</a:t>
            </a:r>
            <a:r>
              <a:rPr lang="en-US" altLang="zh-CN" sz="1800" b="0" i="0" u="none" strike="noStrike" baseline="0" dirty="0">
                <a:latin typeface="TimesNewRomanPSMT"/>
                <a:ea typeface="宋体" panose="02010600030101010101" pitchFamily="2" charset="-122"/>
              </a:rPr>
              <a:t>pound(10)</a:t>
            </a:r>
            <a:r>
              <a:rPr lang="zh-CN" altLang="en-US" sz="1800" b="0" i="0" u="none" strike="noStrike" baseline="0" dirty="0">
                <a:latin typeface="宋体" panose="02010600030101010101" pitchFamily="2" charset="-122"/>
                <a:ea typeface="宋体" panose="02010600030101010101" pitchFamily="2" charset="-122"/>
              </a:rPr>
              <a:t>把实际参数</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传递给函数，然后该函数把</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给形式参数（变量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）。也就是说，</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中的变量</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的值被拷贝给</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中的新变量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注意 实参和形参</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在英文中，</a:t>
            </a:r>
            <a:r>
              <a:rPr lang="en-US" altLang="zh-CN" sz="1800" b="0" i="0" u="none" strike="noStrike" baseline="0" dirty="0">
                <a:latin typeface="TimesNewRomanPSMT"/>
                <a:ea typeface="宋体" panose="02010600030101010101" pitchFamily="2" charset="-122"/>
              </a:rPr>
              <a:t>argument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parameter</a:t>
            </a:r>
            <a:r>
              <a:rPr lang="zh-CN" altLang="en-US" sz="1800" b="0" i="0" u="none" strike="noStrike" baseline="0" dirty="0">
                <a:latin typeface="宋体" panose="02010600030101010101" pitchFamily="2" charset="-122"/>
                <a:ea typeface="宋体" panose="02010600030101010101" pitchFamily="2" charset="-122"/>
              </a:rPr>
              <a:t>经常可以互换使用，但是</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标准规定了：对于</a:t>
            </a:r>
            <a:r>
              <a:rPr lang="en-US" altLang="zh-CN" sz="1800" b="0" i="0" u="none" strike="noStrike" baseline="0" dirty="0">
                <a:latin typeface="TimesNewRomanPSMT"/>
                <a:ea typeface="宋体" panose="02010600030101010101" pitchFamily="2" charset="-122"/>
              </a:rPr>
              <a:t>actual argument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actual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parameter</a:t>
            </a:r>
            <a:r>
              <a:rPr lang="zh-CN" altLang="en-US" sz="1800" b="0" i="0" u="none" strike="noStrike" baseline="0" dirty="0">
                <a:latin typeface="宋体" panose="02010600030101010101" pitchFamily="2" charset="-122"/>
                <a:ea typeface="宋体" panose="02010600030101010101" pitchFamily="2" charset="-122"/>
              </a:rPr>
              <a:t>使用术语</a:t>
            </a:r>
            <a:r>
              <a:rPr lang="en-US" altLang="zh-CN" sz="1800" b="0" i="0" u="none" strike="noStrike" baseline="0" dirty="0">
                <a:latin typeface="TimesNewRomanPSMT"/>
                <a:ea typeface="宋体" panose="02010600030101010101" pitchFamily="2" charset="-122"/>
              </a:rPr>
              <a:t>argument</a:t>
            </a:r>
            <a:r>
              <a:rPr lang="zh-CN" altLang="en-US" sz="1800" b="0" i="0" u="none" strike="noStrike" baseline="0" dirty="0">
                <a:latin typeface="宋体" panose="02010600030101010101" pitchFamily="2" charset="-122"/>
                <a:ea typeface="宋体" panose="02010600030101010101" pitchFamily="2" charset="-122"/>
              </a:rPr>
              <a:t>（译为实参）；对于</a:t>
            </a:r>
            <a:r>
              <a:rPr lang="en-US" altLang="zh-CN" sz="1800" b="0" i="0" u="none" strike="noStrike" baseline="0" dirty="0">
                <a:latin typeface="TimesNewRomanPSMT"/>
                <a:ea typeface="宋体" panose="02010600030101010101" pitchFamily="2" charset="-122"/>
              </a:rPr>
              <a:t>formal argument</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formal parameter</a:t>
            </a:r>
            <a:r>
              <a:rPr lang="zh-CN" altLang="en-US" sz="1800" b="0" i="0" u="none" strike="noStrike" baseline="0" dirty="0">
                <a:latin typeface="宋体" panose="02010600030101010101" pitchFamily="2" charset="-122"/>
                <a:ea typeface="宋体" panose="02010600030101010101" pitchFamily="2" charset="-122"/>
              </a:rPr>
              <a:t>使用术语</a:t>
            </a:r>
            <a:r>
              <a:rPr lang="en-US" altLang="zh-CN" sz="1800" b="0" i="0" u="none" strike="noStrike" baseline="0" dirty="0">
                <a:latin typeface="TimesNewRomanPSMT"/>
                <a:ea typeface="宋体" panose="02010600030101010101" pitchFamily="2" charset="-122"/>
              </a:rPr>
              <a:t>parameter</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（译为形参）。为遵循这一规定，我们可以说</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形参是变量</a:t>
            </a:r>
            <a:r>
              <a:rPr lang="zh-CN" altLang="en-US" sz="1800" b="0" i="0" u="none" strike="noStrike" baseline="0" dirty="0">
                <a:latin typeface="宋体" panose="02010600030101010101" pitchFamily="2" charset="-122"/>
                <a:ea typeface="宋体" panose="02010600030101010101" pitchFamily="2" charset="-122"/>
              </a:rPr>
              <a:t>，实参是函数调用提供的值，</a:t>
            </a:r>
            <a:r>
              <a:rPr lang="zh-CN" altLang="en-US" sz="1800" b="0" i="0" u="none" strike="noStrike" baseline="0" dirty="0">
                <a:solidFill>
                  <a:srgbClr val="FF0000"/>
                </a:solidFill>
                <a:latin typeface="宋体" panose="02010600030101010101" pitchFamily="2" charset="-122"/>
                <a:ea typeface="宋体" panose="02010600030101010101" pitchFamily="2" charset="-122"/>
              </a:rPr>
              <a:t>实参被赋给相应</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的形参</a:t>
            </a:r>
            <a:r>
              <a:rPr lang="zh-CN" altLang="en-US" sz="1800" b="0" i="0" u="none" strike="noStrike" baseline="0" dirty="0">
                <a:latin typeface="宋体" panose="02010600030101010101" pitchFamily="2" charset="-122"/>
                <a:ea typeface="宋体" panose="02010600030101010101" pitchFamily="2" charset="-122"/>
              </a:rPr>
              <a:t>。因此，在程序清单</a:t>
            </a:r>
            <a:r>
              <a:rPr lang="en-US" altLang="zh-CN" sz="1800" b="0" i="0" u="none" strike="noStrike" baseline="0" dirty="0">
                <a:latin typeface="TimesNewRomanPSMT"/>
                <a:ea typeface="宋体" panose="02010600030101010101" pitchFamily="2" charset="-122"/>
              </a:rPr>
              <a:t>5.15</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的实参，</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的形参。类似地，在函数调用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pound(times + 4)</a:t>
            </a:r>
            <a:r>
              <a:rPr lang="zh-CN" altLang="en-US" sz="1800" b="0" i="0" u="none" strike="noStrike" baseline="0" dirty="0">
                <a:latin typeface="宋体" panose="02010600030101010101" pitchFamily="2" charset="-122"/>
                <a:ea typeface="宋体" panose="02010600030101010101" pitchFamily="2" charset="-122"/>
              </a:rPr>
              <a:t>中，表达式</a:t>
            </a:r>
            <a:r>
              <a:rPr lang="en-US" altLang="zh-CN" sz="1800" b="0" i="0" u="none" strike="noStrike" baseline="0" dirty="0">
                <a:latin typeface="TimesNewRomanPSMT"/>
                <a:ea typeface="宋体" panose="02010600030101010101" pitchFamily="2" charset="-122"/>
              </a:rPr>
              <a:t>times + 4</a:t>
            </a:r>
            <a:r>
              <a:rPr lang="zh-CN" altLang="en-US" sz="1800" b="0" i="0" u="none" strike="noStrike" baseline="0" dirty="0">
                <a:latin typeface="宋体" panose="02010600030101010101" pitchFamily="2" charset="-122"/>
                <a:ea typeface="宋体" panose="02010600030101010101" pitchFamily="2" charset="-122"/>
              </a:rPr>
              <a:t>的值是该函数的实参。</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变量名是函数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私有的</a:t>
            </a:r>
            <a:r>
              <a:rPr lang="zh-CN" altLang="en-US" sz="1800" b="0" i="0" u="none" strike="noStrike" baseline="0" dirty="0">
                <a:latin typeface="宋体" panose="02010600030101010101" pitchFamily="2" charset="-122"/>
                <a:ea typeface="宋体" panose="02010600030101010101" pitchFamily="2" charset="-122"/>
              </a:rPr>
              <a:t>，即在函数中定义的函数名不会和别处的相同名称发生冲突。如果在</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中用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代替</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，那么这个</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不同。也就是说，程序中出现了两个同名的变量，但是程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序可以区分它们。</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现在，我们来学习函数调用。第</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个函数调用是</a:t>
            </a:r>
            <a:r>
              <a:rPr lang="en-US" altLang="zh-CN" sz="1800" b="0" i="0" u="none" strike="noStrike" baseline="0" dirty="0">
                <a:latin typeface="TimesNewRomanPSMT"/>
                <a:ea typeface="宋体" panose="02010600030101010101" pitchFamily="2" charset="-122"/>
              </a:rPr>
              <a:t>pound(times)</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被赋给</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。因此，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打印了</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个井号和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个换行符。第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个函数调用是</a:t>
            </a:r>
            <a:r>
              <a:rPr lang="en-US" altLang="zh-CN" sz="1800" b="0" i="0" u="none" strike="noStrike" baseline="0" dirty="0">
                <a:latin typeface="TimesNewRomanPSMT"/>
                <a:ea typeface="宋体" panose="02010600030101010101" pitchFamily="2" charset="-122"/>
              </a:rPr>
              <a:t>pound(</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类型，被初始化为</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字符，在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的数值是</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。但是</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函数的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参数类型是</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，与</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不匹配</a:t>
            </a:r>
            <a:r>
              <a:rPr lang="zh-CN" altLang="en-US" sz="1800" b="0" i="0" u="none" strike="noStrike" baseline="0" dirty="0">
                <a:latin typeface="宋体" panose="02010600030101010101" pitchFamily="2" charset="-122"/>
                <a:ea typeface="宋体" panose="02010600030101010101" pitchFamily="2" charset="-122"/>
              </a:rPr>
              <a:t>。程序开头的函数原型在这里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发挥了作用。原型（</a:t>
            </a:r>
            <a:r>
              <a:rPr lang="en-US" altLang="zh-CN" sz="1800" b="0" i="0" u="none" strike="noStrike" baseline="0" dirty="0">
                <a:latin typeface="TimesNewRomanPSMT"/>
                <a:ea typeface="宋体" panose="02010600030101010101" pitchFamily="2" charset="-122"/>
              </a:rPr>
              <a:t>prototype</a:t>
            </a:r>
            <a:r>
              <a:rPr lang="zh-CN" altLang="en-US" sz="1800" b="0" i="0" u="none" strike="noStrike" baseline="0" dirty="0">
                <a:latin typeface="宋体" panose="02010600030101010101" pitchFamily="2" charset="-122"/>
                <a:ea typeface="宋体" panose="02010600030101010101" pitchFamily="2" charset="-122"/>
              </a:rPr>
              <a:t>）即是函数的声明，描述了函数的返回值和参数。</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函数的原型说明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了两点：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该函数没有返回值（函数名前面有</a:t>
            </a:r>
            <a:r>
              <a:rPr lang="en-US" altLang="zh-CN" sz="1800" b="0" i="0" u="none" strike="noStrike" baseline="0" dirty="0">
                <a:latin typeface="TimesNewRomanPSMT"/>
                <a:ea typeface="宋体" panose="02010600030101010101" pitchFamily="2" charset="-122"/>
              </a:rPr>
              <a:t>void</a:t>
            </a:r>
            <a:r>
              <a:rPr lang="zh-CN" altLang="en-US" sz="1800" b="0" i="0" u="none" strike="noStrike" baseline="0" dirty="0">
                <a:latin typeface="宋体" panose="02010600030101010101" pitchFamily="2" charset="-122"/>
                <a:ea typeface="宋体" panose="02010600030101010101" pitchFamily="2" charset="-122"/>
              </a:rPr>
              <a:t>关键字）；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该函数有一个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该例中，函数原型告诉编译器</a:t>
            </a:r>
            <a:r>
              <a:rPr lang="en-US" altLang="zh-CN" sz="1800" b="0" i="0" u="none" strike="noStrike" baseline="0" dirty="0">
                <a:latin typeface="TimesNewRomanPSMT"/>
                <a:ea typeface="宋体" panose="02010600030101010101" pitchFamily="2" charset="-122"/>
              </a:rPr>
              <a:t>pound()</a:t>
            </a:r>
            <a:r>
              <a:rPr lang="zh-CN" altLang="en-US" sz="1800" b="0" i="0" u="none" strike="noStrike" baseline="0" dirty="0">
                <a:latin typeface="宋体" panose="02010600030101010101" pitchFamily="2" charset="-122"/>
                <a:ea typeface="宋体" panose="02010600030101010101" pitchFamily="2" charset="-122"/>
              </a:rPr>
              <a:t>需要一个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类型的参数。相应地，当编译器执行到</a:t>
            </a:r>
            <a:r>
              <a:rPr lang="en-US" altLang="zh-CN" sz="1800" b="0" i="0" u="none" strike="noStrike" baseline="0" dirty="0">
                <a:latin typeface="TimesNewRomanPSMT"/>
                <a:ea typeface="宋体" panose="02010600030101010101" pitchFamily="2" charset="-122"/>
              </a:rPr>
              <a:t>pound(</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式时，会把参数</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自动转换成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类型。在我们的系统中，该参数从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字节的</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变成</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字节的</a:t>
            </a:r>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，所以现在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33</a:t>
            </a:r>
            <a:r>
              <a:rPr lang="zh-CN" altLang="en-US" sz="1800" b="0" i="0" u="none" strike="noStrike" baseline="0" dirty="0">
                <a:latin typeface="宋体" panose="02010600030101010101" pitchFamily="2" charset="-122"/>
                <a:ea typeface="宋体" panose="02010600030101010101" pitchFamily="2" charset="-122"/>
              </a:rPr>
              <a:t>的类型满足函数的要求。与此类似，最后一次调用是</a:t>
            </a:r>
            <a:r>
              <a:rPr lang="en-US" altLang="zh-CN" sz="1800" b="0" i="0" u="none" strike="noStrike" baseline="0" dirty="0">
                <a:latin typeface="TimesNewRomanPSMT"/>
                <a:ea typeface="宋体" panose="02010600030101010101" pitchFamily="2" charset="-122"/>
              </a:rPr>
              <a:t>pound(f)</a:t>
            </a:r>
            <a:r>
              <a:rPr lang="zh-CN" altLang="en-US" sz="1800" b="0" i="0" u="none" strike="noStrike" baseline="0" dirty="0">
                <a:latin typeface="宋体" panose="02010600030101010101" pitchFamily="2" charset="-122"/>
                <a:ea typeface="宋体" panose="02010600030101010101" pitchFamily="2" charset="-122"/>
              </a:rPr>
              <a:t>，使得</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类型的变量被转换成合适的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ANSI C</a:t>
            </a:r>
            <a:r>
              <a:rPr lang="zh-CN" altLang="en-US" sz="1800" b="0" i="0" u="none" strike="noStrike" baseline="0" dirty="0">
                <a:latin typeface="宋体" panose="02010600030101010101" pitchFamily="2" charset="-122"/>
                <a:ea typeface="宋体" panose="02010600030101010101" pitchFamily="2" charset="-122"/>
              </a:rPr>
              <a:t>之前，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使用的是函数声明，而不是函数原型。函数声明只指明了函数名和返回类型，没有指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明参数类型。为了向下兼容，</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现在仍然允许这样的形式：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void pound(); /* ANSI C</a:t>
            </a:r>
            <a:r>
              <a:rPr lang="zh-CN" altLang="en-US" sz="1800" b="0" i="0" u="none" strike="noStrike" baseline="0" dirty="0">
                <a:latin typeface="宋体" panose="02010600030101010101" pitchFamily="2" charset="-122"/>
                <a:ea typeface="宋体" panose="02010600030101010101" pitchFamily="2" charset="-122"/>
              </a:rPr>
              <a:t>之前的函数声明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5.6 </a:t>
            </a:r>
            <a:r>
              <a:rPr lang="zh-CN" altLang="en-US" dirty="0"/>
              <a:t>带参数的函数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如果用这条函数声明代替</a:t>
            </a:r>
            <a:r>
              <a:rPr lang="en-US" altLang="zh-CN" sz="1800" b="0" i="0" u="none" strike="noStrike" baseline="0" dirty="0" err="1">
                <a:latin typeface="TimesNewRomanPSMT"/>
                <a:ea typeface="宋体" panose="02010600030101010101" pitchFamily="2" charset="-122"/>
              </a:rPr>
              <a:t>pound.c</a:t>
            </a:r>
            <a:r>
              <a:rPr lang="zh-CN" altLang="en-US" sz="1800" b="0" i="0" u="none" strike="noStrike" baseline="0" dirty="0">
                <a:latin typeface="宋体" panose="02010600030101010101" pitchFamily="2" charset="-122"/>
                <a:ea typeface="宋体" panose="02010600030101010101" pitchFamily="2" charset="-122"/>
              </a:rPr>
              <a:t>程序中的函数原型会怎样？第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次函数调用，</a:t>
            </a:r>
            <a:r>
              <a:rPr lang="en-US" altLang="zh-CN" sz="1800" b="0" i="0" u="none" strike="noStrike" baseline="0" dirty="0">
                <a:latin typeface="TimesNewRomanPSMT"/>
                <a:ea typeface="宋体" panose="02010600030101010101" pitchFamily="2" charset="-122"/>
              </a:rPr>
              <a:t>pound(times)</a:t>
            </a:r>
            <a:r>
              <a:rPr lang="zh-CN" altLang="en-US" sz="1800" b="0" i="0" u="none" strike="noStrike" baseline="0" dirty="0">
                <a:latin typeface="宋体" panose="02010600030101010101" pitchFamily="2" charset="-122"/>
                <a:ea typeface="宋体" panose="02010600030101010101" pitchFamily="2" charset="-122"/>
              </a:rPr>
              <a:t>没问题，因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times</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次函数调用，</a:t>
            </a:r>
            <a:r>
              <a:rPr lang="en-US" altLang="zh-CN" sz="1800" b="0" i="0" u="none" strike="noStrike" baseline="0" dirty="0">
                <a:latin typeface="TimesNewRomanPSMT"/>
                <a:ea typeface="宋体" panose="02010600030101010101" pitchFamily="2" charset="-122"/>
              </a:rPr>
              <a:t>pound(</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也没问题，因为即使缺少函数原型，</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也会把</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short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类型自动升级为</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次函数调用，</a:t>
            </a:r>
            <a:r>
              <a:rPr lang="en-US" altLang="zh-CN" sz="1800" b="0" i="0" u="none" strike="noStrike" baseline="0" dirty="0">
                <a:latin typeface="TimesNewRomanPSMT"/>
                <a:ea typeface="宋体" panose="02010600030101010101" pitchFamily="2" charset="-122"/>
              </a:rPr>
              <a:t>pound(f)</a:t>
            </a:r>
            <a:r>
              <a:rPr lang="zh-CN" altLang="en-US" sz="1800" b="0" i="0" u="none" strike="noStrike" baseline="0" dirty="0">
                <a:latin typeface="宋体" panose="02010600030101010101" pitchFamily="2" charset="-122"/>
                <a:ea typeface="宋体" panose="02010600030101010101" pitchFamily="2" charset="-122"/>
              </a:rPr>
              <a:t>会失败，因为缺少函数原型，</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会被自动升级为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，这没什么用。虽然程序仍然能运行，但是输出的内容不正确。在函数调用中显式使用强制类型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转换，可以修复这个问题：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pound ((int)f); //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强制类型转换为正确的类型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注意，如果</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的值太大，超过了</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类型表示的范围，这样做也不行。</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5.16</a:t>
            </a:r>
            <a:r>
              <a:rPr lang="zh-CN" altLang="en-US" sz="1800" b="0" i="0" u="none" strike="noStrike" baseline="0" dirty="0">
                <a:latin typeface="宋体" panose="02010600030101010101" pitchFamily="2" charset="-122"/>
                <a:ea typeface="宋体" panose="02010600030101010101" pitchFamily="2" charset="-122"/>
              </a:rPr>
              <a:t>演示了本章介绍的几个概念，这个程序对某些人很有用。程序看起来很长，但是所有的计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算都在程序的后面几行中。我们尽量使用大量的注释，让程序看上去清晰明了。请通读该程序，稍后我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们会分析几处要点。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5.16 </a:t>
            </a:r>
            <a:r>
              <a:rPr lang="en-US" altLang="zh-CN" sz="1800" b="1" i="0" u="none" strike="noStrike" baseline="0" dirty="0" err="1">
                <a:latin typeface="TimesNewRomanPS-BoldMT"/>
                <a:ea typeface="宋体" panose="02010600030101010101" pitchFamily="2" charset="-122"/>
              </a:rPr>
              <a:t>running.c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running.c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useful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runners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const int S_PER_M = 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a:t>
            </a:r>
            <a:r>
              <a:rPr lang="zh-CN" altLang="en-US" sz="1800" b="0" i="0" u="none" strike="noStrike" baseline="0" dirty="0">
                <a:latin typeface="宋体" panose="02010600030101010101" pitchFamily="2" charset="-122"/>
                <a:ea typeface="宋体" panose="02010600030101010101" pitchFamily="2" charset="-122"/>
              </a:rPr>
              <a:t>分钟的秒数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int S_PER_H = 3600;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a:t>
            </a:r>
            <a:r>
              <a:rPr lang="zh-CN" altLang="en-US" sz="1800" b="0" i="0" u="none" strike="noStrike" baseline="0" dirty="0">
                <a:latin typeface="宋体" panose="02010600030101010101" pitchFamily="2" charset="-122"/>
                <a:ea typeface="宋体" panose="02010600030101010101" pitchFamily="2" charset="-122"/>
              </a:rPr>
              <a:t>小时的秒数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const double M_PER_K = 0.62137;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1</a:t>
            </a:r>
            <a:r>
              <a:rPr lang="zh-CN" altLang="en-US" sz="1800" b="0" i="0" u="none" strike="noStrike" baseline="0" dirty="0">
                <a:latin typeface="宋体" panose="02010600030101010101" pitchFamily="2" charset="-122"/>
                <a:ea typeface="宋体" panose="02010600030101010101" pitchFamily="2" charset="-122"/>
              </a:rPr>
              <a:t>公里的英里数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 </a:t>
            </a:r>
            <a:r>
              <a:rPr lang="en-US" altLang="zh-CN" sz="1800" b="0" i="0" u="none" strike="noStrike" baseline="0" dirty="0" err="1">
                <a:latin typeface="TimesNewRomanPSMT"/>
              </a:rPr>
              <a:t>distk</a:t>
            </a:r>
            <a:r>
              <a:rPr lang="en-US" altLang="zh-CN" sz="1800" b="0" i="0" u="none" strike="noStrike" baseline="0" dirty="0">
                <a:latin typeface="TimesNewRomanPSMT"/>
              </a:rPr>
              <a:t>, </a:t>
            </a:r>
            <a:r>
              <a:rPr lang="en-US" altLang="zh-CN" sz="1800" b="0" i="0" u="none" strike="noStrike" baseline="0" dirty="0" err="1">
                <a:latin typeface="TimesNewRomanPSMT"/>
              </a:rPr>
              <a:t>distm</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跑过的距离（分别以公里和英里为单位）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 rate;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平均速度（以英里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小时为单位）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min, 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跑步用时（以分钟和秒为单位）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跑步用时（以秒为单位）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 </a:t>
            </a:r>
            <a:r>
              <a:rPr lang="en-US" altLang="zh-CN" sz="1800" b="0" i="0" u="none" strike="noStrike" baseline="0" dirty="0" err="1">
                <a:latin typeface="TimesNewRomanPSMT"/>
              </a:rPr>
              <a:t>mtime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英里需要的时间，以秒为单位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mmin</a:t>
            </a:r>
            <a:r>
              <a:rPr lang="en-US" altLang="zh-CN" sz="1800" b="0" i="0" u="none" strike="noStrike" baseline="0" dirty="0">
                <a:latin typeface="TimesNewRomanPSMT"/>
              </a:rPr>
              <a:t>, msec;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英里需要的时间，以分钟和秒为单位</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converts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metric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race\n");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("speed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hour.\n");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kilometers,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distance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 &amp;</a:t>
            </a:r>
            <a:r>
              <a:rPr lang="en-US" altLang="zh-CN" sz="1800" b="0" i="0" u="none" strike="noStrike" baseline="0" dirty="0" err="1">
                <a:latin typeface="TimesNewRomanPSMT"/>
              </a:rPr>
              <a:t>distk</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lf</a:t>
            </a:r>
            <a:r>
              <a:rPr lang="zh-CN" altLang="en-US" sz="1800" b="0" i="0" u="none" strike="noStrike" baseline="0" dirty="0">
                <a:latin typeface="宋体" panose="02010600030101010101" pitchFamily="2" charset="-122"/>
                <a:ea typeface="宋体" panose="02010600030101010101" pitchFamily="2" charset="-122"/>
              </a:rPr>
              <a:t>表示读取一个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seconds.\n");</a:t>
            </a:r>
            <a:endParaRPr lang="en-US" altLang="zh-CN" sz="1800" b="0" i="0" u="none" strike="noStrike" baseline="0" dirty="0">
              <a:latin typeface="TimesNewRomanPSMT"/>
              <a:ea typeface="宋体" panose="02010600030101010101" pitchFamily="2" charset="-122"/>
            </a:endParaRPr>
          </a:p>
          <a:p>
            <a:pPr algn="l"/>
            <a:r>
              <a:rPr lang="de-DE" altLang="zh-CN" sz="1800" b="0" i="0" u="none" strike="noStrike" baseline="0" dirty="0">
                <a:latin typeface="TimesNewRomanPSMT"/>
              </a:rPr>
              <a:t>printf("Begin</a:t>
            </a:r>
            <a:r>
              <a:rPr lang="zh-CN" altLang="de-DE" sz="1800" b="0" i="0" u="none" strike="noStrike" baseline="0" dirty="0">
                <a:latin typeface="宋体" panose="02010600030101010101" pitchFamily="2" charset="-122"/>
                <a:ea typeface="宋体" panose="02010600030101010101" pitchFamily="2" charset="-122"/>
              </a:rPr>
              <a:t>　</a:t>
            </a:r>
            <a:r>
              <a:rPr lang="de-DE" altLang="zh-CN" sz="1800" b="0" i="0" u="none" strike="noStrike" baseline="0" dirty="0">
                <a:latin typeface="TimesNewRomanPSMT"/>
                <a:ea typeface="宋体" panose="02010600030101010101" pitchFamily="2" charset="-122"/>
              </a:rPr>
              <a:t>by</a:t>
            </a:r>
            <a:r>
              <a:rPr lang="zh-CN" altLang="de-DE" sz="1800" b="0" i="0" u="none" strike="noStrike" baseline="0" dirty="0">
                <a:latin typeface="宋体" panose="02010600030101010101" pitchFamily="2" charset="-122"/>
                <a:ea typeface="宋体" panose="02010600030101010101" pitchFamily="2" charset="-122"/>
              </a:rPr>
              <a:t>　</a:t>
            </a:r>
            <a:r>
              <a:rPr lang="de-DE" altLang="zh-CN" sz="1800" b="0" i="0" u="none" strike="noStrike" baseline="0" dirty="0">
                <a:latin typeface="TimesNewRomanPSMT"/>
                <a:ea typeface="宋体" panose="02010600030101010101" pitchFamily="2" charset="-122"/>
              </a:rPr>
              <a:t>entering</a:t>
            </a:r>
            <a:r>
              <a:rPr lang="zh-CN" altLang="de-DE" sz="1800" b="0" i="0" u="none" strike="noStrike" baseline="0" dirty="0">
                <a:latin typeface="宋体" panose="02010600030101010101" pitchFamily="2" charset="-122"/>
                <a:ea typeface="宋体" panose="02010600030101010101" pitchFamily="2" charset="-122"/>
              </a:rPr>
              <a:t>　</a:t>
            </a:r>
            <a:r>
              <a:rPr lang="de-DE" altLang="zh-CN" sz="1800" b="0" i="0" u="none" strike="noStrike" baseline="0" dirty="0">
                <a:latin typeface="TimesNewRomanPSMT"/>
                <a:ea typeface="宋体" panose="02010600030101010101" pitchFamily="2" charset="-122"/>
              </a:rPr>
              <a:t>the</a:t>
            </a:r>
            <a:r>
              <a:rPr lang="zh-CN" altLang="de-DE" sz="1800" b="0" i="0" u="none" strike="noStrike" baseline="0" dirty="0">
                <a:latin typeface="宋体" panose="02010600030101010101" pitchFamily="2" charset="-122"/>
                <a:ea typeface="宋体" panose="02010600030101010101" pitchFamily="2" charset="-122"/>
              </a:rPr>
              <a:t>　</a:t>
            </a:r>
            <a:r>
              <a:rPr lang="de-DE" altLang="zh-CN" sz="1800" b="0" i="0" u="none" strike="noStrike" baseline="0" dirty="0">
                <a:latin typeface="TimesNewRomanPSMT"/>
                <a:ea typeface="宋体" panose="02010600030101010101" pitchFamily="2" charset="-122"/>
              </a:rPr>
              <a:t>minutes.\n");</a:t>
            </a:r>
            <a:endParaRPr lang="de-DE"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&amp;min);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 = S_PER_M * min + 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把时间转换成秒</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distm</a:t>
            </a:r>
            <a:r>
              <a:rPr lang="en-US" altLang="zh-CN" sz="1800" b="0" i="0" u="none" strike="noStrike" baseline="0" dirty="0">
                <a:latin typeface="TimesNewRomanPSMT"/>
              </a:rPr>
              <a:t> = M_PER_K * </a:t>
            </a:r>
            <a:r>
              <a:rPr lang="en-US" altLang="zh-CN" sz="1800" b="0" i="0" u="none" strike="noStrike" baseline="0" dirty="0" err="1">
                <a:latin typeface="TimesNewRomanPSMT"/>
              </a:rPr>
              <a:t>distk</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把公里转换成英里</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rate = </a:t>
            </a:r>
            <a:r>
              <a:rPr lang="en-US" altLang="zh-CN" sz="1800" b="0" i="0" u="none" strike="noStrike" baseline="0" dirty="0" err="1">
                <a:latin typeface="TimesNewRomanPSMT"/>
              </a:rPr>
              <a:t>distm</a:t>
            </a:r>
            <a:r>
              <a:rPr lang="en-US" altLang="zh-CN" sz="1800" b="0" i="0" u="none" strike="noStrike" baseline="0" dirty="0">
                <a:latin typeface="TimesNewRomanPSMT"/>
              </a:rPr>
              <a:t> / time * S_PER_H;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英里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秒</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秒</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小时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英里</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小时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mtime</a:t>
            </a:r>
            <a:r>
              <a:rPr lang="en-US" altLang="zh-CN" sz="1800" b="0" i="0" u="none" strike="noStrike" baseline="0" dirty="0">
                <a:latin typeface="TimesNewRomanPSMT"/>
              </a:rPr>
              <a:t> = (double) time / </a:t>
            </a:r>
            <a:r>
              <a:rPr lang="en-US" altLang="zh-CN" sz="1800" b="0" i="0" u="none" strike="noStrike" baseline="0" dirty="0" err="1">
                <a:latin typeface="TimesNewRomanPSMT"/>
              </a:rPr>
              <a:t>distm</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时间</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距离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跑</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英里所用的时间</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mmin</a:t>
            </a:r>
            <a:r>
              <a:rPr lang="en-US" altLang="zh-CN" sz="1800" b="0" i="0" u="none" strike="noStrike" baseline="0" dirty="0">
                <a:latin typeface="TimesNewRomanPSMT"/>
              </a:rPr>
              <a:t> = (int) </a:t>
            </a:r>
            <a:r>
              <a:rPr lang="en-US" altLang="zh-CN" sz="1800" b="0" i="0" u="none" strike="noStrike" baseline="0" dirty="0" err="1">
                <a:latin typeface="TimesNewRomanPSMT"/>
              </a:rPr>
              <a:t>mtime</a:t>
            </a:r>
            <a:r>
              <a:rPr lang="en-US" altLang="zh-CN" sz="1800" b="0" i="0" u="none" strike="noStrike" baseline="0" dirty="0">
                <a:latin typeface="TimesNewRomanPSMT"/>
              </a:rPr>
              <a:t> / S_PER_M;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求出分钟数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1972</a:t>
            </a:r>
            <a:r>
              <a:rPr lang="zh-CN" altLang="en-US" dirty="0"/>
              <a:t>年，贝尔实验室的</a:t>
            </a:r>
            <a:r>
              <a:rPr lang="zh-CN" altLang="en-US" dirty="0">
                <a:solidFill>
                  <a:srgbClr val="FF0000"/>
                </a:solidFill>
              </a:rPr>
              <a:t>丹尼斯</a:t>
            </a:r>
            <a:r>
              <a:rPr lang="en-US" altLang="zh-CN" dirty="0">
                <a:solidFill>
                  <a:srgbClr val="FF0000"/>
                </a:solidFill>
              </a:rPr>
              <a:t>·</a:t>
            </a:r>
            <a:r>
              <a:rPr lang="zh-CN" altLang="en-US" dirty="0">
                <a:solidFill>
                  <a:srgbClr val="FF0000"/>
                </a:solidFill>
              </a:rPr>
              <a:t>里奇</a:t>
            </a:r>
            <a:r>
              <a:rPr lang="zh-CN" altLang="en-US" dirty="0"/>
              <a:t>（</a:t>
            </a:r>
            <a:r>
              <a:rPr lang="en-US" altLang="zh-CN" dirty="0"/>
              <a:t>Dennis Ritch</a:t>
            </a:r>
            <a:r>
              <a:rPr lang="zh-CN" altLang="en-US" dirty="0"/>
              <a:t>）和</a:t>
            </a:r>
            <a:r>
              <a:rPr lang="zh-CN" altLang="en-US" dirty="0">
                <a:solidFill>
                  <a:srgbClr val="FF0000"/>
                </a:solidFill>
              </a:rPr>
              <a:t>肯</a:t>
            </a:r>
            <a:r>
              <a:rPr lang="en-US" altLang="zh-CN" dirty="0">
                <a:solidFill>
                  <a:srgbClr val="FF0000"/>
                </a:solidFill>
              </a:rPr>
              <a:t>·</a:t>
            </a:r>
            <a:r>
              <a:rPr lang="zh-CN" altLang="en-US" dirty="0">
                <a:solidFill>
                  <a:srgbClr val="FF0000"/>
                </a:solidFill>
              </a:rPr>
              <a:t>汤普逊</a:t>
            </a:r>
            <a:r>
              <a:rPr lang="zh-CN" altLang="en-US" dirty="0"/>
              <a:t>（</a:t>
            </a:r>
            <a:r>
              <a:rPr lang="en-US" altLang="zh-CN" dirty="0"/>
              <a:t>Ken Thompson</a:t>
            </a:r>
            <a:r>
              <a:rPr lang="zh-CN" altLang="en-US" dirty="0"/>
              <a:t>）在开发</a:t>
            </a:r>
            <a:r>
              <a:rPr lang="en-US" altLang="zh-CN" dirty="0"/>
              <a:t>UNIX</a:t>
            </a:r>
            <a:r>
              <a:rPr lang="zh-CN" altLang="en-US" dirty="0"/>
              <a:t>操作</a:t>
            </a:r>
            <a:endParaRPr lang="en-US" altLang="zh-CN" dirty="0"/>
          </a:p>
          <a:p>
            <a:r>
              <a:rPr lang="zh-CN" altLang="en-US" dirty="0"/>
              <a:t>系统时设计了</a:t>
            </a:r>
            <a:r>
              <a:rPr lang="en-US" altLang="zh-CN" dirty="0"/>
              <a:t>C</a:t>
            </a:r>
            <a:r>
              <a:rPr lang="zh-CN" altLang="en-US" dirty="0"/>
              <a:t>语言。然而，</a:t>
            </a:r>
            <a:r>
              <a:rPr lang="en-US" altLang="zh-CN" dirty="0"/>
              <a:t>C</a:t>
            </a:r>
            <a:r>
              <a:rPr lang="zh-CN" altLang="en-US" dirty="0"/>
              <a:t>语言不完全是里奇突发奇想而来，他是在</a:t>
            </a:r>
            <a:r>
              <a:rPr lang="en-US" altLang="zh-CN" dirty="0">
                <a:solidFill>
                  <a:srgbClr val="FF0000"/>
                </a:solidFill>
              </a:rPr>
              <a:t>B</a:t>
            </a:r>
            <a:r>
              <a:rPr lang="zh-CN" altLang="en-US" dirty="0">
                <a:solidFill>
                  <a:srgbClr val="FF0000"/>
                </a:solidFill>
              </a:rPr>
              <a:t>语言</a:t>
            </a:r>
            <a:r>
              <a:rPr lang="zh-CN" altLang="en-US" dirty="0"/>
              <a:t>（汤普逊发明）的基础上</a:t>
            </a:r>
            <a:endParaRPr lang="en-US" altLang="zh-CN" dirty="0"/>
          </a:p>
          <a:p>
            <a:r>
              <a:rPr lang="zh-CN" altLang="en-US" dirty="0"/>
              <a:t>进行设计。至于</a:t>
            </a:r>
            <a:r>
              <a:rPr lang="en-US" altLang="zh-CN" dirty="0"/>
              <a:t>B</a:t>
            </a:r>
            <a:r>
              <a:rPr lang="zh-CN" altLang="en-US" dirty="0"/>
              <a:t>语言的起源，那是另一个故事。</a:t>
            </a:r>
            <a:r>
              <a:rPr lang="en-US" altLang="zh-CN" dirty="0"/>
              <a:t>C</a:t>
            </a:r>
            <a:r>
              <a:rPr lang="zh-CN" altLang="en-US" dirty="0"/>
              <a:t>语言设计的初衷是将其作为程序员使用的一种编程</a:t>
            </a:r>
            <a:endParaRPr lang="en-US" altLang="zh-CN" dirty="0"/>
          </a:p>
          <a:p>
            <a:r>
              <a:rPr lang="zh-CN" altLang="en-US" dirty="0"/>
              <a:t>工具，因此，其主要目标是成为有用的语言。</a:t>
            </a:r>
            <a:endParaRPr lang="en-US" altLang="zh-CN" dirty="0"/>
          </a:p>
          <a:p>
            <a:endParaRPr lang="en-US" altLang="zh-CN" dirty="0"/>
          </a:p>
          <a:p>
            <a:endParaRPr lang="zh-CN" altLang="en-US" dirty="0"/>
          </a:p>
          <a:p>
            <a:r>
              <a:rPr lang="zh-CN" altLang="en-US" dirty="0"/>
              <a:t>虽然绝大多数语言都以实用为目标，但是通常也会考虑其他方面。例如，</a:t>
            </a:r>
            <a:r>
              <a:rPr lang="en-US" altLang="zh-CN" dirty="0"/>
              <a:t>Pascal</a:t>
            </a:r>
            <a:r>
              <a:rPr lang="zh-CN" altLang="en-US" dirty="0"/>
              <a:t>的主要目标是为更好</a:t>
            </a:r>
            <a:endParaRPr lang="en-US" altLang="zh-CN" dirty="0"/>
          </a:p>
          <a:p>
            <a:r>
              <a:rPr lang="zh-CN" altLang="en-US" dirty="0"/>
              <a:t>地学习编程原理提供扎实的基础；而</a:t>
            </a:r>
            <a:r>
              <a:rPr lang="en-US" altLang="zh-CN" dirty="0"/>
              <a:t>BASIC</a:t>
            </a:r>
            <a:r>
              <a:rPr lang="zh-CN" altLang="en-US" dirty="0"/>
              <a:t>的主要目标是开发出类似英文的语言，让不熟悉计算机的学</a:t>
            </a:r>
            <a:endParaRPr lang="en-US" altLang="zh-CN" dirty="0"/>
          </a:p>
          <a:p>
            <a:r>
              <a:rPr lang="zh-CN" altLang="en-US" dirty="0"/>
              <a:t>生轻松学习编程。这些目标固然很重要，但是随着计算机的迅猛发展，它们已经不是主流语言。然而，</a:t>
            </a:r>
            <a:endParaRPr lang="en-US" altLang="zh-CN" dirty="0"/>
          </a:p>
          <a:p>
            <a:r>
              <a:rPr lang="zh-CN" altLang="en-US" dirty="0"/>
              <a:t>最初为程序员设计开发的</a:t>
            </a:r>
            <a:r>
              <a:rPr lang="en-US" altLang="zh-CN" dirty="0"/>
              <a:t>C</a:t>
            </a:r>
            <a:r>
              <a:rPr lang="zh-CN" altLang="en-US" dirty="0"/>
              <a:t>语言，现在已成为首选的编程语言之一。</a:t>
            </a:r>
            <a:endParaRPr lang="zh-CN" altLang="en-US" dirty="0"/>
          </a:p>
        </p:txBody>
      </p:sp>
      <p:sp>
        <p:nvSpPr>
          <p:cNvPr id="2" name="标题 1"/>
          <p:cNvSpPr>
            <a:spLocks noGrp="1"/>
          </p:cNvSpPr>
          <p:nvPr>
            <p:ph type="title"/>
          </p:nvPr>
        </p:nvSpPr>
        <p:spPr/>
        <p:txBody>
          <a:bodyPr/>
          <a:lstStyle/>
          <a:p>
            <a:r>
              <a:rPr lang="en-US" altLang="zh-CN" dirty="0"/>
              <a:t>1.1 C</a:t>
            </a:r>
            <a:r>
              <a:rPr lang="zh-CN" altLang="en-US" dirty="0"/>
              <a:t>语言的起源</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937260" y="2018030"/>
              <a:ext cx="491490" cy="8890"/>
            </p14:xfrm>
          </p:contentPart>
        </mc:Choice>
        <mc:Fallback xmlns="">
          <p:pic>
            <p:nvPicPr>
              <p:cNvPr id="4" name="墨迹 3"/>
            </p:nvPicPr>
            <p:blipFill>
              <a:blip r:embed="rId2"/>
            </p:blipFill>
            <p:spPr>
              <a:xfrm>
                <a:off x="937260" y="2018030"/>
                <a:ext cx="491490" cy="88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946910" y="2000250"/>
              <a:ext cx="920115" cy="17780"/>
            </p14:xfrm>
          </p:contentPart>
        </mc:Choice>
        <mc:Fallback xmlns="">
          <p:pic>
            <p:nvPicPr>
              <p:cNvPr id="5" name="墨迹 4"/>
            </p:nvPicPr>
            <p:blipFill>
              <a:blip r:embed="rId4"/>
            </p:blipFill>
            <p:spPr>
              <a:xfrm>
                <a:off x="1946910" y="2000250"/>
                <a:ext cx="920115" cy="177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0432415" y="1946275"/>
              <a:ext cx="723265" cy="17780"/>
            </p14:xfrm>
          </p:contentPart>
        </mc:Choice>
        <mc:Fallback xmlns="">
          <p:pic>
            <p:nvPicPr>
              <p:cNvPr id="6" name="墨迹 5"/>
            </p:nvPicPr>
            <p:blipFill>
              <a:blip r:embed="rId6"/>
            </p:blipFill>
            <p:spPr>
              <a:xfrm>
                <a:off x="10432415" y="1946275"/>
                <a:ext cx="723265" cy="177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10271125" y="2071370"/>
              <a:ext cx="643255" cy="8890"/>
            </p14:xfrm>
          </p:contentPart>
        </mc:Choice>
        <mc:Fallback xmlns="">
          <p:pic>
            <p:nvPicPr>
              <p:cNvPr id="7" name="墨迹 6"/>
            </p:nvPicPr>
            <p:blipFill>
              <a:blip r:embed="rId8"/>
            </p:blipFill>
            <p:spPr>
              <a:xfrm>
                <a:off x="10271125" y="2071370"/>
                <a:ext cx="643255" cy="889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0164445" y="910590"/>
              <a:ext cx="276860" cy="267970"/>
            </p14:xfrm>
          </p:contentPart>
        </mc:Choice>
        <mc:Fallback xmlns="">
          <p:pic>
            <p:nvPicPr>
              <p:cNvPr id="8" name="墨迹 7"/>
            </p:nvPicPr>
            <p:blipFill>
              <a:blip r:embed="rId10"/>
            </p:blipFill>
            <p:spPr>
              <a:xfrm>
                <a:off x="10164445" y="910590"/>
                <a:ext cx="276860" cy="26797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10476865" y="1026795"/>
              <a:ext cx="17780" cy="142875"/>
            </p14:xfrm>
          </p:contentPart>
        </mc:Choice>
        <mc:Fallback xmlns="">
          <p:pic>
            <p:nvPicPr>
              <p:cNvPr id="9" name="墨迹 8"/>
            </p:nvPicPr>
            <p:blipFill>
              <a:blip r:embed="rId12"/>
            </p:blipFill>
            <p:spPr>
              <a:xfrm>
                <a:off x="10476865" y="1026795"/>
                <a:ext cx="17780" cy="1428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10441305" y="875030"/>
              <a:ext cx="71120" cy="53340"/>
            </p14:xfrm>
          </p:contentPart>
        </mc:Choice>
        <mc:Fallback xmlns="">
          <p:pic>
            <p:nvPicPr>
              <p:cNvPr id="10" name="墨迹 9"/>
            </p:nvPicPr>
            <p:blipFill>
              <a:blip r:embed="rId14"/>
            </p:blipFill>
            <p:spPr>
              <a:xfrm>
                <a:off x="10441305" y="875030"/>
                <a:ext cx="71120" cy="533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10575290" y="963930"/>
              <a:ext cx="133985" cy="179070"/>
            </p14:xfrm>
          </p:contentPart>
        </mc:Choice>
        <mc:Fallback xmlns="">
          <p:pic>
            <p:nvPicPr>
              <p:cNvPr id="11" name="墨迹 10"/>
            </p:nvPicPr>
            <p:blipFill>
              <a:blip r:embed="rId16"/>
            </p:blipFill>
            <p:spPr>
              <a:xfrm>
                <a:off x="10575290" y="963930"/>
                <a:ext cx="133985" cy="1790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10744835" y="963930"/>
              <a:ext cx="267970" cy="205740"/>
            </p14:xfrm>
          </p:contentPart>
        </mc:Choice>
        <mc:Fallback xmlns="">
          <p:pic>
            <p:nvPicPr>
              <p:cNvPr id="12" name="墨迹 11"/>
            </p:nvPicPr>
            <p:blipFill>
              <a:blip r:embed="rId18"/>
            </p:blipFill>
            <p:spPr>
              <a:xfrm>
                <a:off x="10744835" y="963930"/>
                <a:ext cx="267970" cy="20574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11039475" y="946150"/>
              <a:ext cx="160655" cy="294640"/>
            </p14:xfrm>
          </p:contentPart>
        </mc:Choice>
        <mc:Fallback xmlns="">
          <p:pic>
            <p:nvPicPr>
              <p:cNvPr id="13" name="墨迹 12"/>
            </p:nvPicPr>
            <p:blipFill>
              <a:blip r:embed="rId20"/>
            </p:blipFill>
            <p:spPr>
              <a:xfrm>
                <a:off x="11039475" y="946150"/>
                <a:ext cx="160655" cy="2946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10914380" y="937260"/>
              <a:ext cx="250190" cy="330200"/>
            </p14:xfrm>
          </p:contentPart>
        </mc:Choice>
        <mc:Fallback xmlns="">
          <p:pic>
            <p:nvPicPr>
              <p:cNvPr id="14" name="墨迹 13"/>
            </p:nvPicPr>
            <p:blipFill>
              <a:blip r:embed="rId22"/>
            </p:blipFill>
            <p:spPr>
              <a:xfrm>
                <a:off x="10914380" y="937260"/>
                <a:ext cx="250190" cy="3302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2054225" y="2374900"/>
              <a:ext cx="687705" cy="26670"/>
            </p14:xfrm>
          </p:contentPart>
        </mc:Choice>
        <mc:Fallback xmlns="">
          <p:pic>
            <p:nvPicPr>
              <p:cNvPr id="15" name="墨迹 14"/>
            </p:nvPicPr>
            <p:blipFill>
              <a:blip r:embed="rId24"/>
            </p:blipFill>
            <p:spPr>
              <a:xfrm>
                <a:off x="2054225" y="2374900"/>
                <a:ext cx="687705" cy="2667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2009140" y="660400"/>
              <a:ext cx="116205" cy="446405"/>
            </p14:xfrm>
          </p:contentPart>
        </mc:Choice>
        <mc:Fallback xmlns="">
          <p:pic>
            <p:nvPicPr>
              <p:cNvPr id="16" name="墨迹 15"/>
            </p:nvPicPr>
            <p:blipFill>
              <a:blip r:embed="rId26"/>
            </p:blipFill>
            <p:spPr>
              <a:xfrm>
                <a:off x="2009140" y="660400"/>
                <a:ext cx="116205" cy="44640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2205990" y="704850"/>
              <a:ext cx="222885" cy="321945"/>
            </p14:xfrm>
          </p:contentPart>
        </mc:Choice>
        <mc:Fallback xmlns="">
          <p:pic>
            <p:nvPicPr>
              <p:cNvPr id="17" name="墨迹 16"/>
            </p:nvPicPr>
            <p:blipFill>
              <a:blip r:embed="rId28"/>
            </p:blipFill>
            <p:spPr>
              <a:xfrm>
                <a:off x="2205990" y="704850"/>
                <a:ext cx="222885" cy="32194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2134235" y="785495"/>
              <a:ext cx="357505" cy="125095"/>
            </p14:xfrm>
          </p:contentPart>
        </mc:Choice>
        <mc:Fallback xmlns="">
          <p:pic>
            <p:nvPicPr>
              <p:cNvPr id="18" name="墨迹 17"/>
            </p:nvPicPr>
            <p:blipFill>
              <a:blip r:embed="rId30"/>
            </p:blipFill>
            <p:spPr>
              <a:xfrm>
                <a:off x="2134235" y="785495"/>
                <a:ext cx="357505" cy="1250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3304540" y="749935"/>
              <a:ext cx="35560" cy="205105"/>
            </p14:xfrm>
          </p:contentPart>
        </mc:Choice>
        <mc:Fallback xmlns="">
          <p:pic>
            <p:nvPicPr>
              <p:cNvPr id="19" name="墨迹 18"/>
            </p:nvPicPr>
            <p:blipFill>
              <a:blip r:embed="rId32"/>
            </p:blipFill>
            <p:spPr>
              <a:xfrm>
                <a:off x="3304540" y="749935"/>
                <a:ext cx="35560" cy="20510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3348990" y="633730"/>
              <a:ext cx="187960" cy="339090"/>
            </p14:xfrm>
          </p:contentPart>
        </mc:Choice>
        <mc:Fallback xmlns="">
          <p:pic>
            <p:nvPicPr>
              <p:cNvPr id="20" name="墨迹 19"/>
            </p:nvPicPr>
            <p:blipFill>
              <a:blip r:embed="rId34"/>
            </p:blipFill>
            <p:spPr>
              <a:xfrm>
                <a:off x="3348990" y="633730"/>
                <a:ext cx="187960" cy="33909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7680960" y="2357120"/>
              <a:ext cx="26670" cy="360"/>
            </p14:xfrm>
          </p:contentPart>
        </mc:Choice>
        <mc:Fallback xmlns="">
          <p:pic>
            <p:nvPicPr>
              <p:cNvPr id="21" name="墨迹 20"/>
            </p:nvPicPr>
            <p:blipFill>
              <a:blip r:embed="rId36"/>
            </p:blipFill>
            <p:spPr>
              <a:xfrm>
                <a:off x="7680960" y="2357120"/>
                <a:ext cx="2667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7957820" y="2339340"/>
              <a:ext cx="652145" cy="44450"/>
            </p14:xfrm>
          </p:contentPart>
        </mc:Choice>
        <mc:Fallback xmlns="">
          <p:pic>
            <p:nvPicPr>
              <p:cNvPr id="22" name="墨迹 21"/>
            </p:nvPicPr>
            <p:blipFill>
              <a:blip r:embed="rId38"/>
            </p:blipFill>
            <p:spPr>
              <a:xfrm>
                <a:off x="7957820" y="2339340"/>
                <a:ext cx="652145" cy="444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1384300" y="2776855"/>
              <a:ext cx="347980" cy="8890"/>
            </p14:xfrm>
          </p:contentPart>
        </mc:Choice>
        <mc:Fallback xmlns="">
          <p:pic>
            <p:nvPicPr>
              <p:cNvPr id="23" name="墨迹 22"/>
            </p:nvPicPr>
            <p:blipFill>
              <a:blip r:embed="rId40"/>
            </p:blipFill>
            <p:spPr>
              <a:xfrm>
                <a:off x="1384300" y="2776855"/>
                <a:ext cx="347980" cy="889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8225790" y="892810"/>
              <a:ext cx="375285" cy="294640"/>
            </p14:xfrm>
          </p:contentPart>
        </mc:Choice>
        <mc:Fallback xmlns="">
          <p:pic>
            <p:nvPicPr>
              <p:cNvPr id="24" name="墨迹 23"/>
            </p:nvPicPr>
            <p:blipFill>
              <a:blip r:embed="rId42"/>
            </p:blipFill>
            <p:spPr>
              <a:xfrm>
                <a:off x="8225790" y="892810"/>
                <a:ext cx="375285" cy="2946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8583295" y="1249680"/>
              <a:ext cx="17780" cy="360"/>
            </p14:xfrm>
          </p:contentPart>
        </mc:Choice>
        <mc:Fallback xmlns="">
          <p:pic>
            <p:nvPicPr>
              <p:cNvPr id="25" name="墨迹 24"/>
            </p:nvPicPr>
            <p:blipFill>
              <a:blip r:embed="rId44"/>
            </p:blipFill>
            <p:spPr>
              <a:xfrm>
                <a:off x="8583295" y="1249680"/>
                <a:ext cx="17780"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1000125" y="3152140"/>
              <a:ext cx="223520" cy="8890"/>
            </p14:xfrm>
          </p:contentPart>
        </mc:Choice>
        <mc:Fallback xmlns="">
          <p:pic>
            <p:nvPicPr>
              <p:cNvPr id="26" name="墨迹 25"/>
            </p:nvPicPr>
            <p:blipFill>
              <a:blip r:embed="rId46"/>
            </p:blipFill>
            <p:spPr>
              <a:xfrm>
                <a:off x="1000125" y="3152140"/>
                <a:ext cx="223520" cy="889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1026795" y="3214370"/>
              <a:ext cx="294640" cy="26670"/>
            </p14:xfrm>
          </p:contentPart>
        </mc:Choice>
        <mc:Fallback xmlns="">
          <p:pic>
            <p:nvPicPr>
              <p:cNvPr id="27" name="墨迹 26"/>
            </p:nvPicPr>
            <p:blipFill>
              <a:blip r:embed="rId48"/>
            </p:blipFill>
            <p:spPr>
              <a:xfrm>
                <a:off x="1026795" y="3214370"/>
                <a:ext cx="294640" cy="2667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937260" y="561975"/>
              <a:ext cx="241300" cy="313055"/>
            </p14:xfrm>
          </p:contentPart>
        </mc:Choice>
        <mc:Fallback xmlns="">
          <p:pic>
            <p:nvPicPr>
              <p:cNvPr id="28" name="墨迹 27"/>
            </p:nvPicPr>
            <p:blipFill>
              <a:blip r:embed="rId50"/>
            </p:blipFill>
            <p:spPr>
              <a:xfrm>
                <a:off x="937260" y="561975"/>
                <a:ext cx="241300" cy="31305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1410970" y="133350"/>
              <a:ext cx="312420" cy="313055"/>
            </p14:xfrm>
          </p:contentPart>
        </mc:Choice>
        <mc:Fallback xmlns="">
          <p:pic>
            <p:nvPicPr>
              <p:cNvPr id="29" name="墨迹 28"/>
            </p:nvPicPr>
            <p:blipFill>
              <a:blip r:embed="rId52"/>
            </p:blipFill>
            <p:spPr>
              <a:xfrm>
                <a:off x="1410970" y="133350"/>
                <a:ext cx="312420" cy="31305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1366520" y="347980"/>
              <a:ext cx="151765" cy="178435"/>
            </p14:xfrm>
          </p:contentPart>
        </mc:Choice>
        <mc:Fallback xmlns="">
          <p:pic>
            <p:nvPicPr>
              <p:cNvPr id="30" name="墨迹 29"/>
            </p:nvPicPr>
            <p:blipFill>
              <a:blip r:embed="rId54"/>
            </p:blipFill>
            <p:spPr>
              <a:xfrm>
                <a:off x="1366520" y="347980"/>
                <a:ext cx="151765" cy="17843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4224655" y="3161030"/>
              <a:ext cx="1009015" cy="80010"/>
            </p14:xfrm>
          </p:contentPart>
        </mc:Choice>
        <mc:Fallback xmlns="">
          <p:pic>
            <p:nvPicPr>
              <p:cNvPr id="31" name="墨迹 30"/>
            </p:nvPicPr>
            <p:blipFill>
              <a:blip r:embed="rId56"/>
            </p:blipFill>
            <p:spPr>
              <a:xfrm>
                <a:off x="4224655" y="3161030"/>
                <a:ext cx="1009015" cy="8001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4831715" y="3133725"/>
              <a:ext cx="375285" cy="27305"/>
            </p14:xfrm>
          </p:contentPart>
        </mc:Choice>
        <mc:Fallback xmlns="">
          <p:pic>
            <p:nvPicPr>
              <p:cNvPr id="32" name="墨迹 31"/>
            </p:nvPicPr>
            <p:blipFill>
              <a:blip r:embed="rId58"/>
            </p:blipFill>
            <p:spPr>
              <a:xfrm>
                <a:off x="4831715" y="3133725"/>
                <a:ext cx="375285" cy="2730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3313430" y="4241165"/>
              <a:ext cx="1009015" cy="26670"/>
            </p14:xfrm>
          </p:contentPart>
        </mc:Choice>
        <mc:Fallback xmlns="">
          <p:pic>
            <p:nvPicPr>
              <p:cNvPr id="33" name="墨迹 32"/>
            </p:nvPicPr>
            <p:blipFill>
              <a:blip r:embed="rId60"/>
            </p:blipFill>
            <p:spPr>
              <a:xfrm>
                <a:off x="3313430" y="4241165"/>
                <a:ext cx="1009015" cy="2667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6654165" y="4258945"/>
              <a:ext cx="499745" cy="36195"/>
            </p14:xfrm>
          </p:contentPart>
        </mc:Choice>
        <mc:Fallback xmlns="">
          <p:pic>
            <p:nvPicPr>
              <p:cNvPr id="34" name="墨迹 33"/>
            </p:nvPicPr>
            <p:blipFill>
              <a:blip r:embed="rId62"/>
            </p:blipFill>
            <p:spPr>
              <a:xfrm>
                <a:off x="6654165" y="4258945"/>
                <a:ext cx="499745" cy="3619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8377555" y="4276725"/>
              <a:ext cx="518160" cy="9525"/>
            </p14:xfrm>
          </p:contentPart>
        </mc:Choice>
        <mc:Fallback xmlns="">
          <p:pic>
            <p:nvPicPr>
              <p:cNvPr id="35" name="墨迹 34"/>
            </p:nvPicPr>
            <p:blipFill>
              <a:blip r:embed="rId64"/>
            </p:blipFill>
            <p:spPr>
              <a:xfrm>
                <a:off x="8377555" y="4276725"/>
                <a:ext cx="518160" cy="952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8279765" y="4205605"/>
              <a:ext cx="517525" cy="44450"/>
            </p14:xfrm>
          </p:contentPart>
        </mc:Choice>
        <mc:Fallback xmlns="">
          <p:pic>
            <p:nvPicPr>
              <p:cNvPr id="36" name="墨迹 35"/>
            </p:nvPicPr>
            <p:blipFill>
              <a:blip r:embed="rId66"/>
            </p:blipFill>
            <p:spPr>
              <a:xfrm>
                <a:off x="8279765" y="4205605"/>
                <a:ext cx="517525" cy="444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1625600" y="4607560"/>
              <a:ext cx="875030" cy="8890"/>
            </p14:xfrm>
          </p:contentPart>
        </mc:Choice>
        <mc:Fallback xmlns="">
          <p:pic>
            <p:nvPicPr>
              <p:cNvPr id="37" name="墨迹 36"/>
            </p:nvPicPr>
            <p:blipFill>
              <a:blip r:embed="rId68"/>
            </p:blipFill>
            <p:spPr>
              <a:xfrm>
                <a:off x="1625600" y="4607560"/>
                <a:ext cx="875030" cy="889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3340100" y="4598670"/>
              <a:ext cx="473710" cy="26670"/>
            </p14:xfrm>
          </p:contentPart>
        </mc:Choice>
        <mc:Fallback xmlns="">
          <p:pic>
            <p:nvPicPr>
              <p:cNvPr id="38" name="墨迹 37"/>
            </p:nvPicPr>
            <p:blipFill>
              <a:blip r:embed="rId70"/>
            </p:blipFill>
            <p:spPr>
              <a:xfrm>
                <a:off x="3340100" y="4598670"/>
                <a:ext cx="473710" cy="2667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4563745" y="4652010"/>
              <a:ext cx="598805" cy="8890"/>
            </p14:xfrm>
          </p:contentPart>
        </mc:Choice>
        <mc:Fallback xmlns="">
          <p:pic>
            <p:nvPicPr>
              <p:cNvPr id="39" name="墨迹 38"/>
            </p:nvPicPr>
            <p:blipFill>
              <a:blip r:embed="rId72"/>
            </p:blipFill>
            <p:spPr>
              <a:xfrm>
                <a:off x="4563745" y="4652010"/>
                <a:ext cx="598805" cy="889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7761605" y="4580890"/>
              <a:ext cx="786130" cy="53340"/>
            </p14:xfrm>
          </p:contentPart>
        </mc:Choice>
        <mc:Fallback xmlns="">
          <p:pic>
            <p:nvPicPr>
              <p:cNvPr id="40" name="墨迹 39"/>
            </p:nvPicPr>
            <p:blipFill>
              <a:blip r:embed="rId74"/>
            </p:blipFill>
            <p:spPr>
              <a:xfrm>
                <a:off x="7761605" y="4580890"/>
                <a:ext cx="786130" cy="5334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4626610" y="4572000"/>
              <a:ext cx="276860" cy="35560"/>
            </p14:xfrm>
          </p:contentPart>
        </mc:Choice>
        <mc:Fallback xmlns="">
          <p:pic>
            <p:nvPicPr>
              <p:cNvPr id="41" name="墨迹 40"/>
            </p:nvPicPr>
            <p:blipFill>
              <a:blip r:embed="rId76"/>
            </p:blipFill>
            <p:spPr>
              <a:xfrm>
                <a:off x="4626610" y="4572000"/>
                <a:ext cx="276860" cy="355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4554855" y="4286250"/>
              <a:ext cx="98425" cy="321310"/>
            </p14:xfrm>
          </p:contentPart>
        </mc:Choice>
        <mc:Fallback xmlns="">
          <p:pic>
            <p:nvPicPr>
              <p:cNvPr id="42" name="墨迹 41"/>
            </p:nvPicPr>
            <p:blipFill>
              <a:blip r:embed="rId78"/>
            </p:blipFill>
            <p:spPr>
              <a:xfrm>
                <a:off x="4554855" y="4286250"/>
                <a:ext cx="98425" cy="32131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4599305" y="4276725"/>
              <a:ext cx="625475" cy="366395"/>
            </p14:xfrm>
          </p:contentPart>
        </mc:Choice>
        <mc:Fallback xmlns="">
          <p:pic>
            <p:nvPicPr>
              <p:cNvPr id="43" name="墨迹 42"/>
            </p:nvPicPr>
            <p:blipFill>
              <a:blip r:embed="rId80"/>
            </p:blipFill>
            <p:spPr>
              <a:xfrm>
                <a:off x="4599305" y="4276725"/>
                <a:ext cx="625475" cy="36639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8163560" y="3866515"/>
              <a:ext cx="178435" cy="428625"/>
            </p14:xfrm>
          </p:contentPart>
        </mc:Choice>
        <mc:Fallback xmlns="">
          <p:pic>
            <p:nvPicPr>
              <p:cNvPr id="44" name="墨迹 43"/>
            </p:nvPicPr>
            <p:blipFill>
              <a:blip r:embed="rId82"/>
            </p:blipFill>
            <p:spPr>
              <a:xfrm>
                <a:off x="8163560" y="3866515"/>
                <a:ext cx="178435" cy="42862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8234680" y="3893185"/>
              <a:ext cx="803910" cy="393065"/>
            </p14:xfrm>
          </p:contentPart>
        </mc:Choice>
        <mc:Fallback xmlns="">
          <p:pic>
            <p:nvPicPr>
              <p:cNvPr id="45" name="墨迹 44"/>
            </p:nvPicPr>
            <p:blipFill>
              <a:blip r:embed="rId84"/>
            </p:blipFill>
            <p:spPr>
              <a:xfrm>
                <a:off x="8234680" y="3893185"/>
                <a:ext cx="803910" cy="39306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6913245" y="5000625"/>
              <a:ext cx="821690" cy="26670"/>
            </p14:xfrm>
          </p:contentPart>
        </mc:Choice>
        <mc:Fallback xmlns="">
          <p:pic>
            <p:nvPicPr>
              <p:cNvPr id="46" name="墨迹 45"/>
            </p:nvPicPr>
            <p:blipFill>
              <a:blip r:embed="rId86"/>
            </p:blipFill>
            <p:spPr>
              <a:xfrm>
                <a:off x="6913245" y="5000625"/>
                <a:ext cx="821690" cy="2667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8877935" y="5018405"/>
              <a:ext cx="1250315" cy="35560"/>
            </p14:xfrm>
          </p:contentPart>
        </mc:Choice>
        <mc:Fallback xmlns="">
          <p:pic>
            <p:nvPicPr>
              <p:cNvPr id="47" name="墨迹 46"/>
            </p:nvPicPr>
            <p:blipFill>
              <a:blip r:embed="rId88"/>
            </p:blipFill>
            <p:spPr>
              <a:xfrm>
                <a:off x="8877935" y="5018405"/>
                <a:ext cx="1250315" cy="355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3518535" y="5401945"/>
              <a:ext cx="500380" cy="360"/>
            </p14:xfrm>
          </p:contentPart>
        </mc:Choice>
        <mc:Fallback xmlns="">
          <p:pic>
            <p:nvPicPr>
              <p:cNvPr id="48" name="墨迹 47"/>
            </p:nvPicPr>
            <p:blipFill>
              <a:blip r:embed="rId90"/>
            </p:blipFill>
            <p:spPr>
              <a:xfrm>
                <a:off x="3518535" y="5401945"/>
                <a:ext cx="500380"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5510530" y="5375275"/>
              <a:ext cx="571500" cy="8890"/>
            </p14:xfrm>
          </p:contentPart>
        </mc:Choice>
        <mc:Fallback xmlns="">
          <p:pic>
            <p:nvPicPr>
              <p:cNvPr id="49" name="墨迹 48"/>
            </p:nvPicPr>
            <p:blipFill>
              <a:blip r:embed="rId92"/>
            </p:blipFill>
            <p:spPr>
              <a:xfrm>
                <a:off x="5510530" y="5375275"/>
                <a:ext cx="571500" cy="889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7002145" y="5009515"/>
              <a:ext cx="455930" cy="419735"/>
            </p14:xfrm>
          </p:contentPart>
        </mc:Choice>
        <mc:Fallback xmlns="">
          <p:pic>
            <p:nvPicPr>
              <p:cNvPr id="50" name="墨迹 49"/>
            </p:nvPicPr>
            <p:blipFill>
              <a:blip r:embed="rId94"/>
            </p:blipFill>
            <p:spPr>
              <a:xfrm>
                <a:off x="7002145" y="5009515"/>
                <a:ext cx="455930" cy="41973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7841615" y="5598795"/>
              <a:ext cx="142875" cy="356870"/>
            </p14:xfrm>
          </p:contentPart>
        </mc:Choice>
        <mc:Fallback xmlns="">
          <p:pic>
            <p:nvPicPr>
              <p:cNvPr id="51" name="墨迹 50"/>
            </p:nvPicPr>
            <p:blipFill>
              <a:blip r:embed="rId96"/>
            </p:blipFill>
            <p:spPr>
              <a:xfrm>
                <a:off x="7841615" y="5598795"/>
                <a:ext cx="142875" cy="35687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7860030" y="5625465"/>
              <a:ext cx="187325" cy="71120"/>
            </p14:xfrm>
          </p:contentPart>
        </mc:Choice>
        <mc:Fallback xmlns="">
          <p:pic>
            <p:nvPicPr>
              <p:cNvPr id="52" name="墨迹 51"/>
            </p:nvPicPr>
            <p:blipFill>
              <a:blip r:embed="rId98"/>
            </p:blipFill>
            <p:spPr>
              <a:xfrm>
                <a:off x="7860030" y="5625465"/>
                <a:ext cx="187325" cy="7112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8172450" y="5581015"/>
              <a:ext cx="160655" cy="151765"/>
            </p14:xfrm>
          </p:contentPart>
        </mc:Choice>
        <mc:Fallback xmlns="">
          <p:pic>
            <p:nvPicPr>
              <p:cNvPr id="53" name="墨迹 52"/>
            </p:nvPicPr>
            <p:blipFill>
              <a:blip r:embed="rId100"/>
            </p:blipFill>
            <p:spPr>
              <a:xfrm>
                <a:off x="8172450" y="5581015"/>
                <a:ext cx="160655" cy="15176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8413750" y="5634355"/>
              <a:ext cx="178435" cy="142875"/>
            </p14:xfrm>
          </p:contentPart>
        </mc:Choice>
        <mc:Fallback xmlns="">
          <p:pic>
            <p:nvPicPr>
              <p:cNvPr id="54" name="墨迹 53"/>
            </p:nvPicPr>
            <p:blipFill>
              <a:blip r:embed="rId102"/>
            </p:blipFill>
            <p:spPr>
              <a:xfrm>
                <a:off x="8413750" y="5634355"/>
                <a:ext cx="178435" cy="14287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8654415" y="5607685"/>
              <a:ext cx="232410" cy="178435"/>
            </p14:xfrm>
          </p:contentPart>
        </mc:Choice>
        <mc:Fallback xmlns="">
          <p:pic>
            <p:nvPicPr>
              <p:cNvPr id="55" name="墨迹 54"/>
            </p:nvPicPr>
            <p:blipFill>
              <a:blip r:embed="rId104"/>
            </p:blipFill>
            <p:spPr>
              <a:xfrm>
                <a:off x="8654415" y="5607685"/>
                <a:ext cx="232410" cy="17843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8065135" y="6116320"/>
              <a:ext cx="509270" cy="27305"/>
            </p14:xfrm>
          </p:contentPart>
        </mc:Choice>
        <mc:Fallback xmlns="">
          <p:pic>
            <p:nvPicPr>
              <p:cNvPr id="56" name="墨迹 55"/>
            </p:nvPicPr>
            <p:blipFill>
              <a:blip r:embed="rId106"/>
            </p:blipFill>
            <p:spPr>
              <a:xfrm>
                <a:off x="8065135" y="6116320"/>
                <a:ext cx="509270" cy="2730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8020685" y="6268085"/>
              <a:ext cx="419735" cy="27305"/>
            </p14:xfrm>
          </p:contentPart>
        </mc:Choice>
        <mc:Fallback xmlns="">
          <p:pic>
            <p:nvPicPr>
              <p:cNvPr id="57" name="墨迹 56"/>
            </p:nvPicPr>
            <p:blipFill>
              <a:blip r:embed="rId108"/>
            </p:blipFill>
            <p:spPr>
              <a:xfrm>
                <a:off x="8020685" y="6268085"/>
                <a:ext cx="419735" cy="2730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7484745" y="3044825"/>
              <a:ext cx="544830" cy="767715"/>
            </p14:xfrm>
          </p:contentPart>
        </mc:Choice>
        <mc:Fallback xmlns="">
          <p:pic>
            <p:nvPicPr>
              <p:cNvPr id="58" name="墨迹 57"/>
            </p:nvPicPr>
            <p:blipFill>
              <a:blip r:embed="rId110"/>
            </p:blipFill>
            <p:spPr>
              <a:xfrm>
                <a:off x="7484745" y="3044825"/>
                <a:ext cx="544830" cy="76771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8100695" y="3241040"/>
              <a:ext cx="170180" cy="196850"/>
            </p14:xfrm>
          </p:contentPart>
        </mc:Choice>
        <mc:Fallback xmlns="">
          <p:pic>
            <p:nvPicPr>
              <p:cNvPr id="59" name="墨迹 58"/>
            </p:nvPicPr>
            <p:blipFill>
              <a:blip r:embed="rId112"/>
            </p:blipFill>
            <p:spPr>
              <a:xfrm>
                <a:off x="8100695" y="3241040"/>
                <a:ext cx="170180" cy="1968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7814945" y="3098165"/>
              <a:ext cx="205740" cy="276860"/>
            </p14:xfrm>
          </p:contentPart>
        </mc:Choice>
        <mc:Fallback xmlns="">
          <p:pic>
            <p:nvPicPr>
              <p:cNvPr id="60" name="墨迹 59"/>
            </p:nvPicPr>
            <p:blipFill>
              <a:blip r:embed="rId114"/>
            </p:blipFill>
            <p:spPr>
              <a:xfrm>
                <a:off x="7814945" y="3098165"/>
                <a:ext cx="205740" cy="2768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7957820" y="3660775"/>
              <a:ext cx="196850" cy="17780"/>
            </p14:xfrm>
          </p:contentPart>
        </mc:Choice>
        <mc:Fallback xmlns="">
          <p:pic>
            <p:nvPicPr>
              <p:cNvPr id="61" name="墨迹 60"/>
            </p:nvPicPr>
            <p:blipFill>
              <a:blip r:embed="rId116"/>
            </p:blipFill>
            <p:spPr>
              <a:xfrm>
                <a:off x="7957820" y="3660775"/>
                <a:ext cx="196850" cy="1778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7948930" y="3785870"/>
              <a:ext cx="142875" cy="26670"/>
            </p14:xfrm>
          </p:contentPart>
        </mc:Choice>
        <mc:Fallback xmlns="">
          <p:pic>
            <p:nvPicPr>
              <p:cNvPr id="62" name="墨迹 61"/>
            </p:nvPicPr>
            <p:blipFill>
              <a:blip r:embed="rId118"/>
            </p:blipFill>
            <p:spPr>
              <a:xfrm>
                <a:off x="7948930" y="3785870"/>
                <a:ext cx="142875" cy="2667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7904480" y="1348105"/>
              <a:ext cx="571500" cy="1518285"/>
            </p14:xfrm>
          </p:contentPart>
        </mc:Choice>
        <mc:Fallback xmlns="">
          <p:pic>
            <p:nvPicPr>
              <p:cNvPr id="63" name="墨迹 62"/>
            </p:nvPicPr>
            <p:blipFill>
              <a:blip r:embed="rId120"/>
            </p:blipFill>
            <p:spPr>
              <a:xfrm>
                <a:off x="7904480" y="1348105"/>
                <a:ext cx="571500" cy="151828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7841615" y="2723515"/>
              <a:ext cx="276860" cy="115570"/>
            </p14:xfrm>
          </p:contentPart>
        </mc:Choice>
        <mc:Fallback xmlns="">
          <p:pic>
            <p:nvPicPr>
              <p:cNvPr id="64" name="墨迹 63"/>
            </p:nvPicPr>
            <p:blipFill>
              <a:blip r:embed="rId122"/>
            </p:blipFill>
            <p:spPr>
              <a:xfrm>
                <a:off x="7841615" y="2723515"/>
                <a:ext cx="276860" cy="115570"/>
              </a:xfrm>
              <a:prstGeom prst="rect"/>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LLVM</a:t>
            </a:r>
            <a:r>
              <a:rPr lang="zh-CN" altLang="en-US" dirty="0"/>
              <a:t>项目成为</a:t>
            </a:r>
            <a:r>
              <a:rPr lang="en-US" altLang="zh-CN" dirty="0"/>
              <a:t>cc</a:t>
            </a:r>
            <a:r>
              <a:rPr lang="zh-CN" altLang="en-US" dirty="0"/>
              <a:t>的另一个替代品。该项目是与编译器相关的开源软件集合，始于伊利诺伊大学的</a:t>
            </a:r>
            <a:r>
              <a:rPr lang="en-US" altLang="zh-CN" dirty="0"/>
              <a:t>2000</a:t>
            </a:r>
            <a:endParaRPr lang="en-US" altLang="zh-CN" dirty="0"/>
          </a:p>
          <a:p>
            <a:r>
              <a:rPr lang="zh-CN" altLang="en-US" dirty="0"/>
              <a:t>份研究项目。它的 </a:t>
            </a:r>
            <a:r>
              <a:rPr lang="en-US" altLang="zh-CN" dirty="0"/>
              <a:t>Clang</a:t>
            </a:r>
            <a:r>
              <a:rPr lang="zh-CN" altLang="en-US" dirty="0"/>
              <a:t>编译器处理 </a:t>
            </a:r>
            <a:r>
              <a:rPr lang="en-US" altLang="zh-CN" dirty="0"/>
              <a:t>C</a:t>
            </a:r>
            <a:r>
              <a:rPr lang="zh-CN" altLang="en-US" dirty="0"/>
              <a:t>代码，可以通过 </a:t>
            </a:r>
            <a:r>
              <a:rPr lang="en-US" altLang="zh-CN" dirty="0"/>
              <a:t>clang</a:t>
            </a:r>
            <a:r>
              <a:rPr lang="zh-CN" altLang="en-US" dirty="0"/>
              <a:t>调用。有多种版本供不同的平台使用，包</a:t>
            </a:r>
            <a:endParaRPr lang="en-US" altLang="zh-CN" dirty="0"/>
          </a:p>
          <a:p>
            <a:r>
              <a:rPr lang="zh-CN" altLang="en-US" dirty="0"/>
              <a:t>括</a:t>
            </a:r>
            <a:r>
              <a:rPr lang="en-US" altLang="zh-CN" dirty="0"/>
              <a:t>Linux</a:t>
            </a:r>
            <a:r>
              <a:rPr lang="zh-CN" altLang="en-US" dirty="0"/>
              <a:t>。</a:t>
            </a:r>
            <a:r>
              <a:rPr lang="en-US" altLang="zh-CN" dirty="0"/>
              <a:t>2012</a:t>
            </a:r>
            <a:r>
              <a:rPr lang="zh-CN" altLang="en-US" dirty="0"/>
              <a:t>年，</a:t>
            </a:r>
            <a:r>
              <a:rPr lang="en-US" altLang="zh-CN" dirty="0"/>
              <a:t>Clang</a:t>
            </a:r>
            <a:r>
              <a:rPr lang="zh-CN" altLang="en-US" dirty="0"/>
              <a:t>成为</a:t>
            </a:r>
            <a:r>
              <a:rPr lang="en-US" altLang="zh-CN" dirty="0"/>
              <a:t>FreeBSD</a:t>
            </a:r>
            <a:r>
              <a:rPr lang="zh-CN" altLang="en-US" dirty="0"/>
              <a:t>的默认</a:t>
            </a:r>
            <a:r>
              <a:rPr lang="en-US" altLang="zh-CN" dirty="0"/>
              <a:t>C</a:t>
            </a:r>
            <a:r>
              <a:rPr lang="zh-CN" altLang="en-US" dirty="0"/>
              <a:t>编译器。</a:t>
            </a:r>
            <a:r>
              <a:rPr lang="en-US" altLang="zh-CN" dirty="0"/>
              <a:t>Clang</a:t>
            </a:r>
            <a:r>
              <a:rPr lang="zh-CN" altLang="en-US" dirty="0"/>
              <a:t>也对最新的</a:t>
            </a:r>
            <a:r>
              <a:rPr lang="en-US" altLang="zh-CN" dirty="0"/>
              <a:t>C</a:t>
            </a:r>
            <a:r>
              <a:rPr lang="zh-CN" altLang="en-US" dirty="0"/>
              <a:t>标准支持得很好。</a:t>
            </a:r>
            <a:endParaRPr lang="en-US" altLang="zh-CN" dirty="0"/>
          </a:p>
        </p:txBody>
      </p:sp>
      <p:sp>
        <p:nvSpPr>
          <p:cNvPr id="2" name="标题 1"/>
          <p:cNvSpPr>
            <a:spLocks noGrp="1"/>
          </p:cNvSpPr>
          <p:nvPr>
            <p:ph type="title"/>
          </p:nvPr>
        </p:nvSpPr>
        <p:spPr/>
        <p:txBody>
          <a:bodyPr/>
          <a:lstStyle/>
          <a:p>
            <a:r>
              <a:rPr lang="en-US" altLang="zh-CN" dirty="0"/>
              <a:t>1.8.3 GNU</a:t>
            </a:r>
            <a:r>
              <a:rPr lang="zh-CN" altLang="en-US" dirty="0"/>
              <a:t>编译器集合和</a:t>
            </a:r>
            <a:r>
              <a:rPr lang="en-US" altLang="zh-CN" dirty="0"/>
              <a:t>LLVM</a:t>
            </a:r>
            <a:r>
              <a:rPr lang="zh-CN" altLang="en-US" dirty="0"/>
              <a:t>项目</a:t>
            </a:r>
            <a:endParaRPr lang="zh-CN" alt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msec = (int) </a:t>
            </a:r>
            <a:r>
              <a:rPr lang="en-US" altLang="zh-CN" sz="1800" b="0" i="0" u="none" strike="noStrike" baseline="0" dirty="0" err="1">
                <a:latin typeface="TimesNewRomanPSMT"/>
              </a:rPr>
              <a:t>mtime</a:t>
            </a:r>
            <a:r>
              <a:rPr lang="en-US" altLang="zh-CN" sz="1800" b="0" i="0" u="none" strike="noStrike" baseline="0" dirty="0">
                <a:latin typeface="TimesNewRomanPSMT"/>
              </a:rPr>
              <a:t> % S_PER_M;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求出剩余的秒数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sec.\n",</a:t>
            </a:r>
            <a:r>
              <a:rPr lang="en-US" altLang="zh-CN" sz="1800" b="0" i="0" u="none" strike="noStrike" baseline="0" dirty="0" err="1">
                <a:latin typeface="TimesNewRomanPSMT"/>
              </a:rPr>
              <a:t>distk</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distm</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corresponds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rPr>
              <a:t>mmin</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en-US" altLang="zh-CN" sz="1800" b="0" i="0" u="none" strike="noStrike" baseline="0" dirty="0" err="1">
                <a:latin typeface="TimesNewRomanPSMT"/>
                <a:ea typeface="宋体" panose="02010600030101010101" pitchFamily="2" charset="-122"/>
              </a:rPr>
              <a:t>nYour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speed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mph.\n",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msec,</a:t>
            </a:r>
            <a:r>
              <a:rPr lang="en-US" altLang="zh-CN" sz="1800" b="0" i="0" u="none" strike="noStrike" baseline="0" dirty="0">
                <a:latin typeface="TimesNewRomanPSMT"/>
              </a:rPr>
              <a:t>rate);</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5.16</a:t>
            </a:r>
            <a:r>
              <a:rPr lang="zh-CN" altLang="en-US" sz="1800" b="0" i="0" u="none" strike="noStrike" baseline="0" dirty="0">
                <a:latin typeface="宋体" panose="02010600030101010101" pitchFamily="2" charset="-122"/>
                <a:ea typeface="宋体" panose="02010600030101010101" pitchFamily="2" charset="-122"/>
              </a:rPr>
              <a:t>使用了</a:t>
            </a:r>
            <a:r>
              <a:rPr lang="en-US" altLang="zh-CN" sz="1800" b="0" i="0" u="none" strike="noStrike" baseline="0" dirty="0" err="1">
                <a:latin typeface="TimesNewRomanPSMT"/>
                <a:ea typeface="宋体" panose="02010600030101010101" pitchFamily="2" charset="-122"/>
              </a:rPr>
              <a:t>min_sec</a:t>
            </a:r>
            <a:r>
              <a:rPr lang="zh-CN" altLang="en-US" sz="1800" b="0" i="0" u="none" strike="noStrike" baseline="0" dirty="0">
                <a:latin typeface="宋体" panose="02010600030101010101" pitchFamily="2" charset="-122"/>
                <a:ea typeface="宋体" panose="02010600030101010101" pitchFamily="2" charset="-122"/>
              </a:rPr>
              <a:t>程序（程序清单</a:t>
            </a:r>
            <a:r>
              <a:rPr lang="en-US" altLang="zh-CN" sz="1800" b="0" i="0" u="none" strike="noStrike" baseline="0" dirty="0">
                <a:latin typeface="TimesNewRomanPSMT"/>
                <a:ea typeface="宋体" panose="02010600030101010101" pitchFamily="2" charset="-122"/>
              </a:rPr>
              <a:t>5.9</a:t>
            </a:r>
            <a:r>
              <a:rPr lang="zh-CN" altLang="en-US" sz="1800" b="0" i="0" u="none" strike="noStrike" baseline="0" dirty="0">
                <a:latin typeface="宋体" panose="02010600030101010101" pitchFamily="2" charset="-122"/>
                <a:ea typeface="宋体" panose="02010600030101010101" pitchFamily="2" charset="-122"/>
              </a:rPr>
              <a:t>）中的方法把时间转换成分钟和秒，除此之外还使用了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类型转换。为什么要进行类型转换？因为程序在秒转换成分钟的部分需要整型参数，但是在公里转换成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英里的部分需要浮点运算。我们使用强制类型转换运算符进行了显式转换。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实际上，我们曾经利用自动类型转换编写这个程序，即使用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a:t>
            </a:r>
            <a:r>
              <a:rPr lang="en-US" altLang="zh-CN" sz="1800" b="0" i="0" u="none" strike="noStrike" baseline="0" dirty="0" err="1">
                <a:latin typeface="TimesNewRomanPSMT"/>
                <a:ea typeface="宋体" panose="02010600030101010101" pitchFamily="2" charset="-122"/>
              </a:rPr>
              <a:t>mtime</a:t>
            </a:r>
            <a:r>
              <a:rPr lang="zh-CN" altLang="en-US" sz="1800" b="0" i="0" u="none" strike="noStrike" baseline="0" dirty="0">
                <a:latin typeface="宋体" panose="02010600030101010101" pitchFamily="2" charset="-122"/>
                <a:ea typeface="宋体" panose="02010600030101010101" pitchFamily="2" charset="-122"/>
              </a:rPr>
              <a:t>来强制时间计算转换成整数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形式。但是，在测试的</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个系统中，这个版本的程序在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个系统上无法运行，这是由于编译器（版本比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较老）没有遵循</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规则。而使用强制类型转换就没有问题。对读者而言，强制类型转换强调了转换类型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的意图，对编译器而言也是如此。</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5.7 </a:t>
            </a:r>
            <a:r>
              <a:rPr lang="zh-CN" altLang="en-US" dirty="0"/>
              <a:t>示例程序</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zh-CN" altLang="en-US" sz="1800" b="0" i="0" u="none" strike="noStrike" baseline="0" dirty="0">
                <a:latin typeface="宋体" panose="02010600030101010101" pitchFamily="2" charset="-122"/>
                <a:ea typeface="宋体" panose="02010600030101010101" pitchFamily="2" charset="-122"/>
              </a:rPr>
              <a:t>下面是程序清单</a:t>
            </a:r>
            <a:r>
              <a:rPr lang="en-US" altLang="zh-CN" sz="1800" b="0" i="0" u="none" strike="noStrike" baseline="0" dirty="0">
                <a:latin typeface="TimesNewRomanPSMT"/>
                <a:ea typeface="宋体" panose="02010600030101010101" pitchFamily="2" charset="-122"/>
              </a:rPr>
              <a:t>5.16</a:t>
            </a:r>
            <a:r>
              <a:rPr lang="zh-CN" altLang="en-US" sz="1800" b="0" i="0" u="none" strike="noStrike" baseline="0" dirty="0">
                <a:latin typeface="宋体" panose="02010600030101010101" pitchFamily="2" charset="-122"/>
                <a:ea typeface="宋体" panose="02010600030101010101" pitchFamily="2" charset="-122"/>
              </a:rPr>
              <a:t>的输出示例：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converts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metric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race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speed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hour.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kilometers,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distance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10.0</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Begin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36</a:t>
            </a:r>
            <a:endParaRPr lang="en-US" altLang="zh-CN" sz="1800" b="1" i="0" u="none" strike="noStrike" baseline="0" dirty="0">
              <a:latin typeface="TimesNewRomanPS-BoldMT"/>
            </a:endParaRPr>
          </a:p>
          <a:p>
            <a:pPr algn="l"/>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23</a:t>
            </a:r>
            <a:endParaRPr lang="en-US" altLang="zh-CN" sz="1800" b="1" i="0" u="none" strike="noStrike" baseline="0" dirty="0">
              <a:latin typeface="TimesNewRomanPS-BoldMT"/>
            </a:endParaRPr>
          </a:p>
          <a:p>
            <a:pPr algn="l"/>
            <a:r>
              <a:rPr lang="en-US" altLang="zh-CN" sz="1800" b="0" i="0" u="none" strike="noStrike" baseline="0" dirty="0">
                <a:latin typeface="TimesNewRomanPSMT"/>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(6.21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corresponds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running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Your average speed was 10.25 mph.</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5.8 </a:t>
            </a:r>
            <a:r>
              <a:rPr lang="zh-CN" altLang="en-US" dirty="0"/>
              <a:t>关键概念</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通过</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提供多种操作。每个运算符的特性包括运算对象的数量、</a:t>
            </a:r>
            <a:r>
              <a:rPr lang="zh-CN" altLang="en-US" sz="1800" b="0" i="0" u="none" strike="noStrike" baseline="0" dirty="0">
                <a:solidFill>
                  <a:srgbClr val="FF0000"/>
                </a:solidFill>
                <a:latin typeface="宋体" panose="02010600030101010101" pitchFamily="2" charset="-122"/>
                <a:ea typeface="宋体" panose="02010600030101010101" pitchFamily="2" charset="-122"/>
              </a:rPr>
              <a:t>优先级</a:t>
            </a:r>
            <a:r>
              <a:rPr lang="zh-CN" altLang="en-US" sz="1800" b="0" i="0" u="none" strike="noStrike" baseline="0" dirty="0">
                <a:latin typeface="宋体" panose="02010600030101010101" pitchFamily="2" charset="-122"/>
                <a:ea typeface="宋体" panose="02010600030101010101" pitchFamily="2" charset="-122"/>
              </a:rPr>
              <a:t>和</a:t>
            </a:r>
            <a:r>
              <a:rPr lang="zh-CN" altLang="en-US" sz="1800" b="0" i="0" u="none" strike="noStrike" baseline="0" dirty="0">
                <a:solidFill>
                  <a:srgbClr val="FF0000"/>
                </a:solidFill>
                <a:latin typeface="宋体" panose="02010600030101010101" pitchFamily="2" charset="-122"/>
                <a:ea typeface="宋体" panose="02010600030101010101" pitchFamily="2" charset="-122"/>
              </a:rPr>
              <a:t>结合律</a:t>
            </a:r>
            <a:r>
              <a:rPr lang="zh-CN" altLang="en-US" sz="1800" b="0" i="0" u="none" strike="noStrike" baseline="0" dirty="0">
                <a:latin typeface="宋体" panose="02010600030101010101" pitchFamily="2" charset="-122"/>
                <a:ea typeface="宋体" panose="02010600030101010101" pitchFamily="2" charset="-122"/>
              </a:rPr>
              <a:t>。当两个运算符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共享一个运算对象时，优先级和结合律决定了先进行哪项运算。每个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表达式都有一个值。如果不了解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运算符的优先级和结合律，写出的表达式可能不合法或者表达式的值与预期不符。这会影响你成为一名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优秀的程序员。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允许编写混合数值类型的表达式，但是算术运算要求运算对象都是相同的类型。因此，</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会进行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自动类型转换</a:t>
            </a:r>
            <a:r>
              <a:rPr lang="zh-CN" altLang="en-US" sz="1800" b="0" i="0" u="none" strike="noStrike" baseline="0" dirty="0">
                <a:latin typeface="宋体" panose="02010600030101010101" pitchFamily="2" charset="-122"/>
                <a:ea typeface="宋体" panose="02010600030101010101" pitchFamily="2" charset="-122"/>
              </a:rPr>
              <a:t>。尽管如此，</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不要养成依赖自动类型转换的习惯</a:t>
            </a:r>
            <a:r>
              <a:rPr lang="zh-CN" altLang="en-US" sz="1800" b="0" i="0" u="none" strike="noStrike" baseline="0" dirty="0">
                <a:latin typeface="宋体" panose="02010600030101010101" pitchFamily="2" charset="-122"/>
                <a:ea typeface="宋体" panose="02010600030101010101" pitchFamily="2" charset="-122"/>
              </a:rPr>
              <a:t>，应该</a:t>
            </a:r>
            <a:r>
              <a:rPr lang="zh-CN" altLang="en-US" sz="1800" b="0" i="0" u="none" strike="noStrike" baseline="0" dirty="0">
                <a:solidFill>
                  <a:srgbClr val="FF0000"/>
                </a:solidFill>
                <a:latin typeface="宋体" panose="02010600030101010101" pitchFamily="2" charset="-122"/>
                <a:ea typeface="宋体" panose="02010600030101010101" pitchFamily="2" charset="-122"/>
              </a:rPr>
              <a:t>显式</a:t>
            </a:r>
            <a:r>
              <a:rPr lang="zh-CN" altLang="en-US" sz="1800" b="0" i="0" u="none" strike="noStrike" baseline="0" dirty="0">
                <a:latin typeface="宋体" panose="02010600030101010101" pitchFamily="2" charset="-122"/>
                <a:ea typeface="宋体" panose="02010600030101010101" pitchFamily="2" charset="-122"/>
              </a:rPr>
              <a:t>选择合适的类型或使用强制类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型转换。这样，就不用担心出现不必要的自动类型转换。</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 </a:t>
            </a:r>
            <a:r>
              <a:rPr lang="zh-CN" altLang="en-US" sz="1800" b="0" i="0" u="none" strike="noStrike" baseline="0" dirty="0">
                <a:latin typeface="宋体" panose="02010600030101010101" pitchFamily="2" charset="-122"/>
                <a:ea typeface="宋体" panose="02010600030101010101" pitchFamily="2" charset="-122"/>
              </a:rPr>
              <a:t>语言有许多运算符，如本章讨论的赋值运算符和算术运算符。一般而言，运算符需要一个或多个运算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对象才能完成运算生成一个值。只需要一个运算对象的运算符（如负号和 </a:t>
            </a:r>
            <a:r>
              <a:rPr lang="en-US" altLang="zh-CN" sz="1800" b="0" i="0" u="none" strike="noStrike" baseline="0" dirty="0" err="1">
                <a:latin typeface="TimesNewRomanPSMT"/>
                <a:ea typeface="宋体" panose="02010600030101010101" pitchFamily="2" charset="-122"/>
              </a:rPr>
              <a:t>sizeof</a:t>
            </a:r>
            <a:r>
              <a:rPr lang="zh-CN" altLang="en-US" sz="1800" b="0" i="0" u="none" strike="noStrike" baseline="0" dirty="0">
                <a:latin typeface="宋体" panose="02010600030101010101" pitchFamily="2" charset="-122"/>
                <a:ea typeface="宋体" panose="02010600030101010101" pitchFamily="2" charset="-122"/>
              </a:rPr>
              <a:t>）称为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一元运算符</a:t>
            </a:r>
            <a:r>
              <a:rPr lang="zh-CN" altLang="en-US" sz="1800" b="0" i="0" u="none" strike="noStrike" baseline="0" dirty="0">
                <a:latin typeface="宋体" panose="02010600030101010101" pitchFamily="2" charset="-122"/>
                <a:ea typeface="宋体" panose="02010600030101010101" pitchFamily="2" charset="-122"/>
              </a:rPr>
              <a:t>，需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要两个运算对象的运算符（如加法运算符和乘法运算符）称为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二元运算符</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表达式由运算符和运算对象组成。在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每个表达式都有一个值</a:t>
            </a:r>
            <a:r>
              <a:rPr lang="zh-CN" altLang="en-US" sz="1800" b="0" i="0" u="none" strike="noStrike" baseline="0" dirty="0">
                <a:latin typeface="宋体" panose="02010600030101010101" pitchFamily="2" charset="-122"/>
                <a:ea typeface="宋体" panose="02010600030101010101" pitchFamily="2" charset="-122"/>
              </a:rPr>
              <a:t>，包括赋值表达式和比较表达式。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运算符优先级规则决定了表达式中各项的求值顺序。当两个运算符共享一个运算对象时，先进行优先级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高的运算。如果运算符的优先级相等，由结合律（从左往右或从右往左）决定求值顺序。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大部分语句都以分号结尾</a:t>
            </a:r>
            <a:r>
              <a:rPr lang="zh-CN" altLang="en-US" sz="1800" b="0" i="0" u="none" strike="noStrike" baseline="0" dirty="0">
                <a:latin typeface="宋体" panose="02010600030101010101" pitchFamily="2" charset="-122"/>
                <a:ea typeface="宋体" panose="02010600030101010101" pitchFamily="2" charset="-122"/>
              </a:rPr>
              <a:t>。最常用的语句是表达式语句。用花括号括起来的一条或多条语句构成了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复合</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（或称为块）。</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语句是一种迭代语句，只要测试条件为真，就重复执行循环体中的语句。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5.9 </a:t>
            </a:r>
            <a:r>
              <a:rPr lang="zh-CN" altLang="en-US" dirty="0"/>
              <a:t>本章小结</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语言中，许多类型转换都是自动进行的。当</a:t>
            </a:r>
            <a:r>
              <a:rPr lang="en-US" altLang="zh-CN" sz="1800" b="0" i="0" u="none" strike="noStrike" baseline="0" dirty="0">
                <a:solidFill>
                  <a:srgbClr val="FF0000"/>
                </a:solidFill>
                <a:latin typeface="TimesNewRomanPSMT"/>
                <a:ea typeface="宋体" panose="02010600030101010101" pitchFamily="2" charset="-122"/>
              </a:rPr>
              <a:t>char</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short</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出现在表达式里或作为函数的参数（函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数原型除外）时，都会</a:t>
            </a:r>
            <a:r>
              <a:rPr lang="zh-CN" altLang="en-US" sz="1800" b="0" i="0" u="none" strike="noStrike" baseline="0" dirty="0">
                <a:solidFill>
                  <a:srgbClr val="FF0000"/>
                </a:solidFill>
                <a:latin typeface="宋体" panose="02010600030101010101" pitchFamily="2" charset="-122"/>
                <a:ea typeface="宋体" panose="02010600030101010101" pitchFamily="2" charset="-122"/>
              </a:rPr>
              <a:t>被升级为</a:t>
            </a:r>
            <a:r>
              <a:rPr lang="en-US" altLang="zh-CN" sz="1800" b="0" i="0" u="none" strike="noStrike" baseline="0" dirty="0">
                <a:solidFill>
                  <a:srgbClr val="FF0000"/>
                </a:solidFill>
                <a:latin typeface="TimesNewRomanPSMT"/>
                <a:ea typeface="宋体" panose="02010600030101010101" pitchFamily="2" charset="-122"/>
              </a:rPr>
              <a:t>int</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float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类型在函数参数中时，会被升级为</a:t>
            </a:r>
            <a:r>
              <a:rPr lang="en-US" altLang="zh-CN" sz="1800" b="0" i="0" u="none" strike="noStrike" baseline="0" dirty="0">
                <a:solidFill>
                  <a:srgbClr val="FF0000"/>
                </a:solidFill>
                <a:latin typeface="TimesNewRomanPSMT"/>
                <a:ea typeface="宋体" panose="02010600030101010101" pitchFamily="2" charset="-122"/>
              </a:rPr>
              <a:t>double</a:t>
            </a:r>
            <a:r>
              <a:rPr lang="zh-CN" altLang="en-US" sz="1800" b="0" i="0" u="none" strike="noStrike" baseline="0" dirty="0">
                <a:solidFill>
                  <a:srgbClr val="FF0000"/>
                </a:solidFill>
                <a:latin typeface="宋体" panose="02010600030101010101" pitchFamily="2" charset="-122"/>
                <a:ea typeface="宋体" panose="02010600030101010101" pitchFamily="2" charset="-122"/>
              </a:rPr>
              <a:t>类型</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K&amp;R C</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（不是</a:t>
            </a:r>
            <a:r>
              <a:rPr lang="en-US" altLang="zh-CN" sz="1800" b="0" i="0" u="none" strike="noStrike" baseline="0" dirty="0">
                <a:latin typeface="TimesNewRomanPSMT"/>
                <a:ea typeface="宋体" panose="02010600030101010101" pitchFamily="2" charset="-122"/>
              </a:rPr>
              <a:t>ANSIC</a:t>
            </a:r>
            <a:r>
              <a:rPr lang="zh-CN" altLang="en-US" sz="1800" b="0" i="0" u="none" strike="noStrike" baseline="0" dirty="0">
                <a:latin typeface="宋体" panose="02010600030101010101" pitchFamily="2" charset="-122"/>
                <a:ea typeface="宋体" panose="02010600030101010101" pitchFamily="2" charset="-122"/>
              </a:rPr>
              <a:t>）下，表达式中的</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也会被升级为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类型。当把一种类型的值赋给另一种类型的变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量时，值将被转换成与变量的类型相同。当把较大类型转换成较小类型时（如，</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转换成</a:t>
            </a:r>
            <a:r>
              <a:rPr lang="en-US" altLang="zh-CN" sz="1800" b="0" i="0" u="none" strike="noStrike" baseline="0" dirty="0">
                <a:latin typeface="TimesNewRomanPSMT"/>
                <a:ea typeface="宋体" panose="02010600030101010101" pitchFamily="2" charset="-122"/>
              </a:rPr>
              <a:t>short</a:t>
            </a:r>
            <a:r>
              <a:rPr lang="zh-CN" altLang="en-US" sz="1800" b="0" i="0" u="none" strike="noStrike" baseline="0" dirty="0">
                <a:latin typeface="宋体" panose="02010600030101010101" pitchFamily="2" charset="-122"/>
                <a:ea typeface="宋体" panose="02010600030101010101" pitchFamily="2" charset="-122"/>
              </a:rPr>
              <a:t>，或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double </a:t>
            </a:r>
            <a:r>
              <a:rPr lang="zh-CN" altLang="en-US" sz="1800" b="0" i="0" u="none" strike="noStrike" baseline="0" dirty="0">
                <a:latin typeface="宋体" panose="02010600030101010101" pitchFamily="2" charset="-122"/>
                <a:ea typeface="宋体" panose="02010600030101010101" pitchFamily="2" charset="-122"/>
              </a:rPr>
              <a:t>转换成 </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可能会丢失数据</a:t>
            </a:r>
            <a:r>
              <a:rPr lang="zh-CN" altLang="en-US" sz="1800" b="0" i="0" u="none" strike="noStrike" baseline="0" dirty="0">
                <a:latin typeface="宋体" panose="02010600030101010101" pitchFamily="2" charset="-122"/>
                <a:ea typeface="宋体" panose="02010600030101010101" pitchFamily="2" charset="-122"/>
              </a:rPr>
              <a:t>。根据本章介绍的规则，在混合类型的运算中，较小类型会被</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转换成较大类型。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定义带一个参数的函数时，便在函数定义中声明了一个变量，或称为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形式参数</a:t>
            </a:r>
            <a:r>
              <a:rPr lang="zh-CN" altLang="en-US" sz="1800" b="0" i="0" u="none" strike="noStrike" baseline="0" dirty="0">
                <a:latin typeface="宋体" panose="02010600030101010101" pitchFamily="2" charset="-122"/>
                <a:ea typeface="宋体" panose="02010600030101010101" pitchFamily="2" charset="-122"/>
              </a:rPr>
              <a:t>。然后，在函数调用中传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入的值会被赋给这个变量。这样，在函数中就可以使用该值了。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假设所有变量的类型都是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，下列各项变量的值是多少：</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a.x</a:t>
            </a:r>
            <a:r>
              <a:rPr lang="en-US" altLang="zh-CN" sz="1800" b="0" i="0" u="none" strike="noStrike" baseline="0" dirty="0">
                <a:latin typeface="TimesNewRomanPSMT"/>
              </a:rPr>
              <a:t> = (2 + 3) * 6;</a:t>
            </a:r>
            <a:endParaRPr lang="en-US" altLang="zh-CN" sz="1800" b="0" i="0" u="none" strike="noStrike" baseline="0" dirty="0">
              <a:latin typeface="TimesNewRomanPSMT"/>
            </a:endParaRPr>
          </a:p>
          <a:p>
            <a:pPr algn="l"/>
            <a:r>
              <a:rPr lang="en-US" altLang="zh-CN" sz="1800" b="0" i="0" u="none" strike="noStrike" baseline="0" dirty="0" err="1">
                <a:latin typeface="TimesNewRomanPSMT"/>
              </a:rPr>
              <a:t>b.x</a:t>
            </a:r>
            <a:r>
              <a:rPr lang="en-US" altLang="zh-CN" sz="1800" b="0" i="0" u="none" strike="noStrike" baseline="0" dirty="0">
                <a:latin typeface="TimesNewRomanPSMT"/>
              </a:rPr>
              <a:t> = (12 + 6)/2*3;</a:t>
            </a:r>
            <a:endParaRPr lang="en-US" altLang="zh-CN" sz="1800" b="0" i="0" u="none" strike="noStrike" baseline="0" dirty="0">
              <a:latin typeface="TimesNewRomanPSMT"/>
            </a:endParaRPr>
          </a:p>
          <a:p>
            <a:pPr algn="l"/>
            <a:r>
              <a:rPr lang="en-US" altLang="zh-CN" sz="1800" b="0" i="0" u="none" strike="noStrike" baseline="0" dirty="0" err="1">
                <a:latin typeface="TimesNewRomanPSMT"/>
              </a:rPr>
              <a:t>c.y</a:t>
            </a:r>
            <a:r>
              <a:rPr lang="en-US" altLang="zh-CN" sz="1800" b="0" i="0" u="none" strike="noStrike" baseline="0" dirty="0">
                <a:latin typeface="TimesNewRomanPSMT"/>
              </a:rPr>
              <a:t> = x = (2 + 3)/4;</a:t>
            </a:r>
            <a:endParaRPr lang="en-US" altLang="zh-CN" sz="1800" b="0" i="0" u="none" strike="noStrike" baseline="0" dirty="0">
              <a:latin typeface="TimesNewRomanPSMT"/>
            </a:endParaRPr>
          </a:p>
          <a:p>
            <a:pPr algn="l"/>
            <a:r>
              <a:rPr lang="en-US" altLang="zh-CN" sz="1800" b="0" i="0" u="none" strike="noStrike" baseline="0" dirty="0" err="1">
                <a:latin typeface="TimesNewRomanPSMT"/>
              </a:rPr>
              <a:t>d.y</a:t>
            </a:r>
            <a:r>
              <a:rPr lang="en-US" altLang="zh-CN" sz="1800" b="0" i="0" u="none" strike="noStrike" baseline="0" dirty="0">
                <a:latin typeface="TimesNewRomanPSMT"/>
              </a:rPr>
              <a:t> = 3 + 2*(x = 7/2);</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假设所有变量的类型都是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，下列各项变量的值是多少：</a:t>
            </a:r>
            <a:endParaRPr lang="zh-CN" altLang="en-US" sz="1800" b="0" i="0" u="none" strike="noStrike" baseline="0" dirty="0">
              <a:latin typeface="宋体" panose="02010600030101010101" pitchFamily="2" charset="-122"/>
              <a:ea typeface="宋体" panose="02010600030101010101" pitchFamily="2" charset="-122"/>
            </a:endParaRPr>
          </a:p>
          <a:p>
            <a:pPr algn="l"/>
            <a:endParaRPr lang="fr-FR" altLang="zh-CN" sz="1800" b="0" i="0" u="none" strike="noStrike" baseline="0" dirty="0">
              <a:latin typeface="TimesNewRomanPSMT"/>
            </a:endParaRPr>
          </a:p>
          <a:p>
            <a:pPr algn="l"/>
            <a:r>
              <a:rPr lang="fr-FR" altLang="zh-CN" sz="1800" b="0" i="0" u="none" strike="noStrike" baseline="0" dirty="0">
                <a:latin typeface="TimesNewRomanPSMT"/>
              </a:rPr>
              <a:t>a.x = (int)3.8 + 3.3;</a:t>
            </a:r>
            <a:endParaRPr lang="fr-FR" altLang="zh-CN" sz="1800" b="0" i="0" u="none" strike="noStrike" baseline="0" dirty="0">
              <a:latin typeface="TimesNewRomanPSMT"/>
            </a:endParaRPr>
          </a:p>
          <a:p>
            <a:pPr algn="l"/>
            <a:r>
              <a:rPr lang="en-US" altLang="zh-CN" sz="1800" b="0" i="0" u="none" strike="noStrike" baseline="0" dirty="0" err="1">
                <a:latin typeface="TimesNewRomanPSMT"/>
              </a:rPr>
              <a:t>b.x</a:t>
            </a:r>
            <a:r>
              <a:rPr lang="en-US" altLang="zh-CN" sz="1800" b="0" i="0" u="none" strike="noStrike" baseline="0" dirty="0">
                <a:latin typeface="TimesNewRomanPSMT"/>
              </a:rPr>
              <a:t> = (2 + 3) * 10.5;</a:t>
            </a:r>
            <a:endParaRPr lang="en-US" altLang="zh-CN" sz="1800" b="0" i="0" u="none" strike="noStrike" baseline="0" dirty="0">
              <a:latin typeface="TimesNewRomanPSMT"/>
            </a:endParaRPr>
          </a:p>
          <a:p>
            <a:pPr algn="l"/>
            <a:r>
              <a:rPr lang="fr-FR" altLang="zh-CN" sz="1800" b="0" i="0" u="none" strike="noStrike" baseline="0" dirty="0">
                <a:latin typeface="TimesNewRomanPSMT"/>
              </a:rPr>
              <a:t>c.x = 3 / 5 * 22.0;</a:t>
            </a:r>
            <a:endParaRPr lang="fr-FR" altLang="zh-CN" sz="1800" b="0" i="0" u="none" strike="noStrike" baseline="0" dirty="0">
              <a:latin typeface="TimesNewRomanPSMT"/>
            </a:endParaRPr>
          </a:p>
          <a:p>
            <a:pPr algn="l"/>
            <a:r>
              <a:rPr lang="fr-FR" altLang="zh-CN" sz="1800" b="0" i="0" u="none" strike="noStrike" baseline="0" dirty="0">
                <a:latin typeface="TimesNewRomanPSMT"/>
              </a:rPr>
              <a:t>d.x = 22.0 * 3 / 5;</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对下列各表达式求值：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a.30.0 / 4.0 * 5.0;</a:t>
            </a:r>
            <a:endParaRPr lang="en-US" altLang="zh-CN" sz="1800" b="0" i="0" u="none" strike="noStrike" baseline="0" dirty="0">
              <a:latin typeface="TimesNewRomanPSMT"/>
            </a:endParaRPr>
          </a:p>
          <a:p>
            <a:pPr algn="l"/>
            <a:r>
              <a:rPr lang="en-US" altLang="zh-CN" sz="1800" b="0" i="0" u="none" strike="noStrike" baseline="0" dirty="0">
                <a:latin typeface="TimesNewRomanPSMT"/>
              </a:rPr>
              <a:t>b.30.0 / (4.0 * 5.0);</a:t>
            </a:r>
            <a:endParaRPr lang="en-US" altLang="zh-CN" sz="1800" b="0" i="0" u="none" strike="noStrike" baseline="0" dirty="0">
              <a:latin typeface="TimesNewRomanPSMT"/>
            </a:endParaRPr>
          </a:p>
          <a:p>
            <a:pPr algn="l"/>
            <a:r>
              <a:rPr lang="en-US" altLang="zh-CN" sz="1800" b="0" i="0" u="none" strike="noStrike" baseline="0" dirty="0">
                <a:latin typeface="TimesNewRomanPSMT"/>
              </a:rPr>
              <a:t>c.30 / 4 * 5;</a:t>
            </a:r>
            <a:endParaRPr lang="en-US" altLang="zh-CN" sz="1800" b="0" i="0" u="none" strike="noStrike" baseline="0" dirty="0">
              <a:latin typeface="TimesNewRomanPSMT"/>
            </a:endParaRPr>
          </a:p>
          <a:p>
            <a:pPr algn="l"/>
            <a:r>
              <a:rPr lang="en-US" altLang="zh-CN" sz="1800" b="0" i="0" u="none" strike="noStrike" baseline="0" dirty="0">
                <a:latin typeface="TimesNewRomanPSMT"/>
              </a:rPr>
              <a:t>d.30 * 5 / 4;</a:t>
            </a:r>
            <a:endParaRPr lang="en-US" altLang="zh-CN" sz="1800" b="0" i="0" u="none" strike="noStrike" baseline="0" dirty="0">
              <a:latin typeface="TimesNewRomanPSMT"/>
            </a:endParaRPr>
          </a:p>
          <a:p>
            <a:pPr algn="l"/>
            <a:r>
              <a:rPr lang="en-US" altLang="zh-CN" sz="1800" b="0" i="0" u="none" strike="noStrike" baseline="0" dirty="0">
                <a:latin typeface="TimesNewRomanPSMT"/>
              </a:rPr>
              <a:t>e.30 / 4.0 * 5;</a:t>
            </a:r>
            <a:endParaRPr lang="en-US" altLang="zh-CN" sz="1800" b="0" i="0" u="none" strike="noStrike" baseline="0" dirty="0">
              <a:latin typeface="TimesNewRomanPSMT"/>
            </a:endParaRPr>
          </a:p>
          <a:p>
            <a:pPr algn="l"/>
            <a:r>
              <a:rPr lang="en-US" altLang="zh-CN" sz="1800" b="0" i="0" u="none" strike="noStrike" baseline="0" dirty="0">
                <a:latin typeface="TimesNewRomanPSMT"/>
              </a:rPr>
              <a:t>f.30 / 4 * 5.0;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GNU</a:t>
            </a:r>
            <a:r>
              <a:rPr lang="zh-CN" altLang="en-US" dirty="0"/>
              <a:t>和</a:t>
            </a:r>
            <a:r>
              <a:rPr lang="en-US" altLang="zh-CN" dirty="0"/>
              <a:t>LLVM</a:t>
            </a:r>
            <a:r>
              <a:rPr lang="zh-CN" altLang="en-US" dirty="0"/>
              <a:t>都可以使用</a:t>
            </a:r>
            <a:r>
              <a:rPr lang="en-US" altLang="zh-CN" dirty="0"/>
              <a:t>-v</a:t>
            </a:r>
            <a:r>
              <a:rPr lang="zh-CN" altLang="en-US" dirty="0"/>
              <a:t>选项来显示版本信息，因此各系统都使用</a:t>
            </a:r>
            <a:r>
              <a:rPr lang="en-US" altLang="zh-CN" dirty="0"/>
              <a:t>cc</a:t>
            </a:r>
            <a:r>
              <a:rPr lang="zh-CN" altLang="en-US" dirty="0"/>
              <a:t>别名来代替</a:t>
            </a:r>
            <a:r>
              <a:rPr lang="en-US" altLang="zh-CN" dirty="0" err="1"/>
              <a:t>gcc</a:t>
            </a:r>
            <a:r>
              <a:rPr lang="zh-CN" altLang="en-US" dirty="0"/>
              <a:t>或</a:t>
            </a:r>
            <a:r>
              <a:rPr lang="en-US" altLang="zh-CN" dirty="0"/>
              <a:t>clang</a:t>
            </a:r>
            <a:r>
              <a:rPr lang="zh-CN" altLang="en-US" dirty="0"/>
              <a:t>命令。以下</a:t>
            </a:r>
            <a:endParaRPr lang="en-US" altLang="zh-CN" dirty="0"/>
          </a:p>
          <a:p>
            <a:r>
              <a:rPr lang="zh-CN" altLang="en-US" dirty="0"/>
              <a:t>组合：</a:t>
            </a:r>
            <a:endParaRPr lang="zh-CN" altLang="en-US" dirty="0"/>
          </a:p>
          <a:p>
            <a:r>
              <a:rPr lang="en-US" altLang="zh-CN" dirty="0"/>
              <a:t>cc -v</a:t>
            </a:r>
            <a:endParaRPr lang="en-US" altLang="zh-CN" dirty="0"/>
          </a:p>
          <a:p>
            <a:r>
              <a:rPr lang="zh-CN" altLang="en-US" dirty="0"/>
              <a:t>显示你所使用的编译器及其版本。</a:t>
            </a:r>
            <a:endParaRPr lang="zh-CN" altLang="en-US" dirty="0"/>
          </a:p>
          <a:p>
            <a:endParaRPr lang="en-US" altLang="zh-CN" dirty="0"/>
          </a:p>
          <a:p>
            <a:r>
              <a:rPr lang="en-US" altLang="zh-CN" dirty="0" err="1"/>
              <a:t>gcc</a:t>
            </a:r>
            <a:r>
              <a:rPr lang="zh-CN" altLang="en-US" dirty="0"/>
              <a:t>和</a:t>
            </a:r>
            <a:r>
              <a:rPr lang="en-US" altLang="zh-CN" dirty="0"/>
              <a:t>clang</a:t>
            </a:r>
            <a:r>
              <a:rPr lang="zh-CN" altLang="en-US" dirty="0"/>
              <a:t>命令都可以根据不同的版本选择运行时选项来调用不同</a:t>
            </a:r>
            <a:r>
              <a:rPr lang="en-US" altLang="zh-CN" dirty="0"/>
              <a:t>C</a:t>
            </a:r>
            <a:r>
              <a:rPr lang="zh-CN" altLang="en-US" dirty="0"/>
              <a:t>标准。</a:t>
            </a:r>
            <a:endParaRPr lang="zh-CN" altLang="en-US" dirty="0"/>
          </a:p>
          <a:p>
            <a:r>
              <a:rPr lang="en-US" altLang="zh-CN" dirty="0" err="1"/>
              <a:t>gcc</a:t>
            </a:r>
            <a:r>
              <a:rPr lang="en-US" altLang="zh-CN" dirty="0"/>
              <a:t> -std=c99 </a:t>
            </a:r>
            <a:r>
              <a:rPr lang="en-US" altLang="zh-CN" dirty="0" err="1"/>
              <a:t>inform.c</a:t>
            </a:r>
            <a:endParaRPr lang="en-US" altLang="zh-CN" dirty="0"/>
          </a:p>
          <a:p>
            <a:r>
              <a:rPr lang="en-US" altLang="zh-CN" dirty="0" err="1"/>
              <a:t>gcc</a:t>
            </a:r>
            <a:r>
              <a:rPr lang="zh-CN" altLang="en-US" dirty="0"/>
              <a:t>　</a:t>
            </a:r>
            <a:r>
              <a:rPr lang="en-US" altLang="zh-CN" dirty="0"/>
              <a:t>-std=c1x</a:t>
            </a:r>
            <a:r>
              <a:rPr lang="zh-CN" altLang="en-US" dirty="0"/>
              <a:t>　</a:t>
            </a:r>
            <a:r>
              <a:rPr lang="en-US" altLang="zh-CN" dirty="0" err="1"/>
              <a:t>inform.c</a:t>
            </a:r>
            <a:endParaRPr lang="en-US" altLang="zh-CN" dirty="0"/>
          </a:p>
          <a:p>
            <a:r>
              <a:rPr lang="en-US" altLang="zh-CN" dirty="0" err="1"/>
              <a:t>gcc</a:t>
            </a:r>
            <a:r>
              <a:rPr lang="zh-CN" altLang="en-US" dirty="0"/>
              <a:t>　</a:t>
            </a:r>
            <a:r>
              <a:rPr lang="en-US" altLang="zh-CN" dirty="0"/>
              <a:t>-std=c11</a:t>
            </a:r>
            <a:r>
              <a:rPr lang="zh-CN" altLang="en-US" dirty="0"/>
              <a:t>　</a:t>
            </a:r>
            <a:r>
              <a:rPr lang="en-US" altLang="zh-CN" dirty="0" err="1"/>
              <a:t>inform.c</a:t>
            </a:r>
            <a:endParaRPr lang="en-US" altLang="zh-CN" dirty="0"/>
          </a:p>
          <a:p>
            <a:endParaRPr lang="en-US" altLang="zh-CN" dirty="0"/>
          </a:p>
          <a:p>
            <a:r>
              <a:rPr lang="zh-CN" altLang="en-US" dirty="0"/>
              <a:t>第</a:t>
            </a:r>
            <a:r>
              <a:rPr lang="en-US" altLang="zh-CN" dirty="0"/>
              <a:t>1</a:t>
            </a:r>
            <a:r>
              <a:rPr lang="zh-CN" altLang="en-US" dirty="0"/>
              <a:t>行调用</a:t>
            </a:r>
            <a:r>
              <a:rPr lang="en-US" altLang="zh-CN" dirty="0"/>
              <a:t>C99</a:t>
            </a:r>
            <a:r>
              <a:rPr lang="zh-CN" altLang="en-US" dirty="0"/>
              <a:t>标准，第</a:t>
            </a:r>
            <a:r>
              <a:rPr lang="en-US" altLang="zh-CN" dirty="0"/>
              <a:t>2</a:t>
            </a:r>
            <a:r>
              <a:rPr lang="zh-CN" altLang="en-US" dirty="0"/>
              <a:t>行调用</a:t>
            </a:r>
            <a:r>
              <a:rPr lang="en-US" altLang="zh-CN" dirty="0"/>
              <a:t>GCC</a:t>
            </a:r>
            <a:r>
              <a:rPr lang="zh-CN" altLang="en-US" dirty="0"/>
              <a:t>接受</a:t>
            </a:r>
            <a:r>
              <a:rPr lang="en-US" altLang="zh-CN" dirty="0"/>
              <a:t>C11</a:t>
            </a:r>
            <a:r>
              <a:rPr lang="zh-CN" altLang="en-US" dirty="0"/>
              <a:t>之前的草案标准，第</a:t>
            </a:r>
            <a:r>
              <a:rPr lang="en-US" altLang="zh-CN" dirty="0"/>
              <a:t>3</a:t>
            </a:r>
            <a:r>
              <a:rPr lang="zh-CN" altLang="en-US" dirty="0"/>
              <a:t>行调用</a:t>
            </a:r>
            <a:r>
              <a:rPr lang="en-US" altLang="zh-CN" dirty="0"/>
              <a:t>GCC</a:t>
            </a:r>
            <a:r>
              <a:rPr lang="zh-CN" altLang="en-US" dirty="0"/>
              <a:t>接受的</a:t>
            </a:r>
            <a:r>
              <a:rPr lang="en-US" altLang="zh-CN" dirty="0"/>
              <a:t>C11</a:t>
            </a:r>
            <a:r>
              <a:rPr lang="zh-CN" altLang="en-US" dirty="0"/>
              <a:t>标准版本。</a:t>
            </a:r>
            <a:endParaRPr lang="en-US" altLang="zh-CN" dirty="0"/>
          </a:p>
          <a:p>
            <a:r>
              <a:rPr lang="en-US" altLang="zh-CN" dirty="0"/>
              <a:t>Clang</a:t>
            </a:r>
            <a:r>
              <a:rPr lang="zh-CN" altLang="en-US" dirty="0"/>
              <a:t>编译器在这一点上用法与</a:t>
            </a:r>
            <a:r>
              <a:rPr lang="en-US" altLang="zh-CN" dirty="0"/>
              <a:t>GCC</a:t>
            </a:r>
            <a:r>
              <a:rPr lang="zh-CN" altLang="en-US" dirty="0"/>
              <a:t>相同。</a:t>
            </a:r>
            <a:endParaRPr lang="en-US" altLang="zh-CN" dirty="0"/>
          </a:p>
        </p:txBody>
      </p:sp>
      <p:sp>
        <p:nvSpPr>
          <p:cNvPr id="2" name="标题 1"/>
          <p:cNvSpPr>
            <a:spLocks noGrp="1"/>
          </p:cNvSpPr>
          <p:nvPr>
            <p:ph type="title"/>
          </p:nvPr>
        </p:nvSpPr>
        <p:spPr/>
        <p:txBody>
          <a:bodyPr/>
          <a:lstStyle/>
          <a:p>
            <a:r>
              <a:rPr lang="en-US" altLang="zh-CN" dirty="0"/>
              <a:t>1.8.3 GNU</a:t>
            </a:r>
            <a:r>
              <a:rPr lang="zh-CN" altLang="en-US" dirty="0"/>
              <a:t>编译器集合和</a:t>
            </a:r>
            <a:r>
              <a:rPr lang="en-US" altLang="zh-CN" dirty="0"/>
              <a:t>LLVM</a:t>
            </a:r>
            <a:r>
              <a:rPr lang="zh-CN" altLang="en-US" dirty="0"/>
              <a:t>项目</a:t>
            </a:r>
            <a:endParaRPr lang="zh-CN" altLang="en-US"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请找出下面的程序中的错误。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("Watch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bunch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fractions!\n");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folks!\n");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这是程序清单 </a:t>
            </a:r>
            <a:r>
              <a:rPr lang="en-US" altLang="zh-CN" sz="1800" b="0" i="0" u="none" strike="noStrike" baseline="0" dirty="0">
                <a:latin typeface="TimesNewRomanPSMT"/>
                <a:ea typeface="宋体" panose="02010600030101010101" pitchFamily="2" charset="-122"/>
              </a:rPr>
              <a:t>5.9 </a:t>
            </a:r>
            <a:r>
              <a:rPr lang="zh-CN" altLang="en-US" sz="1800" b="0" i="0" u="none" strike="noStrike" baseline="0" dirty="0">
                <a:latin typeface="宋体" panose="02010600030101010101" pitchFamily="2" charset="-122"/>
                <a:ea typeface="宋体" panose="02010600030101010101" pitchFamily="2" charset="-122"/>
              </a:rPr>
              <a:t>的另一个版本。从表面上看，该程序只使用了一条</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语句，比程序清单</a:t>
            </a:r>
            <a:r>
              <a:rPr lang="en-US" altLang="zh-CN" sz="1800" b="0" i="0" u="none" strike="noStrike" baseline="0" dirty="0">
                <a:latin typeface="TimesNewRomanPSMT"/>
                <a:ea typeface="宋体" panose="02010600030101010101" pitchFamily="2" charset="-122"/>
              </a:rPr>
              <a:t>5.9</a:t>
            </a:r>
            <a:r>
              <a:rPr lang="zh-CN" altLang="en-US" sz="1800" b="0" i="0" u="none" strike="noStrike" baseline="0" dirty="0">
                <a:latin typeface="宋体" panose="02010600030101010101" pitchFamily="2" charset="-122"/>
                <a:ea typeface="宋体" panose="02010600030101010101" pitchFamily="2" charset="-122"/>
              </a:rPr>
              <a:t>简单。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请找出不如原版之处。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S_TO_M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left;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converts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("seconds.\n");</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("Just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seconds.\n");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pt-BR" altLang="zh-CN" sz="1800" b="0" i="0" u="none" strike="noStrike" baseline="0" dirty="0">
                <a:latin typeface="TimesNewRomanPSMT"/>
              </a:rPr>
              <a:t>printf("Enter</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0</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to</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end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the</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program.\n");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&amp;sec);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sec/S_TO_M;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left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S_TO_M;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left);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input?\n");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("Bye!\n");</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下面的程序将打印出什么内容？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rPr>
              <a:t>#define</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FORMAT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C</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cool!\n"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(FORMAT,FORMAT);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下面的程序将打印出什么内容？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diff;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diff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diff;</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err="1">
                <a:latin typeface="TimesNewRomanPSMT"/>
              </a:rPr>
              <a:t>c%c%c</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%3.2f\n",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diff,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下面的程序将打印出什么内容？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("%5d",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修改上一个程序，使其可以打印字母</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假设下面是完整程序中的一部分，它们分别打印什么？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("%4d",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("%4d\</a:t>
            </a:r>
            <a:r>
              <a:rPr lang="en-US" altLang="zh-CN" sz="1800" b="0" i="0" u="none" strike="noStrike" baseline="0" dirty="0" err="1">
                <a:latin typeface="TimesNewRomanPSMT"/>
              </a:rPr>
              <a:t>n",x</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("%4d\</a:t>
            </a:r>
            <a:r>
              <a:rPr lang="en-US" altLang="zh-CN" sz="1800" b="0" i="0" u="none" strike="noStrike" baseline="0" dirty="0" err="1">
                <a:latin typeface="TimesNewRomanPSMT"/>
              </a:rPr>
              <a:t>n",x</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("%c\n",</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Linux</a:t>
            </a:r>
            <a:r>
              <a:rPr lang="zh-CN" altLang="en-US" dirty="0"/>
              <a:t>是一个开源、流行、类似于</a:t>
            </a:r>
            <a:r>
              <a:rPr lang="en-US" altLang="zh-CN" dirty="0"/>
              <a:t>UNIX</a:t>
            </a:r>
            <a:r>
              <a:rPr lang="zh-CN" altLang="en-US" dirty="0"/>
              <a:t>的操作系统，可在不同平台（包括</a:t>
            </a:r>
            <a:r>
              <a:rPr lang="en-US" altLang="zh-CN" dirty="0"/>
              <a:t>PC</a:t>
            </a:r>
            <a:r>
              <a:rPr lang="zh-CN" altLang="en-US" dirty="0"/>
              <a:t>和</a:t>
            </a:r>
            <a:r>
              <a:rPr lang="en-US" altLang="zh-CN" dirty="0"/>
              <a:t>Mac</a:t>
            </a:r>
            <a:r>
              <a:rPr lang="zh-CN" altLang="en-US" dirty="0"/>
              <a:t>）上运行。在</a:t>
            </a:r>
            <a:r>
              <a:rPr lang="en-US" altLang="zh-CN" dirty="0"/>
              <a:t>Linux</a:t>
            </a:r>
            <a:endParaRPr lang="en-US" altLang="zh-CN" dirty="0"/>
          </a:p>
          <a:p>
            <a:r>
              <a:rPr lang="zh-CN" altLang="en-US" dirty="0"/>
              <a:t>中准备</a:t>
            </a:r>
            <a:r>
              <a:rPr lang="en-US" altLang="zh-CN" dirty="0"/>
              <a:t>C</a:t>
            </a:r>
            <a:r>
              <a:rPr lang="zh-CN" altLang="en-US" dirty="0"/>
              <a:t>程序与在</a:t>
            </a:r>
            <a:r>
              <a:rPr lang="en-US" altLang="zh-CN" dirty="0"/>
              <a:t>UNIX</a:t>
            </a:r>
            <a:r>
              <a:rPr lang="zh-CN" altLang="en-US" dirty="0"/>
              <a:t>系统中几乎一样，不同的是要使用</a:t>
            </a:r>
            <a:r>
              <a:rPr lang="en-US" altLang="zh-CN" dirty="0"/>
              <a:t>GNU</a:t>
            </a:r>
            <a:r>
              <a:rPr lang="zh-CN" altLang="en-US" dirty="0"/>
              <a:t>提供的</a:t>
            </a:r>
            <a:r>
              <a:rPr lang="en-US" altLang="zh-CN" dirty="0"/>
              <a:t>GCC</a:t>
            </a:r>
            <a:r>
              <a:rPr lang="zh-CN" altLang="en-US" dirty="0"/>
              <a:t>公共域</a:t>
            </a:r>
            <a:r>
              <a:rPr lang="en-US" altLang="zh-CN" dirty="0"/>
              <a:t>C</a:t>
            </a:r>
            <a:r>
              <a:rPr lang="zh-CN" altLang="en-US" dirty="0"/>
              <a:t>编译器。编译命令类</a:t>
            </a:r>
            <a:endParaRPr lang="en-US" altLang="zh-CN" dirty="0"/>
          </a:p>
          <a:p>
            <a:r>
              <a:rPr lang="zh-CN" altLang="en-US" dirty="0"/>
              <a:t>似于：</a:t>
            </a:r>
            <a:endParaRPr lang="en-US" altLang="zh-CN" dirty="0"/>
          </a:p>
          <a:p>
            <a:endParaRPr lang="en-US" altLang="zh-CN" dirty="0"/>
          </a:p>
          <a:p>
            <a:r>
              <a:rPr lang="en-US" altLang="zh-CN" dirty="0" err="1"/>
              <a:t>gcc</a:t>
            </a:r>
            <a:r>
              <a:rPr lang="en-US" altLang="zh-CN" dirty="0"/>
              <a:t> </a:t>
            </a:r>
            <a:r>
              <a:rPr lang="en-US" altLang="zh-CN" dirty="0" err="1"/>
              <a:t>inform.c</a:t>
            </a:r>
            <a:endParaRPr lang="en-US" altLang="zh-CN" dirty="0"/>
          </a:p>
          <a:p>
            <a:endParaRPr lang="en-US" altLang="zh-CN" dirty="0"/>
          </a:p>
          <a:p>
            <a:endParaRPr lang="en-US" altLang="zh-CN" dirty="0"/>
          </a:p>
          <a:p>
            <a:r>
              <a:rPr lang="zh-CN" altLang="en-US" dirty="0"/>
              <a:t>注意，在安装</a:t>
            </a:r>
            <a:r>
              <a:rPr lang="en-US" altLang="zh-CN" dirty="0"/>
              <a:t>Linux</a:t>
            </a:r>
            <a:r>
              <a:rPr lang="zh-CN" altLang="en-US" dirty="0"/>
              <a:t>时，可选择是否安装</a:t>
            </a:r>
            <a:r>
              <a:rPr lang="en-US" altLang="zh-CN" dirty="0"/>
              <a:t>GCC</a:t>
            </a:r>
            <a:r>
              <a:rPr lang="zh-CN" altLang="en-US" dirty="0"/>
              <a:t>。如果之前没有安装</a:t>
            </a:r>
            <a:r>
              <a:rPr lang="en-US" altLang="zh-CN" dirty="0"/>
              <a:t>GCC</a:t>
            </a:r>
            <a:r>
              <a:rPr lang="zh-CN" altLang="en-US" dirty="0"/>
              <a:t>，则必须安装。通常，安装过程</a:t>
            </a:r>
            <a:endParaRPr lang="en-US" altLang="zh-CN" dirty="0"/>
          </a:p>
          <a:p>
            <a:r>
              <a:rPr lang="zh-CN" altLang="en-US" dirty="0"/>
              <a:t>会将</a:t>
            </a:r>
            <a:r>
              <a:rPr lang="en-US" altLang="zh-CN" dirty="0"/>
              <a:t>cc</a:t>
            </a:r>
            <a:r>
              <a:rPr lang="zh-CN" altLang="en-US" dirty="0"/>
              <a:t>作为</a:t>
            </a:r>
            <a:r>
              <a:rPr lang="en-US" altLang="zh-CN" dirty="0" err="1"/>
              <a:t>gcc</a:t>
            </a:r>
            <a:r>
              <a:rPr lang="zh-CN" altLang="en-US" dirty="0"/>
              <a:t>的别名，因此可以在命令行中使用</a:t>
            </a:r>
            <a:r>
              <a:rPr lang="en-US" altLang="zh-CN" dirty="0"/>
              <a:t>cc</a:t>
            </a:r>
            <a:r>
              <a:rPr lang="zh-CN" altLang="en-US" dirty="0"/>
              <a:t>来代替</a:t>
            </a:r>
            <a:r>
              <a:rPr lang="en-US" altLang="zh-CN" dirty="0" err="1"/>
              <a:t>gcc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1.8.4 Linux</a:t>
            </a:r>
            <a:r>
              <a:rPr lang="zh-CN" altLang="en-US" dirty="0"/>
              <a:t>系统</a:t>
            </a:r>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下面的程序会打印出什么？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MESG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"COMPUTER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MESG);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分别编写一条语句，完成下列各任务（或者说，使其具有以下副作用）：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将变量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的值增加</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将变量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的值增加</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将</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之和的两倍赋给</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将</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的两倍之和赋给</a:t>
            </a:r>
            <a:r>
              <a:rPr lang="en-US" altLang="zh-CN" sz="1800" b="0" i="0" u="none" strike="noStrike" baseline="0" dirty="0">
                <a:latin typeface="TimesNewRomanPSMT"/>
                <a:ea typeface="宋体" panose="02010600030101010101" pitchFamily="2" charset="-122"/>
              </a:rPr>
              <a:t>c</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5.10 </a:t>
            </a:r>
            <a:r>
              <a:rPr lang="zh-CN" altLang="en-US" dirty="0"/>
              <a:t>复习题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13.</a:t>
            </a:r>
            <a:r>
              <a:rPr lang="zh-CN" altLang="en-US" sz="1800" b="0" i="0" u="none" strike="noStrike" baseline="0" dirty="0">
                <a:latin typeface="宋体" panose="02010600030101010101" pitchFamily="2" charset="-122"/>
                <a:ea typeface="宋体" panose="02010600030101010101" pitchFamily="2" charset="-122"/>
              </a:rPr>
              <a:t>分别编写一条语句，完成下列各任务：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将变量</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的值减少</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将</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k</a:t>
            </a:r>
            <a:r>
              <a:rPr lang="zh-CN" altLang="en-US" sz="1800" b="0" i="0" u="none" strike="noStrike" baseline="0" dirty="0">
                <a:latin typeface="宋体" panose="02010600030101010101" pitchFamily="2" charset="-122"/>
                <a:ea typeface="宋体" panose="02010600030101010101" pitchFamily="2" charset="-122"/>
              </a:rPr>
              <a:t>的余数赋给</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c.q</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减去</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，并将结果赋给</a:t>
            </a:r>
            <a:r>
              <a:rPr lang="en-US" altLang="zh-CN" sz="1800" b="0" i="0" u="none" strike="noStrike" baseline="0" dirty="0">
                <a:latin typeface="TimesNewRomanPSMT"/>
                <a:ea typeface="宋体" panose="02010600030101010101" pitchFamily="2" charset="-122"/>
              </a:rPr>
              <a:t>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d.a</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之和除以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的乘积，并将结果赋给</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编写一个程序，把用分钟表示的时间转换成用小时和分钟表示的时间。使用</a:t>
            </a:r>
            <a:r>
              <a:rPr lang="en-US" altLang="zh-CN" sz="1800" b="0" i="0" u="none" strike="noStrike" baseline="0" dirty="0">
                <a:latin typeface="TimesNewRomanPSMT"/>
                <a:ea typeface="宋体" panose="02010600030101010101" pitchFamily="2" charset="-122"/>
              </a:rPr>
              <a:t>#define</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创建一个表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的符号常量或</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变量。通过</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循环让用户重复输入值，直到用户输入小于或等于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的值才停止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编写一个程序，提示用户输入一个整数，然后打印从该数到比该数大</a:t>
            </a:r>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的所有整数（例如，用户输入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，则打印</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的所有整数，包括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rPr>
              <a:t>15</a:t>
            </a:r>
            <a:r>
              <a:rPr lang="zh-CN" altLang="en-US" sz="1800" b="0" i="0" u="none" strike="noStrike" baseline="0" dirty="0">
                <a:latin typeface="宋体" panose="02010600030101010101" pitchFamily="2" charset="-122"/>
                <a:ea typeface="宋体" panose="02010600030101010101" pitchFamily="2" charset="-122"/>
              </a:rPr>
              <a:t>）。要求打印的各值之间用一个空格、制表符或换行符分开。</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编写一个程序，提示用户输入天数，然后将其转换成周数和天数。例如，用户输入</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，则转换成</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周</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天。以下面的格式显示结果：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18 days are 2 weeks, 4 days.</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循环让用户重复输入天数，当用户输入一个非正值时（如</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），循环结束。</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编写一个程序，提示用户输入一个身高（单位：厘米），并分别以厘米和英寸为单位显示该值，允许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有小数部分。程序应该能让用户重复输入身高，直到用户输入一个非正值。其输出示例如下：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centimeters: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182.0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feet,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centimeters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168.7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168.0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feet,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inches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height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centimeters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bye</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修改程序</a:t>
            </a:r>
            <a:r>
              <a:rPr lang="en-US" altLang="zh-CN" sz="1800" b="0" i="0" u="none" strike="noStrike" baseline="0" dirty="0" err="1">
                <a:latin typeface="TimesNewRomanPSMT"/>
                <a:ea typeface="宋体" panose="02010600030101010101" pitchFamily="2" charset="-122"/>
              </a:rPr>
              <a:t>addemup.c</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5.13</a:t>
            </a:r>
            <a:r>
              <a:rPr lang="zh-CN" altLang="en-US" sz="1800" b="0" i="0" u="none" strike="noStrike" baseline="0" dirty="0">
                <a:latin typeface="宋体" panose="02010600030101010101" pitchFamily="2" charset="-122"/>
                <a:ea typeface="宋体" panose="02010600030101010101" pitchFamily="2" charset="-122"/>
              </a:rPr>
              <a:t>），你可以认为</a:t>
            </a:r>
            <a:r>
              <a:rPr lang="en-US" altLang="zh-CN" sz="1800" b="0" i="0" u="none" strike="noStrike" baseline="0" dirty="0" err="1">
                <a:latin typeface="TimesNewRomanPSMT"/>
                <a:ea typeface="宋体" panose="02010600030101010101" pitchFamily="2" charset="-122"/>
              </a:rPr>
              <a:t>addemup.c</a:t>
            </a:r>
            <a:r>
              <a:rPr lang="zh-CN" altLang="en-US" sz="1800" b="0" i="0" u="none" strike="noStrike" baseline="0" dirty="0">
                <a:latin typeface="宋体" panose="02010600030101010101" pitchFamily="2" charset="-122"/>
                <a:ea typeface="宋体" panose="02010600030101010101" pitchFamily="2" charset="-122"/>
              </a:rPr>
              <a:t>是计算</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天里赚多少钱的程序（假设第</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，以此类推）。修改程序，使其可以与用户交互，根据用户输入的数进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行计算（即，用读入的一个变量来代替</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修改编程练习</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的程序，使其能计算整数的平方和（可以认为第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天赚</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此类推，这看起来很不错）。</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没有平方函数，但是可以用</a:t>
            </a:r>
            <a:r>
              <a:rPr lang="en-US" altLang="zh-CN" sz="1800" b="0" i="0" u="none" strike="noStrike" baseline="0" dirty="0">
                <a:latin typeface="TimesNewRomanPSMT"/>
                <a:ea typeface="宋体" panose="02010600030101010101" pitchFamily="2" charset="-122"/>
              </a:rPr>
              <a:t>n * n</a:t>
            </a:r>
            <a:r>
              <a:rPr lang="zh-CN" altLang="en-US" sz="1800" b="0" i="0" u="none" strike="noStrike" baseline="0" dirty="0">
                <a:latin typeface="宋体" panose="02010600030101010101" pitchFamily="2" charset="-122"/>
                <a:ea typeface="宋体" panose="02010600030101010101" pitchFamily="2" charset="-122"/>
              </a:rPr>
              <a:t>来表示</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的平方。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编写一个程序，提示用户输入一个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类型的数，并打印该数的立方值。自己设计一个函数计算并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打印立方值。</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函数要把用户输入的值传递给该函数。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编写一个程序，显示求模运算的结果。把用户输入的第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个整数作为求模运算符的第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个运算对象，该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数在运算过程中保持不变。用户后面输入的数是第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个运算对象。当用户输入一个非正值时，程序结束。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其输出示例如下：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computes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moduli.</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serve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second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438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438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1234567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1234567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operand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Done</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5.11 </a:t>
            </a:r>
            <a:r>
              <a:rPr lang="zh-CN" altLang="en-US" dirty="0"/>
              <a:t>编程练习</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编写一个程序，要求用户输入一个华氏温度。程序应读取</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类型的值作为温度值，并把该值作为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参数传递给一个用户自定义的函数</a:t>
            </a:r>
            <a:r>
              <a:rPr lang="en-US" altLang="zh-CN" sz="1800" b="0" i="0" u="none" strike="noStrike" baseline="0" dirty="0">
                <a:latin typeface="TimesNewRomanPSMT"/>
              </a:rPr>
              <a:t>Temperatures()</a:t>
            </a:r>
            <a:r>
              <a:rPr lang="zh-CN" altLang="en-US" sz="1800" b="0" i="0" u="none" strike="noStrike" baseline="0" dirty="0">
                <a:latin typeface="宋体" panose="02010600030101010101" pitchFamily="2" charset="-122"/>
                <a:ea typeface="宋体" panose="02010600030101010101" pitchFamily="2" charset="-122"/>
              </a:rPr>
              <a:t>。该函数计算摄氏温度和开氏温度，并以小数点后面两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位数字的精度显示</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种温度。要使用不同的温标来表示这</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个温度值。下面是华氏温度转摄氏温度的公式：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摄氏温度 </a:t>
            </a:r>
            <a:r>
              <a:rPr lang="en-US" altLang="zh-CN" sz="1800" b="0" i="0" u="none" strike="noStrike" baseline="0" dirty="0">
                <a:latin typeface="TimesNewRomanPSMT"/>
                <a:ea typeface="宋体" panose="02010600030101010101" pitchFamily="2" charset="-122"/>
              </a:rPr>
              <a:t>= 5.0 / 9.0 * (</a:t>
            </a:r>
            <a:r>
              <a:rPr lang="zh-CN" altLang="en-US" sz="1800" b="0" i="0" u="none" strike="noStrike" baseline="0" dirty="0">
                <a:latin typeface="宋体" panose="02010600030101010101" pitchFamily="2" charset="-122"/>
                <a:ea typeface="宋体" panose="02010600030101010101" pitchFamily="2" charset="-122"/>
              </a:rPr>
              <a:t>华氏温度 </a:t>
            </a:r>
            <a:r>
              <a:rPr lang="en-US" altLang="zh-CN" sz="1800" b="0" i="0" u="none" strike="noStrike" baseline="0" dirty="0">
                <a:latin typeface="TimesNewRomanPSMT"/>
                <a:ea typeface="宋体" panose="02010600030101010101" pitchFamily="2" charset="-122"/>
              </a:rPr>
              <a:t>- 32.0)</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开氏温标常用于科学研究，</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表示绝对零，代表最低的温度。下面是摄氏温度转开氏温度的公式：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开氏温度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摄氏温度 </a:t>
            </a:r>
            <a:r>
              <a:rPr lang="en-US" altLang="zh-CN" sz="1800" b="0" i="0" u="none" strike="noStrike" baseline="0" dirty="0">
                <a:latin typeface="TimesNewRomanPSMT"/>
                <a:ea typeface="宋体" panose="02010600030101010101" pitchFamily="2" charset="-122"/>
              </a:rPr>
              <a:t>+ 273.16</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Temperatures()</a:t>
            </a:r>
            <a:r>
              <a:rPr lang="zh-CN" altLang="en-US" sz="1800" b="0" i="0" u="none" strike="noStrike" baseline="0" dirty="0">
                <a:latin typeface="宋体" panose="02010600030101010101" pitchFamily="2" charset="-122"/>
                <a:ea typeface="宋体" panose="02010600030101010101" pitchFamily="2" charset="-122"/>
              </a:rPr>
              <a:t>函数中用</a:t>
            </a:r>
            <a:r>
              <a:rPr lang="en-US" altLang="zh-CN" sz="1800" b="0" i="0" u="none" strike="noStrike" baseline="0" dirty="0">
                <a:latin typeface="TimesNewRomanPSMT"/>
                <a:ea typeface="宋体" panose="02010600030101010101" pitchFamily="2" charset="-122"/>
              </a:rPr>
              <a:t>const</a:t>
            </a:r>
            <a:r>
              <a:rPr lang="zh-CN" altLang="en-US" sz="1800" b="0" i="0" u="none" strike="noStrike" baseline="0" dirty="0">
                <a:latin typeface="宋体" panose="02010600030101010101" pitchFamily="2" charset="-122"/>
                <a:ea typeface="宋体" panose="02010600030101010101" pitchFamily="2" charset="-122"/>
              </a:rPr>
              <a:t>创建温度转换中使用的变量。在</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函数中使用一个循环让用户重复输入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温度，当用户输入 </a:t>
            </a:r>
            <a:r>
              <a:rPr lang="en-US" altLang="zh-CN" sz="1800" b="0" i="0" u="none" strike="noStrike" baseline="0" dirty="0">
                <a:latin typeface="TimesNewRomanPSMT"/>
                <a:ea typeface="宋体" panose="02010600030101010101" pitchFamily="2" charset="-122"/>
              </a:rPr>
              <a:t>q </a:t>
            </a:r>
            <a:r>
              <a:rPr lang="zh-CN" altLang="en-US" sz="1800" b="0" i="0" u="none" strike="noStrike" baseline="0" dirty="0">
                <a:latin typeface="宋体" panose="02010600030101010101" pitchFamily="2" charset="-122"/>
                <a:ea typeface="宋体" panose="02010600030101010101" pitchFamily="2" charset="-122"/>
              </a:rPr>
              <a:t>或其他非数字时，循环结束。</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函数返回读取数据的数量，所以如果读取数字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则返回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，如果读取</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则不返回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。可以使用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运算符将</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作比较，测试两值是否相等。</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zh-CN" altLang="en-US"/>
              <a:t>第</a:t>
            </a:r>
            <a:r>
              <a:rPr lang="en-US" altLang="zh-CN" dirty="0"/>
              <a:t>6</a:t>
            </a:r>
            <a:r>
              <a:rPr lang="zh-CN" altLang="en-US"/>
              <a:t>章 </a:t>
            </a:r>
            <a:r>
              <a:rPr lang="en-US" altLang="zh-CN" dirty="0"/>
              <a:t>C</a:t>
            </a:r>
            <a:r>
              <a:rPr lang="zh-CN" altLang="en-US" dirty="0"/>
              <a:t>控制语句：循环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 while</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a:latin typeface="TimesNewRomanPSMT"/>
                <a:ea typeface="宋体" panose="02010600030101010101" pitchFamily="2" charset="-122"/>
              </a:rPr>
              <a:t>fabs()</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种循环：</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do while</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使用关系运算符构建控制循环的表达式</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其他运算符</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循环常用的数组</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编写</a:t>
            </a:r>
            <a:r>
              <a:rPr lang="zh-CN" altLang="en-US" sz="1800" b="0" i="0" u="none" strike="noStrike" baseline="0" dirty="0">
                <a:solidFill>
                  <a:srgbClr val="FF0000"/>
                </a:solidFill>
                <a:latin typeface="宋体" panose="02010600030101010101" pitchFamily="2" charset="-122"/>
                <a:ea typeface="宋体" panose="02010600030101010101" pitchFamily="2" charset="-122"/>
              </a:rPr>
              <a:t>有返回值</a:t>
            </a:r>
            <a:r>
              <a:rPr lang="zh-CN" altLang="en-US" sz="1800" b="0" i="0" u="none" strike="noStrike" baseline="0" dirty="0">
                <a:latin typeface="宋体" panose="02010600030101010101" pitchFamily="2" charset="-122"/>
                <a:ea typeface="宋体" panose="02010600030101010101" pitchFamily="2" charset="-122"/>
              </a:rPr>
              <a:t>的函数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编译器不是标准</a:t>
            </a:r>
            <a:r>
              <a:rPr lang="en-US" altLang="zh-CN" dirty="0"/>
              <a:t>Windows</a:t>
            </a:r>
            <a:r>
              <a:rPr lang="zh-CN" altLang="en-US" dirty="0"/>
              <a:t>软件包的一部分，因此需要从别处获取并安装</a:t>
            </a:r>
            <a:r>
              <a:rPr lang="en-US" altLang="zh-CN" dirty="0"/>
              <a:t>C</a:t>
            </a:r>
            <a:r>
              <a:rPr lang="zh-CN" altLang="en-US" dirty="0"/>
              <a:t>编译器。可以从互联网免费下</a:t>
            </a:r>
            <a:endParaRPr lang="en-US" altLang="zh-CN" dirty="0"/>
          </a:p>
          <a:p>
            <a:r>
              <a:rPr lang="zh-CN" altLang="en-US" dirty="0"/>
              <a:t>载</a:t>
            </a:r>
            <a:r>
              <a:rPr lang="en-US" altLang="zh-CN" dirty="0"/>
              <a:t>Cygwin</a:t>
            </a:r>
            <a:r>
              <a:rPr lang="zh-CN" altLang="en-US" dirty="0"/>
              <a:t>和</a:t>
            </a:r>
            <a:r>
              <a:rPr lang="en-US" altLang="zh-CN" dirty="0"/>
              <a:t>MinGW</a:t>
            </a:r>
            <a:r>
              <a:rPr lang="zh-CN" altLang="en-US" dirty="0"/>
              <a:t>，这样便可在</a:t>
            </a:r>
            <a:r>
              <a:rPr lang="en-US" altLang="zh-CN" dirty="0"/>
              <a:t>PC</a:t>
            </a:r>
            <a:r>
              <a:rPr lang="zh-CN" altLang="en-US" dirty="0"/>
              <a:t>上通过命令行使用</a:t>
            </a:r>
            <a:r>
              <a:rPr lang="en-US" altLang="zh-CN" dirty="0"/>
              <a:t>GCC</a:t>
            </a:r>
            <a:r>
              <a:rPr lang="zh-CN" altLang="en-US" dirty="0"/>
              <a:t>编译器。</a:t>
            </a:r>
            <a:r>
              <a:rPr lang="en-US" altLang="zh-CN" dirty="0"/>
              <a:t>Cygwin</a:t>
            </a:r>
            <a:r>
              <a:rPr lang="zh-CN" altLang="en-US" dirty="0"/>
              <a:t>在自己的视窗运行，模仿</a:t>
            </a:r>
            <a:endParaRPr lang="en-US" altLang="zh-CN" dirty="0"/>
          </a:p>
          <a:p>
            <a:r>
              <a:rPr lang="en-US" altLang="zh-CN" dirty="0"/>
              <a:t>Linux</a:t>
            </a:r>
            <a:r>
              <a:rPr lang="zh-CN" altLang="en-US" dirty="0"/>
              <a:t>命令行环境，有一行命令提示。</a:t>
            </a:r>
            <a:r>
              <a:rPr lang="en-US" altLang="zh-CN" dirty="0"/>
              <a:t>MinGW</a:t>
            </a:r>
            <a:r>
              <a:rPr lang="zh-CN" altLang="en-US" dirty="0"/>
              <a:t>在</a:t>
            </a:r>
            <a:r>
              <a:rPr lang="en-US" altLang="zh-CN" dirty="0"/>
              <a:t>Windows</a:t>
            </a:r>
            <a:r>
              <a:rPr lang="zh-CN" altLang="en-US" dirty="0"/>
              <a:t>的命令提示模式中运行。这和</a:t>
            </a:r>
            <a:r>
              <a:rPr lang="en-US" altLang="zh-CN" dirty="0"/>
              <a:t>GCC</a:t>
            </a:r>
            <a:r>
              <a:rPr lang="zh-CN" altLang="en-US" dirty="0"/>
              <a:t>的最新版本</a:t>
            </a:r>
            <a:endParaRPr lang="en-US" altLang="zh-CN" dirty="0"/>
          </a:p>
          <a:p>
            <a:r>
              <a:rPr lang="zh-CN" altLang="en-US" dirty="0"/>
              <a:t>一样，支持</a:t>
            </a:r>
            <a:r>
              <a:rPr lang="en-US" altLang="zh-CN" dirty="0"/>
              <a:t>C99</a:t>
            </a:r>
            <a:r>
              <a:rPr lang="zh-CN" altLang="en-US" dirty="0"/>
              <a:t>和</a:t>
            </a:r>
            <a:r>
              <a:rPr lang="en-US" altLang="zh-CN" dirty="0"/>
              <a:t>C11</a:t>
            </a:r>
            <a:r>
              <a:rPr lang="zh-CN" altLang="en-US" dirty="0"/>
              <a:t>最新的一些功能。</a:t>
            </a:r>
            <a:r>
              <a:rPr lang="en-US" altLang="zh-CN" dirty="0"/>
              <a:t>Borland</a:t>
            </a:r>
            <a:r>
              <a:rPr lang="zh-CN" altLang="en-US" dirty="0"/>
              <a:t>的</a:t>
            </a:r>
            <a:r>
              <a:rPr lang="en-US" altLang="zh-CN" dirty="0"/>
              <a:t>C++</a:t>
            </a:r>
            <a:r>
              <a:rPr lang="zh-CN" altLang="en-US" dirty="0"/>
              <a:t>编译器</a:t>
            </a:r>
            <a:r>
              <a:rPr lang="en-US" altLang="zh-CN" dirty="0"/>
              <a:t>5.5</a:t>
            </a:r>
            <a:r>
              <a:rPr lang="zh-CN" altLang="en-US" dirty="0"/>
              <a:t>也可以免费下载，支持</a:t>
            </a:r>
            <a:r>
              <a:rPr lang="en-US" altLang="zh-CN" dirty="0"/>
              <a:t>C90</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1.8.5 PC</a:t>
            </a:r>
            <a:r>
              <a:rPr lang="zh-CN" altLang="en-US" dirty="0"/>
              <a:t>的命令行编译器</a:t>
            </a:r>
            <a:endParaRPr lang="zh-CN" altLang="en-US" dirty="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zh-CN" altLang="en-US"/>
              <a:t>第</a:t>
            </a:r>
            <a:r>
              <a:rPr lang="en-US" altLang="zh-CN" dirty="0"/>
              <a:t>6</a:t>
            </a:r>
            <a:r>
              <a:rPr lang="zh-CN" altLang="en-US"/>
              <a:t>章 </a:t>
            </a:r>
            <a:r>
              <a:rPr lang="en-US" altLang="zh-CN" dirty="0"/>
              <a:t>C</a:t>
            </a:r>
            <a:r>
              <a:rPr lang="zh-CN" altLang="en-US" dirty="0"/>
              <a:t>控制语句：循环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大多数人都希望自己是体格强健、天资聪颖、多才多艺的能人。虽然有时事与愿违，但至少我们用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写出这样的程序。诀窍是控制程序流。对于计算机科学（是研究计算机，不是用计算机做研究）而言，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一门语言应该提供以下</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种形式的程序流：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执行语句序列（顺序执行）；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如果满足某些条件就重复执行语句序列（</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通过测试选择执行哪一个语句序列（</a:t>
            </a:r>
            <a:r>
              <a:rPr lang="zh-CN" altLang="en-US" sz="1800" b="0" i="0" u="none" strike="noStrike" baseline="0" dirty="0">
                <a:solidFill>
                  <a:srgbClr val="FF0000"/>
                </a:solidFill>
                <a:latin typeface="宋体" panose="02010600030101010101" pitchFamily="2" charset="-122"/>
                <a:ea typeface="宋体" panose="02010600030101010101" pitchFamily="2" charset="-122"/>
              </a:rPr>
              <a:t>分支</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zh-CN" altLang="en-US"/>
              <a:t>第</a:t>
            </a:r>
            <a:r>
              <a:rPr lang="en-US" altLang="zh-CN" dirty="0"/>
              <a:t>6</a:t>
            </a:r>
            <a:r>
              <a:rPr lang="zh-CN" altLang="en-US"/>
              <a:t>章 </a:t>
            </a:r>
            <a:r>
              <a:rPr lang="en-US" altLang="zh-CN" dirty="0"/>
              <a:t>C</a:t>
            </a:r>
            <a:r>
              <a:rPr lang="zh-CN" altLang="en-US" dirty="0"/>
              <a:t>控制语句：循环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读者对第一种形式应该很熟悉，前面学过的程序中大部分都是由语句序列组成。</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循环属于第二种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形式。本章将详细讲解</a:t>
            </a:r>
            <a:r>
              <a:rPr lang="en-US" altLang="zh-CN" sz="1800" b="0" i="0" u="none" strike="noStrike" baseline="0" dirty="0">
                <a:solidFill>
                  <a:srgbClr val="FF0000"/>
                </a:solidFill>
                <a:latin typeface="TimesNewRomanPSMT"/>
                <a:ea typeface="宋体" panose="02010600030101010101" pitchFamily="2" charset="-122"/>
              </a:rPr>
              <a:t>while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循环和其他两种循环：</a:t>
            </a:r>
            <a:r>
              <a:rPr lang="en-US" altLang="zh-CN" sz="1800" b="0" i="0" u="none" strike="noStrike" baseline="0" dirty="0">
                <a:solidFill>
                  <a:srgbClr val="FF0000"/>
                </a:solidFill>
                <a:latin typeface="TimesNewRomanPSMT"/>
                <a:ea typeface="宋体" panose="02010600030101010101" pitchFamily="2" charset="-122"/>
              </a:rPr>
              <a:t>for</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。第三种形式用于在不同的执行方案之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间进行选择，让程序更</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智能</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，且极大地提高了计算机的用途。不过，要等到下一章才介绍这部分的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内容。本章还将介绍数组，可以把新学的知识应用在数组上。另外，本章还将继续介绍函数的相关内容。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首先，我们从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循环开始学习。</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 </a:t>
            </a:r>
            <a:r>
              <a:rPr lang="zh-CN" altLang="en-US"/>
              <a:t>再探</a:t>
            </a:r>
            <a:r>
              <a:rPr lang="en-US" altLang="zh-CN" dirty="0"/>
              <a:t>while</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经过上一章的学习，读者已经熟悉了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循环。这里，我们用一个程序来回顾一下，程序清单 </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据用户从键盘输入的整数进行求和。程序利用了</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的返回值来结束循环。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 </a:t>
            </a:r>
            <a:r>
              <a:rPr lang="en-US" altLang="zh-CN" sz="1800" b="1" i="0" u="none" strike="noStrike" baseline="0" dirty="0" err="1">
                <a:latin typeface="TimesNewRomanPS-BoldMT"/>
                <a:ea typeface="宋体" panose="02010600030101010101" pitchFamily="2" charset="-122"/>
              </a:rPr>
              <a:t>summing.c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summing.c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根据用户键入的整数求和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long sum = 0L;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 </a:t>
            </a:r>
            <a:r>
              <a:rPr lang="zh-CN" altLang="en-US"/>
              <a:t>再探</a:t>
            </a:r>
            <a:r>
              <a:rPr lang="en-US" altLang="zh-CN" dirty="0"/>
              <a:t>while</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 (status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的意思是</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等于</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 </a:t>
            </a:r>
            <a:r>
              <a:rPr lang="zh-CN" altLang="en-US"/>
              <a:t>再探</a:t>
            </a:r>
            <a:r>
              <a:rPr lang="en-US" altLang="zh-CN" dirty="0"/>
              <a:t>while</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该程序使用</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类型以储存更大的整数。尽管</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编译器会把</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自动转换为合适的类型，但是为了保持程序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的一致性，我们把</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0L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类型的</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该程序的运行示例如下：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286.</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先看</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循环，该循环的测试条件是如下表达式：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status == 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en-US" altLang="zh-CN" sz="1800" b="0" i="0" u="none" strike="noStrike" baseline="0" dirty="0">
                <a:solidFill>
                  <a:srgbClr val="FF0000"/>
                </a:solidFill>
                <a:latin typeface="TimesNewRomanPSMT"/>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运算符</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相等运算符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equality operator</a:t>
            </a:r>
            <a:r>
              <a:rPr lang="zh-CN" altLang="en-US" sz="1800" b="0" i="0" u="none" strike="noStrike" baseline="0" dirty="0">
                <a:latin typeface="宋体" panose="02010600030101010101" pitchFamily="2" charset="-122"/>
                <a:ea typeface="宋体" panose="02010600030101010101" pitchFamily="2" charset="-122"/>
              </a:rPr>
              <a:t>），该表达式判断</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是否等于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。不要把</a:t>
            </a:r>
            <a:r>
              <a:rPr lang="en-US" altLang="zh-CN" sz="1800" b="0" i="0" u="none" strike="noStrike" baseline="0" dirty="0">
                <a:latin typeface="TimesNewRomanPSMT"/>
                <a:ea typeface="宋体" panose="02010600030101010101" pitchFamily="2" charset="-122"/>
              </a:rPr>
              <a:t>status== 1</a:t>
            </a:r>
            <a:r>
              <a:rPr lang="zh-CN" altLang="en-US" sz="1800" b="0" i="0" u="none" strike="noStrike" baseline="0" dirty="0">
                <a:latin typeface="宋体" panose="02010600030101010101" pitchFamily="2" charset="-122"/>
                <a:ea typeface="宋体" panose="02010600030101010101" pitchFamily="2" charset="-122"/>
              </a:rPr>
              <a:t>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status = 1</a:t>
            </a:r>
            <a:r>
              <a:rPr lang="zh-CN" altLang="en-US" sz="1800" b="0" i="0" u="none" strike="noStrike" baseline="0" dirty="0">
                <a:latin typeface="宋体" panose="02010600030101010101" pitchFamily="2" charset="-122"/>
                <a:ea typeface="宋体" panose="02010600030101010101" pitchFamily="2" charset="-122"/>
              </a:rPr>
              <a:t>混淆，后者是把</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。根据测试条件</a:t>
            </a:r>
            <a:r>
              <a:rPr lang="en-US" altLang="zh-CN" sz="1800" b="0" i="0" u="none" strike="noStrike" baseline="0" dirty="0">
                <a:latin typeface="TimesNewRomanPSMT"/>
                <a:ea typeface="宋体" panose="02010600030101010101" pitchFamily="2" charset="-122"/>
              </a:rPr>
              <a:t>status == 1</a:t>
            </a:r>
            <a:r>
              <a:rPr lang="zh-CN" altLang="en-US" sz="1800" b="0" i="0" u="none" strike="noStrike" baseline="0" dirty="0">
                <a:latin typeface="宋体" panose="02010600030101010101" pitchFamily="2" charset="-122"/>
                <a:ea typeface="宋体" panose="02010600030101010101" pitchFamily="2" charset="-122"/>
              </a:rPr>
              <a:t>，只要</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，循环就会重复。每次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的当前值都被加到</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上，这样</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的值始终是当前整数之和。当</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的值不为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时，循环结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束。然后程序打印</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的最终值。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要让程序正常运行，每次循环都要获取</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的一个新值，并重置</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。程序利用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的两个不同的特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性来完成。首先，使用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的一个新值；然后，检查</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的返回值判断是否成功获取值。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章中介绍过，</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返回成功读取项的数量。如果</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成功读取一个整数，就把该数存入</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并返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，随后返回值将被赋给</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（注意，用户输入的值储存在</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中，不是</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中）。这样做同时更新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的值，</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循环进入下一次迭代。</a:t>
            </a:r>
            <a:r>
              <a:rPr lang="zh-CN" altLang="en-US" sz="1800" b="0" i="0" u="none" strike="noStrike" baseline="0" dirty="0">
                <a:solidFill>
                  <a:srgbClr val="FF0000"/>
                </a:solidFill>
                <a:latin typeface="宋体" panose="02010600030101010101" pitchFamily="2" charset="-122"/>
                <a:ea typeface="宋体" panose="02010600030101010101" pitchFamily="2" charset="-122"/>
              </a:rPr>
              <a:t>如果用户输入的不是数字（如， </a:t>
            </a:r>
            <a:r>
              <a:rPr lang="en-US" altLang="zh-CN" sz="1800" b="0" i="0" u="none" strike="noStrike" baseline="0" dirty="0">
                <a:solidFill>
                  <a:srgbClr val="FF0000"/>
                </a:solidFill>
                <a:latin typeface="TimesNewRomanPSMT"/>
                <a:ea typeface="宋体" panose="02010600030101010101" pitchFamily="2" charset="-122"/>
              </a:rPr>
              <a:t>q</a:t>
            </a:r>
            <a:r>
              <a:rPr lang="zh-CN" altLang="en-US" sz="1800" b="0" i="0" u="none" strike="noStrike" baseline="0" dirty="0">
                <a:solidFill>
                  <a:srgbClr val="FF0000"/>
                </a:solidFill>
                <a:latin typeface="宋体" panose="02010600030101010101" pitchFamily="2" charset="-122"/>
                <a:ea typeface="宋体" panose="02010600030101010101" pitchFamily="2" charset="-122"/>
              </a:rPr>
              <a:t>），</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会读取失</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败并返回</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。此时，</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的值就是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，循环结束。因为输入的字符</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不是数字，所以它会被放回输入队列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中（实际上，不仅仅是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，任何非数值的数据都会导致循环终止，但是提示用户输入</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退出程序比提示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用户输入一个非数字字符要简单）。</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在转换值之前出了问题（例如，检测到文件结尾或遇到硬件问题），会返回一个特殊值</a:t>
            </a:r>
            <a:r>
              <a:rPr lang="en-US" altLang="zh-CN" sz="1800" b="0" i="0" u="none" strike="noStrike" baseline="0" dirty="0">
                <a:latin typeface="TimesNewRomanPSMT"/>
                <a:ea typeface="宋体" panose="02010600030101010101" pitchFamily="2" charset="-122"/>
              </a:rPr>
              <a:t>EOF</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（其值通常被定义为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）。这个值也会引起循环终止。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如何告诉循环何时停止？该程序</a:t>
            </a:r>
            <a:r>
              <a:rPr lang="zh-CN" altLang="en-US" sz="1800" b="0" i="0" u="none" strike="noStrike" baseline="0" dirty="0">
                <a:solidFill>
                  <a:srgbClr val="FF0000"/>
                </a:solidFill>
                <a:latin typeface="宋体" panose="02010600030101010101" pitchFamily="2" charset="-122"/>
                <a:ea typeface="宋体" panose="02010600030101010101" pitchFamily="2" charset="-122"/>
              </a:rPr>
              <a:t>利用 </a:t>
            </a:r>
            <a:r>
              <a:rPr lang="en-US" altLang="zh-CN" sz="1800" b="0" i="0" u="none" strike="noStrike" baseline="0" dirty="0" err="1">
                <a:solidFill>
                  <a:srgbClr val="FF0000"/>
                </a:solidFill>
                <a:latin typeface="TimesNewRomanPSMT"/>
                <a:ea typeface="宋体" panose="02010600030101010101" pitchFamily="2" charset="-122"/>
              </a:rPr>
              <a:t>scanf</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的双重特性</a:t>
            </a:r>
            <a:r>
              <a:rPr lang="zh-CN" altLang="en-US" sz="1800" b="0" i="0" u="none" strike="noStrike" baseline="0" dirty="0">
                <a:latin typeface="宋体" panose="02010600030101010101" pitchFamily="2" charset="-122"/>
                <a:ea typeface="宋体" panose="02010600030101010101" pitchFamily="2" charset="-122"/>
              </a:rPr>
              <a:t>避免了在循环中交互输入时的这个棘手的问题。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例如，假设</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没有返回值，那么每次循环只会改变</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的值。虽然可以使用</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的值来结束循环，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比如把</a:t>
            </a:r>
            <a:r>
              <a:rPr lang="en-US" altLang="zh-CN" sz="1800" b="0" i="0" u="none" strike="noStrike" baseline="0" dirty="0">
                <a:latin typeface="TimesNewRomanPSMT"/>
                <a:ea typeface="宋体" panose="02010600030101010101" pitchFamily="2" charset="-122"/>
              </a:rPr>
              <a:t>num &gt;0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num </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 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不等于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）作为测试条件，但是这样用户就不能输入某些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值，如</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。也可以在循环中添加代码，例如每次循环时询问用户</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是否继续循环？</a:t>
            </a:r>
            <a:r>
              <a:rPr lang="en-US" altLang="zh-CN" sz="1800" b="0" i="0" u="none" strike="noStrike" baseline="0" dirty="0">
                <a:latin typeface="TimesNewRomanPSMT"/>
                <a:ea typeface="宋体" panose="02010600030101010101" pitchFamily="2" charset="-122"/>
              </a:rPr>
              <a:t>&lt;y/n&gt;”</a:t>
            </a:r>
            <a:r>
              <a:rPr lang="zh-CN" altLang="en-US" sz="1800" b="0" i="0" u="none" strike="noStrike" baseline="0" dirty="0">
                <a:latin typeface="宋体" panose="02010600030101010101" pitchFamily="2" charset="-122"/>
                <a:ea typeface="宋体" panose="02010600030101010101" pitchFamily="2" charset="-122"/>
              </a:rPr>
              <a:t>，然后判断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用户是否输入</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。这个方法有些笨拙，而且还减慢了输入的速度。使用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的返回值，轻松地避免了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这些问题。</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现在，我们来看看该程序的结构。总结如下：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初始化为</a:t>
            </a:r>
            <a:r>
              <a:rPr lang="en-US" altLang="zh-CN" sz="1800" b="0" i="0" u="none" strike="noStrike" baseline="0" dirty="0">
                <a:latin typeface="TimesNewRomanPSMT"/>
                <a:ea typeface="宋体" panose="02010600030101010101" pitchFamily="2" charset="-122"/>
              </a:rPr>
              <a:t>0</a:t>
            </a:r>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提示用户输入数据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读取用户输入的数据</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当输入的数据为整数时，</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输入添加给</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提示用户进行输入，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然后读取下一个输入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输入完成后，打印</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顺带一提，这叫作</a:t>
            </a:r>
            <a:r>
              <a:rPr lang="zh-CN" altLang="en-US" sz="1800" b="0" i="0" u="none" strike="noStrike" baseline="0" dirty="0">
                <a:solidFill>
                  <a:srgbClr val="FF0000"/>
                </a:solidFill>
                <a:latin typeface="宋体" panose="02010600030101010101" pitchFamily="2" charset="-122"/>
                <a:ea typeface="宋体" panose="02010600030101010101" pitchFamily="2" charset="-122"/>
              </a:rPr>
              <a:t>伪代码</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pseudocode</a:t>
            </a:r>
            <a:r>
              <a:rPr lang="zh-CN" altLang="en-US" sz="1800" b="0" i="0" u="none" strike="noStrike" baseline="0" dirty="0">
                <a:latin typeface="宋体" panose="02010600030101010101" pitchFamily="2" charset="-122"/>
                <a:ea typeface="宋体" panose="02010600030101010101" pitchFamily="2" charset="-122"/>
              </a:rPr>
              <a:t>），是一种用简单的句子表示程序思路的方法，它与计算机语言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的形式相对应。伪代码有助于设计程序的逻辑。确定程序的逻辑无误之后，再把伪代码翻译成实际的编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程代码。</a:t>
            </a:r>
            <a:r>
              <a:rPr lang="zh-CN" altLang="en-US" sz="1800" b="0" i="0" u="none" strike="noStrike" baseline="0" dirty="0">
                <a:solidFill>
                  <a:srgbClr val="FF0000"/>
                </a:solidFill>
                <a:latin typeface="宋体" panose="02010600030101010101" pitchFamily="2" charset="-122"/>
                <a:ea typeface="宋体" panose="02010600030101010101" pitchFamily="2" charset="-122"/>
              </a:rPr>
              <a:t>使用伪代码的好处之一是，可以把注意力集中在程序的组织和逻辑上</a:t>
            </a:r>
            <a:r>
              <a:rPr lang="zh-CN" altLang="en-US" sz="1800" b="0" i="0" u="none" strike="noStrike" baseline="0" dirty="0">
                <a:latin typeface="宋体" panose="02010600030101010101" pitchFamily="2" charset="-122"/>
                <a:ea typeface="宋体" panose="02010600030101010101" pitchFamily="2" charset="-122"/>
              </a:rPr>
              <a:t>，不用在设计程序时还要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分心如何用编程语言来表达自己的想法。例如，可以用缩进来代表一块代码，不用考虑</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的语法要用花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括号把这部分代码括起来。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源代码文件应该是文本文件，不是字处理器文件（字处理器文件包含许多额外的信息，如字体和格式</a:t>
            </a:r>
            <a:endParaRPr lang="en-US" altLang="zh-CN" dirty="0"/>
          </a:p>
          <a:p>
            <a:r>
              <a:rPr lang="zh-CN" altLang="en-US" dirty="0"/>
              <a:t>等）。因此，要使用文本编辑器（如，</a:t>
            </a:r>
            <a:r>
              <a:rPr lang="en-US" altLang="zh-CN" dirty="0"/>
              <a:t>Windows Notepad</a:t>
            </a:r>
            <a:r>
              <a:rPr lang="zh-CN" altLang="en-US" dirty="0"/>
              <a:t>）来编辑源代码。如果使用字处理器，要以文</a:t>
            </a:r>
            <a:endParaRPr lang="en-US" altLang="zh-CN" dirty="0"/>
          </a:p>
          <a:p>
            <a:r>
              <a:rPr lang="zh-CN" altLang="en-US" dirty="0"/>
              <a:t>本模式另存文件。源代码文件的扩展名应该是</a:t>
            </a:r>
            <a:r>
              <a:rPr lang="en-US" altLang="zh-CN" dirty="0"/>
              <a:t>.c</a:t>
            </a:r>
            <a:r>
              <a:rPr lang="zh-CN" altLang="en-US" dirty="0"/>
              <a:t>。一些字处理器会为文本文件自动添加</a:t>
            </a:r>
            <a:r>
              <a:rPr lang="en-US" altLang="zh-CN" dirty="0"/>
              <a:t>.txt </a:t>
            </a:r>
            <a:r>
              <a:rPr lang="zh-CN" altLang="en-US" dirty="0"/>
              <a:t>扩展名。</a:t>
            </a:r>
            <a:endParaRPr lang="en-US" altLang="zh-CN" dirty="0"/>
          </a:p>
          <a:p>
            <a:r>
              <a:rPr lang="zh-CN" altLang="en-US" dirty="0"/>
              <a:t>如果出现这种情况，要更改文件名，把</a:t>
            </a:r>
            <a:r>
              <a:rPr lang="en-US" altLang="zh-CN" dirty="0"/>
              <a:t>txt</a:t>
            </a:r>
            <a:r>
              <a:rPr lang="zh-CN" altLang="en-US" dirty="0"/>
              <a:t>替换成</a:t>
            </a:r>
            <a:r>
              <a:rPr lang="en-US" altLang="zh-CN" dirty="0"/>
              <a:t>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1.8.5 PC</a:t>
            </a:r>
            <a:r>
              <a:rPr lang="zh-CN" altLang="en-US" dirty="0"/>
              <a:t>的命令行编译器</a:t>
            </a:r>
            <a:endParaRPr lang="zh-CN" altLang="en-US"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程序注释</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总之，因为</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循环是入口条件循环，程序在进入循环体之前必须获取输入的数据并检查</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所以在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前面要有一个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。要让循环继续执行，在循环内需要一个读取数据的语句，这样程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序才能获取下一个</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的值，所以在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循环末尾还要有一个</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，它为下一次迭代做好了准备。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可以把下面的伪代码作为</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循环的标准格式：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获得第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个用于测试的值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当测试为真时</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处理值</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    获取下一个值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C</a:t>
            </a:r>
            <a:r>
              <a:rPr lang="zh-CN" altLang="en-US" dirty="0"/>
              <a:t>风格读取循环</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根据伪代码的设计思路，程序清单</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可以用</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来编写。但是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更为简洁，下面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循环行为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可以用这些代码替换：</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循环行为</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C</a:t>
            </a:r>
            <a:r>
              <a:rPr lang="zh-CN" altLang="en-US" dirty="0"/>
              <a:t>风格读取循环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第二种形式同时使用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的两种不同的特性。首先，如果函数调用成功，</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会把一个值存入</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然后，利用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，不是</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的值）控制</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循环。因为每次迭代都会判断循环的条件，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所以每次迭代都要调用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读取新的</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值来做判断。换句话说，</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的语法特性让你可以用下面的精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简版本替换标准版本：</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当获取值和判断值都成功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处理该值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接下来，我们正式地学习</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 while</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循环的通用形式如下：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statement</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rPr>
              <a:t>statement</a:t>
            </a:r>
            <a:r>
              <a:rPr lang="zh-CN" altLang="en-US" sz="1800" b="0" i="0" u="none" strike="noStrike" baseline="0" dirty="0">
                <a:solidFill>
                  <a:srgbClr val="FF0000"/>
                </a:solidFill>
                <a:latin typeface="宋体" panose="02010600030101010101" pitchFamily="2" charset="-122"/>
                <a:ea typeface="宋体" panose="02010600030101010101" pitchFamily="2" charset="-122"/>
              </a:rPr>
              <a:t>部分</a:t>
            </a:r>
            <a:r>
              <a:rPr lang="zh-CN" altLang="en-US" sz="1800" b="0" i="0" u="none" strike="noStrike" baseline="0" dirty="0">
                <a:latin typeface="宋体" panose="02010600030101010101" pitchFamily="2" charset="-122"/>
                <a:ea typeface="宋体" panose="02010600030101010101" pitchFamily="2" charset="-122"/>
              </a:rPr>
              <a:t>可以是以分号结尾的简单语句，也可以是用花括号括起来的复合语句。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 while</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到目前为止，程序示例中的</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部分都使用关系表达式。也就是说，</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是值之间的比较，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任何表达式</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为真（或者更一般地说，非零），执行 </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部分一次，然后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再次判断</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为假（</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）之前，循环的判断和执行一直重复进行。每次循环都被称为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一次</a:t>
            </a:r>
            <a:r>
              <a:rPr lang="zh-CN" altLang="en-US" sz="1800" b="0" i="0" u="none" strike="noStrike" baseline="0" dirty="0">
                <a:solidFill>
                  <a:srgbClr val="FF0000"/>
                </a:solidFill>
                <a:latin typeface="宋体" panose="02010600030101010101" pitchFamily="2" charset="-122"/>
                <a:ea typeface="宋体" panose="02010600030101010101" pitchFamily="2" charset="-122"/>
              </a:rPr>
              <a:t>迭代</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iteration</a:t>
            </a:r>
            <a:r>
              <a:rPr lang="zh-CN" altLang="en-US" sz="1800" b="0" i="0" u="none" strike="noStrike" baseline="0" dirty="0">
                <a:latin typeface="宋体" panose="02010600030101010101" pitchFamily="2" charset="-122"/>
                <a:ea typeface="宋体" panose="02010600030101010101" pitchFamily="2" charset="-122"/>
              </a:rPr>
              <a:t>），如图</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731168" y="3386941"/>
            <a:ext cx="4729663" cy="2904793"/>
          </a:xfrm>
          <a:prstGeom prst="rect">
            <a:avLst/>
          </a:prstGeom>
        </p:spPr>
      </p:pic>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6.2.1 </a:t>
            </a:r>
            <a:r>
              <a:rPr lang="zh-CN" altLang="en-US"/>
              <a:t>终止</a:t>
            </a:r>
            <a:r>
              <a:rPr lang="en-US" altLang="zh-CN" dirty="0"/>
              <a:t>while</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循环有一点非常重要：在构建</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循环时，必须让测试表达式的值有变化，表达式最终要为假。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否则，循环就不会终止（实际上，可以使用</a:t>
            </a:r>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语句来终止循环，但是你尚未学到）。考虑下面的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例子：</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morning!\n");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6.2.1 </a:t>
            </a:r>
            <a:r>
              <a:rPr lang="zh-CN" altLang="en-US"/>
              <a:t>终止</a:t>
            </a:r>
            <a:r>
              <a:rPr lang="en-US" altLang="zh-CN" dirty="0"/>
              <a:t>while</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上面的程序段将打印无数次</a:t>
            </a:r>
            <a:r>
              <a:rPr lang="en-US" altLang="zh-CN" sz="1800" b="0" i="0" u="none" strike="noStrike" baseline="0" dirty="0">
                <a:latin typeface="TimesNewRomanPSMT"/>
              </a:rPr>
              <a:t>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morning!\ </a:t>
            </a:r>
            <a:r>
              <a:rPr lang="zh-CN" altLang="en-US" sz="1800" b="0" i="0" u="none" strike="noStrike" baseline="0" dirty="0">
                <a:latin typeface="宋体" panose="02010600030101010101" pitchFamily="2" charset="-122"/>
                <a:ea typeface="宋体" panose="02010600030101010101" pitchFamily="2" charset="-122"/>
              </a:rPr>
              <a:t>。为什么？因为循环中</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的值一直都是原来的值</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，不曾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变过。现在，考虑下面的程序段：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morning!\n");</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这段程序也好不到哪里去。虽然</a:t>
            </a:r>
            <a:r>
              <a:rPr lang="zh-CN" altLang="en-US" sz="1800" b="0" i="0" u="none" strike="noStrike" baseline="0" dirty="0">
                <a:solidFill>
                  <a:srgbClr val="FF0000"/>
                </a:solidFill>
                <a:latin typeface="宋体" panose="02010600030101010101" pitchFamily="2" charset="-122"/>
                <a:ea typeface="宋体" panose="02010600030101010101" pitchFamily="2" charset="-122"/>
              </a:rPr>
              <a:t>改变了</a:t>
            </a:r>
            <a:r>
              <a:rPr lang="en-US" altLang="zh-CN" sz="1800" b="0" i="0" u="none" strike="noStrike" baseline="0" dirty="0">
                <a:solidFill>
                  <a:srgbClr val="FF0000"/>
                </a:solidFill>
                <a:latin typeface="TimesNewRomanPSMT"/>
                <a:ea typeface="宋体" panose="02010600030101010101" pitchFamily="2" charset="-122"/>
              </a:rPr>
              <a:t>index</a:t>
            </a:r>
            <a:r>
              <a:rPr lang="zh-CN" altLang="en-US" sz="1800" b="0" i="0" u="none" strike="noStrike" baseline="0" dirty="0">
                <a:solidFill>
                  <a:srgbClr val="FF0000"/>
                </a:solidFill>
                <a:latin typeface="宋体" panose="02010600030101010101" pitchFamily="2" charset="-122"/>
                <a:ea typeface="宋体" panose="02010600030101010101" pitchFamily="2" charset="-122"/>
              </a:rPr>
              <a:t>的值，但是改错了</a:t>
            </a:r>
            <a:r>
              <a:rPr lang="zh-CN" altLang="en-US" sz="1800" b="0" i="0" u="none" strike="noStrike" baseline="0" dirty="0">
                <a:latin typeface="宋体" panose="02010600030101010101" pitchFamily="2" charset="-122"/>
                <a:ea typeface="宋体" panose="02010600030101010101" pitchFamily="2" charset="-122"/>
              </a:rPr>
              <a:t>！不过，这个版本至少在</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减少到其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类型到可容纳的最小负值并变成最大正值时会终止循环（第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章</a:t>
            </a:r>
            <a:r>
              <a:rPr lang="en-US" altLang="zh-CN" sz="1800" b="0" i="0" u="none" strike="noStrike" baseline="0" dirty="0">
                <a:latin typeface="TimesNewRomanPSMT"/>
                <a:ea typeface="宋体" panose="02010600030101010101" pitchFamily="2" charset="-122"/>
              </a:rPr>
              <a:t>3.4.2</a:t>
            </a:r>
            <a:r>
              <a:rPr lang="zh-CN" altLang="en-US" sz="1800" b="0" i="0" u="none" strike="noStrike" baseline="0" dirty="0">
                <a:latin typeface="宋体" panose="02010600030101010101" pitchFamily="2" charset="-122"/>
                <a:ea typeface="宋体" panose="02010600030101010101" pitchFamily="2" charset="-122"/>
              </a:rPr>
              <a:t>节中的</a:t>
            </a:r>
            <a:r>
              <a:rPr lang="en-US" altLang="zh-CN" sz="1800" b="0" i="0" u="none" strike="noStrike" baseline="0" dirty="0" err="1">
                <a:latin typeface="TimesNewRomanPSMT"/>
                <a:ea typeface="宋体" panose="02010600030101010101" pitchFamily="2" charset="-122"/>
              </a:rPr>
              <a:t>toobig.c</a:t>
            </a:r>
            <a:r>
              <a:rPr lang="zh-CN" altLang="en-US" sz="1800" b="0" i="0" u="none" strike="noStrike" baseline="0" dirty="0">
                <a:latin typeface="宋体" panose="02010600030101010101" pitchFamily="2" charset="-122"/>
                <a:ea typeface="宋体" panose="02010600030101010101" pitchFamily="2" charset="-122"/>
              </a:rPr>
              <a:t>程序解释过，最大正</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值加</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一般会得到一个负值；类似地，最小负值减</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一般会得到最大正值）。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6.2.2 </a:t>
            </a:r>
            <a:r>
              <a:rPr lang="zh-CN" altLang="en-US" dirty="0"/>
              <a:t>何时终止循环</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要明确一点：只有在对测试条件求值时，才决定是终止还是继续循环。例如，考虑程序清单</a:t>
            </a:r>
            <a:r>
              <a:rPr lang="en-US" altLang="zh-CN" sz="1800" b="0" i="0" u="none" strike="noStrike" baseline="0" dirty="0">
                <a:latin typeface="TimesNewRomanPSMT"/>
                <a:ea typeface="宋体" panose="02010600030101010101" pitchFamily="2" charset="-122"/>
              </a:rPr>
              <a:t>6.2</a:t>
            </a:r>
            <a:r>
              <a:rPr lang="zh-CN" altLang="en-US" sz="1800" b="0" i="0" u="none" strike="noStrike" baseline="0" dirty="0">
                <a:latin typeface="宋体" panose="02010600030101010101" pitchFamily="2" charset="-122"/>
                <a:ea typeface="宋体" panose="02010600030101010101" pitchFamily="2" charset="-122"/>
              </a:rPr>
              <a:t>中的程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6.2 </a:t>
            </a:r>
            <a:r>
              <a:rPr lang="en-US" altLang="zh-CN" sz="1800" b="1" i="0" u="none" strike="noStrike" baseline="0" dirty="0" err="1">
                <a:latin typeface="TimesNewRomanPS-BoldMT"/>
                <a:ea typeface="宋体" panose="02010600030101010101" pitchFamily="2" charset="-122"/>
              </a:rPr>
              <a:t>when.c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when.c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何时退出循环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 (n &lt; 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6.2.2 </a:t>
            </a:r>
            <a:r>
              <a:rPr lang="zh-CN" altLang="en-US" dirty="0"/>
              <a:t>何时终止循环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printf("Now n = %d\n", n); // </a:t>
            </a:r>
            <a:r>
              <a:rPr lang="zh-CN" altLang="pt-BR" sz="1800" b="0" i="0" u="none" strike="noStrike" baseline="0" dirty="0">
                <a:latin typeface="宋体" panose="02010600030101010101" pitchFamily="2" charset="-122"/>
                <a:ea typeface="宋体" panose="02010600030101010101" pitchFamily="2" charset="-122"/>
              </a:rPr>
              <a:t>第</a:t>
            </a:r>
            <a:r>
              <a:rPr lang="pt-BR" altLang="zh-CN" sz="1800" b="0" i="0" u="none" strike="noStrike" baseline="0" dirty="0">
                <a:latin typeface="TimesNewRomanPSMT"/>
                <a:ea typeface="宋体" panose="02010600030101010101" pitchFamily="2" charset="-122"/>
              </a:rPr>
              <a:t>11</a:t>
            </a:r>
            <a:r>
              <a:rPr lang="zh-CN" altLang="pt-BR" sz="1800" b="0" i="0" u="none" strike="noStrike" baseline="0" dirty="0">
                <a:latin typeface="宋体" panose="02010600030101010101" pitchFamily="2" charset="-122"/>
                <a:ea typeface="宋体" panose="02010600030101010101" pitchFamily="2" charset="-122"/>
              </a:rPr>
              <a:t>行</a:t>
            </a:r>
            <a:endParaRPr lang="zh-CN" altLang="pt-BR"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loop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finished.\n");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6.2.2 </a:t>
            </a:r>
            <a:r>
              <a:rPr lang="zh-CN" altLang="en-US" dirty="0"/>
              <a:t>何时终止循环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运行程序清单</a:t>
            </a:r>
            <a:r>
              <a:rPr lang="en-US" altLang="zh-CN" sz="1800" b="0" i="0" u="none" strike="noStrike" baseline="0" dirty="0">
                <a:latin typeface="TimesNewRomanPSMT"/>
                <a:ea typeface="宋体" panose="02010600030101010101" pitchFamily="2" charset="-122"/>
              </a:rPr>
              <a:t>6.2</a:t>
            </a:r>
            <a:r>
              <a:rPr lang="zh-CN" altLang="en-US" sz="1800" b="0" i="0" u="none" strike="noStrike" baseline="0" dirty="0">
                <a:latin typeface="宋体" panose="02010600030101010101" pitchFamily="2" charset="-122"/>
                <a:ea typeface="宋体" panose="02010600030101010101" pitchFamily="2" charset="-122"/>
              </a:rPr>
              <a:t>，输出如下：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 = 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 n = 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 = 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Now n = 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loop has finished.</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次循环时，变量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在第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行首次获得值</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。但是，此时程序并未退出，它结束本次循环（第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并在对第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行的测试条件求值时才退出循环（变量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在第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次判断时为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次判断时为</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通常，</a:t>
            </a:r>
            <a:r>
              <a:rPr lang="en-US" altLang="zh-CN" dirty="0"/>
              <a:t>C</a:t>
            </a:r>
            <a:r>
              <a:rPr lang="zh-CN" altLang="en-US" dirty="0"/>
              <a:t>编译器生成的中间目标代码文件的扩展名是</a:t>
            </a:r>
            <a:r>
              <a:rPr lang="en-US" altLang="zh-CN" dirty="0"/>
              <a:t>.obj</a:t>
            </a:r>
            <a:r>
              <a:rPr lang="zh-CN" altLang="en-US" dirty="0"/>
              <a:t>（也可能是其他扩展名）。与</a:t>
            </a:r>
            <a:r>
              <a:rPr lang="en-US" altLang="zh-CN" dirty="0"/>
              <a:t>UNIX</a:t>
            </a:r>
            <a:r>
              <a:rPr lang="zh-CN" altLang="en-US" dirty="0"/>
              <a:t>编译器不同，</a:t>
            </a:r>
            <a:endParaRPr lang="en-US" altLang="zh-CN" dirty="0"/>
          </a:p>
          <a:p>
            <a:r>
              <a:rPr lang="zh-CN" altLang="en-US" dirty="0"/>
              <a:t>这些编译器在完成编译后通常不会删除这些中间文件。有些编译器生成带</a:t>
            </a:r>
            <a:r>
              <a:rPr lang="en-US" altLang="zh-CN" dirty="0"/>
              <a:t>.</a:t>
            </a:r>
            <a:r>
              <a:rPr lang="en-US" altLang="zh-CN" dirty="0" err="1"/>
              <a:t>asm</a:t>
            </a:r>
            <a:r>
              <a:rPr lang="zh-CN" altLang="en-US" dirty="0"/>
              <a:t>扩展名的汇编语言文件，</a:t>
            </a:r>
            <a:endParaRPr lang="en-US" altLang="zh-CN" dirty="0"/>
          </a:p>
          <a:p>
            <a:r>
              <a:rPr lang="zh-CN" altLang="en-US" dirty="0"/>
              <a:t>而有些编译器则使用自己特有的格式。</a:t>
            </a:r>
            <a:endParaRPr lang="en-US" altLang="zh-CN" dirty="0"/>
          </a:p>
        </p:txBody>
      </p:sp>
      <p:sp>
        <p:nvSpPr>
          <p:cNvPr id="2" name="标题 1"/>
          <p:cNvSpPr>
            <a:spLocks noGrp="1"/>
          </p:cNvSpPr>
          <p:nvPr>
            <p:ph type="title"/>
          </p:nvPr>
        </p:nvSpPr>
        <p:spPr/>
        <p:txBody>
          <a:bodyPr/>
          <a:lstStyle/>
          <a:p>
            <a:r>
              <a:rPr lang="en-US" altLang="zh-CN" dirty="0"/>
              <a:t>1.8.5 PC</a:t>
            </a:r>
            <a:r>
              <a:rPr lang="zh-CN" altLang="en-US" dirty="0"/>
              <a:t>的命令行编译器</a:t>
            </a:r>
            <a:endParaRPr lang="zh-CN" altLang="en-US" dirty="0"/>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6.2.3 while</a:t>
            </a:r>
            <a:r>
              <a:rPr lang="zh-CN" altLang="en-US" dirty="0"/>
              <a:t>：入口条件循环</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solidFill>
                  <a:srgbClr val="FF0000"/>
                </a:solidFill>
                <a:latin typeface="TimesNewRomanPSMT"/>
              </a:rPr>
              <a:t>while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循环是</a:t>
            </a:r>
            <a:r>
              <a:rPr lang="zh-CN" altLang="en-US" sz="1800" b="0" i="0" u="none" strike="noStrike" baseline="0" dirty="0">
                <a:latin typeface="宋体" panose="02010600030101010101" pitchFamily="2" charset="-122"/>
                <a:ea typeface="宋体" panose="02010600030101010101" pitchFamily="2" charset="-122"/>
              </a:rPr>
              <a:t>使用入口条件的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有条件循环</a:t>
            </a:r>
            <a:r>
              <a:rPr lang="zh-CN" altLang="en-US" sz="1800" b="0" i="0" u="none" strike="noStrike" baseline="0" dirty="0">
                <a:latin typeface="宋体" panose="02010600030101010101" pitchFamily="2" charset="-122"/>
                <a:ea typeface="宋体" panose="02010600030101010101" pitchFamily="2" charset="-122"/>
              </a:rPr>
              <a:t>。所谓</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有条件</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指的是语句部分的执行取决于测试表达式描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述的条件，如</a:t>
            </a:r>
            <a:r>
              <a:rPr lang="en-US" altLang="zh-CN" sz="1800" b="0" i="0" u="none" strike="noStrike" baseline="0" dirty="0">
                <a:latin typeface="TimesNewRomanPSMT"/>
                <a:ea typeface="宋体" panose="02010600030101010101" pitchFamily="2" charset="-122"/>
              </a:rPr>
              <a:t>(index &lt; 5)</a:t>
            </a:r>
            <a:r>
              <a:rPr lang="zh-CN" altLang="en-US" sz="1800" b="0" i="0" u="none" strike="noStrike" baseline="0" dirty="0">
                <a:latin typeface="宋体" panose="02010600030101010101" pitchFamily="2" charset="-122"/>
                <a:ea typeface="宋体" panose="02010600030101010101" pitchFamily="2" charset="-122"/>
              </a:rPr>
              <a:t>。该表达式是一个入口条件（</a:t>
            </a:r>
            <a:r>
              <a:rPr lang="en-US" altLang="zh-CN" sz="1800" b="0" i="0" u="none" strike="noStrike" baseline="0" dirty="0">
                <a:latin typeface="TimesNewRomanPSMT"/>
                <a:ea typeface="宋体" panose="02010600030101010101" pitchFamily="2" charset="-122"/>
              </a:rPr>
              <a:t>entry condition</a:t>
            </a:r>
            <a:r>
              <a:rPr lang="zh-CN" altLang="en-US" sz="1800" b="0" i="0" u="none" strike="noStrike" baseline="0" dirty="0">
                <a:latin typeface="宋体" panose="02010600030101010101" pitchFamily="2" charset="-122"/>
                <a:ea typeface="宋体" panose="02010600030101010101" pitchFamily="2" charset="-122"/>
              </a:rPr>
              <a:t>），因为必须满足条件才能进入循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环体。在下面的情况中，就不会进入循环体，因为条件一开始就为假：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better.\n");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把第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行改为：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index = 3;</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就可以运行这个循环了。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a:xfrm>
            <a:off x="838200" y="170402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时，要牢记一点：只有在测试条件后面的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单独语句</a:t>
            </a:r>
            <a:r>
              <a:rPr lang="zh-CN" altLang="en-US" sz="1800" b="0" i="0" u="none" strike="noStrike" baseline="0" dirty="0">
                <a:latin typeface="宋体" panose="02010600030101010101" pitchFamily="2" charset="-122"/>
                <a:ea typeface="宋体" panose="02010600030101010101" pitchFamily="2" charset="-122"/>
              </a:rPr>
              <a:t>（简单语句或复合语句）才是循环部分。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6.3</a:t>
            </a:r>
            <a:r>
              <a:rPr lang="zh-CN" altLang="en-US" sz="1800" b="0" i="0" u="none" strike="noStrike" baseline="0" dirty="0">
                <a:latin typeface="宋体" panose="02010600030101010101" pitchFamily="2" charset="-122"/>
                <a:ea typeface="宋体" panose="02010600030101010101" pitchFamily="2" charset="-122"/>
              </a:rPr>
              <a:t>演示了忽略这点的后果。缩进是为了让读者阅读方便，不是计算机的要求。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fontScale="90000" lnSpcReduction="1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6.3 while1.c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while1.c -- </a:t>
            </a:r>
            <a:r>
              <a:rPr lang="zh-CN" altLang="en-US" dirty="0">
                <a:latin typeface="宋体" panose="02010600030101010101" pitchFamily="2" charset="-122"/>
                <a:ea typeface="宋体" panose="02010600030101010101" pitchFamily="2" charset="-122"/>
                <a:sym typeface="+mn-ea"/>
              </a:rPr>
              <a:t>注意花括号的使用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a:t>
            </a:r>
            <a:r>
              <a:rPr lang="zh-CN" altLang="en-US" dirty="0">
                <a:latin typeface="宋体" panose="02010600030101010101" pitchFamily="2" charset="-122"/>
                <a:ea typeface="宋体" panose="02010600030101010101" pitchFamily="2" charset="-122"/>
                <a:sym typeface="+mn-ea"/>
              </a:rPr>
              <a:t>糟糕的代码创建了一个无限循环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0;</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	while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3)</a:t>
            </a:r>
            <a:endParaRPr lang="en-US" altLang="zh-CN" b="0" i="0" u="none" strike="noStrike" baseline="0" dirty="0">
              <a:latin typeface="宋体" panose="02010600030101010101" pitchFamily="2" charset="-122"/>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屏幕上会一直输出以上内容，除非强行关闭这个程序。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虽然程序中缩进了</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这条语句，但是并未把它和上一条语句括在花括号内。因此，只有直接跟在测试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条件后面的一条语句是循环的一部分。变量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的值不会改变，条件</a:t>
            </a:r>
            <a:r>
              <a:rPr lang="en-US" altLang="zh-CN" sz="1800" b="0" i="0" u="none" strike="noStrike" baseline="0" dirty="0">
                <a:latin typeface="TimesNewRomanPSMT"/>
                <a:ea typeface="宋体" panose="02010600030101010101" pitchFamily="2" charset="-122"/>
              </a:rPr>
              <a:t>n &lt; 3</a:t>
            </a:r>
            <a:r>
              <a:rPr lang="zh-CN" altLang="en-US" sz="1800" b="0" i="0" u="none" strike="noStrike" baseline="0" dirty="0">
                <a:latin typeface="宋体" panose="02010600030101010101" pitchFamily="2" charset="-122"/>
                <a:ea typeface="宋体" panose="02010600030101010101" pitchFamily="2" charset="-122"/>
              </a:rPr>
              <a:t>一直为真。该循环会一直打印</a:t>
            </a:r>
            <a:r>
              <a:rPr lang="en-US" altLang="zh-CN" sz="1800" b="0" i="0" u="none" strike="noStrike" baseline="0" dirty="0">
                <a:latin typeface="TimesNewRomanPSMT"/>
                <a:ea typeface="宋体" panose="02010600030101010101" pitchFamily="2" charset="-122"/>
              </a:rPr>
              <a:t>n is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，除非强行关闭程序。这是一个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无限循环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infinite loop</a:t>
            </a:r>
            <a:r>
              <a:rPr lang="zh-CN" altLang="en-US" sz="1800" b="0" i="0" u="none" strike="noStrike" baseline="0" dirty="0">
                <a:latin typeface="宋体" panose="02010600030101010101" pitchFamily="2" charset="-122"/>
                <a:ea typeface="宋体" panose="02010600030101010101" pitchFamily="2" charset="-122"/>
              </a:rPr>
              <a:t>）的例子，没有外部干涉就不会退出。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记住，即使</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语句本身使用复合语句，在语句构成上，它也是一条单独的语句。该语句从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开始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个分号结束。在使用了复合语句的情况下，到右花括号结束。</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要注意放置分号的位置。例如，考虑程序清单</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6.4 while2.c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while2.c -- </a:t>
            </a:r>
            <a:r>
              <a:rPr lang="zh-CN" altLang="en-US" dirty="0">
                <a:latin typeface="宋体" panose="02010600030101010101" pitchFamily="2" charset="-122"/>
                <a:ea typeface="宋体" panose="02010600030101010101" pitchFamily="2" charset="-122"/>
                <a:sym typeface="+mn-ea"/>
              </a:rPr>
              <a:t>注意分号的位置 </a:t>
            </a:r>
            <a:r>
              <a:rPr lang="zh-CN" altLang="en-US" dirty="0">
                <a:latin typeface="TimesNewRomanPSMT"/>
                <a:ea typeface="宋体" panose="02010600030101010101" pitchFamily="2" charset="-122"/>
                <a:sym typeface="+mn-ea"/>
              </a:rPr>
              <a:t>*</a:t>
            </a:r>
            <a:r>
              <a:rPr lang="en-US" altLang="zh-CN" dirty="0">
                <a:latin typeface="TimesNewRomanPSMT"/>
                <a:ea typeface="宋体" panose="02010600030101010101" pitchFamily="2" charset="-122"/>
                <a:sym typeface="+mn-ea"/>
              </a:rPr>
              <a: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0;</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	while (n++ &lt; 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注意后面有一个分号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 is %d\n", n); /* </a:t>
            </a:r>
            <a:r>
              <a:rPr lang="zh-CN" altLang="pt-BR" sz="1800" b="0" i="0" u="none" strike="noStrike" baseline="0" dirty="0">
                <a:latin typeface="宋体" panose="02010600030101010101" pitchFamily="2" charset="-122"/>
                <a:ea typeface="宋体" panose="02010600030101010101" pitchFamily="2" charset="-122"/>
              </a:rPr>
              <a:t>第</a:t>
            </a:r>
            <a:r>
              <a:rPr lang="pt-BR" altLang="zh-CN" sz="1800" b="0" i="0" u="none" strike="noStrike" baseline="0" dirty="0">
                <a:latin typeface="TimesNewRomanPSMT"/>
                <a:ea typeface="宋体" panose="02010600030101010101" pitchFamily="2" charset="-122"/>
              </a:rPr>
              <a:t>8</a:t>
            </a:r>
            <a:r>
              <a:rPr lang="zh-CN" altLang="pt-BR" sz="1800" b="0" i="0" u="none" strike="noStrike" baseline="0" dirty="0">
                <a:latin typeface="宋体" panose="02010600030101010101" pitchFamily="2" charset="-122"/>
                <a:ea typeface="宋体" panose="02010600030101010101" pitchFamily="2" charset="-122"/>
              </a:rPr>
              <a:t>行 </a:t>
            </a:r>
            <a:r>
              <a:rPr lang="pt-BR" altLang="zh-CN" sz="1800" b="0" i="0" u="none" strike="noStrike" baseline="0" dirty="0">
                <a:latin typeface="TimesNewRomanPSMT"/>
                <a:ea typeface="宋体" panose="02010600030101010101" pitchFamily="2" charset="-122"/>
              </a:rPr>
              <a:t>*/</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program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does.\n");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 is 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That's all this program does.</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如前所述，循环在执行完测试条件后面的第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条语句（简单语句或复合语句）后进入下一轮迭代，直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到测试条件为假才会结束。该程序中第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行的测试条件</a:t>
            </a:r>
            <a:r>
              <a:rPr lang="zh-CN" altLang="en-US" sz="1800" b="0" i="0" u="none" strike="noStrike" baseline="0" dirty="0">
                <a:solidFill>
                  <a:srgbClr val="FF0000"/>
                </a:solidFill>
                <a:latin typeface="宋体" panose="02010600030101010101" pitchFamily="2" charset="-122"/>
                <a:ea typeface="宋体" panose="02010600030101010101" pitchFamily="2" charset="-122"/>
              </a:rPr>
              <a:t>后面直接跟着一个分号</a:t>
            </a:r>
            <a:r>
              <a:rPr lang="zh-CN" altLang="en-US" sz="1800" b="0" i="0" u="none" strike="noStrike" baseline="0" dirty="0">
                <a:latin typeface="宋体" panose="02010600030101010101" pitchFamily="2" charset="-122"/>
                <a:ea typeface="宋体" panose="02010600030101010101" pitchFamily="2" charset="-122"/>
              </a:rPr>
              <a:t>，循环在此进入下一轮迭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代，因为单独一个分号被视为一条语句。虽然</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的值在每次循环时都递增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，但是第</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行的语句不是循环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的一部分，因此只会打印一次循环结束后的</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6.2.4 </a:t>
            </a:r>
            <a:r>
              <a:rPr lang="zh-CN" altLang="en-US" dirty="0"/>
              <a:t>语法要点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在该例中，测试条件后面的单独分号是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空语句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null statement</a:t>
            </a:r>
            <a:r>
              <a:rPr lang="zh-CN" altLang="en-US" sz="1800" b="0" i="0" u="none" strike="noStrike" baseline="0" dirty="0">
                <a:latin typeface="宋体" panose="02010600030101010101" pitchFamily="2" charset="-122"/>
                <a:ea typeface="宋体" panose="02010600030101010101" pitchFamily="2" charset="-122"/>
              </a:rPr>
              <a:t>），它什么也不做。在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语言中，单独的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分号表示空语句。有时，程序员会故意使用带空语句的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语句，因为所有的任务都在测试条件中完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成了，不需要在循环体中做什么。例如，假设你想跳过输入到第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个非空白字符或数字，可以这样写：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跳过整数输入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只要</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读取一个整数，就会返回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，循环继续执行。注意，为了提高代码的可读性，应该让这个分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号独占一行，不要直接把它放在测试表达式同行。这样做一方面让读者更容易看到空语句，一方面也提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醒自己和读者空语句是有意而为之。处理这种情况更好的方法是使用下一章介绍的</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循环经常依赖</a:t>
            </a:r>
            <a:r>
              <a:rPr lang="zh-CN" altLang="en-US" sz="1800" b="0" i="0" u="none" strike="noStrike" baseline="0" dirty="0">
                <a:solidFill>
                  <a:srgbClr val="FF0000"/>
                </a:solidFill>
                <a:latin typeface="宋体" panose="02010600030101010101" pitchFamily="2" charset="-122"/>
                <a:ea typeface="宋体" panose="02010600030101010101" pitchFamily="2" charset="-122"/>
              </a:rPr>
              <a:t>测试表达式作比较</a:t>
            </a:r>
            <a:r>
              <a:rPr lang="zh-CN" altLang="en-US" sz="1800" b="0" i="0" u="none" strike="noStrike" baseline="0" dirty="0">
                <a:latin typeface="宋体" panose="02010600030101010101" pitchFamily="2" charset="-122"/>
                <a:ea typeface="宋体" panose="02010600030101010101" pitchFamily="2" charset="-122"/>
              </a:rPr>
              <a:t>，这样的表达式被称为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关系表达式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relational expression</a:t>
            </a:r>
            <a:r>
              <a:rPr lang="zh-CN" altLang="en-US" sz="1800" b="0" i="0" u="none" strike="noStrike" baseline="0" dirty="0">
                <a:latin typeface="宋体" panose="02010600030101010101" pitchFamily="2" charset="-122"/>
                <a:ea typeface="宋体" panose="02010600030101010101" pitchFamily="2" charset="-122"/>
              </a:rPr>
              <a:t>），出现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在关系表达式中间的运算符叫做</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关系运算符</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relational operator</a:t>
            </a:r>
            <a:r>
              <a:rPr lang="zh-CN" altLang="en-US" sz="1800" b="0" i="0" u="none" strike="noStrike" baseline="0" dirty="0">
                <a:latin typeface="宋体" panose="02010600030101010101" pitchFamily="2" charset="-122"/>
                <a:ea typeface="宋体" panose="02010600030101010101" pitchFamily="2" charset="-122"/>
              </a:rPr>
              <a:t>）。前面的示例中已经用过一些关系运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算符，表 </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列出了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语言的所有关系运算符。该表也涵盖了所有的数值关系（数字之间的关系再复杂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也没有人与人之间的关系复杂）。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2103755" y="3265170"/>
            <a:ext cx="8598535" cy="293116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一些编译器在编译后会自动运行链接器，另一些要求用户手动运行链接器。在可执行文件中链接的结果</a:t>
            </a:r>
            <a:endParaRPr lang="en-US" altLang="zh-CN" dirty="0"/>
          </a:p>
          <a:p>
            <a:r>
              <a:rPr lang="zh-CN" altLang="en-US" dirty="0"/>
              <a:t>是，在原始的源代码基本名后面加上</a:t>
            </a:r>
            <a:r>
              <a:rPr lang="en-US" altLang="zh-CN" dirty="0"/>
              <a:t>.exe</a:t>
            </a:r>
            <a:r>
              <a:rPr lang="zh-CN" altLang="en-US" dirty="0"/>
              <a:t>扩展名。例如，编译和链接</a:t>
            </a:r>
            <a:r>
              <a:rPr lang="en-US" altLang="zh-CN" dirty="0" err="1"/>
              <a:t>concrete.c</a:t>
            </a:r>
            <a:r>
              <a:rPr lang="zh-CN" altLang="en-US" dirty="0"/>
              <a:t>源代码文件，生成的是</a:t>
            </a:r>
            <a:endParaRPr lang="en-US" altLang="zh-CN" dirty="0"/>
          </a:p>
          <a:p>
            <a:r>
              <a:rPr lang="en-US" altLang="zh-CN" dirty="0"/>
              <a:t>concrete.exe</a:t>
            </a:r>
            <a:r>
              <a:rPr lang="zh-CN" altLang="en-US" dirty="0"/>
              <a:t>文件。可以在命令行输入基本名来运行该程序：</a:t>
            </a:r>
            <a:endParaRPr lang="zh-CN" altLang="en-US" dirty="0"/>
          </a:p>
          <a:p>
            <a:endParaRPr lang="en-US" altLang="zh-CN" dirty="0"/>
          </a:p>
          <a:p>
            <a:r>
              <a:rPr lang="en-US" altLang="zh-CN" dirty="0"/>
              <a:t>C&gt;concrete</a:t>
            </a:r>
            <a:endParaRPr lang="en-US" altLang="zh-CN" dirty="0"/>
          </a:p>
        </p:txBody>
      </p:sp>
      <p:sp>
        <p:nvSpPr>
          <p:cNvPr id="2" name="标题 1"/>
          <p:cNvSpPr>
            <a:spLocks noGrp="1"/>
          </p:cNvSpPr>
          <p:nvPr>
            <p:ph type="title"/>
          </p:nvPr>
        </p:nvSpPr>
        <p:spPr/>
        <p:txBody>
          <a:bodyPr/>
          <a:lstStyle/>
          <a:p>
            <a:r>
              <a:rPr lang="en-US" altLang="zh-CN" dirty="0"/>
              <a:t>1.8.5 PC</a:t>
            </a:r>
            <a:r>
              <a:rPr lang="zh-CN" altLang="en-US" dirty="0"/>
              <a:t>的命令行编译器</a:t>
            </a:r>
            <a:endParaRPr lang="zh-CN" altLang="en-US" dirty="0"/>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关系运算符常用于构造</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语句和其他</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语句（稍后讨论）中用到的关系表达式。这些语句都会检查关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系表达式为真还是为假。下面有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个互不相关的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语句，其中都包含关系表达式。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small.\n");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&amp;number);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count++;</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语句的关系表达式还可用于比较字符。比较时使用的是机器字符码（假定为</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但是，不能用关系运算符比较字符串。第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章将介绍如何比较字符串。</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虽然关系运算符也可用来比较浮点数，但是要注意：比较浮点数时，尽量只使用</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。因为浮点数的舍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入误差会导致在逻辑上应该相等的两数却不相等。例如，</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的积是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。如果用把</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表示成小数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点后面</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位数字，乘积则是</a:t>
            </a:r>
            <a:r>
              <a:rPr lang="en-US" altLang="zh-CN" sz="1800" b="0" i="0" u="none" strike="noStrike" baseline="0" dirty="0">
                <a:latin typeface="TimesNewRomanPSMT"/>
                <a:ea typeface="宋体" panose="02010600030101010101" pitchFamily="2" charset="-122"/>
              </a:rPr>
              <a:t>.999999</a:t>
            </a:r>
            <a:r>
              <a:rPr lang="zh-CN" altLang="en-US" sz="1800" b="0" i="0" u="none" strike="noStrike" baseline="0" dirty="0">
                <a:latin typeface="宋体" panose="02010600030101010101" pitchFamily="2" charset="-122"/>
                <a:ea typeface="宋体" panose="02010600030101010101" pitchFamily="2" charset="-122"/>
              </a:rPr>
              <a:t>，不等于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solidFill>
                  <a:srgbClr val="FF0000"/>
                </a:solidFill>
                <a:latin typeface="TimesNewRomanPSMT"/>
                <a:ea typeface="宋体" panose="02010600030101010101" pitchFamily="2" charset="-122"/>
              </a:rPr>
              <a:t>fabs()</a:t>
            </a:r>
            <a:r>
              <a:rPr lang="zh-CN" altLang="en-US" sz="1800" b="0" i="0" u="none" strike="noStrike" baseline="0" dirty="0">
                <a:solidFill>
                  <a:srgbClr val="FF0000"/>
                </a:solidFill>
                <a:latin typeface="宋体" panose="02010600030101010101" pitchFamily="2" charset="-122"/>
                <a:ea typeface="宋体" panose="02010600030101010101" pitchFamily="2" charset="-122"/>
              </a:rPr>
              <a:t>函数</a:t>
            </a:r>
            <a:r>
              <a:rPr lang="zh-CN" altLang="en-US" sz="1800" b="0" i="0" u="none" strike="noStrike" baseline="0" dirty="0">
                <a:latin typeface="宋体" panose="02010600030101010101" pitchFamily="2" charset="-122"/>
                <a:ea typeface="宋体" panose="02010600030101010101" pitchFamily="2" charset="-122"/>
              </a:rPr>
              <a:t>（声明在</a:t>
            </a:r>
            <a:r>
              <a:rPr lang="en-US" altLang="zh-CN" sz="1800" b="0" i="0" u="none" strike="noStrike" baseline="0" dirty="0" err="1">
                <a:latin typeface="TimesNewRomanPSMT"/>
                <a:ea typeface="宋体" panose="02010600030101010101" pitchFamily="2" charset="-122"/>
              </a:rPr>
              <a:t>math.h</a:t>
            </a:r>
            <a:r>
              <a:rPr lang="zh-CN" altLang="en-US" sz="1800" b="0" i="0" u="none" strike="noStrike" baseline="0" dirty="0">
                <a:latin typeface="宋体" panose="02010600030101010101" pitchFamily="2" charset="-122"/>
                <a:ea typeface="宋体" panose="02010600030101010101" pitchFamily="2" charset="-122"/>
              </a:rPr>
              <a:t>头文件中）可以方便地比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较浮点数，该函数返回一个浮点值的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绝对值</a:t>
            </a:r>
            <a:r>
              <a:rPr lang="zh-CN" altLang="en-US" sz="1800" b="0" i="0" u="none" strike="noStrike" baseline="0" dirty="0">
                <a:latin typeface="宋体" panose="02010600030101010101" pitchFamily="2" charset="-122"/>
                <a:ea typeface="宋体" panose="02010600030101010101" pitchFamily="2" charset="-122"/>
              </a:rPr>
              <a:t>（即，没有代数符号的值）。例如，可以用类似程序清单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的方法来判断一个数是否接近预期结果。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6.5 </a:t>
            </a:r>
            <a:r>
              <a:rPr lang="en-US" altLang="zh-CN" sz="1800" b="1" i="0" u="none" strike="noStrike" baseline="0" dirty="0" err="1">
                <a:latin typeface="TimesNewRomanPS-BoldMT"/>
                <a:ea typeface="宋体" panose="02010600030101010101" pitchFamily="2" charset="-122"/>
              </a:rPr>
              <a:t>cmpflt.c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cmpflt.c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浮点数比较</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math.h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3.14159;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response;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pi?\n");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&amp;response);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(fabs(response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ANSWER)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0.0001)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&amp;response);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("Close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enough!\n");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 </a:t>
            </a:r>
            <a:r>
              <a:rPr lang="zh-CN" altLang="en-US" dirty="0"/>
              <a:t>用关系运算符和表达式比较大小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循环会一直提示用户继续输入，除非用户输入的值与正确值之间相差</a:t>
            </a:r>
            <a:r>
              <a:rPr lang="en-US" altLang="zh-CN" sz="1800" b="0" i="0" u="none" strike="noStrike" baseline="0" dirty="0">
                <a:latin typeface="TimesNewRomanPSMT"/>
                <a:ea typeface="宋体" panose="02010600030101010101" pitchFamily="2" charset="-122"/>
              </a:rPr>
              <a:t>0.0001</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pi?</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3.14</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Try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again!</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3.1416</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Close enough!</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6.3.1 </a:t>
            </a:r>
            <a:r>
              <a:rPr lang="zh-CN" altLang="en-US" dirty="0"/>
              <a:t>什么是真</a:t>
            </a:r>
            <a:endParaRPr lang="zh-CN" altLang="en-US" dirty="0"/>
          </a:p>
        </p:txBody>
      </p:sp>
      <p:sp>
        <p:nvSpPr>
          <p:cNvPr id="4" name="内容占位符 3"/>
          <p:cNvSpPr>
            <a:spLocks noGrp="1"/>
          </p:cNvSpPr>
          <p:nvPr>
            <p:ph idx="1"/>
          </p:nvPr>
        </p:nvSpPr>
        <p:spPr/>
        <p:txBody>
          <a:bodyPr>
            <a:normAutofit fontScale="92500" lnSpcReduction="20000"/>
          </a:bodyPr>
          <a:lstStyle/>
          <a:p>
            <a:pPr algn="l"/>
            <a:r>
              <a:rPr lang="zh-CN" altLang="en-US" sz="1800" b="0" i="0" u="none" strike="noStrike" baseline="0" dirty="0">
                <a:latin typeface="宋体" panose="02010600030101010101" pitchFamily="2" charset="-122"/>
                <a:ea typeface="宋体" panose="02010600030101010101" pitchFamily="2" charset="-122"/>
              </a:rPr>
              <a:t>这是一个古老的问题，但是对</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而言还不算难。在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中，表达式一定有一个值，关系表达式也不例外。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6.6</a:t>
            </a:r>
            <a:r>
              <a:rPr lang="zh-CN" altLang="en-US" sz="1800" b="0" i="0" u="none" strike="noStrike" baseline="0" dirty="0">
                <a:latin typeface="宋体" panose="02010600030101010101" pitchFamily="2" charset="-122"/>
                <a:ea typeface="宋体" panose="02010600030101010101" pitchFamily="2" charset="-122"/>
              </a:rPr>
              <a:t>中的程序用于打印两个关系表达式的值，一个为真，一个为假。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6.6 </a:t>
            </a:r>
            <a:r>
              <a:rPr lang="en-US" altLang="zh-CN" sz="1800" b="1" i="0" u="none" strike="noStrike" baseline="0" dirty="0" err="1">
                <a:latin typeface="TimesNewRomanPS-BoldMT"/>
                <a:ea typeface="宋体" panose="02010600030101010101" pitchFamily="2" charset="-122"/>
              </a:rPr>
              <a:t>t_and_f.c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t_and_f.c</a:t>
            </a:r>
            <a:r>
              <a:rPr lang="en-US" altLang="zh-CN" sz="1800" b="0" i="0" u="none" strike="noStrike" baseline="0" dirty="0">
                <a:latin typeface="TimesNewRomanPSMT"/>
              </a:rPr>
              <a:t> -- C</a:t>
            </a:r>
            <a:r>
              <a:rPr lang="zh-CN" altLang="en-US" sz="1800" b="0" i="0" u="none" strike="noStrike" baseline="0" dirty="0">
                <a:latin typeface="宋体" panose="02010600030101010101" pitchFamily="2" charset="-122"/>
                <a:ea typeface="宋体" panose="02010600030101010101" pitchFamily="2" charset="-122"/>
              </a:rPr>
              <a:t>中的真和假的值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true_val</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false_val</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true_val</a:t>
            </a:r>
            <a:r>
              <a:rPr lang="en-US" altLang="zh-CN" sz="1800" b="0" i="0" u="none" strike="noStrike" baseline="0" dirty="0">
                <a:latin typeface="TimesNewRomanPSMT"/>
              </a:rPr>
              <a:t> = (10 &gt; 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关系为真的值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false_val</a:t>
            </a:r>
            <a:r>
              <a:rPr lang="en-US" altLang="zh-CN" sz="1800" b="0" i="0" u="none" strike="noStrike" baseline="0" dirty="0">
                <a:latin typeface="TimesNewRomanPSMT"/>
              </a:rPr>
              <a:t> = (10 == 2); // </a:t>
            </a:r>
            <a:r>
              <a:rPr lang="zh-CN" altLang="en-US" sz="1800" b="0" i="0" u="none" strike="noStrike" baseline="0" dirty="0">
                <a:latin typeface="宋体" panose="02010600030101010101" pitchFamily="2" charset="-122"/>
                <a:ea typeface="宋体" panose="02010600030101010101" pitchFamily="2" charset="-122"/>
              </a:rPr>
              <a:t>关系为假的值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("true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true_val</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false_val</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6.3.1 </a:t>
            </a:r>
            <a:r>
              <a:rPr lang="zh-CN" altLang="en-US" dirty="0"/>
              <a:t>什么是真</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6.6</a:t>
            </a:r>
            <a:r>
              <a:rPr lang="zh-CN" altLang="en-US" sz="1800" b="0" i="0" u="none" strike="noStrike" baseline="0" dirty="0">
                <a:latin typeface="宋体" panose="02010600030101010101" pitchFamily="2" charset="-122"/>
                <a:ea typeface="宋体" panose="02010600030101010101" pitchFamily="2" charset="-122"/>
              </a:rPr>
              <a:t>把两个关系表达式的值分别赋给两个变量，即把表达式为真的值赋给</a:t>
            </a:r>
            <a:r>
              <a:rPr lang="en-US" altLang="zh-CN" sz="1800" b="0" i="0" u="none" strike="noStrike" baseline="0" dirty="0" err="1">
                <a:latin typeface="TimesNewRomanPSMT"/>
                <a:ea typeface="宋体" panose="02010600030101010101" pitchFamily="2" charset="-122"/>
              </a:rPr>
              <a:t>true_val</a:t>
            </a:r>
            <a:r>
              <a:rPr lang="zh-CN" altLang="en-US" sz="1800" b="0" i="0" u="none" strike="noStrike" baseline="0" dirty="0">
                <a:latin typeface="宋体" panose="02010600030101010101" pitchFamily="2" charset="-122"/>
                <a:ea typeface="宋体" panose="02010600030101010101" pitchFamily="2" charset="-122"/>
              </a:rPr>
              <a:t>，表达式为假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的值赋给</a:t>
            </a:r>
            <a:r>
              <a:rPr lang="en-US" altLang="zh-CN" sz="1800" b="0" i="0" u="none" strike="noStrike" baseline="0" dirty="0" err="1">
                <a:latin typeface="TimesNewRomanPSMT"/>
                <a:ea typeface="宋体" panose="02010600030101010101" pitchFamily="2" charset="-122"/>
              </a:rPr>
              <a:t>false_val</a:t>
            </a:r>
            <a:r>
              <a:rPr lang="zh-CN" altLang="en-US" sz="1800" b="0" i="0" u="none" strike="noStrike" baseline="0" dirty="0">
                <a:latin typeface="宋体" panose="02010600030101010101" pitchFamily="2" charset="-122"/>
                <a:ea typeface="宋体" panose="02010600030101010101" pitchFamily="2" charset="-122"/>
              </a:rPr>
              <a:t>。运行该程序后输出如下：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true = 1; false = 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原来如此！对</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而言，表达式为真的值是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，表达式为假的值是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。一些</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程序使用下面的循环结构，由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于</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为真，所以循环会一直进行。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1" i="0" u="none" strike="noStrike" baseline="0" dirty="0">
                <a:latin typeface="TimesNewRomanPS-BoldMT"/>
              </a:rPr>
              <a:t>...</a:t>
            </a:r>
            <a:endParaRPr lang="en-US" altLang="zh-CN" sz="1800" b="1" i="0" u="none" strike="noStrike" baseline="0" dirty="0">
              <a:latin typeface="TimesNewRomanPS-Bold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6.3.2 </a:t>
            </a:r>
            <a:r>
              <a:rPr lang="zh-CN" altLang="en-US" dirty="0"/>
              <a:t>其他真值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既然</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可以作为</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语句的测试表达式，是否还可以使用其他数字？如果可以，会发生什么？我们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用程序清单</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来做个实验。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6.7 </a:t>
            </a:r>
            <a:r>
              <a:rPr lang="en-US" altLang="zh-CN" sz="1800" b="1" i="0" u="none" strike="noStrike" baseline="0" dirty="0" err="1">
                <a:latin typeface="TimesNewRomanPS-BoldMT"/>
                <a:ea typeface="宋体" panose="02010600030101010101" pitchFamily="2" charset="-122"/>
              </a:rPr>
              <a:t>truth.c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truth.c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哪些值为真</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true\n",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6.3.2 </a:t>
            </a:r>
            <a:r>
              <a:rPr lang="zh-CN" altLang="en-US" dirty="0"/>
              <a:t>其他真值</a:t>
            </a:r>
            <a:endParaRPr lang="zh-CN" altLang="en-US" dirty="0"/>
          </a:p>
        </p:txBody>
      </p:sp>
      <p:sp>
        <p:nvSpPr>
          <p:cNvPr id="4" name="内容占位符 3"/>
          <p:cNvSpPr>
            <a:spLocks noGrp="1"/>
          </p:cNvSpPr>
          <p:nvPr>
            <p:ph idx="1"/>
          </p:nvPr>
        </p:nvSpPr>
        <p:spPr/>
        <p:txBody>
          <a:bodyPr>
            <a:normAutofit/>
          </a:bodyPr>
          <a:lstStyle/>
          <a:p>
            <a:pPr algn="l"/>
            <a:r>
              <a:rPr lang="en-US" altLang="pt-BR" sz="1800" b="0" i="0" u="none" strike="noStrike" baseline="0" dirty="0">
                <a:latin typeface="TimesNewRomanPSMT"/>
              </a:rPr>
              <a:t>	</a:t>
            </a:r>
            <a:r>
              <a:rPr lang="pt-BR" altLang="zh-CN" sz="1800" b="0" i="0" u="none" strike="noStrike" baseline="0" dirty="0">
                <a:latin typeface="TimesNewRomanPSMT"/>
              </a:rPr>
              <a:t>printf("%2d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false\n",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true\n",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pt-BR"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printf("%2d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is</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false\n",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6.3.2 </a:t>
            </a:r>
            <a:r>
              <a:rPr lang="zh-CN" altLang="en-US" dirty="0"/>
              <a:t>其他真值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false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true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false</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许多供应商（包括微软、</a:t>
            </a:r>
            <a:r>
              <a:rPr lang="en-US" altLang="zh-CN" dirty="0"/>
              <a:t>Embarcadero</a:t>
            </a:r>
            <a:r>
              <a:rPr lang="zh-CN" altLang="en-US" dirty="0"/>
              <a:t>、</a:t>
            </a:r>
            <a:r>
              <a:rPr lang="en-US" altLang="zh-CN" dirty="0"/>
              <a:t>Digital Mars</a:t>
            </a:r>
            <a:r>
              <a:rPr lang="zh-CN" altLang="en-US" dirty="0"/>
              <a:t>）都提供</a:t>
            </a:r>
            <a:r>
              <a:rPr lang="en-US" altLang="zh-CN" dirty="0"/>
              <a:t>Windows</a:t>
            </a:r>
            <a:r>
              <a:rPr lang="zh-CN" altLang="en-US" dirty="0"/>
              <a:t>下的集成开发环境，或称为</a:t>
            </a:r>
            <a:r>
              <a:rPr lang="en-US" altLang="zh-CN" dirty="0"/>
              <a:t>IDE</a:t>
            </a:r>
            <a:endParaRPr lang="en-US" altLang="zh-CN" dirty="0"/>
          </a:p>
          <a:p>
            <a:r>
              <a:rPr lang="zh-CN" altLang="en-US" dirty="0"/>
              <a:t>（目前，大多数</a:t>
            </a:r>
            <a:r>
              <a:rPr lang="en-US" altLang="zh-CN" dirty="0"/>
              <a:t>IDE</a:t>
            </a:r>
            <a:r>
              <a:rPr lang="zh-CN" altLang="en-US" dirty="0"/>
              <a:t>都是</a:t>
            </a:r>
            <a:r>
              <a:rPr lang="en-US" altLang="zh-CN" dirty="0"/>
              <a:t>C</a:t>
            </a:r>
            <a:r>
              <a:rPr lang="zh-CN" altLang="en-US" dirty="0"/>
              <a:t>和</a:t>
            </a:r>
            <a:r>
              <a:rPr lang="en-US" altLang="zh-CN" dirty="0"/>
              <a:t>C++</a:t>
            </a:r>
            <a:r>
              <a:rPr lang="zh-CN" altLang="en-US" dirty="0"/>
              <a:t>结合的编译器）。可以免费下载的</a:t>
            </a:r>
            <a:r>
              <a:rPr lang="en-US" altLang="zh-CN" dirty="0"/>
              <a:t>IDE</a:t>
            </a:r>
            <a:r>
              <a:rPr lang="zh-CN" altLang="en-US" dirty="0"/>
              <a:t>有</a:t>
            </a:r>
            <a:r>
              <a:rPr lang="en-US" altLang="zh-CN" dirty="0"/>
              <a:t>Microsoft Visual Studio </a:t>
            </a:r>
            <a:endParaRPr lang="en-US" altLang="zh-CN" dirty="0"/>
          </a:p>
          <a:p>
            <a:r>
              <a:rPr lang="en-US" altLang="zh-CN" dirty="0"/>
              <a:t>Express</a:t>
            </a:r>
            <a:r>
              <a:rPr lang="zh-CN" altLang="en-US" dirty="0"/>
              <a:t>和</a:t>
            </a:r>
            <a:r>
              <a:rPr lang="en-US" altLang="zh-CN" dirty="0" err="1"/>
              <a:t>Pelles</a:t>
            </a:r>
            <a:r>
              <a:rPr lang="en-US" altLang="zh-CN" dirty="0"/>
              <a:t> C</a:t>
            </a:r>
            <a:r>
              <a:rPr lang="zh-CN" altLang="en-US" dirty="0"/>
              <a:t>。利用集成开发环境可以快速开发</a:t>
            </a:r>
            <a:r>
              <a:rPr lang="en-US" altLang="zh-CN" dirty="0"/>
              <a:t>C</a:t>
            </a:r>
            <a:r>
              <a:rPr lang="zh-CN" altLang="en-US" dirty="0"/>
              <a:t>程序。关键是，这些</a:t>
            </a:r>
            <a:r>
              <a:rPr lang="en-US" altLang="zh-CN" dirty="0"/>
              <a:t>IDE</a:t>
            </a:r>
            <a:r>
              <a:rPr lang="zh-CN" altLang="en-US" dirty="0"/>
              <a:t>都内置了用于编写</a:t>
            </a:r>
            <a:r>
              <a:rPr lang="en-US" altLang="zh-CN" dirty="0"/>
              <a:t>C</a:t>
            </a:r>
            <a:r>
              <a:rPr lang="zh-CN" altLang="en-US" dirty="0"/>
              <a:t>程序</a:t>
            </a:r>
            <a:endParaRPr lang="en-US" altLang="zh-CN" dirty="0"/>
          </a:p>
          <a:p>
            <a:r>
              <a:rPr lang="zh-CN" altLang="en-US" dirty="0"/>
              <a:t>的编辑器。这类集成开发环境都提供了各种菜单（如，命名、保存源代码文件、编译程序、运行程序</a:t>
            </a:r>
            <a:endParaRPr lang="en-US" altLang="zh-CN" dirty="0"/>
          </a:p>
          <a:p>
            <a:r>
              <a:rPr lang="zh-CN" altLang="en-US" dirty="0"/>
              <a:t>等），用户不用离开</a:t>
            </a:r>
            <a:r>
              <a:rPr lang="en-US" altLang="zh-CN" dirty="0"/>
              <a:t>IDE</a:t>
            </a:r>
            <a:r>
              <a:rPr lang="zh-CN" altLang="en-US" dirty="0"/>
              <a:t>就能顺利编写、编译和运行程序。如果编译器发现错误，会返回编辑器中，标</a:t>
            </a:r>
            <a:endParaRPr lang="en-US" altLang="zh-CN" dirty="0"/>
          </a:p>
          <a:p>
            <a:r>
              <a:rPr lang="zh-CN" altLang="en-US" dirty="0"/>
              <a:t>出有错误的行号，并简单描述情况。</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6.3.2 </a:t>
            </a:r>
            <a:r>
              <a:rPr lang="zh-CN" altLang="en-US" dirty="0"/>
              <a:t>其他真值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执行第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个循环时，</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分别是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时，第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个循环结束。与此类似，执行第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个循环时，</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别是</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时，第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个循环结束。一般而言，</a:t>
            </a:r>
            <a:r>
              <a:rPr lang="zh-CN" altLang="en-US" sz="1800" b="0" i="0" u="none" strike="noStrike" baseline="0" dirty="0">
                <a:solidFill>
                  <a:srgbClr val="FF0000"/>
                </a:solidFill>
                <a:latin typeface="宋体" panose="02010600030101010101" pitchFamily="2" charset="-122"/>
                <a:ea typeface="宋体" panose="02010600030101010101" pitchFamily="2" charset="-122"/>
              </a:rPr>
              <a:t>所有的非零值都视为真，只有</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被视为假</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中，真的概念还真宽！</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也可以说，只要测试条件的值为非零，就会执行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循环。这是从数值方面而不是从真</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假方面来看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测试条件。要牢记：关系表达式为真，求值得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；关系表达式为假，求值得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。因此，这些表达式实际上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相当于数值。</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6.3.2 </a:t>
            </a:r>
            <a:r>
              <a:rPr lang="zh-CN" altLang="en-US" dirty="0"/>
              <a:t>其他真值</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许多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程序员都会很好地利用测试条件的这一特性。例如，用</a:t>
            </a:r>
            <a:r>
              <a:rPr lang="en-US" altLang="zh-CN" sz="1800" b="0" i="0" u="none" strike="noStrike" baseline="0" dirty="0">
                <a:latin typeface="TimesNewRomanPSMT"/>
                <a:ea typeface="宋体" panose="02010600030101010101" pitchFamily="2" charset="-122"/>
              </a:rPr>
              <a:t>while(goats)</a:t>
            </a:r>
            <a:r>
              <a:rPr lang="zh-CN" altLang="en-US" sz="1800" b="0" i="0" u="none" strike="noStrike" baseline="0" dirty="0">
                <a:latin typeface="宋体" panose="02010600030101010101" pitchFamily="2" charset="-122"/>
                <a:ea typeface="宋体" panose="02010600030101010101" pitchFamily="2" charset="-122"/>
              </a:rPr>
              <a:t>替换</a:t>
            </a:r>
            <a:r>
              <a:rPr lang="en-US" altLang="zh-CN" sz="1800" b="0" i="0" u="none" strike="noStrike" baseline="0" dirty="0">
                <a:latin typeface="TimesNewRomanPSMT"/>
                <a:ea typeface="宋体" panose="02010600030101010101" pitchFamily="2" charset="-122"/>
              </a:rPr>
              <a:t>while (goats !=0)</a:t>
            </a:r>
            <a:r>
              <a:rPr lang="zh-CN" altLang="en-US" sz="1800" b="0" i="0" u="none" strike="noStrike" baseline="0" dirty="0">
                <a:latin typeface="宋体" panose="02010600030101010101" pitchFamily="2" charset="-122"/>
                <a:ea typeface="宋体" panose="02010600030101010101" pitchFamily="2" charset="-122"/>
              </a:rPr>
              <a:t>，因为表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达式</a:t>
            </a:r>
            <a:r>
              <a:rPr lang="en-US" altLang="zh-CN" sz="1800" b="0" i="0" u="none" strike="noStrike" baseline="0" dirty="0">
                <a:latin typeface="TimesNewRomanPSMT"/>
                <a:ea typeface="宋体" panose="02010600030101010101" pitchFamily="2" charset="-122"/>
              </a:rPr>
              <a:t>goats != 0</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goats</a:t>
            </a:r>
            <a:r>
              <a:rPr lang="zh-CN" altLang="en-US" sz="1800" b="0" i="0" u="none" strike="noStrike" baseline="0" dirty="0">
                <a:latin typeface="宋体" panose="02010600030101010101" pitchFamily="2" charset="-122"/>
                <a:ea typeface="宋体" panose="02010600030101010101" pitchFamily="2" charset="-122"/>
              </a:rPr>
              <a:t>都只有在</a:t>
            </a:r>
            <a:r>
              <a:rPr lang="en-US" altLang="zh-CN" sz="1800" b="0" i="0" u="none" strike="noStrike" baseline="0" dirty="0">
                <a:latin typeface="TimesNewRomanPSMT"/>
                <a:ea typeface="宋体" panose="02010600030101010101" pitchFamily="2" charset="-122"/>
              </a:rPr>
              <a:t>goats</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时才为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或假。第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种形式（</a:t>
            </a:r>
            <a:r>
              <a:rPr lang="en-US" altLang="zh-CN" sz="1800" b="0" i="0" u="none" strike="noStrike" baseline="0" dirty="0">
                <a:latin typeface="TimesNewRomanPSMT"/>
                <a:ea typeface="宋体" panose="02010600030101010101" pitchFamily="2" charset="-122"/>
              </a:rPr>
              <a:t>while (goats != 0)</a:t>
            </a:r>
            <a:r>
              <a:rPr lang="zh-CN" altLang="en-US" sz="1800" b="0" i="0" u="none" strike="noStrike" baseline="0" dirty="0">
                <a:latin typeface="宋体" panose="02010600030101010101" pitchFamily="2" charset="-122"/>
                <a:ea typeface="宋体" panose="02010600030101010101" pitchFamily="2" charset="-122"/>
              </a:rPr>
              <a:t>）对初学者而言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可能比较清楚，但是第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种形式（</a:t>
            </a:r>
            <a:r>
              <a:rPr lang="en-US" altLang="zh-CN" sz="1800" b="0" i="0" u="none" strike="noStrike" baseline="0" dirty="0">
                <a:latin typeface="TimesNewRomanPSMT"/>
                <a:ea typeface="宋体" panose="02010600030101010101" pitchFamily="2" charset="-122"/>
              </a:rPr>
              <a:t>while (goats)</a:t>
            </a:r>
            <a:r>
              <a:rPr lang="zh-CN" altLang="en-US" sz="1800" b="0" i="0" u="none" strike="noStrike" baseline="0" dirty="0">
                <a:latin typeface="宋体" panose="02010600030101010101" pitchFamily="2" charset="-122"/>
                <a:ea typeface="宋体" panose="02010600030101010101" pitchFamily="2" charset="-122"/>
              </a:rPr>
              <a:t>）才是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程序员最常用的。要想成为一名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程序员，应该多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熟悉</a:t>
            </a:r>
            <a:r>
              <a:rPr lang="en-US" altLang="zh-CN" sz="1800" b="0" i="0" u="none" strike="noStrike" baseline="0" dirty="0">
                <a:latin typeface="TimesNewRomanPSMT"/>
                <a:ea typeface="宋体" panose="02010600030101010101" pitchFamily="2" charset="-122"/>
              </a:rPr>
              <a:t>while (goats)</a:t>
            </a:r>
            <a:r>
              <a:rPr lang="zh-CN" altLang="en-US" sz="1800" b="0" i="0" u="none" strike="noStrike" baseline="0" dirty="0">
                <a:latin typeface="宋体" panose="02010600030101010101" pitchFamily="2" charset="-122"/>
                <a:ea typeface="宋体" panose="02010600030101010101" pitchFamily="2" charset="-122"/>
              </a:rPr>
              <a:t>这种形式。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对真的概念约束太少会带来一些麻烦。例如，我们稍微修改一下程序清单</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，修改后的程序如程序清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单</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6.8 </a:t>
            </a:r>
            <a:r>
              <a:rPr lang="en-US" altLang="zh-CN" sz="1800" b="1" i="0" u="none" strike="noStrike" baseline="0" dirty="0" err="1">
                <a:latin typeface="TimesNewRomanPS-BoldMT"/>
                <a:ea typeface="宋体" panose="02010600030101010101" pitchFamily="2" charset="-122"/>
              </a:rPr>
              <a:t>trouble.c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trouble.c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误用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会导致无限循环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status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运行该程序，其输出如下：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屏幕上会一直显示最后的提示内容，除非强行关闭程序。也许你根本不想运行这个示例。）</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这个麻烦的程序示例改动了</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循环的测试条件，把</a:t>
            </a:r>
            <a:r>
              <a:rPr lang="en-US" altLang="zh-CN" sz="1800" b="0" i="0" u="none" strike="noStrike" baseline="0" dirty="0">
                <a:latin typeface="TimesNewRomanPSMT"/>
                <a:ea typeface="宋体" panose="02010600030101010101" pitchFamily="2" charset="-122"/>
              </a:rPr>
              <a:t>status == 1</a:t>
            </a:r>
            <a:r>
              <a:rPr lang="zh-CN" altLang="en-US" sz="1800" b="0" i="0" u="none" strike="noStrike" baseline="0" dirty="0">
                <a:latin typeface="宋体" panose="02010600030101010101" pitchFamily="2" charset="-122"/>
                <a:ea typeface="宋体" panose="02010600030101010101" pitchFamily="2" charset="-122"/>
              </a:rPr>
              <a:t>替换成</a:t>
            </a:r>
            <a:r>
              <a:rPr lang="en-US" altLang="zh-CN" sz="1800" b="0" i="0" u="none" strike="noStrike" baseline="0" dirty="0">
                <a:latin typeface="TimesNewRomanPSMT"/>
                <a:ea typeface="宋体" panose="02010600030101010101" pitchFamily="2" charset="-122"/>
              </a:rPr>
              <a:t>status = 1</a:t>
            </a:r>
            <a:r>
              <a:rPr lang="zh-CN" altLang="en-US" sz="1800" b="0" i="0" u="none" strike="noStrike" baseline="0" dirty="0">
                <a:latin typeface="宋体" panose="02010600030101010101" pitchFamily="2" charset="-122"/>
                <a:ea typeface="宋体" panose="02010600030101010101" pitchFamily="2" charset="-122"/>
              </a:rPr>
              <a:t>。后者是一个赋值表达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式语句，所以 </a:t>
            </a:r>
            <a:r>
              <a:rPr lang="en-US" altLang="zh-CN" sz="1800" b="0" i="0" u="none" strike="noStrike" baseline="0" dirty="0">
                <a:latin typeface="TimesNewRomanPSMT"/>
                <a:ea typeface="宋体" panose="02010600030101010101" pitchFamily="2" charset="-122"/>
              </a:rPr>
              <a:t>status </a:t>
            </a:r>
            <a:r>
              <a:rPr lang="zh-CN" altLang="en-US" sz="1800" b="0" i="0" u="none" strike="noStrike" baseline="0" dirty="0">
                <a:latin typeface="宋体" panose="02010600030101010101" pitchFamily="2" charset="-122"/>
                <a:ea typeface="宋体" panose="02010600030101010101" pitchFamily="2" charset="-122"/>
              </a:rPr>
              <a:t>的值为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。而且，整个赋值表达式的值就是赋值运算符左侧的值，所以</a:t>
            </a:r>
            <a:r>
              <a:rPr lang="en-US" altLang="zh-CN" sz="1800" b="0" i="0" u="none" strike="noStrike" baseline="0" dirty="0">
                <a:latin typeface="TimesNewRomanPSMT"/>
                <a:ea typeface="宋体" panose="02010600030101010101" pitchFamily="2" charset="-122"/>
              </a:rPr>
              <a:t>status = 1</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值也是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while (status = 1)</a:t>
            </a:r>
            <a:r>
              <a:rPr lang="zh-CN" altLang="en-US" sz="1800" b="0" i="0" u="none" strike="noStrike" baseline="0" dirty="0">
                <a:latin typeface="宋体" panose="02010600030101010101" pitchFamily="2" charset="-122"/>
                <a:ea typeface="宋体" panose="02010600030101010101" pitchFamily="2" charset="-122"/>
              </a:rPr>
              <a:t>实际上相当于</a:t>
            </a:r>
            <a:r>
              <a:rPr lang="en-US" altLang="zh-CN" sz="1800" b="0" i="0" u="none" strike="noStrike" baseline="0" dirty="0">
                <a:latin typeface="TimesNewRomanPSMT"/>
                <a:ea typeface="宋体" panose="02010600030101010101" pitchFamily="2" charset="-122"/>
              </a:rPr>
              <a:t>while (1)</a:t>
            </a:r>
            <a:r>
              <a:rPr lang="zh-CN" altLang="en-US" sz="1800" b="0" i="0" u="none" strike="noStrike" baseline="0" dirty="0">
                <a:latin typeface="宋体" panose="02010600030101010101" pitchFamily="2" charset="-122"/>
                <a:ea typeface="宋体" panose="02010600030101010101" pitchFamily="2" charset="-122"/>
              </a:rPr>
              <a:t>，也就是说，循环不会退出。虽然用户输入</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被设置为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，但是循环的测试条件把</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又重置为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，进入了下一次迭代。</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读者可能不太理解，程序的循环一直运行着，用户在输入</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后完全没机会继续输入。如果</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读取指</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定形式的输入失败，就把无法读取的输入留在输入队列中，供下次读取。当</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作为整数读取时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失败了，它把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留下。在下次循环时，</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从上次读取失败的地方（</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）开始读取，</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作为整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数读取，又失败了。因此，这样修改后不仅创建了一个无限循环，还创建了一个无限失败的循环，真让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人沮丧。好在计算机觉察不出来。对计算机而言，无限地执行这些愚蠢的指令比成功预测未来</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年的股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市行情没什么两样。</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不要在本应使用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的地方使用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。一些计算机语言（如，</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）用相同的符号表示赋值运算符和关系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相等运算符，但是这两个运算符完全不同（见图 </a:t>
            </a:r>
            <a:r>
              <a:rPr lang="en-US" altLang="zh-CN" sz="1800" b="0" i="0" u="none" strike="noStrike" baseline="0" dirty="0">
                <a:latin typeface="TimesNewRomanPSMT"/>
                <a:ea typeface="宋体" panose="02010600030101010101" pitchFamily="2" charset="-122"/>
              </a:rPr>
              <a:t>6.2</a:t>
            </a:r>
            <a:r>
              <a:rPr lang="zh-CN" altLang="en-US" sz="1800" b="0" i="0" u="none" strike="noStrike" baseline="0" dirty="0">
                <a:latin typeface="宋体" panose="02010600030101010101" pitchFamily="2" charset="-122"/>
                <a:ea typeface="宋体" panose="02010600030101010101" pitchFamily="2" charset="-122"/>
              </a:rPr>
              <a:t>）。赋值运算符把一个值赋给它左侧的变量；而关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系相等运算符检查它左侧和右侧的值是否相等，不会改变左侧变量的值（如果左侧是一个变量）。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187510" y="3101479"/>
            <a:ext cx="3816979" cy="3128405"/>
          </a:xfrm>
          <a:prstGeom prst="rect">
            <a:avLst/>
          </a:prstGeom>
        </p:spPr>
      </p:pic>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760570" y="2571857"/>
            <a:ext cx="7457143" cy="857143"/>
          </a:xfrm>
          <a:prstGeom prst="rect">
            <a:avLst/>
          </a:prstGeom>
        </p:spPr>
      </p:pic>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要注意使用正确的运算符。编译器不会检查出你使用了错误的形式，得出也不是预期的结果（误用</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人实在太多了，以至于现在大多数编译器都会给出警告，提醒用户是否要这样做）。如果待比较的一个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值是常量，可以把该常量放在左侧有助于编译器捕获错误：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61874" y="3429000"/>
            <a:ext cx="7409524" cy="97142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初次接触</a:t>
            </a:r>
            <a:r>
              <a:rPr lang="en-US" altLang="zh-CN" dirty="0"/>
              <a:t>Windows IDE</a:t>
            </a:r>
            <a:r>
              <a:rPr lang="zh-CN" altLang="en-US" dirty="0"/>
              <a:t>可能会望而生畏，因为它提供了多种目标（</a:t>
            </a:r>
            <a:r>
              <a:rPr lang="en-US" altLang="zh-CN" dirty="0"/>
              <a:t>target</a:t>
            </a:r>
            <a:r>
              <a:rPr lang="zh-CN" altLang="en-US" dirty="0"/>
              <a:t>），即运行程序的多种环境。</a:t>
            </a:r>
            <a:endParaRPr lang="en-US" altLang="zh-CN" dirty="0"/>
          </a:p>
          <a:p>
            <a:r>
              <a:rPr lang="zh-CN" altLang="en-US" dirty="0"/>
              <a:t>例如，</a:t>
            </a:r>
            <a:r>
              <a:rPr lang="en-US" altLang="zh-CN" dirty="0"/>
              <a:t>IDE</a:t>
            </a:r>
            <a:r>
              <a:rPr lang="zh-CN" altLang="en-US" dirty="0"/>
              <a:t>提供了</a:t>
            </a:r>
            <a:r>
              <a:rPr lang="en-US" altLang="zh-CN" dirty="0"/>
              <a:t>32</a:t>
            </a:r>
            <a:r>
              <a:rPr lang="zh-CN" altLang="en-US" dirty="0"/>
              <a:t>位</a:t>
            </a:r>
            <a:r>
              <a:rPr lang="en-US" altLang="zh-CN" dirty="0"/>
              <a:t>Windows</a:t>
            </a:r>
            <a:r>
              <a:rPr lang="zh-CN" altLang="en-US" dirty="0"/>
              <a:t>程序、</a:t>
            </a:r>
            <a:r>
              <a:rPr lang="en-US" altLang="zh-CN" dirty="0"/>
              <a:t>64</a:t>
            </a:r>
            <a:r>
              <a:rPr lang="zh-CN" altLang="en-US" dirty="0"/>
              <a:t>位</a:t>
            </a:r>
            <a:r>
              <a:rPr lang="en-US" altLang="zh-CN" dirty="0"/>
              <a:t>Windows</a:t>
            </a:r>
            <a:r>
              <a:rPr lang="zh-CN" altLang="en-US" dirty="0"/>
              <a:t>程序、动态链接库文件（</a:t>
            </a:r>
            <a:r>
              <a:rPr lang="en-US" altLang="zh-CN" dirty="0"/>
              <a:t>DLL</a:t>
            </a:r>
            <a:r>
              <a:rPr lang="zh-CN" altLang="en-US" dirty="0"/>
              <a:t>）等。许多目标都涉及</a:t>
            </a:r>
            <a:endParaRPr lang="en-US" altLang="zh-CN" dirty="0"/>
          </a:p>
          <a:p>
            <a:r>
              <a:rPr lang="en-US" altLang="zh-CN" dirty="0"/>
              <a:t>Windows</a:t>
            </a:r>
            <a:r>
              <a:rPr lang="zh-CN" altLang="en-US" dirty="0"/>
              <a:t>图形界面。要管理这些（及其他）选择，通常要先创建一个项目（</a:t>
            </a:r>
            <a:r>
              <a:rPr lang="en-US" altLang="zh-CN" dirty="0"/>
              <a:t>project</a:t>
            </a:r>
            <a:r>
              <a:rPr lang="zh-CN" altLang="en-US" dirty="0"/>
              <a:t>），以便稍后在其中</a:t>
            </a:r>
            <a:endParaRPr lang="en-US" altLang="zh-CN" dirty="0"/>
          </a:p>
          <a:p>
            <a:r>
              <a:rPr lang="zh-CN" altLang="en-US" dirty="0"/>
              <a:t>添加待使用的源代码文件名。不同的产品具体步骤不同。一般而言，首先使用</a:t>
            </a:r>
            <a:r>
              <a:rPr lang="en-US" altLang="zh-CN" dirty="0"/>
              <a:t>【</a:t>
            </a:r>
            <a:r>
              <a:rPr lang="zh-CN" altLang="en-US" dirty="0"/>
              <a:t>文件</a:t>
            </a:r>
            <a:r>
              <a:rPr lang="en-US" altLang="zh-CN" dirty="0"/>
              <a:t>】</a:t>
            </a:r>
            <a:r>
              <a:rPr lang="zh-CN" altLang="en-US" dirty="0"/>
              <a:t>菜单或</a:t>
            </a:r>
            <a:r>
              <a:rPr lang="en-US" altLang="zh-CN" dirty="0"/>
              <a:t>【</a:t>
            </a:r>
            <a:r>
              <a:rPr lang="zh-CN" altLang="en-US" dirty="0"/>
              <a:t>项目</a:t>
            </a:r>
            <a:r>
              <a:rPr lang="en-US" altLang="zh-CN" dirty="0"/>
              <a:t>】</a:t>
            </a:r>
            <a:endParaRPr lang="en-US" altLang="zh-CN" dirty="0"/>
          </a:p>
          <a:p>
            <a:r>
              <a:rPr lang="zh-CN" altLang="en-US" dirty="0"/>
              <a:t>菜单创建一个项目。选择正确的项目形式非常重要。本书中的例子都是一般示例，针对在简单的命令行</a:t>
            </a:r>
            <a:endParaRPr lang="en-US" altLang="zh-CN" dirty="0"/>
          </a:p>
          <a:p>
            <a:r>
              <a:rPr lang="zh-CN" altLang="en-US" dirty="0"/>
              <a:t>环境中运行而设计。</a:t>
            </a:r>
            <a:r>
              <a:rPr lang="en-US" altLang="zh-CN" dirty="0"/>
              <a:t>Windows IDE</a:t>
            </a:r>
            <a:r>
              <a:rPr lang="zh-CN" altLang="en-US" dirty="0"/>
              <a:t>提供多种选择以满足用户的不同需求。例如，</a:t>
            </a:r>
            <a:r>
              <a:rPr lang="en-US" altLang="zh-CN" dirty="0"/>
              <a:t>Microsoft Visual </a:t>
            </a:r>
            <a:endParaRPr lang="en-US" altLang="zh-CN" dirty="0"/>
          </a:p>
          <a:p>
            <a:r>
              <a:rPr lang="en-US" altLang="zh-CN" dirty="0"/>
              <a:t>Studio</a:t>
            </a:r>
            <a:r>
              <a:rPr lang="zh-CN" altLang="en-US" dirty="0"/>
              <a:t>提供</a:t>
            </a:r>
            <a:r>
              <a:rPr lang="en-US" altLang="zh-CN" dirty="0"/>
              <a:t>【Win32</a:t>
            </a:r>
            <a:r>
              <a:rPr lang="zh-CN" altLang="en-US" dirty="0"/>
              <a:t>控制台应用程序</a:t>
            </a:r>
            <a:r>
              <a:rPr lang="en-US" altLang="zh-CN" dirty="0"/>
              <a:t>】</a:t>
            </a:r>
            <a:r>
              <a:rPr lang="zh-CN" altLang="en-US" dirty="0"/>
              <a:t>选项。对于其他系统，查找一个诸如</a:t>
            </a:r>
            <a:r>
              <a:rPr lang="en-US" altLang="zh-CN" dirty="0"/>
              <a:t>【DOS EXE】</a:t>
            </a:r>
            <a:r>
              <a:rPr lang="zh-CN" altLang="en-US" dirty="0"/>
              <a:t>、</a:t>
            </a:r>
            <a:r>
              <a:rPr lang="en-US" altLang="zh-CN" dirty="0"/>
              <a:t>【Console】</a:t>
            </a:r>
            <a:endParaRPr lang="en-US" altLang="zh-CN" dirty="0"/>
          </a:p>
          <a:p>
            <a:r>
              <a:rPr lang="zh-CN" altLang="en-US" dirty="0"/>
              <a:t>或</a:t>
            </a:r>
            <a:r>
              <a:rPr lang="en-US" altLang="zh-CN" dirty="0"/>
              <a:t>【Character Mode】</a:t>
            </a:r>
            <a:r>
              <a:rPr lang="zh-CN" altLang="en-US" dirty="0"/>
              <a:t>的可执行选项。选择这些模式后，将在一个类控制台窗口中运行可执行程序。选</a:t>
            </a:r>
            <a:endParaRPr lang="en-US" altLang="zh-CN" dirty="0"/>
          </a:p>
          <a:p>
            <a:r>
              <a:rPr lang="zh-CN" altLang="en-US" dirty="0"/>
              <a:t>择好正确的项目类型后，使用</a:t>
            </a:r>
            <a:r>
              <a:rPr lang="en-US" altLang="zh-CN" dirty="0"/>
              <a:t>IDE</a:t>
            </a:r>
            <a:r>
              <a:rPr lang="zh-CN" altLang="en-US" dirty="0"/>
              <a:t>的菜单打开一个新的源代码文件。对于大多数产品而言，使用</a:t>
            </a:r>
            <a:r>
              <a:rPr lang="en-US" altLang="zh-CN" dirty="0"/>
              <a:t>【</a:t>
            </a:r>
            <a:r>
              <a:rPr lang="zh-CN" altLang="en-US" dirty="0"/>
              <a:t>文件</a:t>
            </a:r>
            <a:r>
              <a:rPr lang="en-US" altLang="zh-CN" dirty="0"/>
              <a:t>】</a:t>
            </a:r>
            <a:endParaRPr lang="en-US" altLang="zh-CN" dirty="0"/>
          </a:p>
          <a:p>
            <a:r>
              <a:rPr lang="zh-CN" altLang="en-US" dirty="0"/>
              <a:t>菜单就能完成。你可能需要其他步骤将源文件添加到项目中。</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6.3.3 </a:t>
            </a:r>
            <a:r>
              <a:rPr lang="zh-CN" altLang="en-US" dirty="0"/>
              <a:t>真值的问题</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可以这样做是因为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语言不允许给常量赋值，编译器会把赋值运算符的这种用法作为语法错误标记出来。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许多经验丰富的程序员在构建比较是否相等的表达式时，都习惯把常量放在左侧。</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总之，关系运算符用于构成关系表达式。关系表达式为真时值为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，为假时值为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。通常用关系表达式作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为测试条件的语句（如</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）可以使用任何表达式作为测试条件</a:t>
            </a:r>
            <a:r>
              <a:rPr lang="zh-CN" altLang="en-US" sz="1800" b="0" i="0" u="none" strike="noStrike" baseline="0" dirty="0">
                <a:solidFill>
                  <a:srgbClr val="FF0000"/>
                </a:solidFill>
                <a:latin typeface="宋体" panose="02010600030101010101" pitchFamily="2" charset="-122"/>
                <a:ea typeface="宋体" panose="02010600030101010101" pitchFamily="2" charset="-122"/>
              </a:rPr>
              <a:t>，非零为真，零为假</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6.3.4 </a:t>
            </a:r>
            <a:r>
              <a:rPr lang="zh-CN" altLang="en-US"/>
              <a:t>新的</a:t>
            </a:r>
            <a:r>
              <a:rPr lang="en-US" altLang="zh-CN" dirty="0"/>
              <a:t>_Bool</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语言中，一直用</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类型的变量表示真</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假值。</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专门针对这种类型的变量新增了</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类型。该类型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是以英国数学家</a:t>
            </a:r>
            <a:r>
              <a:rPr lang="en-US" altLang="zh-CN" sz="1800" b="0" i="0" u="none" strike="noStrike" baseline="0" dirty="0">
                <a:latin typeface="TimesNewRomanPSMT"/>
                <a:ea typeface="宋体" panose="02010600030101010101" pitchFamily="2" charset="-122"/>
              </a:rPr>
              <a:t>George Boole</a:t>
            </a:r>
            <a:r>
              <a:rPr lang="zh-CN" altLang="en-US" sz="1800" b="0" i="0" u="none" strike="noStrike" baseline="0" dirty="0">
                <a:latin typeface="宋体" panose="02010600030101010101" pitchFamily="2" charset="-122"/>
                <a:ea typeface="宋体" panose="02010600030101010101" pitchFamily="2" charset="-122"/>
              </a:rPr>
              <a:t>的名字命名的，他开发了用代数表示逻辑和解决逻辑问题。在编程中，表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示真或假的变量被称为布尔变量（</a:t>
            </a:r>
            <a:r>
              <a:rPr lang="en-US" altLang="zh-CN" sz="1800" b="0" i="0" u="none" strike="noStrike" baseline="0" dirty="0">
                <a:latin typeface="TimesNewRomanPSMT"/>
                <a:ea typeface="宋体" panose="02010600030101010101" pitchFamily="2" charset="-122"/>
              </a:rPr>
              <a:t>Boolean variable</a:t>
            </a:r>
            <a:r>
              <a:rPr lang="zh-CN" altLang="en-US" sz="1800" b="0" i="0" u="none" strike="noStrike" baseline="0" dirty="0">
                <a:latin typeface="宋体" panose="02010600030101010101" pitchFamily="2" charset="-122"/>
                <a:ea typeface="宋体" panose="02010600030101010101" pitchFamily="2" charset="-122"/>
              </a:rPr>
              <a:t>），所以</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语言中布尔变量的类型名。</a:t>
            </a:r>
            <a:r>
              <a:rPr lang="en-US" altLang="zh-CN" sz="1800" b="0" i="0" u="none" strike="noStrike" baseline="0" dirty="0">
                <a:latin typeface="TimesNewRomanPSMT"/>
                <a:ea typeface="宋体" panose="02010600030101010101" pitchFamily="2" charset="-122"/>
              </a:rPr>
              <a:t>_Bool</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类型的变量只能储存</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（真）或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（假）。如果把其他非零数值赋给</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类型的变量，该变量会被设置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。这反映了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把所有的非零值都视为真。</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6.3.4 </a:t>
            </a:r>
            <a:r>
              <a:rPr lang="zh-CN" altLang="en-US"/>
              <a:t>新的</a:t>
            </a:r>
            <a:r>
              <a:rPr lang="en-US" altLang="zh-CN" dirty="0"/>
              <a:t>_Bool</a:t>
            </a:r>
            <a:r>
              <a:rPr lang="zh-CN" altLang="en-US" dirty="0"/>
              <a:t>类型</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6.9</a:t>
            </a:r>
            <a:r>
              <a:rPr lang="zh-CN" altLang="en-US" sz="1800" b="0" i="0" u="none" strike="noStrike" baseline="0" dirty="0">
                <a:latin typeface="宋体" panose="02010600030101010101" pitchFamily="2" charset="-122"/>
                <a:ea typeface="宋体" panose="02010600030101010101" pitchFamily="2" charset="-122"/>
              </a:rPr>
              <a:t>修改了程序清单</a:t>
            </a:r>
            <a:r>
              <a:rPr lang="en-US" altLang="zh-CN" sz="1800" b="0" i="0" u="none" strike="noStrike" baseline="0" dirty="0">
                <a:latin typeface="TimesNewRomanPSMT"/>
                <a:ea typeface="宋体" panose="02010600030101010101" pitchFamily="2" charset="-122"/>
              </a:rPr>
              <a:t>6.8</a:t>
            </a:r>
            <a:r>
              <a:rPr lang="zh-CN" altLang="en-US" sz="1800" b="0" i="0" u="none" strike="noStrike" baseline="0" dirty="0">
                <a:latin typeface="宋体" panose="02010600030101010101" pitchFamily="2" charset="-122"/>
                <a:ea typeface="宋体" panose="02010600030101010101" pitchFamily="2" charset="-122"/>
              </a:rPr>
              <a:t>中的测试条件，把</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a:latin typeface="TimesNewRomanPSMT"/>
                <a:ea typeface="宋体" panose="02010600030101010101" pitchFamily="2" charset="-122"/>
              </a:rPr>
              <a:t>status</a:t>
            </a:r>
            <a:r>
              <a:rPr lang="zh-CN" altLang="en-US" sz="1800" b="0" i="0" u="none" strike="noStrike" baseline="0" dirty="0">
                <a:latin typeface="宋体" panose="02010600030101010101" pitchFamily="2" charset="-122"/>
                <a:ea typeface="宋体" panose="02010600030101010101" pitchFamily="2" charset="-122"/>
              </a:rPr>
              <a:t>替换为</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类型的变量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input_is_good</a:t>
            </a:r>
            <a:r>
              <a:rPr lang="zh-CN" altLang="en-US" sz="1800" b="0" i="0" u="none" strike="noStrike" baseline="0" dirty="0">
                <a:latin typeface="宋体" panose="02010600030101010101" pitchFamily="2" charset="-122"/>
                <a:ea typeface="宋体" panose="02010600030101010101" pitchFamily="2" charset="-122"/>
              </a:rPr>
              <a:t>。给布尔变量取一个能表示真或假值的变量名是一种常见的做法。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6.9 </a:t>
            </a:r>
            <a:r>
              <a:rPr lang="en-US" altLang="zh-CN" sz="1800" b="1" i="0" u="none" strike="noStrike" baseline="0" dirty="0" err="1">
                <a:latin typeface="TimesNewRomanPS-BoldMT"/>
                <a:ea typeface="宋体" panose="02010600030101010101" pitchFamily="2" charset="-122"/>
              </a:rPr>
              <a:t>boolean.c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boolean.c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类型的变量 </a:t>
            </a:r>
            <a:r>
              <a:rPr lang="en-US" altLang="zh-CN" sz="1800" b="0" i="0" u="none" strike="noStrike" baseline="0" dirty="0">
                <a:latin typeface="TimesNewRomanPSMT"/>
                <a:ea typeface="宋体" panose="02010600030101010101" pitchFamily="2" charset="-122"/>
              </a:rPr>
              <a:t>variable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long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0L;</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_Bool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input_is_good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summed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6.3.4 </a:t>
            </a:r>
            <a:r>
              <a:rPr lang="zh-CN" altLang="en-US"/>
              <a:t>新的</a:t>
            </a:r>
            <a:r>
              <a:rPr lang="en-US" altLang="zh-CN" dirty="0"/>
              <a:t>_Bool</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input_is_good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input_is_good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input_is_good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("Those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6.3.4 </a:t>
            </a:r>
            <a:r>
              <a:rPr lang="zh-CN" altLang="en-US"/>
              <a:t>新的</a:t>
            </a:r>
            <a:r>
              <a:rPr lang="en-US" altLang="zh-CN" dirty="0"/>
              <a:t>_Bool</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注意程序中把比较的结果赋值给</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类型的变量</a:t>
            </a:r>
            <a:r>
              <a:rPr lang="en-US" altLang="zh-CN" sz="1800" b="0" i="0" u="none" strike="noStrike" baseline="0" dirty="0" err="1">
                <a:latin typeface="TimesNewRomanPSMT"/>
                <a:ea typeface="宋体" panose="02010600030101010101" pitchFamily="2" charset="-122"/>
              </a:rPr>
              <a:t>input_is_good</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input_is_good</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 &amp;num) == 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这样做没问题，因为</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运算符返回的值不是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就是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。顺带一提，从优先级方面考虑的话，并不需要用圆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括号把</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括起来。但是，这样做可以提高代码可读性。还要注意，如何为变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量命名才能让</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循环的测试简单易懂：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input_is_good</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6.3.4 </a:t>
            </a:r>
            <a:r>
              <a:rPr lang="zh-CN" altLang="en-US"/>
              <a:t>新的</a:t>
            </a:r>
            <a:r>
              <a:rPr lang="en-US" altLang="zh-CN" dirty="0"/>
              <a:t>_Bool</a:t>
            </a:r>
            <a:r>
              <a:rPr lang="zh-CN" altLang="en-US" dirty="0"/>
              <a:t>类型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C99</a:t>
            </a:r>
            <a:r>
              <a:rPr lang="zh-CN" altLang="en-US" sz="1800" b="0" i="0" u="none" strike="noStrike" baseline="0" dirty="0">
                <a:latin typeface="宋体" panose="02010600030101010101" pitchFamily="2" charset="-122"/>
                <a:ea typeface="宋体" panose="02010600030101010101" pitchFamily="2" charset="-122"/>
              </a:rPr>
              <a:t>提供了</a:t>
            </a:r>
            <a:r>
              <a:rPr lang="en-US" altLang="zh-CN" sz="1800" b="0" i="0" u="none" strike="noStrike" baseline="0" dirty="0" err="1">
                <a:latin typeface="TimesNewRomanPSMT"/>
                <a:ea typeface="宋体" panose="02010600030101010101" pitchFamily="2" charset="-122"/>
              </a:rPr>
              <a:t>stdbool.h</a:t>
            </a:r>
            <a:r>
              <a:rPr lang="zh-CN" altLang="en-US" sz="1800" b="0" i="0" u="none" strike="noStrike" baseline="0" dirty="0">
                <a:latin typeface="宋体" panose="02010600030101010101" pitchFamily="2" charset="-122"/>
                <a:ea typeface="宋体" panose="02010600030101010101" pitchFamily="2" charset="-122"/>
              </a:rPr>
              <a:t>头文件，该头文件让</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成为</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的别名，而且还把</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分别定义为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的符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号常量。包含该头文件后，写出的代码可以与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兼容，因为</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bool</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true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false</a:t>
            </a:r>
            <a:r>
              <a:rPr lang="zh-CN" altLang="en-US" sz="1800" b="0" i="0" u="none" strike="noStrike" baseline="0" dirty="0">
                <a:latin typeface="宋体" panose="02010600030101010101" pitchFamily="2" charset="-122"/>
                <a:ea typeface="宋体" panose="02010600030101010101" pitchFamily="2" charset="-122"/>
              </a:rPr>
              <a:t>定义为关键字。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如果系统不支持</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类型，导致无法运行该程序，可以把</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替换成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即可。</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关系运算符的优先级比算术运算符（包括</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）低，比赋值运算符高</a:t>
            </a:r>
            <a:r>
              <a:rPr lang="zh-CN" altLang="en-US" sz="1800" b="0" i="0" u="none" strike="noStrike" baseline="0" dirty="0">
                <a:latin typeface="宋体" panose="02010600030101010101" pitchFamily="2" charset="-122"/>
                <a:ea typeface="宋体" panose="02010600030101010101" pitchFamily="2" charset="-122"/>
              </a:rPr>
              <a:t>。这意味着</a:t>
            </a:r>
            <a:r>
              <a:rPr lang="en-US" altLang="zh-CN" sz="1800" b="0" i="0" u="none" strike="noStrike" baseline="0" dirty="0">
                <a:latin typeface="TimesNewRomanPSMT"/>
                <a:ea typeface="宋体" panose="02010600030101010101" pitchFamily="2" charset="-122"/>
              </a:rPr>
              <a:t>x &gt; y + 2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x &gt; (y+ 2)</a:t>
            </a:r>
            <a:r>
              <a:rPr lang="zh-CN" altLang="en-US" sz="1800" b="0" i="0" u="none" strike="noStrike" baseline="0" dirty="0">
                <a:latin typeface="宋体" panose="02010600030101010101" pitchFamily="2" charset="-122"/>
                <a:ea typeface="宋体" panose="02010600030101010101" pitchFamily="2" charset="-122"/>
              </a:rPr>
              <a:t>相</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同，</a:t>
            </a:r>
            <a:r>
              <a:rPr lang="en-US" altLang="zh-CN" sz="1800" b="0" i="0" u="none" strike="noStrike" baseline="0" dirty="0">
                <a:latin typeface="TimesNewRomanPSMT"/>
                <a:ea typeface="宋体" panose="02010600030101010101" pitchFamily="2" charset="-122"/>
              </a:rPr>
              <a:t>x = y &gt; 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x = (y &gt; 2)</a:t>
            </a:r>
            <a:r>
              <a:rPr lang="zh-CN" altLang="en-US" sz="1800" b="0" i="0" u="none" strike="noStrike" baseline="0" dirty="0">
                <a:latin typeface="宋体" panose="02010600030101010101" pitchFamily="2" charset="-122"/>
                <a:ea typeface="宋体" panose="02010600030101010101" pitchFamily="2" charset="-122"/>
              </a:rPr>
              <a:t>相同。换言之，如果</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，则给</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赋值</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，否则赋值</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的值不会赋给</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关系运算符比赋值运算符的优先级高，因此，</a:t>
            </a:r>
            <a:r>
              <a:rPr lang="en-US" altLang="zh-CN" sz="1800" b="0" i="0" u="none" strike="noStrike" baseline="0" dirty="0" err="1">
                <a:latin typeface="TimesNewRomanPSMT"/>
                <a:ea typeface="宋体" panose="02010600030101010101" pitchFamily="2" charset="-122"/>
              </a:rPr>
              <a:t>x_bigger</a:t>
            </a:r>
            <a:r>
              <a:rPr lang="en-US" altLang="zh-CN" sz="1800" b="0" i="0" u="none" strike="noStrike" baseline="0" dirty="0">
                <a:latin typeface="TimesNewRomanPSMT"/>
                <a:ea typeface="宋体" panose="02010600030101010101" pitchFamily="2" charset="-122"/>
              </a:rPr>
              <a:t> = x &gt; y;</a:t>
            </a:r>
            <a:r>
              <a:rPr lang="zh-CN" altLang="en-US" sz="1800" b="0" i="0" u="none" strike="noStrike" baseline="0" dirty="0">
                <a:latin typeface="宋体" panose="02010600030101010101" pitchFamily="2" charset="-122"/>
                <a:ea typeface="宋体" panose="02010600030101010101" pitchFamily="2" charset="-122"/>
              </a:rPr>
              <a:t>相当于</a:t>
            </a:r>
            <a:r>
              <a:rPr lang="en-US" altLang="zh-CN" sz="1800" b="0" i="0" u="none" strike="noStrike" baseline="0" dirty="0" err="1">
                <a:latin typeface="TimesNewRomanPSMT"/>
                <a:ea typeface="宋体" panose="02010600030101010101" pitchFamily="2" charset="-122"/>
              </a:rPr>
              <a:t>x_bigger</a:t>
            </a:r>
            <a:r>
              <a:rPr lang="en-US" altLang="zh-CN" sz="1800" b="0" i="0" u="none" strike="noStrike" baseline="0" dirty="0">
                <a:latin typeface="TimesNewRomanPSMT"/>
                <a:ea typeface="宋体" panose="02010600030101010101" pitchFamily="2" charset="-122"/>
              </a:rPr>
              <a:t> = (x &gt; y);</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关系运算符之间有两种不同的优先级。</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高优先级组： </a:t>
            </a:r>
            <a:r>
              <a:rPr lang="en-US" altLang="zh-CN" sz="1800" b="0" i="0" u="none" strike="noStrike" baseline="0" dirty="0">
                <a:latin typeface="TimesNewRomanPSMT"/>
                <a:ea typeface="宋体" panose="02010600030101010101" pitchFamily="2" charset="-122"/>
              </a:rPr>
              <a:t>&lt;    &lt;=      &gt;    &gt;=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低优先级组： </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与其他大多数运算符一样，关系运算符的结合律也是从左往右。因此：</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ex != wye == zee</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(ex != wye) == zee</a:t>
            </a:r>
            <a:r>
              <a:rPr lang="zh-CN" altLang="en-US" sz="1800" b="0" i="0" u="none" strike="noStrike" baseline="0" dirty="0">
                <a:latin typeface="宋体" panose="02010600030101010101" pitchFamily="2" charset="-122"/>
                <a:ea typeface="宋体" panose="02010600030101010101" pitchFamily="2" charset="-122"/>
              </a:rPr>
              <a:t>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首先，</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判断</a:t>
            </a:r>
            <a:r>
              <a:rPr lang="en-US" altLang="zh-CN" sz="1800" b="0" i="0" u="none" strike="noStrike" baseline="0" dirty="0">
                <a:latin typeface="TimesNewRomanPSMT"/>
                <a:ea typeface="宋体" panose="02010600030101010101" pitchFamily="2" charset="-122"/>
              </a:rPr>
              <a:t>ex</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wye</a:t>
            </a:r>
            <a:r>
              <a:rPr lang="zh-CN" altLang="en-US" sz="1800" b="0" i="0" u="none" strike="noStrike" baseline="0" dirty="0">
                <a:latin typeface="宋体" panose="02010600030101010101" pitchFamily="2" charset="-122"/>
                <a:ea typeface="宋体" panose="02010600030101010101" pitchFamily="2" charset="-122"/>
              </a:rPr>
              <a:t>是否相等；然后，用得出的值</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（真或假）再与</a:t>
            </a:r>
            <a:r>
              <a:rPr lang="en-US" altLang="zh-CN" sz="1800" b="0" i="0" u="none" strike="noStrike" baseline="0" dirty="0">
                <a:latin typeface="TimesNewRomanPSMT"/>
                <a:ea typeface="宋体" panose="02010600030101010101" pitchFamily="2" charset="-122"/>
              </a:rPr>
              <a:t>zee</a:t>
            </a:r>
            <a:r>
              <a:rPr lang="zh-CN" altLang="en-US" sz="1800" b="0" i="0" u="none" strike="noStrike" baseline="0" dirty="0">
                <a:latin typeface="宋体" panose="02010600030101010101" pitchFamily="2" charset="-122"/>
                <a:ea typeface="宋体" panose="02010600030101010101" pitchFamily="2" charset="-122"/>
              </a:rPr>
              <a:t>比较。我们</a:t>
            </a:r>
            <a:r>
              <a:rPr lang="zh-CN" altLang="en-US" sz="1800" b="0" i="0" u="none" strike="noStrike" baseline="0" dirty="0">
                <a:solidFill>
                  <a:srgbClr val="FF0000"/>
                </a:solidFill>
                <a:latin typeface="宋体" panose="02010600030101010101" pitchFamily="2" charset="-122"/>
                <a:ea typeface="宋体" panose="02010600030101010101" pitchFamily="2" charset="-122"/>
              </a:rPr>
              <a:t>并不推荐这样写</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但是在这里有必要说明一下。</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6.2</a:t>
            </a:r>
            <a:r>
              <a:rPr lang="zh-CN" altLang="en-US" sz="1800" b="0" i="0" u="none" strike="noStrike" baseline="0" dirty="0">
                <a:latin typeface="宋体" panose="02010600030101010101" pitchFamily="2" charset="-122"/>
                <a:ea typeface="宋体" panose="02010600030101010101" pitchFamily="2" charset="-122"/>
              </a:rPr>
              <a:t>列出了目前我们学过的运算符的性质。附录</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的参考资料</a:t>
            </a:r>
            <a:r>
              <a:rPr lang="en-US" altLang="zh-CN" sz="1800" b="0" i="0" u="none" strike="noStrike" baseline="0" dirty="0">
                <a:latin typeface="TimesNewRomanPSMT"/>
                <a:ea typeface="宋体" panose="02010600030101010101" pitchFamily="2" charset="-122"/>
              </a:rPr>
              <a:t>II“C</a:t>
            </a:r>
            <a:r>
              <a:rPr lang="zh-CN" altLang="en-US" sz="1800" b="0" i="0" u="none" strike="noStrike" baseline="0" dirty="0">
                <a:latin typeface="宋体" panose="02010600030101010101" pitchFamily="2" charset="-122"/>
                <a:ea typeface="宋体" panose="02010600030101010101" pitchFamily="2" charset="-122"/>
              </a:rPr>
              <a:t>运算符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中列出了全部运算符的完整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优先级表。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557655" y="2461895"/>
            <a:ext cx="9598660" cy="3644900"/>
          </a:xfrm>
          <a:prstGeom prst="rect">
            <a:avLst/>
          </a:prstGeom>
        </p:spPr>
      </p:pic>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小结：</a:t>
            </a:r>
            <a:r>
              <a:rPr lang="en-US" altLang="zh-CN" sz="1800" b="1" i="0" u="none" strike="noStrike" baseline="0" dirty="0">
                <a:latin typeface="TimesNewRomanPS-Bold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while</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语句创建了一个循环，重复执行直到测试表达式为假或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语句是一种入口条件循环，也就是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说，在执行多次循环之前已决定是否执行循环。因此，循环有可能不被执行。循环体可以是简单语句，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也可以是复合语句。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形式：</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statement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部分为假或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之前，重复执行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通常，</a:t>
            </a:r>
            <a:r>
              <a:rPr lang="en-US" altLang="zh-CN" dirty="0"/>
              <a:t>Windows IDE</a:t>
            </a:r>
            <a:r>
              <a:rPr lang="zh-CN" altLang="en-US" dirty="0"/>
              <a:t>既可处理</a:t>
            </a:r>
            <a:r>
              <a:rPr lang="en-US" altLang="zh-CN" dirty="0"/>
              <a:t>C</a:t>
            </a:r>
            <a:r>
              <a:rPr lang="zh-CN" altLang="en-US" dirty="0"/>
              <a:t>也可处理</a:t>
            </a:r>
            <a:r>
              <a:rPr lang="en-US" altLang="zh-CN" dirty="0"/>
              <a:t>C++</a:t>
            </a:r>
            <a:r>
              <a:rPr lang="zh-CN" altLang="en-US" dirty="0"/>
              <a:t>，因此要指定待处理的程序是</a:t>
            </a:r>
            <a:r>
              <a:rPr lang="en-US" altLang="zh-CN" dirty="0"/>
              <a:t>C</a:t>
            </a:r>
            <a:r>
              <a:rPr lang="zh-CN" altLang="en-US" dirty="0"/>
              <a:t>还是</a:t>
            </a:r>
            <a:r>
              <a:rPr lang="en-US" altLang="zh-CN" dirty="0"/>
              <a:t>C++</a:t>
            </a:r>
            <a:r>
              <a:rPr lang="zh-CN" altLang="en-US" dirty="0"/>
              <a:t>。有些产品用项目</a:t>
            </a:r>
            <a:endParaRPr lang="en-US" altLang="zh-CN" dirty="0"/>
          </a:p>
          <a:p>
            <a:r>
              <a:rPr lang="zh-CN" altLang="en-US" dirty="0"/>
              <a:t>类型来区分两者，有些产品（如，</a:t>
            </a:r>
            <a:r>
              <a:rPr lang="en-US" altLang="zh-CN" dirty="0" err="1"/>
              <a:t>MicrosoftVisual</a:t>
            </a:r>
            <a:r>
              <a:rPr lang="en-US" altLang="zh-CN" dirty="0"/>
              <a:t> C++</a:t>
            </a:r>
            <a:r>
              <a:rPr lang="zh-CN" altLang="en-US" dirty="0"/>
              <a:t>）用</a:t>
            </a:r>
            <a:r>
              <a:rPr lang="en-US" altLang="zh-CN" dirty="0"/>
              <a:t>.c</a:t>
            </a:r>
            <a:r>
              <a:rPr lang="zh-CN" altLang="en-US" dirty="0"/>
              <a:t>文件扩展名来指明使用</a:t>
            </a:r>
            <a:r>
              <a:rPr lang="en-US" altLang="zh-CN" dirty="0"/>
              <a:t>C</a:t>
            </a:r>
            <a:r>
              <a:rPr lang="zh-CN" altLang="en-US" dirty="0"/>
              <a:t>而不是</a:t>
            </a:r>
            <a:r>
              <a:rPr lang="en-US" altLang="zh-CN" dirty="0"/>
              <a:t>C++</a:t>
            </a:r>
            <a:r>
              <a:rPr lang="zh-CN" altLang="en-US" dirty="0"/>
              <a:t>。当</a:t>
            </a:r>
            <a:endParaRPr lang="en-US" altLang="zh-CN" dirty="0"/>
          </a:p>
          <a:p>
            <a:r>
              <a:rPr lang="zh-CN" altLang="en-US" dirty="0"/>
              <a:t>然，大多数</a:t>
            </a:r>
            <a:r>
              <a:rPr lang="en-US" altLang="zh-CN" dirty="0"/>
              <a:t>C</a:t>
            </a:r>
            <a:r>
              <a:rPr lang="zh-CN" altLang="en-US" dirty="0"/>
              <a:t>程序也可以作为</a:t>
            </a:r>
            <a:r>
              <a:rPr lang="en-US" altLang="zh-CN" dirty="0"/>
              <a:t>C++</a:t>
            </a:r>
            <a:r>
              <a:rPr lang="zh-CN" altLang="en-US" dirty="0"/>
              <a:t>程序运行。欲了解</a:t>
            </a:r>
            <a:r>
              <a:rPr lang="en-US" altLang="zh-CN" dirty="0"/>
              <a:t>C</a:t>
            </a:r>
            <a:r>
              <a:rPr lang="zh-CN" altLang="en-US" dirty="0"/>
              <a:t>和</a:t>
            </a:r>
            <a:r>
              <a:rPr lang="en-US" altLang="zh-CN" dirty="0"/>
              <a:t>C++</a:t>
            </a:r>
            <a:r>
              <a:rPr lang="zh-CN" altLang="en-US" dirty="0"/>
              <a:t>的区别，请参阅参考资料</a:t>
            </a:r>
            <a:r>
              <a:rPr lang="en-US" altLang="zh-CN" dirty="0"/>
              <a:t>IX</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 %d %d\</a:t>
            </a:r>
            <a:r>
              <a:rPr lang="en-US" altLang="zh-CN" sz="1800" b="0" i="0" u="none" strike="noStrike" baseline="0" dirty="0" err="1">
                <a:latin typeface="TimesNewRomanPSMT"/>
                <a:ea typeface="宋体" panose="02010600030101010101" pitchFamily="2" charset="-122"/>
              </a:rPr>
              <a:t>n",n</a:t>
            </a:r>
            <a:r>
              <a:rPr lang="en-US" altLang="zh-CN" sz="1800" b="0" i="0" u="none" strike="noStrike" baseline="0" dirty="0">
                <a:latin typeface="TimesNewRomanPSMT"/>
                <a:ea typeface="宋体" panose="02010600030101010101" pitchFamily="2" charset="-122"/>
              </a:rPr>
              <a:t>, 2 * n + 1); // </a:t>
            </a:r>
            <a:r>
              <a:rPr lang="zh-CN" altLang="en-US" sz="1800" b="0" i="0" u="none" strike="noStrike" baseline="0" dirty="0">
                <a:latin typeface="宋体" panose="02010600030101010101" pitchFamily="2" charset="-122"/>
                <a:ea typeface="宋体" panose="02010600030101010101" pitchFamily="2" charset="-122"/>
              </a:rPr>
              <a:t>简单语句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fargo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复合语句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fargo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fargo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step;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step = 2 * step;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小结：关系运算符和表达式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关系运算符：</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每个关系运算符都把它左侧的值和右侧的值进行比较。</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小于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小于或等于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等于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大于或等于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大于</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不等于</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6.3.5 </a:t>
            </a:r>
            <a:r>
              <a:rPr lang="zh-CN" altLang="en-US" dirty="0"/>
              <a:t>优先级和关系运算符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关系表达式：</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简单的关系表达式由关系运算符及其运算对象组成。如果关系为真，关系表达式的值为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；如果关系为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假，关系表达式的值为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 &gt; 2</a:t>
            </a:r>
            <a:r>
              <a:rPr lang="zh-CN" altLang="en-US" sz="1800" b="0" i="0" u="none" strike="noStrike" baseline="0" dirty="0">
                <a:latin typeface="宋体" panose="02010600030101010101" pitchFamily="2" charset="-122"/>
                <a:ea typeface="宋体" panose="02010600030101010101" pitchFamily="2" charset="-122"/>
              </a:rPr>
              <a:t>为真，关系表达式的值为</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 + a) == a </a:t>
            </a:r>
            <a:r>
              <a:rPr lang="zh-CN" altLang="en-US" sz="1800" b="0" i="0" u="none" strike="noStrike" baseline="0" dirty="0">
                <a:latin typeface="宋体" panose="02010600030101010101" pitchFamily="2" charset="-122"/>
                <a:ea typeface="宋体" panose="02010600030101010101" pitchFamily="2" charset="-122"/>
              </a:rPr>
              <a:t>为假，关系表达式的值为</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6.4 </a:t>
            </a:r>
            <a:r>
              <a:rPr lang="zh-CN" altLang="en-US" dirty="0"/>
              <a:t>不确定循环和计数循环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一些</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不确定循环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indefinite loop</a:t>
            </a:r>
            <a:r>
              <a:rPr lang="zh-CN" altLang="en-US" sz="1800" b="0" i="0" u="none" strike="noStrike" baseline="0" dirty="0">
                <a:latin typeface="宋体" panose="02010600030101010101" pitchFamily="2" charset="-122"/>
                <a:ea typeface="宋体" panose="02010600030101010101" pitchFamily="2" charset="-122"/>
              </a:rPr>
              <a:t>）。所谓不确定循环，指在测试表达式为假之前，预先不知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道要执行多少次循环。例如，程序清单</a:t>
            </a:r>
            <a:r>
              <a:rPr lang="en-US" altLang="zh-CN" sz="1800" b="0" i="0" u="none" strike="noStrike" baseline="0" dirty="0">
                <a:latin typeface="TimesNewRomanPSMT"/>
                <a:ea typeface="宋体" panose="02010600030101010101" pitchFamily="2" charset="-122"/>
              </a:rPr>
              <a:t>6.1</a:t>
            </a:r>
            <a:r>
              <a:rPr lang="zh-CN" altLang="en-US" sz="1800" b="0" i="0" u="none" strike="noStrike" baseline="0" dirty="0">
                <a:latin typeface="宋体" panose="02010600030101010101" pitchFamily="2" charset="-122"/>
                <a:ea typeface="宋体" panose="02010600030101010101" pitchFamily="2" charset="-122"/>
              </a:rPr>
              <a:t>通过与用户交互获得数据来计算整数之和。我们事先并不知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道用户会输入什么整数。另外，还有一类是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计数循环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counting loop</a:t>
            </a:r>
            <a:r>
              <a:rPr lang="zh-CN" altLang="en-US" sz="1800" b="0" i="0" u="none" strike="noStrike" baseline="0" dirty="0">
                <a:latin typeface="宋体" panose="02010600030101010101" pitchFamily="2" charset="-122"/>
                <a:ea typeface="宋体" panose="02010600030101010101" pitchFamily="2" charset="-122"/>
              </a:rPr>
              <a:t>）。这类循环在执行循环之前就知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道要重复执行多少次。程序清单</a:t>
            </a:r>
            <a:r>
              <a:rPr lang="en-US" altLang="zh-CN" sz="1800" b="0" i="0" u="none" strike="noStrike" baseline="0" dirty="0">
                <a:latin typeface="TimesNewRomanPSMT"/>
                <a:ea typeface="宋体" panose="02010600030101010101" pitchFamily="2" charset="-122"/>
              </a:rPr>
              <a:t>6.10</a:t>
            </a:r>
            <a:r>
              <a:rPr lang="zh-CN" altLang="en-US" sz="1800" b="0" i="0" u="none" strike="noStrike" baseline="0" dirty="0">
                <a:latin typeface="宋体" panose="02010600030101010101" pitchFamily="2" charset="-122"/>
                <a:ea typeface="宋体" panose="02010600030101010101" pitchFamily="2" charset="-122"/>
              </a:rPr>
              <a:t>就是一个简单的计数循环。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6.10 sweetie1.c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sweetie1.c -- </a:t>
            </a:r>
            <a:r>
              <a:rPr lang="zh-CN" altLang="en-US" sz="1800" b="0" i="0" u="none" strike="noStrike" baseline="0" dirty="0">
                <a:latin typeface="宋体" panose="02010600030101010101" pitchFamily="2" charset="-122"/>
                <a:ea typeface="宋体" panose="02010600030101010101" pitchFamily="2" charset="-122"/>
              </a:rPr>
              <a:t>一个计数循环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22;</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6.4 </a:t>
            </a:r>
            <a:r>
              <a:rPr lang="zh-CN" altLang="en-US" dirty="0"/>
              <a:t>不确定循环和计数循环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 count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初始化</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 (count &lt;= 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测试</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("Be my Valentine!\n");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行为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更新计数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6.4 </a:t>
            </a:r>
            <a:r>
              <a:rPr lang="zh-CN" altLang="en-US" dirty="0"/>
              <a:t>不确定循环和计数循环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虽然程序清单</a:t>
            </a:r>
            <a:r>
              <a:rPr lang="en-US" altLang="zh-CN" sz="1800" b="0" i="0" u="none" strike="noStrike" baseline="0" dirty="0">
                <a:latin typeface="TimesNewRomanPSMT"/>
                <a:ea typeface="宋体" panose="02010600030101010101" pitchFamily="2" charset="-122"/>
              </a:rPr>
              <a:t>6.10</a:t>
            </a:r>
            <a:r>
              <a:rPr lang="zh-CN" altLang="en-US" sz="1800" b="0" i="0" u="none" strike="noStrike" baseline="0" dirty="0">
                <a:latin typeface="宋体" panose="02010600030101010101" pitchFamily="2" charset="-122"/>
                <a:ea typeface="宋体" panose="02010600030101010101" pitchFamily="2" charset="-122"/>
              </a:rPr>
              <a:t>运行情况良好，但是定义循环的行为并未组织在一起，程序的编排并不是很理想。我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们来仔细分析一下。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在创建一个重复执行固定次数的循环中涉及了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个行为：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必须初始化计数器；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计数器与有限的值作比较；</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每次循环时递增计数器。</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6.4 </a:t>
            </a:r>
            <a:r>
              <a:rPr lang="zh-CN" altLang="en-US" dirty="0"/>
              <a:t>不确定循环和计数循环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循环的测试条件执行比较，递增运算符执行递增。程序清单</a:t>
            </a:r>
            <a:r>
              <a:rPr lang="en-US" altLang="zh-CN" sz="1800" b="0" i="0" u="none" strike="noStrike" baseline="0" dirty="0">
                <a:latin typeface="TimesNewRomanPSMT"/>
                <a:ea typeface="宋体" panose="02010600030101010101" pitchFamily="2" charset="-122"/>
              </a:rPr>
              <a:t>6.10</a:t>
            </a:r>
            <a:r>
              <a:rPr lang="zh-CN" altLang="en-US" sz="1800" b="0" i="0" u="none" strike="noStrike" baseline="0" dirty="0">
                <a:latin typeface="宋体" panose="02010600030101010101" pitchFamily="2" charset="-122"/>
                <a:ea typeface="宋体" panose="02010600030101010101" pitchFamily="2" charset="-122"/>
              </a:rPr>
              <a:t>中，递增发生在循环的末尾，这可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以防止不小心漏掉递增。因此，这样做比将测试和更新组合放在一起（即使用</a:t>
            </a:r>
            <a:r>
              <a:rPr lang="en-US" altLang="zh-CN" sz="1800" b="0" i="0" u="none" strike="noStrike" baseline="0" dirty="0">
                <a:latin typeface="TimesNewRomanPSMT"/>
                <a:ea typeface="宋体" panose="02010600030101010101" pitchFamily="2" charset="-122"/>
              </a:rPr>
              <a:t>count++ &lt;= NUMBER</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要好，但是计数器的初始化放在循环外，就有可能忘记初始化。实践告诉我们可能会发生的事情终究会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发生，所以我们来学习另一种控制语句，可以避免这些问题。</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6.5 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solidFill>
                  <a:srgbClr val="FF0000"/>
                </a:solidFill>
                <a:latin typeface="TimesNewRomanPSMT"/>
              </a:rPr>
              <a:t>for</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r>
              <a:rPr lang="zh-CN" altLang="en-US" sz="1800" b="0" i="0" u="none" strike="noStrike" baseline="0" dirty="0">
                <a:latin typeface="宋体" panose="02010600030101010101" pitchFamily="2" charset="-122"/>
                <a:ea typeface="宋体" panose="02010600030101010101" pitchFamily="2" charset="-122"/>
              </a:rPr>
              <a:t>把上述</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个行为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（初始化、测试和更新）</a:t>
            </a:r>
            <a:r>
              <a:rPr lang="zh-CN" altLang="en-US" sz="1800" b="0" i="0" u="none" strike="noStrike" baseline="0" dirty="0">
                <a:latin typeface="宋体" panose="02010600030101010101" pitchFamily="2" charset="-122"/>
                <a:ea typeface="宋体" panose="02010600030101010101" pitchFamily="2" charset="-122"/>
              </a:rPr>
              <a:t>组合在一处。程序清单</a:t>
            </a:r>
            <a:r>
              <a:rPr lang="en-US" altLang="zh-CN" sz="1800" b="0" i="0" u="none" strike="noStrike" baseline="0" dirty="0">
                <a:latin typeface="TimesNewRomanPSMT"/>
              </a:rPr>
              <a:t>6.11</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循环修改了程序清单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6.10</a:t>
            </a:r>
            <a:r>
              <a:rPr lang="zh-CN" altLang="en-US" sz="1800" b="0" i="0" u="none" strike="noStrike" baseline="0" dirty="0">
                <a:latin typeface="宋体" panose="02010600030101010101" pitchFamily="2" charset="-122"/>
                <a:ea typeface="宋体" panose="02010600030101010101" pitchFamily="2" charset="-122"/>
              </a:rPr>
              <a:t>的程序。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6.5 for</a:t>
            </a:r>
            <a:r>
              <a:rPr lang="zh-CN" altLang="en-US" dirty="0"/>
              <a:t>循环</a:t>
            </a:r>
            <a:endParaRPr lang="zh-CN" altLang="en-US" dirty="0"/>
          </a:p>
        </p:txBody>
      </p:sp>
      <p:sp>
        <p:nvSpPr>
          <p:cNvPr id="4" name="内容占位符 3"/>
          <p:cNvSpPr>
            <a:spLocks noGrp="1"/>
          </p:cNvSpPr>
          <p:nvPr>
            <p:ph idx="1"/>
          </p:nvPr>
        </p:nvSpPr>
        <p:spPr/>
        <p:txBody>
          <a:bodyPr>
            <a:normAutofit lnSpcReduction="20000"/>
          </a:bodyPr>
          <a:lstStyle/>
          <a:p>
            <a:pPr algn="l"/>
            <a:r>
              <a:rPr lang="zh-CN" altLang="en-US" dirty="0">
                <a:latin typeface="宋体" panose="02010600030101010101" pitchFamily="2" charset="-122"/>
                <a:ea typeface="宋体" panose="02010600030101010101" pitchFamily="2" charset="-122"/>
                <a:sym typeface="+mn-ea"/>
              </a:rPr>
              <a:t>程序清单</a:t>
            </a:r>
            <a:r>
              <a:rPr lang="en-US" altLang="zh-CN" b="1" dirty="0">
                <a:latin typeface="TimesNewRomanPS-BoldMT"/>
                <a:ea typeface="宋体" panose="02010600030101010101" pitchFamily="2" charset="-122"/>
                <a:sym typeface="+mn-ea"/>
              </a:rPr>
              <a:t>6.11 sweetie2.c</a:t>
            </a:r>
            <a:r>
              <a:rPr lang="zh-CN" altLang="en-US" dirty="0">
                <a:latin typeface="宋体" panose="02010600030101010101" pitchFamily="2" charset="-122"/>
                <a:ea typeface="宋体" panose="02010600030101010101" pitchFamily="2" charset="-122"/>
                <a:sym typeface="+mn-ea"/>
              </a:rPr>
              <a:t>程序</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dirty="0">
                <a:latin typeface="TimesNewRomanPSMT"/>
                <a:sym typeface="+mn-ea"/>
              </a:rPr>
              <a:t>// sweetie2.c -- </a:t>
            </a:r>
            <a:r>
              <a:rPr lang="zh-CN" altLang="en-US" dirty="0">
                <a:latin typeface="宋体" panose="02010600030101010101" pitchFamily="2" charset="-122"/>
                <a:ea typeface="宋体" panose="02010600030101010101" pitchFamily="2" charset="-122"/>
                <a:sym typeface="+mn-ea"/>
              </a:rPr>
              <a:t>使用</a:t>
            </a:r>
            <a:r>
              <a:rPr lang="en-US" altLang="zh-CN" dirty="0">
                <a:latin typeface="TimesNewRomanPSMT"/>
                <a:ea typeface="宋体" panose="02010600030101010101" pitchFamily="2" charset="-122"/>
                <a:sym typeface="+mn-ea"/>
              </a:rPr>
              <a:t>for</a:t>
            </a:r>
            <a:r>
              <a:rPr lang="zh-CN" altLang="en-US" dirty="0">
                <a:latin typeface="宋体" panose="02010600030101010101" pitchFamily="2" charset="-122"/>
                <a:ea typeface="宋体" panose="02010600030101010101" pitchFamily="2" charset="-122"/>
                <a:sym typeface="+mn-ea"/>
              </a:rPr>
              <a:t>循环的计数循环</a:t>
            </a:r>
            <a:endParaRPr lang="zh-CN" altLang="en-US"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#include</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&lt;</a:t>
            </a:r>
            <a:r>
              <a:rPr lang="en-US" altLang="zh-CN" dirty="0" err="1">
                <a:latin typeface="TimesNewRomanPSMT"/>
                <a:ea typeface="宋体" panose="02010600030101010101" pitchFamily="2" charset="-122"/>
                <a:sym typeface="+mn-ea"/>
              </a:rPr>
              <a:t>stdio.h</a:t>
            </a:r>
            <a:r>
              <a:rPr lang="en-US" altLang="zh-CN" dirty="0">
                <a:latin typeface="TimesNewRomanPSMT"/>
                <a:ea typeface="宋体" panose="02010600030101010101" pitchFamily="2" charset="-122"/>
                <a:sym typeface="+mn-ea"/>
              </a:rPr>
              <a:t>&gt;</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main(void)</a:t>
            </a:r>
            <a:endParaRPr lang="en-US" altLang="zh-CN" b="0" i="0" u="none" strike="noStrike" baseline="0" dirty="0">
              <a:latin typeface="TimesNewRomanPSMT"/>
              <a:ea typeface="宋体" panose="02010600030101010101" pitchFamily="2" charset="-122"/>
            </a:endParaRPr>
          </a:p>
          <a:p>
            <a:pPr algn="l"/>
            <a:r>
              <a:rPr lang="en-US" altLang="zh-CN" dirty="0">
                <a:latin typeface="TimesNewRomanPSMT"/>
                <a:sym typeface="+mn-ea"/>
              </a:rPr>
              <a:t>{</a:t>
            </a:r>
            <a:endParaRPr lang="en-US" altLang="zh-CN" b="0" i="0" u="none" strike="noStrike" baseline="0" dirty="0">
              <a:latin typeface="TimesNewRomanPSMT"/>
            </a:endParaRPr>
          </a:p>
          <a:p>
            <a:pPr algn="l"/>
            <a:r>
              <a:rPr lang="en-US" altLang="zh-CN" dirty="0">
                <a:latin typeface="TimesNewRomanPSMT"/>
                <a:sym typeface="+mn-ea"/>
              </a:rPr>
              <a:t>	const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NUMBER</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22;</a:t>
            </a:r>
            <a:endParaRPr lang="en-US" altLang="zh-CN" b="0" i="0" u="none" strike="noStrike" baseline="0" dirty="0">
              <a:latin typeface="宋体" panose="02010600030101010101" pitchFamily="2" charset="-122"/>
              <a:ea typeface="宋体" panose="02010600030101010101" pitchFamily="2" charset="-122"/>
            </a:endParaRPr>
          </a:p>
          <a:p>
            <a:pPr algn="l"/>
            <a:r>
              <a:rPr lang="en-US" altLang="zh-CN" dirty="0">
                <a:latin typeface="TimesNewRomanPSMT"/>
                <a:sym typeface="+mn-ea"/>
              </a:rPr>
              <a:t>	int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count;</a:t>
            </a:r>
            <a:endParaRPr lang="en-US" altLang="zh-CN"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count++)</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printf("Be</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my</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Valentine!\n");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6.5 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后面的圆括号中有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个表达式，分别</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用两个分号隔开</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个表达式是初始化，只会在</a:t>
            </a:r>
            <a:r>
              <a:rPr lang="en-US" altLang="zh-CN" sz="1800" b="0" i="0" u="none" strike="noStrike" baseline="0" dirty="0">
                <a:solidFill>
                  <a:srgbClr val="FF0000"/>
                </a:solidFill>
                <a:latin typeface="TimesNewRomanPSMT"/>
                <a:ea typeface="宋体" panose="02010600030101010101" pitchFamily="2" charset="-122"/>
              </a:rPr>
              <a:t>for</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开始时执行</a:t>
            </a:r>
            <a:r>
              <a:rPr lang="zh-CN" altLang="en-US" sz="1800" b="1" i="0" u="none" strike="noStrike" baseline="0" dirty="0">
                <a:solidFill>
                  <a:srgbClr val="FF0000"/>
                </a:solidFill>
                <a:latin typeface="宋体" panose="02010600030101010101" pitchFamily="2" charset="-122"/>
                <a:ea typeface="宋体" panose="02010600030101010101" pitchFamily="2" charset="-122"/>
              </a:rPr>
              <a:t>一次</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 </a:t>
            </a:r>
            <a:r>
              <a:rPr lang="en-US" altLang="zh-CN" sz="1800" b="0" i="0" u="none" strike="noStrike" baseline="0" dirty="0">
                <a:solidFill>
                  <a:srgbClr val="FF0000"/>
                </a:solidFill>
                <a:latin typeface="TimesNewRomanPSMT"/>
                <a:ea typeface="宋体" panose="02010600030101010101" pitchFamily="2" charset="-122"/>
              </a:rPr>
              <a:t>2 </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个表达式是测试条件</a:t>
            </a:r>
            <a:r>
              <a:rPr lang="zh-CN" altLang="en-US" sz="1800" b="0" i="0" u="none" strike="noStrike" baseline="0" dirty="0">
                <a:latin typeface="宋体" panose="02010600030101010101" pitchFamily="2" charset="-122"/>
                <a:ea typeface="宋体" panose="02010600030101010101" pitchFamily="2" charset="-122"/>
              </a:rPr>
              <a:t>，在执行循环之前对表达式求值。如果表达式为假（本例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时），循环结束。</a:t>
            </a:r>
            <a:r>
              <a:rPr lang="zh-CN" altLang="en-US" sz="1800" b="0" i="0" u="none" strike="noStrike" baseline="0" dirty="0">
                <a:solidFill>
                  <a:srgbClr val="FF0000"/>
                </a:solidFill>
                <a:latin typeface="宋体" panose="02010600030101010101" pitchFamily="2" charset="-122"/>
                <a:ea typeface="宋体" panose="02010600030101010101" pitchFamily="2" charset="-122"/>
              </a:rPr>
              <a:t>第</a:t>
            </a:r>
            <a:r>
              <a:rPr lang="en-US" altLang="zh-CN" sz="1800" b="0" i="0" u="none" strike="noStrike" baseline="0" dirty="0">
                <a:solidFill>
                  <a:srgbClr val="FF0000"/>
                </a:solidFill>
                <a:latin typeface="TimesNewRomanPSMT"/>
                <a:ea typeface="宋体" panose="02010600030101010101" pitchFamily="2" charset="-122"/>
              </a:rPr>
              <a:t>3</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个表达式执行更新</a:t>
            </a:r>
            <a:r>
              <a:rPr lang="zh-CN" altLang="en-US" sz="1800" b="0" i="0" u="none" strike="noStrike" baseline="0" dirty="0">
                <a:latin typeface="宋体" panose="02010600030101010101" pitchFamily="2" charset="-122"/>
                <a:ea typeface="宋体" panose="02010600030101010101" pitchFamily="2" charset="-122"/>
              </a:rPr>
              <a:t>，在</a:t>
            </a:r>
            <a:r>
              <a:rPr lang="zh-CN" altLang="en-US" sz="1800" b="0" i="0" u="none" strike="noStrike" baseline="0" dirty="0">
                <a:solidFill>
                  <a:srgbClr val="FF0000"/>
                </a:solidFill>
                <a:latin typeface="宋体" panose="02010600030101010101" pitchFamily="2" charset="-122"/>
                <a:ea typeface="宋体" panose="02010600030101010101" pitchFamily="2" charset="-122"/>
              </a:rPr>
              <a:t>每次循环结束时求值</a:t>
            </a:r>
            <a:r>
              <a:rPr lang="zh-CN" altLang="en-US" sz="1800" b="0" i="0" u="none" strike="noStrike" baseline="0" dirty="0">
                <a:latin typeface="宋体" panose="02010600030101010101" pitchFamily="2" charset="-122"/>
                <a:ea typeface="宋体" panose="02010600030101010101" pitchFamily="2" charset="-122"/>
              </a:rPr>
              <a:t>。程序清单</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6.10</a:t>
            </a:r>
            <a:r>
              <a:rPr lang="zh-CN" altLang="en-US" sz="1800" b="0" i="0" u="none" strike="noStrike" baseline="0" dirty="0">
                <a:latin typeface="宋体" panose="02010600030101010101" pitchFamily="2" charset="-122"/>
                <a:ea typeface="宋体" panose="02010600030101010101" pitchFamily="2" charset="-122"/>
              </a:rPr>
              <a:t>用这个表达式递增</a:t>
            </a:r>
            <a:r>
              <a:rPr lang="en-US" altLang="zh-CN" sz="1800" b="0" i="0" u="none" strike="noStrike" baseline="0" dirty="0">
                <a:latin typeface="TimesNewRomanPSMT"/>
                <a:ea typeface="宋体" panose="02010600030101010101" pitchFamily="2" charset="-122"/>
              </a:rPr>
              <a:t>count </a:t>
            </a:r>
            <a:r>
              <a:rPr lang="zh-CN" altLang="en-US" sz="1800" b="0" i="0" u="none" strike="noStrike" baseline="0" dirty="0">
                <a:latin typeface="宋体" panose="02010600030101010101" pitchFamily="2" charset="-122"/>
                <a:ea typeface="宋体" panose="02010600030101010101" pitchFamily="2" charset="-122"/>
              </a:rPr>
              <a:t>的值，更新计数。完整的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语句还包括后面的简单语句或复合语句。</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括号中的表达式也叫做控制表达式，它们都是完整表达式，所以每个表达式的副作用（如，递增变量）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都发生在对下一个表达式求值之前。图</a:t>
            </a:r>
            <a:r>
              <a:rPr lang="en-US" altLang="zh-CN" sz="1800" b="0" i="0" u="none" strike="noStrike" baseline="0" dirty="0">
                <a:latin typeface="TimesNewRomanPSMT"/>
                <a:ea typeface="宋体" panose="02010600030101010101" pitchFamily="2" charset="-122"/>
              </a:rPr>
              <a:t>6.3</a:t>
            </a:r>
            <a:r>
              <a:rPr lang="zh-CN" altLang="en-US" sz="1800" b="0" i="0" u="none" strike="noStrike" baseline="0" dirty="0">
                <a:latin typeface="宋体" panose="02010600030101010101" pitchFamily="2" charset="-122"/>
                <a:ea typeface="宋体" panose="02010600030101010101" pitchFamily="2" charset="-122"/>
              </a:rPr>
              <a:t>演示了</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循环的结构。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000408" y="3917401"/>
            <a:ext cx="4191183" cy="28089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在过去</a:t>
            </a:r>
            <a:r>
              <a:rPr lang="en-US" altLang="zh-CN" dirty="0"/>
              <a:t>40</a:t>
            </a:r>
            <a:r>
              <a:rPr lang="zh-CN" altLang="en-US" dirty="0"/>
              <a:t>多年里，</a:t>
            </a:r>
            <a:r>
              <a:rPr lang="en-US" altLang="zh-CN" dirty="0"/>
              <a:t>C</a:t>
            </a:r>
            <a:r>
              <a:rPr lang="zh-CN" altLang="en-US" dirty="0"/>
              <a:t>语言已成为最重要、最流行的</a:t>
            </a:r>
            <a:endParaRPr lang="en-US" altLang="zh-CN" dirty="0"/>
          </a:p>
          <a:p>
            <a:r>
              <a:rPr lang="zh-CN" altLang="en-US" dirty="0"/>
              <a:t>编程语言之一。它的成长归功于使用过的人都对它</a:t>
            </a:r>
            <a:endParaRPr lang="en-US" altLang="zh-CN" dirty="0"/>
          </a:p>
          <a:p>
            <a:r>
              <a:rPr lang="zh-CN" altLang="en-US" dirty="0"/>
              <a:t>很满意。过去</a:t>
            </a:r>
            <a:r>
              <a:rPr lang="en-US" altLang="zh-CN" dirty="0"/>
              <a:t>20</a:t>
            </a:r>
            <a:r>
              <a:rPr lang="zh-CN" altLang="en-US" dirty="0"/>
              <a:t>多年里，虽然许多人都从</a:t>
            </a:r>
            <a:r>
              <a:rPr lang="en-US" altLang="zh-CN" dirty="0"/>
              <a:t>C</a:t>
            </a:r>
            <a:r>
              <a:rPr lang="zh-CN" altLang="en-US" dirty="0"/>
              <a:t>语言转而</a:t>
            </a:r>
            <a:endParaRPr lang="en-US" altLang="zh-CN" dirty="0"/>
          </a:p>
          <a:p>
            <a:r>
              <a:rPr lang="zh-CN" altLang="en-US" dirty="0"/>
              <a:t>使用其他编程语言（如，</a:t>
            </a:r>
            <a:r>
              <a:rPr lang="en-US" altLang="zh-CN" dirty="0"/>
              <a:t>C++</a:t>
            </a:r>
            <a:r>
              <a:rPr lang="zh-CN" altLang="en-US" dirty="0"/>
              <a:t>、</a:t>
            </a:r>
            <a:r>
              <a:rPr lang="en-US" altLang="zh-CN" dirty="0"/>
              <a:t>Objective C</a:t>
            </a:r>
            <a:r>
              <a:rPr lang="zh-CN" altLang="en-US" dirty="0"/>
              <a:t>、</a:t>
            </a:r>
            <a:r>
              <a:rPr lang="en-US" altLang="zh-CN" dirty="0"/>
              <a:t>Java</a:t>
            </a:r>
            <a:endParaRPr lang="en-US" altLang="zh-CN" dirty="0"/>
          </a:p>
          <a:p>
            <a:r>
              <a:rPr lang="zh-CN" altLang="en-US" dirty="0"/>
              <a:t>等），但是</a:t>
            </a:r>
            <a:r>
              <a:rPr lang="en-US" altLang="zh-CN" dirty="0"/>
              <a:t>C</a:t>
            </a:r>
            <a:r>
              <a:rPr lang="zh-CN" altLang="en-US" dirty="0"/>
              <a:t>语言仍凭借自身实力在众多语言中脱颖</a:t>
            </a:r>
            <a:endParaRPr lang="en-US" altLang="zh-CN" dirty="0"/>
          </a:p>
          <a:p>
            <a:r>
              <a:rPr lang="zh-CN" altLang="en-US" dirty="0"/>
              <a:t>而出。在学习</a:t>
            </a:r>
            <a:r>
              <a:rPr lang="en-US" altLang="zh-CN" dirty="0"/>
              <a:t>C</a:t>
            </a:r>
            <a:r>
              <a:rPr lang="zh-CN" altLang="en-US" dirty="0"/>
              <a:t>语言的过程中，会发现它的许多优点</a:t>
            </a:r>
            <a:endParaRPr lang="en-US" altLang="zh-CN" dirty="0"/>
          </a:p>
          <a:p>
            <a:r>
              <a:rPr lang="zh-CN" altLang="en-US" dirty="0"/>
              <a:t>（见图</a:t>
            </a:r>
            <a:r>
              <a:rPr lang="en-US" altLang="zh-CN" dirty="0"/>
              <a:t>1.1</a:t>
            </a:r>
            <a:r>
              <a:rPr lang="zh-CN" altLang="en-US" dirty="0"/>
              <a:t>）。下面，我们来看看其中较为突出的几</a:t>
            </a:r>
            <a:endParaRPr lang="en-US" altLang="zh-CN" dirty="0"/>
          </a:p>
          <a:p>
            <a:r>
              <a:rPr lang="zh-CN" altLang="en-US" dirty="0"/>
              <a:t>点。</a:t>
            </a:r>
            <a:endParaRPr lang="en-US" altLang="zh-CN" dirty="0"/>
          </a:p>
          <a:p>
            <a:endParaRPr lang="zh-CN" altLang="en-US" dirty="0"/>
          </a:p>
        </p:txBody>
      </p:sp>
      <p:sp>
        <p:nvSpPr>
          <p:cNvPr id="2" name="标题 1"/>
          <p:cNvSpPr>
            <a:spLocks noGrp="1"/>
          </p:cNvSpPr>
          <p:nvPr>
            <p:ph type="title"/>
          </p:nvPr>
        </p:nvSpPr>
        <p:spPr/>
        <p:txBody>
          <a:bodyPr/>
          <a:lstStyle/>
          <a:p>
            <a:r>
              <a:rPr lang="en-US" altLang="zh-CN" dirty="0"/>
              <a:t>1.2 </a:t>
            </a:r>
            <a:r>
              <a:rPr lang="zh-CN" altLang="en-US" dirty="0"/>
              <a:t>选择</a:t>
            </a:r>
            <a:r>
              <a:rPr lang="en-US" altLang="zh-CN" dirty="0"/>
              <a:t>C</a:t>
            </a:r>
            <a:r>
              <a:rPr lang="zh-CN" altLang="en-US" dirty="0"/>
              <a:t>语言的理由</a:t>
            </a:r>
            <a:endParaRPr lang="zh-CN" altLang="en-US" dirty="0"/>
          </a:p>
        </p:txBody>
      </p:sp>
      <p:pic>
        <p:nvPicPr>
          <p:cNvPr id="7" name="图片 6"/>
          <p:cNvPicPr>
            <a:picLocks noChangeAspect="1"/>
          </p:cNvPicPr>
          <p:nvPr/>
        </p:nvPicPr>
        <p:blipFill>
          <a:blip r:embed="rId1"/>
          <a:stretch>
            <a:fillRect/>
          </a:stretch>
        </p:blipFill>
        <p:spPr>
          <a:xfrm>
            <a:off x="6569017" y="1804139"/>
            <a:ext cx="4235107" cy="450399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250315" y="2750185"/>
              <a:ext cx="312420" cy="35560"/>
            </p14:xfrm>
          </p:contentPart>
        </mc:Choice>
        <mc:Fallback xmlns="">
          <p:pic>
            <p:nvPicPr>
              <p:cNvPr id="4" name="墨迹 3"/>
            </p:nvPicPr>
            <p:blipFill>
              <a:blip r:embed="rId3"/>
            </p:blipFill>
            <p:spPr>
              <a:xfrm>
                <a:off x="1250315" y="2750185"/>
                <a:ext cx="312420" cy="355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1250315" y="2821305"/>
              <a:ext cx="259080" cy="45085"/>
            </p14:xfrm>
          </p:contentPart>
        </mc:Choice>
        <mc:Fallback xmlns="">
          <p:pic>
            <p:nvPicPr>
              <p:cNvPr id="5" name="墨迹 4"/>
            </p:nvPicPr>
            <p:blipFill>
              <a:blip r:embed="rId5"/>
            </p:blipFill>
            <p:spPr>
              <a:xfrm>
                <a:off x="1250315" y="2821305"/>
                <a:ext cx="259080" cy="4508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2339975" y="2696210"/>
              <a:ext cx="624840" cy="27305"/>
            </p14:xfrm>
          </p:contentPart>
        </mc:Choice>
        <mc:Fallback xmlns="">
          <p:pic>
            <p:nvPicPr>
              <p:cNvPr id="6" name="墨迹 5"/>
            </p:nvPicPr>
            <p:blipFill>
              <a:blip r:embed="rId7"/>
            </p:blipFill>
            <p:spPr>
              <a:xfrm>
                <a:off x="2339975" y="2696210"/>
                <a:ext cx="624840" cy="2730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429635" y="3124835"/>
              <a:ext cx="303530" cy="360"/>
            </p14:xfrm>
          </p:contentPart>
        </mc:Choice>
        <mc:Fallback xmlns="">
          <p:pic>
            <p:nvPicPr>
              <p:cNvPr id="8" name="墨迹 7"/>
            </p:nvPicPr>
            <p:blipFill>
              <a:blip r:embed="rId9"/>
            </p:blipFill>
            <p:spPr>
              <a:xfrm>
                <a:off x="3429635" y="3124835"/>
                <a:ext cx="30353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4027805" y="3115945"/>
              <a:ext cx="1179195" cy="8890"/>
            </p14:xfrm>
          </p:contentPart>
        </mc:Choice>
        <mc:Fallback xmlns="">
          <p:pic>
            <p:nvPicPr>
              <p:cNvPr id="9" name="墨迹 8"/>
            </p:nvPicPr>
            <p:blipFill>
              <a:blip r:embed="rId11"/>
            </p:blipFill>
            <p:spPr>
              <a:xfrm>
                <a:off x="4027805" y="3115945"/>
                <a:ext cx="1179195" cy="889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5519420" y="3124835"/>
              <a:ext cx="313055" cy="18415"/>
            </p14:xfrm>
          </p:contentPart>
        </mc:Choice>
        <mc:Fallback xmlns="">
          <p:pic>
            <p:nvPicPr>
              <p:cNvPr id="10" name="墨迹 9"/>
            </p:nvPicPr>
            <p:blipFill>
              <a:blip r:embed="rId13"/>
            </p:blipFill>
            <p:spPr>
              <a:xfrm>
                <a:off x="5519420" y="3124835"/>
                <a:ext cx="313055" cy="1841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3394075" y="3464560"/>
              <a:ext cx="589280" cy="17780"/>
            </p14:xfrm>
          </p:contentPart>
        </mc:Choice>
        <mc:Fallback xmlns="">
          <p:pic>
            <p:nvPicPr>
              <p:cNvPr id="11" name="墨迹 10"/>
            </p:nvPicPr>
            <p:blipFill>
              <a:blip r:embed="rId15"/>
            </p:blipFill>
            <p:spPr>
              <a:xfrm>
                <a:off x="3394075" y="3464560"/>
                <a:ext cx="589280" cy="177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1026795" y="3866515"/>
              <a:ext cx="393065" cy="8890"/>
            </p14:xfrm>
          </p:contentPart>
        </mc:Choice>
        <mc:Fallback xmlns="">
          <p:pic>
            <p:nvPicPr>
              <p:cNvPr id="12" name="墨迹 11"/>
            </p:nvPicPr>
            <p:blipFill>
              <a:blip r:embed="rId17"/>
            </p:blipFill>
            <p:spPr>
              <a:xfrm>
                <a:off x="1026795" y="3866515"/>
                <a:ext cx="393065" cy="889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5162550" y="3830320"/>
              <a:ext cx="714375" cy="53975"/>
            </p14:xfrm>
          </p:contentPart>
        </mc:Choice>
        <mc:Fallback xmlns="">
          <p:pic>
            <p:nvPicPr>
              <p:cNvPr id="13" name="墨迹 12"/>
            </p:nvPicPr>
            <p:blipFill>
              <a:blip r:embed="rId19"/>
            </p:blipFill>
            <p:spPr>
              <a:xfrm>
                <a:off x="5162550" y="3830320"/>
                <a:ext cx="714375" cy="539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7234555" y="3946525"/>
              <a:ext cx="687705" cy="35560"/>
            </p14:xfrm>
          </p:contentPart>
        </mc:Choice>
        <mc:Fallback xmlns="">
          <p:pic>
            <p:nvPicPr>
              <p:cNvPr id="14" name="墨迹 13"/>
            </p:nvPicPr>
            <p:blipFill>
              <a:blip r:embed="rId21"/>
            </p:blipFill>
            <p:spPr>
              <a:xfrm>
                <a:off x="7234555" y="3946525"/>
                <a:ext cx="687705" cy="35560"/>
              </a:xfrm>
              <a:prstGeom prst="rect"/>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你可能会遇到一个问题：在程序执行完毕后，执行程序的窗口立即消失。如果不希望出现这种情况，可</a:t>
            </a:r>
            <a:endParaRPr lang="en-US" altLang="zh-CN" dirty="0"/>
          </a:p>
          <a:p>
            <a:r>
              <a:rPr lang="zh-CN" altLang="en-US" dirty="0"/>
              <a:t>以让程序暂停，直到按下</a:t>
            </a:r>
            <a:r>
              <a:rPr lang="en-US" altLang="zh-CN" dirty="0"/>
              <a:t>Enter</a:t>
            </a:r>
            <a:r>
              <a:rPr lang="zh-CN" altLang="en-US" dirty="0"/>
              <a:t>键，窗口才消失。要实现这种效果，可以在程序的最后（</a:t>
            </a:r>
            <a:r>
              <a:rPr lang="en-US" altLang="zh-CN" dirty="0"/>
              <a:t>return</a:t>
            </a:r>
            <a:r>
              <a:rPr lang="zh-CN" altLang="en-US" dirty="0"/>
              <a:t>这行代</a:t>
            </a:r>
            <a:endParaRPr lang="en-US" altLang="zh-CN" dirty="0"/>
          </a:p>
          <a:p>
            <a:r>
              <a:rPr lang="zh-CN" altLang="en-US" dirty="0"/>
              <a:t>码之前）添加下面一行代码：</a:t>
            </a:r>
            <a:endParaRPr lang="zh-CN" altLang="en-US" dirty="0"/>
          </a:p>
          <a:p>
            <a:endParaRPr lang="en-US" altLang="zh-CN" dirty="0"/>
          </a:p>
          <a:p>
            <a:r>
              <a:rPr lang="en-US" altLang="zh-CN" dirty="0" err="1"/>
              <a:t>getchar</a:t>
            </a:r>
            <a:r>
              <a:rPr lang="en-US" altLang="zh-CN" dirty="0"/>
              <a:t>();</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6.5 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6.12 </a:t>
            </a:r>
            <a:r>
              <a:rPr lang="en-US" altLang="zh-CN" sz="1800" b="1" i="0" u="none" strike="noStrike" baseline="0" dirty="0" err="1">
                <a:latin typeface="TimesNewRomanPS-BoldMT"/>
                <a:ea typeface="宋体" panose="02010600030101010101" pitchFamily="2" charset="-122"/>
              </a:rPr>
              <a:t>for_cube.c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for_cube.c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循环创建一个立方表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cubed\n");</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printf("%5d %5d\n", num, num*num*num);</a:t>
            </a:r>
            <a:endParaRPr lang="pt-BR"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6.5 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6.12</a:t>
            </a:r>
            <a:r>
              <a:rPr lang="zh-CN" altLang="en-US" sz="1800" b="0" i="0" u="none" strike="noStrike" baseline="0" dirty="0">
                <a:latin typeface="宋体" panose="02010600030101010101" pitchFamily="2" charset="-122"/>
                <a:ea typeface="宋体" panose="02010600030101010101" pitchFamily="2" charset="-122"/>
              </a:rPr>
              <a:t>打印整数</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及其对应的立方，该程序的输出如下：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cubed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216</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solidFill>
                <a:srgbClr val="000000"/>
              </a:solidFill>
              <a:latin typeface="TimesNewRomanPSMT"/>
            </a:endParaRPr>
          </a:p>
          <a:p>
            <a:pPr algn="l"/>
            <a:r>
              <a:rPr lang="en-US" altLang="zh-CN" sz="1800" b="0" i="0" u="none" strike="noStrike" baseline="0" dirty="0">
                <a:solidFill>
                  <a:srgbClr val="000000"/>
                </a:solidFill>
                <a:latin typeface="TimesNewRomanPSMT"/>
              </a:rPr>
              <a:t>for</a:t>
            </a:r>
            <a:r>
              <a:rPr lang="zh-CN" altLang="en-US" sz="1800" b="0" i="0" u="none" strike="noStrike" baseline="0" dirty="0">
                <a:solidFill>
                  <a:srgbClr val="000000"/>
                </a:solidFill>
                <a:latin typeface="宋体" panose="02010600030101010101" pitchFamily="2" charset="-122"/>
                <a:ea typeface="宋体" panose="02010600030101010101" pitchFamily="2" charset="-122"/>
              </a:rPr>
              <a:t>循环的第</a:t>
            </a:r>
            <a:r>
              <a:rPr lang="en-US" altLang="zh-CN" sz="1800" b="0" i="0" u="none" strike="noStrike" baseline="0" dirty="0">
                <a:solidFill>
                  <a:srgbClr val="000000"/>
                </a:solidFill>
                <a:latin typeface="TimesNewRomanPSMT"/>
                <a:ea typeface="宋体" panose="02010600030101010101" pitchFamily="2" charset="-122"/>
              </a:rPr>
              <a:t>1</a:t>
            </a:r>
            <a:r>
              <a:rPr lang="zh-CN" altLang="en-US" sz="1800" b="0" i="0" u="none" strike="noStrike" baseline="0" dirty="0">
                <a:solidFill>
                  <a:srgbClr val="000000"/>
                </a:solidFill>
                <a:latin typeface="宋体" panose="02010600030101010101" pitchFamily="2" charset="-122"/>
                <a:ea typeface="宋体" panose="02010600030101010101" pitchFamily="2" charset="-122"/>
              </a:rPr>
              <a:t>行包含了循环所需的所有信息：</a:t>
            </a:r>
            <a:r>
              <a:rPr lang="en-US" altLang="zh-CN" sz="1800" b="0" i="0" u="none" strike="noStrike" baseline="0" dirty="0">
                <a:solidFill>
                  <a:srgbClr val="000000"/>
                </a:solidFill>
                <a:latin typeface="TimesNewRomanPSMT"/>
                <a:ea typeface="宋体" panose="02010600030101010101" pitchFamily="2" charset="-122"/>
              </a:rPr>
              <a:t>num</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的初值，</a:t>
            </a:r>
            <a:r>
              <a:rPr lang="en-US" altLang="zh-CN" sz="1800" b="0" i="0" u="none" strike="noStrike" baseline="0" dirty="0">
                <a:solidFill>
                  <a:srgbClr val="000000"/>
                </a:solidFill>
                <a:latin typeface="TimesNewRomanPSMT"/>
                <a:ea typeface="宋体" panose="02010600030101010101" pitchFamily="2" charset="-122"/>
              </a:rPr>
              <a:t>num</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的终值和每次循环</a:t>
            </a:r>
            <a:r>
              <a:rPr lang="en-US" altLang="zh-CN" sz="1800" b="0" i="0" u="none" strike="noStrike" baseline="0" dirty="0">
                <a:solidFill>
                  <a:srgbClr val="000000"/>
                </a:solidFill>
                <a:latin typeface="TimesNewRomanPSMT"/>
                <a:ea typeface="宋体" panose="02010600030101010101" pitchFamily="2" charset="-122"/>
              </a:rPr>
              <a:t>num</a:t>
            </a:r>
            <a:r>
              <a:rPr lang="zh-CN" altLang="en-US" sz="1800" b="0" i="0" u="none" strike="noStrike" baseline="0" dirty="0">
                <a:solidFill>
                  <a:srgbClr val="000000"/>
                </a:solidFill>
                <a:latin typeface="宋体" panose="02010600030101010101" pitchFamily="2" charset="-122"/>
                <a:ea typeface="宋体" panose="02010600030101010101" pitchFamily="2" charset="-122"/>
              </a:rPr>
              <a:t>的增量。</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虽然</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循环看上去和</a:t>
            </a:r>
            <a:r>
              <a:rPr lang="en-US" altLang="zh-CN" sz="1800" b="0" i="0" u="none" strike="noStrike" baseline="0" dirty="0">
                <a:latin typeface="TimesNewRomanPSMT"/>
                <a:ea typeface="宋体" panose="02010600030101010101" pitchFamily="2" charset="-122"/>
              </a:rPr>
              <a:t>FORTRAN</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DO</a:t>
            </a:r>
            <a:r>
              <a:rPr lang="zh-CN" altLang="en-US" sz="1800" b="0" i="0" u="none" strike="noStrike" baseline="0" dirty="0">
                <a:latin typeface="宋体" panose="02010600030101010101" pitchFamily="2" charset="-122"/>
                <a:ea typeface="宋体" panose="02010600030101010101" pitchFamily="2" charset="-122"/>
              </a:rPr>
              <a:t>循环、</a:t>
            </a:r>
            <a:r>
              <a:rPr lang="en-US" altLang="zh-CN" sz="1800" b="0" i="0" u="none" strike="noStrike" baseline="0" dirty="0">
                <a:latin typeface="TimesNewRomanPSMT"/>
                <a:ea typeface="宋体" panose="02010600030101010101" pitchFamily="2" charset="-122"/>
              </a:rPr>
              <a:t>Pascal</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a:t>
            </a:r>
            <a:r>
              <a:rPr lang="en-US" altLang="zh-CN" sz="1800" b="0" i="0" u="none" strike="noStrike" baseline="0" dirty="0">
                <a:latin typeface="TimesNewRomanPSMT"/>
                <a:ea typeface="宋体" panose="02010600030101010101" pitchFamily="2" charset="-122"/>
              </a:rPr>
              <a:t>BASIC</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FOR...NEXT</a:t>
            </a:r>
            <a:r>
              <a:rPr lang="zh-CN" altLang="en-US" sz="1800" b="0" i="0" u="none" strike="noStrike" baseline="0" dirty="0">
                <a:latin typeface="宋体" panose="02010600030101010101" pitchFamily="2" charset="-122"/>
                <a:ea typeface="宋体" panose="02010600030101010101" pitchFamily="2" charset="-122"/>
              </a:rPr>
              <a:t>循环类似，但是</a:t>
            </a:r>
            <a:r>
              <a:rPr lang="en-US" altLang="zh-CN" sz="1800" b="0" i="0" u="none" strike="noStrike" baseline="0" dirty="0">
                <a:latin typeface="TimesNewRomanPSMT"/>
                <a:ea typeface="宋体" panose="02010600030101010101" pitchFamily="2" charset="-122"/>
              </a:rPr>
              <a:t>for</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循环比这些循环</a:t>
            </a:r>
            <a:r>
              <a:rPr lang="zh-CN" altLang="en-US" sz="1800" b="0" i="0" u="none" strike="noStrike" baseline="0" dirty="0">
                <a:solidFill>
                  <a:srgbClr val="FF0000"/>
                </a:solidFill>
                <a:latin typeface="宋体" panose="02010600030101010101" pitchFamily="2" charset="-122"/>
                <a:ea typeface="宋体" panose="02010600030101010101" pitchFamily="2" charset="-122"/>
              </a:rPr>
              <a:t>灵活</a:t>
            </a:r>
            <a:r>
              <a:rPr lang="zh-CN" altLang="en-US" sz="1800" b="0" i="0" u="none" strike="noStrike" baseline="0" dirty="0">
                <a:latin typeface="宋体" panose="02010600030101010101" pitchFamily="2" charset="-122"/>
                <a:ea typeface="宋体" panose="02010600030101010101" pitchFamily="2" charset="-122"/>
              </a:rPr>
              <a:t>。这些灵活性源于如何使用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个表达式。以前面程序示例中的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个表达式给计数器赋初值，第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个表达式表示计数器的范围，第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个表达式递增计数器。这样使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循环确实很像其他语言的循环。除此之外，</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循环还有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其他</a:t>
            </a:r>
            <a:r>
              <a:rPr lang="en-US" altLang="zh-CN" sz="1800" b="0" i="0" u="none" strike="noStrike" baseline="0" dirty="0">
                <a:solidFill>
                  <a:srgbClr val="FF0000"/>
                </a:solidFill>
                <a:latin typeface="TimesNewRomanPSMT"/>
                <a:ea typeface="宋体" panose="02010600030101010101" pitchFamily="2" charset="-122"/>
              </a:rPr>
              <a:t>9</a:t>
            </a:r>
            <a:r>
              <a:rPr lang="zh-CN" altLang="en-US" sz="1800" b="0" i="0" u="none" strike="noStrike" baseline="0" dirty="0">
                <a:solidFill>
                  <a:srgbClr val="FF0000"/>
                </a:solidFill>
                <a:latin typeface="宋体" panose="02010600030101010101" pitchFamily="2" charset="-122"/>
                <a:ea typeface="宋体" panose="02010600030101010101" pitchFamily="2" charset="-122"/>
              </a:rPr>
              <a:t>种用法</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可以使用递减运算符来递减计数器：</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for_down.c</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secs--)</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seconds!\n",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secs);</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("We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ignition!\n");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 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 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 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 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 seconds!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We have ignition!</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可以让计数器递增</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等：</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for_13s.c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n; // </a:t>
            </a:r>
            <a:r>
              <a:rPr lang="zh-CN" altLang="en-US" sz="1800" b="0" i="0" u="none" strike="noStrike" baseline="0" dirty="0">
                <a:latin typeface="宋体" panose="02010600030101010101" pitchFamily="2" charset="-122"/>
                <a:ea typeface="宋体" panose="02010600030101010101" pitchFamily="2" charset="-122"/>
              </a:rPr>
              <a:t>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开始，每次递增</a:t>
            </a:r>
            <a:r>
              <a:rPr lang="en-US" altLang="zh-CN" sz="1800" b="0" i="0" u="none" strike="noStrike" baseline="0" dirty="0">
                <a:latin typeface="TimesNewRomanPSMT"/>
                <a:ea typeface="宋体" panose="02010600030101010101" pitchFamily="2" charset="-122"/>
              </a:rPr>
              <a:t>13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每次循环</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54</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可以用字符代替数字计数：</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for_char.c</a:t>
            </a:r>
            <a:r>
              <a:rPr lang="en-US" altLang="zh-CN" sz="1800" b="0" i="0" u="none" strike="noStrike" baseline="0" dirty="0">
                <a:latin typeface="TimesNewRomanPSMT"/>
                <a:ea typeface="宋体" panose="02010600030101010101" pitchFamily="2" charset="-122"/>
              </a:rPr>
              <a:t>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该程序假定系统用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码表示字符。由于篇幅有限，省略了大部分输出：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122.</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该程序能正常运行是因为字符在内部是以整数形式储存的，因此该循环实际上仍是用整数来计数。</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除了测试迭代次数外，还可以测试其他条件。在</a:t>
            </a:r>
            <a:r>
              <a:rPr lang="en-US" altLang="zh-CN" sz="1800" b="0" i="0" u="none" strike="noStrike" baseline="0" dirty="0" err="1">
                <a:latin typeface="TimesNewRomanPSMT"/>
                <a:ea typeface="宋体" panose="02010600030101010101" pitchFamily="2" charset="-122"/>
              </a:rPr>
              <a:t>for_cube</a:t>
            </a:r>
            <a:r>
              <a:rPr lang="zh-CN" altLang="en-US" sz="1800" b="0" i="0" u="none" strike="noStrike" baseline="0" dirty="0">
                <a:latin typeface="宋体" panose="02010600030101010101" pitchFamily="2" charset="-122"/>
                <a:ea typeface="宋体" panose="02010600030101010101" pitchFamily="2" charset="-122"/>
              </a:rPr>
              <a:t>程序中，可以把：</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for (num = 1; num &lt;= 6; num++)</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替换成：</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for (num = 1; num*num*num &lt;= 216; num++)</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该行读取一次键的按下，所以程序在用户按下</a:t>
            </a:r>
            <a:r>
              <a:rPr lang="en-US" altLang="zh-CN" dirty="0"/>
              <a:t>Enter</a:t>
            </a:r>
            <a:r>
              <a:rPr lang="zh-CN" altLang="en-US" dirty="0"/>
              <a:t>键之前会暂停。有时根据程序的需要，可能还需要一个击键等待。这种情况下，必须用两次</a:t>
            </a:r>
            <a:r>
              <a:rPr lang="en-US" altLang="zh-CN" dirty="0" err="1"/>
              <a:t>getchar</a:t>
            </a:r>
            <a:r>
              <a:rPr lang="en-US" altLang="zh-CN" dirty="0"/>
              <a:t>()</a:t>
            </a:r>
            <a:r>
              <a:rPr lang="zh-CN" altLang="en-US" dirty="0"/>
              <a:t>：</a:t>
            </a:r>
            <a:endParaRPr lang="zh-CN" altLang="en-US" dirty="0"/>
          </a:p>
          <a:p>
            <a:endParaRPr lang="en-US" altLang="zh-CN" dirty="0"/>
          </a:p>
          <a:p>
            <a:r>
              <a:rPr lang="en-US" altLang="zh-CN" dirty="0" err="1"/>
              <a:t>getchar</a:t>
            </a:r>
            <a:r>
              <a:rPr lang="en-US" altLang="zh-CN" dirty="0"/>
              <a:t>();</a:t>
            </a:r>
            <a:endParaRPr lang="en-US" altLang="zh-CN" dirty="0"/>
          </a:p>
          <a:p>
            <a:endParaRPr lang="en-US" altLang="zh-CN" dirty="0"/>
          </a:p>
          <a:p>
            <a:r>
              <a:rPr lang="en-US" altLang="zh-CN" dirty="0" err="1"/>
              <a:t>getchar</a:t>
            </a:r>
            <a:r>
              <a:rPr lang="en-US" altLang="zh-CN" dirty="0"/>
              <a:t>();</a:t>
            </a:r>
            <a:endParaRPr lang="en-US" altLang="zh-CN" dirty="0"/>
          </a:p>
          <a:p>
            <a:endParaRPr lang="en-US" altLang="zh-CN" dirty="0"/>
          </a:p>
          <a:p>
            <a:r>
              <a:rPr lang="zh-CN" altLang="en-US" dirty="0"/>
              <a:t>例如，程序在最后提示用户输入体重。用户键入体重后，按下</a:t>
            </a:r>
            <a:r>
              <a:rPr lang="en-US" altLang="zh-CN" dirty="0"/>
              <a:t>Enter</a:t>
            </a:r>
            <a:r>
              <a:rPr lang="zh-CN" altLang="en-US" dirty="0"/>
              <a:t>键以输入数据。程序将读取体重，</a:t>
            </a:r>
            <a:endParaRPr lang="en-US" altLang="zh-CN" dirty="0"/>
          </a:p>
          <a:p>
            <a:r>
              <a:rPr lang="zh-CN" altLang="en-US" dirty="0"/>
              <a:t>第</a:t>
            </a:r>
            <a:r>
              <a:rPr lang="en-US" altLang="zh-CN" dirty="0"/>
              <a:t>1</a:t>
            </a:r>
            <a:r>
              <a:rPr lang="zh-CN" altLang="en-US" dirty="0"/>
              <a:t>个</a:t>
            </a:r>
            <a:r>
              <a:rPr lang="en-US" altLang="zh-CN" dirty="0" err="1"/>
              <a:t>getchar</a:t>
            </a:r>
            <a:r>
              <a:rPr lang="en-US" altLang="zh-CN" dirty="0"/>
              <a:t>()</a:t>
            </a:r>
            <a:r>
              <a:rPr lang="zh-CN" altLang="en-US" dirty="0"/>
              <a:t>读取</a:t>
            </a:r>
            <a:r>
              <a:rPr lang="en-US" altLang="zh-CN" dirty="0"/>
              <a:t>Enter</a:t>
            </a:r>
            <a:r>
              <a:rPr lang="zh-CN" altLang="en-US" dirty="0"/>
              <a:t>键，第</a:t>
            </a:r>
            <a:r>
              <a:rPr lang="en-US" altLang="zh-CN" dirty="0"/>
              <a:t>2</a:t>
            </a:r>
            <a:r>
              <a:rPr lang="zh-CN" altLang="en-US" dirty="0"/>
              <a:t>个</a:t>
            </a:r>
            <a:r>
              <a:rPr lang="en-US" altLang="zh-CN" dirty="0" err="1"/>
              <a:t>getchar</a:t>
            </a:r>
            <a:r>
              <a:rPr lang="en-US" altLang="zh-CN" dirty="0"/>
              <a:t>()</a:t>
            </a:r>
            <a:r>
              <a:rPr lang="zh-CN" altLang="en-US" dirty="0"/>
              <a:t>会导致程序暂停，直至用户再次按下</a:t>
            </a:r>
            <a:r>
              <a:rPr lang="en-US" altLang="zh-CN" dirty="0"/>
              <a:t>Enter</a:t>
            </a:r>
            <a:r>
              <a:rPr lang="zh-CN" altLang="en-US" dirty="0"/>
              <a:t>键。如果你现</a:t>
            </a:r>
            <a:endParaRPr lang="en-US" altLang="zh-CN" dirty="0"/>
          </a:p>
          <a:p>
            <a:r>
              <a:rPr lang="zh-CN" altLang="en-US" dirty="0"/>
              <a:t>在不知所云，没关系，在学完</a:t>
            </a:r>
            <a:r>
              <a:rPr lang="en-US" altLang="zh-CN" dirty="0"/>
              <a:t>C</a:t>
            </a:r>
            <a:r>
              <a:rPr lang="zh-CN" altLang="en-US" dirty="0"/>
              <a:t>输出后就会明白。到时，我们会提醒读者使用这种方法。</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如果与控制循环次数相比，你更关心限制立方的大小，就可以使用这样的测试条件。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可以让递增的量几何增长，而不是算术增长。也就是说，每次都乘上而不是加上一个固定的量：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for_geo.c</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 (debt = 100.0; debt &lt; 150.0; debt = debt * 1.1)</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该程序中，每次循环都把</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的值每次都增加</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，其输出如下：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$121.00.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$133.10.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Your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debt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$146.41.</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个表达式可以使用任意合法的表达式。无论是什么表达式，每次迭代都会更新该表达式的值。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for_wild.c</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55;</a:t>
            </a:r>
            <a:endParaRPr lang="en-US" altLang="zh-CN" sz="1800" b="0" i="0" u="none" strike="noStrike" baseline="0" dirty="0">
              <a:latin typeface="TimesNewRomanPSMT"/>
              <a:ea typeface="宋体" panose="02010600030101010101" pitchFamily="2" charset="-122"/>
            </a:endParaRPr>
          </a:p>
          <a:p>
            <a:pPr algn="l"/>
            <a:r>
              <a:rPr lang="en-US" altLang="es-ES" sz="1800" b="0" i="0" u="none" strike="noStrike" baseline="0" dirty="0">
                <a:latin typeface="TimesNewRomanPSMT"/>
              </a:rPr>
              <a:t>	</a:t>
            </a:r>
            <a:r>
              <a:rPr lang="es-ES" altLang="zh-CN" sz="1800" b="0" i="0" u="none" strike="noStrike" baseline="0" dirty="0">
                <a:latin typeface="TimesNewRomanPSMT"/>
              </a:rPr>
              <a:t>for (x = 1; y &lt;= 75; y = (++x * 5) + 50)</a:t>
            </a:r>
            <a:endParaRPr lang="es-E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printf("%10d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%10d\n",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x,</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y);</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该循环打印</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的值和表达式</a:t>
            </a:r>
            <a:r>
              <a:rPr lang="en-US" altLang="zh-CN" sz="1800" b="0" i="0" u="none" strike="noStrike" baseline="0" dirty="0">
                <a:latin typeface="TimesNewRomanPSMT"/>
                <a:ea typeface="宋体" panose="02010600030101010101" pitchFamily="2" charset="-122"/>
              </a:rPr>
              <a:t>++x * 5 + 50</a:t>
            </a:r>
            <a:r>
              <a:rPr lang="zh-CN" altLang="en-US" sz="1800" b="0" i="0" u="none" strike="noStrike" baseline="0" dirty="0">
                <a:latin typeface="宋体" panose="02010600030101010101" pitchFamily="2" charset="-122"/>
                <a:ea typeface="宋体" panose="02010600030101010101" pitchFamily="2" charset="-122"/>
              </a:rPr>
              <a:t>的值，程序的输出如下：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75</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注意，测试涉及</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循环中的</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个表达式可以是不同的变量（注意，虽然该例可以正常运行，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但是编程风格不太好。如果不在更新部分加入代数计算，程序会更加清楚）。</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可以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省略一个或多个表达式</a:t>
            </a:r>
            <a:r>
              <a:rPr lang="zh-CN" altLang="en-US" sz="1800" b="0" i="0" u="none" strike="noStrike" baseline="0" dirty="0">
                <a:latin typeface="宋体" panose="02010600030101010101" pitchFamily="2" charset="-122"/>
                <a:ea typeface="宋体" panose="02010600030101010101" pitchFamily="2" charset="-122"/>
              </a:rPr>
              <a:t>（但是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不能省略分号</a:t>
            </a:r>
            <a:r>
              <a:rPr lang="zh-CN" altLang="en-US" sz="1800" b="0" i="0" u="none" strike="noStrike" baseline="0" dirty="0">
                <a:latin typeface="宋体" panose="02010600030101010101" pitchFamily="2" charset="-122"/>
                <a:ea typeface="宋体" panose="02010600030101010101" pitchFamily="2" charset="-122"/>
              </a:rPr>
              <a:t>），只要在循环中包含能结束循环的语句即可。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for_none.c</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ans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ans</a:t>
            </a:r>
            <a:r>
              <a:rPr lang="en-US" altLang="zh-CN" sz="1800" b="0" i="0" u="none" strike="noStrike" baseline="0" dirty="0">
                <a:latin typeface="TimesNewRomanPSMT"/>
              </a:rPr>
              <a:t> = </a:t>
            </a:r>
            <a:r>
              <a:rPr lang="en-US" altLang="zh-CN" sz="1800" b="0" i="0" u="none" strike="noStrike" baseline="0" dirty="0" err="1">
                <a:latin typeface="TimesNewRomanPSMT"/>
              </a:rPr>
              <a:t>ans</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n = 3; </a:t>
            </a:r>
            <a:r>
              <a:rPr lang="en-US" altLang="zh-CN" sz="1800" b="0" i="0" u="none" strike="noStrike" baseline="0" dirty="0" err="1">
                <a:latin typeface="TimesNewRomanPSMT"/>
                <a:ea typeface="宋体" panose="02010600030101010101" pitchFamily="2" charset="-122"/>
              </a:rPr>
              <a:t>ans</a:t>
            </a:r>
            <a:r>
              <a:rPr lang="en-US" altLang="zh-CN" sz="1800" b="0" i="0" u="none" strike="noStrike" baseline="0" dirty="0">
                <a:latin typeface="TimesNewRomanPSMT"/>
                <a:ea typeface="宋体" panose="02010600030101010101" pitchFamily="2" charset="-122"/>
              </a:rPr>
              <a:t> = 54.</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该循环保持</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的值为</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。变量</a:t>
            </a:r>
            <a:r>
              <a:rPr lang="en-US" altLang="zh-CN" sz="1800" b="0" i="0" u="none" strike="noStrike" baseline="0" dirty="0" err="1">
                <a:latin typeface="TimesNewRomanPSMT"/>
                <a:ea typeface="宋体" panose="02010600030101010101" pitchFamily="2" charset="-122"/>
              </a:rPr>
              <a:t>ans</a:t>
            </a:r>
            <a:r>
              <a:rPr lang="zh-CN" altLang="en-US" sz="1800" b="0" i="0" u="none" strike="noStrike" baseline="0" dirty="0">
                <a:latin typeface="宋体" panose="02010600030101010101" pitchFamily="2" charset="-122"/>
                <a:ea typeface="宋体" panose="02010600030101010101" pitchFamily="2" charset="-122"/>
              </a:rPr>
              <a:t>开始的值为</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，然后递增到</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，最终是</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比</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小，所以</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入下一次迭代，</a:t>
            </a:r>
            <a:r>
              <a:rPr lang="en-US" altLang="zh-CN" sz="1800" b="0" i="0" u="none" strike="noStrike" baseline="0" dirty="0">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54</a:t>
            </a:r>
            <a:r>
              <a:rPr lang="zh-CN" altLang="en-US" sz="1800" b="0" i="0" u="none" strike="noStrike" baseline="0" dirty="0">
                <a:latin typeface="宋体" panose="02010600030101010101" pitchFamily="2" charset="-122"/>
                <a:ea typeface="宋体" panose="02010600030101010101" pitchFamily="2" charset="-122"/>
              </a:rPr>
              <a:t>）。顺带一提，</a:t>
            </a:r>
            <a:r>
              <a:rPr lang="zh-CN" altLang="en-US" sz="1800" b="0" i="0" u="none" strike="noStrike" baseline="0" dirty="0">
                <a:solidFill>
                  <a:srgbClr val="FF0000"/>
                </a:solidFill>
                <a:latin typeface="宋体" panose="02010600030101010101" pitchFamily="2" charset="-122"/>
                <a:ea typeface="宋体" panose="02010600030101010101" pitchFamily="2" charset="-122"/>
              </a:rPr>
              <a:t>省略第</a:t>
            </a:r>
            <a:r>
              <a:rPr lang="en-US" altLang="zh-CN" sz="1800" b="0" i="0" u="none" strike="noStrike" baseline="0" dirty="0">
                <a:solidFill>
                  <a:srgbClr val="FF0000"/>
                </a:solidFill>
                <a:latin typeface="TimesNewRomanPSMT"/>
                <a:ea typeface="宋体" panose="02010600030101010101" pitchFamily="2" charset="-122"/>
              </a:rPr>
              <a:t>2</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个表达式被视为真</a:t>
            </a:r>
            <a:r>
              <a:rPr lang="zh-CN" altLang="en-US" sz="1800" b="0" i="0" u="none" strike="noStrike" baseline="0" dirty="0">
                <a:latin typeface="宋体" panose="02010600030101010101" pitchFamily="2" charset="-122"/>
                <a:ea typeface="宋体" panose="02010600030101010101" pitchFamily="2" charset="-122"/>
              </a:rPr>
              <a:t>，所以下面的循环会一直运行：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action\n");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个表达式不一定是给变量赋初值，也可以使用</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。记住，在执行循环的其他部分之前，只对第</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个表达式求值一次或执行一次。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for_show.c</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("Keep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want!\n");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该程序打印第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行的句子一次，在用户输入</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之前不断接受数字：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Keep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entering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3</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5</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8</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6</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That's the one I want!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循环体中的行为可以改变循环头中的表达式。例如，假设创建了下面的循环：</a:t>
            </a:r>
            <a:endParaRPr lang="zh-CN" altLang="en-US" sz="1800" b="0" i="0" u="none" strike="noStrike" baseline="0" dirty="0">
              <a:latin typeface="宋体" panose="02010600030101010101" pitchFamily="2" charset="-122"/>
              <a:ea typeface="宋体" panose="02010600030101010101" pitchFamily="2" charset="-122"/>
            </a:endParaRPr>
          </a:p>
          <a:p>
            <a:pPr algn="l"/>
            <a:endParaRPr lang="pt-BR"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for (n = 1; n &lt; 10000; n = n + delta)</a:t>
            </a:r>
            <a:endParaRPr lang="pt-BR" altLang="zh-CN" sz="1800" b="0" i="0" u="none" strike="noStrike" baseline="0"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endParaRPr lang="pt-BR"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如果程序经过几次迭代后发现</a:t>
            </a:r>
            <a:r>
              <a:rPr lang="en-US" altLang="zh-CN" sz="1800" b="0" i="0" u="none" strike="noStrike" baseline="0" dirty="0">
                <a:latin typeface="TimesNewRomanPSMT"/>
                <a:ea typeface="宋体" panose="02010600030101010101" pitchFamily="2" charset="-122"/>
              </a:rPr>
              <a:t>delta</a:t>
            </a:r>
            <a:r>
              <a:rPr lang="zh-CN" altLang="en-US" sz="1800" b="0" i="0" u="none" strike="noStrike" baseline="0" dirty="0">
                <a:latin typeface="宋体" panose="02010600030101010101" pitchFamily="2" charset="-122"/>
                <a:ea typeface="宋体" panose="02010600030101010101" pitchFamily="2" charset="-122"/>
              </a:rPr>
              <a:t>太小或太大，循环中的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语句（详见第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章）可以改变</a:t>
            </a:r>
            <a:r>
              <a:rPr lang="en-US" altLang="zh-CN" sz="1800" b="0" i="0" u="none" strike="noStrike" baseline="0" dirty="0">
                <a:latin typeface="TimesNewRomanPSMT"/>
                <a:ea typeface="宋体" panose="02010600030101010101" pitchFamily="2" charset="-122"/>
              </a:rPr>
              <a:t>delta</a:t>
            </a:r>
            <a:r>
              <a:rPr lang="zh-CN" altLang="en-US" sz="1800" b="0" i="0" u="none" strike="noStrike" baseline="0" dirty="0">
                <a:latin typeface="宋体" panose="02010600030101010101" pitchFamily="2" charset="-122"/>
                <a:ea typeface="宋体" panose="02010600030101010101" pitchFamily="2" charset="-122"/>
              </a:rPr>
              <a:t>的大小。在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交互式程序中，用户可以在循环运行时才改变 </a:t>
            </a:r>
            <a:r>
              <a:rPr lang="en-US" altLang="zh-CN" sz="1800" b="0" i="0" u="none" strike="noStrike" baseline="0" dirty="0">
                <a:latin typeface="TimesNewRomanPSMT"/>
                <a:ea typeface="宋体" panose="02010600030101010101" pitchFamily="2" charset="-122"/>
              </a:rPr>
              <a:t>delta </a:t>
            </a:r>
            <a:r>
              <a:rPr lang="zh-CN" altLang="en-US" sz="1800" b="0" i="0" u="none" strike="noStrike" baseline="0" dirty="0">
                <a:latin typeface="宋体" panose="02010600030101010101" pitchFamily="2" charset="-122"/>
                <a:ea typeface="宋体" panose="02010600030101010101" pitchFamily="2" charset="-122"/>
              </a:rPr>
              <a:t>的值。这样做也有危险的一面，例如，把</a:t>
            </a:r>
            <a:r>
              <a:rPr lang="en-US" altLang="zh-CN" sz="1800" b="0" i="0" u="none" strike="noStrike" baseline="0" dirty="0">
                <a:latin typeface="TimesNewRomanPSMT"/>
                <a:ea typeface="宋体" panose="02010600030101010101" pitchFamily="2" charset="-122"/>
              </a:rPr>
              <a:t>delta</a:t>
            </a:r>
            <a:r>
              <a:rPr lang="zh-CN" altLang="en-US" sz="1800" b="0" i="0" u="none" strike="noStrike" baseline="0" dirty="0">
                <a:latin typeface="宋体" panose="02010600030101010101" pitchFamily="2" charset="-122"/>
                <a:ea typeface="宋体" panose="02010600030101010101" pitchFamily="2" charset="-122"/>
              </a:rPr>
              <a:t>设置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就没用了。</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虽然许多</a:t>
            </a:r>
            <a:r>
              <a:rPr lang="en-US" altLang="zh-CN" dirty="0"/>
              <a:t>IDE</a:t>
            </a:r>
            <a:r>
              <a:rPr lang="zh-CN" altLang="en-US" dirty="0"/>
              <a:t>在使用上大体一致，但是细节上有所不同。就一个产品的系列而言，不同版本也是如此。</a:t>
            </a:r>
            <a:endParaRPr lang="en-US" altLang="zh-CN" dirty="0"/>
          </a:p>
          <a:p>
            <a:r>
              <a:rPr lang="zh-CN" altLang="en-US" dirty="0"/>
              <a:t>要经过一段时间的实践，才会熟悉编译器的工作方式。必要时，还需阅读使用手册或网上教程。</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总而言之，可以自己决定如何使用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循环头中的表达式，这使得在执行固定次数的循环外，还可以做更</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多的事情。接下来，我们将简要讨论一些运算符，使</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循环更加有用。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a:t>
            </a:r>
            <a:r>
              <a:rPr lang="en-US" altLang="zh-CN" sz="1800" b="1" i="0" u="none" strike="noStrike" baseline="0" dirty="0">
                <a:latin typeface="TimesNewRomanPS-Bold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for</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en-US" altLang="zh-CN" sz="1800" b="1"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语句使用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个表达式控制循环过程，分别</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用分号隔开</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initialize</a:t>
            </a:r>
            <a:r>
              <a:rPr lang="zh-CN" altLang="en-US" sz="1800" b="0" i="0" u="none" strike="noStrike" baseline="0" dirty="0">
                <a:latin typeface="宋体" panose="02010600030101010101" pitchFamily="2" charset="-122"/>
                <a:ea typeface="宋体" panose="02010600030101010101" pitchFamily="2" charset="-122"/>
              </a:rPr>
              <a:t>表达式在执行</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语句之前只执行一次；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然后对</a:t>
            </a:r>
            <a:r>
              <a:rPr lang="en-US" altLang="zh-CN" sz="1800" b="0" i="0" u="none" strike="noStrike" baseline="0" dirty="0">
                <a:latin typeface="TimesNewRomanPSMT"/>
                <a:ea typeface="宋体" panose="02010600030101010101" pitchFamily="2" charset="-122"/>
              </a:rPr>
              <a:t>test</a:t>
            </a:r>
            <a:r>
              <a:rPr lang="zh-CN" altLang="en-US" sz="1800" b="0" i="0" u="none" strike="noStrike" baseline="0" dirty="0">
                <a:latin typeface="宋体" panose="02010600030101010101" pitchFamily="2" charset="-122"/>
                <a:ea typeface="宋体" panose="02010600030101010101" pitchFamily="2" charset="-122"/>
              </a:rPr>
              <a:t>表达式求值，如果表达式为真（或非零），执行循环一次；接着对</a:t>
            </a:r>
            <a:r>
              <a:rPr lang="en-US" altLang="zh-CN" sz="1800" b="0" i="0" u="none" strike="noStrike" baseline="0" dirty="0">
                <a:latin typeface="TimesNewRomanPSMT"/>
                <a:ea typeface="宋体" panose="02010600030101010101" pitchFamily="2" charset="-122"/>
              </a:rPr>
              <a:t>update</a:t>
            </a:r>
            <a:r>
              <a:rPr lang="zh-CN" altLang="en-US" sz="1800" b="0" i="0" u="none" strike="noStrike" baseline="0" dirty="0">
                <a:latin typeface="宋体" panose="02010600030101010101" pitchFamily="2" charset="-122"/>
                <a:ea typeface="宋体" panose="02010600030101010101" pitchFamily="2" charset="-122"/>
              </a:rPr>
              <a:t>表达式求值，并再次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检查</a:t>
            </a:r>
            <a:r>
              <a:rPr lang="en-US" altLang="zh-CN" sz="1800" b="0" i="0" u="none" strike="noStrike" baseline="0" dirty="0">
                <a:latin typeface="TimesNewRomanPSMT"/>
                <a:ea typeface="宋体" panose="02010600030101010101" pitchFamily="2" charset="-122"/>
              </a:rPr>
              <a:t>test</a:t>
            </a:r>
            <a:r>
              <a:rPr lang="zh-CN" altLang="en-US" sz="1800" b="0" i="0" u="none" strike="noStrike" baseline="0" dirty="0">
                <a:latin typeface="宋体" panose="02010600030101010101" pitchFamily="2" charset="-122"/>
                <a:ea typeface="宋体" panose="02010600030101010101" pitchFamily="2" charset="-122"/>
              </a:rPr>
              <a:t>表达式。</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语句是一种入口条件循环，即在执行循环之前就决定了是否执行循环。因此，</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环可能一次都不执行。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部分可以是一条简单语句或复合语句。</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6.5.1 </a:t>
            </a:r>
            <a:r>
              <a:rPr lang="zh-CN" altLang="en-US"/>
              <a:t>利用</a:t>
            </a:r>
            <a:r>
              <a:rPr lang="en-US" altLang="zh-CN" dirty="0"/>
              <a:t>for</a:t>
            </a:r>
            <a:r>
              <a:rPr lang="zh-CN" altLang="en-US" dirty="0"/>
              <a:t>的灵活性</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形式：</a:t>
            </a:r>
            <a:endParaRPr lang="zh-CN" altLang="en-US" sz="1800" b="1"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initialize;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update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statement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test</a:t>
            </a:r>
            <a:r>
              <a:rPr lang="zh-CN" altLang="en-US" sz="1800" b="0" i="0" u="none" strike="noStrike" baseline="0" dirty="0">
                <a:latin typeface="宋体" panose="02010600030101010101" pitchFamily="2" charset="-122"/>
                <a:ea typeface="宋体" panose="02010600030101010101" pitchFamily="2" charset="-122"/>
              </a:rPr>
              <a:t>为假或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之前，重复执行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pt-BR" altLang="zh-CN" sz="1800" b="0" i="0" u="none" strike="noStrike" baseline="0" dirty="0">
                <a:latin typeface="TimesNewRomanPSMT"/>
                <a:ea typeface="宋体" panose="02010600030101010101" pitchFamily="2" charset="-122"/>
              </a:rPr>
              <a:t>printf(" %d %d\n", n, 2 * n + 1);</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6.6 </a:t>
            </a:r>
            <a:r>
              <a:rPr lang="zh-CN" altLang="en-US" dirty="0"/>
              <a:t>其他赋值</a:t>
            </a:r>
            <a:r>
              <a:rPr lang="zh-CN" altLang="en-US"/>
              <a:t>运算符：</a:t>
            </a:r>
            <a:r>
              <a:rPr lang="en-US" altLang="zh-CN"/>
              <a:t>+=</a:t>
            </a:r>
            <a:r>
              <a:rPr lang="zh-CN" altLang="en-US"/>
              <a:t>、</a:t>
            </a:r>
            <a:r>
              <a:rPr lang="en-US" altLang="zh-CN" dirty="0"/>
              <a:t>-=</a:t>
            </a:r>
            <a:r>
              <a:rPr lang="zh-CN" altLang="en-US"/>
              <a:t>、*</a:t>
            </a:r>
            <a:r>
              <a:rPr lang="en-US" altLang="zh-CN"/>
              <a:t>=</a:t>
            </a:r>
            <a:r>
              <a:rPr lang="zh-CN" altLang="en-US"/>
              <a:t>、</a:t>
            </a:r>
            <a:r>
              <a:rPr lang="en-US" altLang="zh-CN"/>
              <a:t>/=</a:t>
            </a:r>
            <a:r>
              <a:rPr lang="zh-CN" altLang="en-US"/>
              <a:t>、</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有许多赋值运算符。最基本、最常用的是</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，它把右侧表达式的值赋给左侧的变量。其他赋值运算符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都用于更新变量，其用法都是左侧是一个变量名，右侧是一个表达式。赋给变量的新值是根据右侧表达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式的值调整后的值。确切的调整方案取决于具体的运算符。例如：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scores += 20</a:t>
            </a:r>
            <a:r>
              <a:rPr lang="zh-CN" altLang="en-US" sz="1800" b="0" i="0" u="none" strike="noStrike" baseline="0" dirty="0">
                <a:latin typeface="宋体" panose="02010600030101010101" pitchFamily="2" charset="-122"/>
                <a:ea typeface="宋体" panose="02010600030101010101" pitchFamily="2" charset="-122"/>
              </a:rPr>
              <a:t>　　　与　　　</a:t>
            </a:r>
            <a:r>
              <a:rPr lang="en-US" altLang="zh-CN" sz="1800" b="0" i="0" u="none" strike="noStrike" baseline="0" dirty="0">
                <a:latin typeface="TimesNewRomanPSMT"/>
                <a:ea typeface="宋体" panose="02010600030101010101" pitchFamily="2" charset="-122"/>
              </a:rPr>
              <a:t>scores = scores + 20</a:t>
            </a:r>
            <a:r>
              <a:rPr lang="zh-CN" altLang="en-US" sz="1800" b="0" i="0" u="none" strike="noStrike" baseline="0" dirty="0">
                <a:latin typeface="宋体" panose="02010600030101010101" pitchFamily="2" charset="-122"/>
                <a:ea typeface="宋体" panose="02010600030101010101" pitchFamily="2" charset="-122"/>
              </a:rPr>
              <a:t>　　　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dimes -= 2</a:t>
            </a:r>
            <a:r>
              <a:rPr lang="zh-CN" altLang="en-US" sz="1800" b="0" i="0" u="none" strike="noStrike" baseline="0" dirty="0">
                <a:latin typeface="宋体" panose="02010600030101010101" pitchFamily="2" charset="-122"/>
                <a:ea typeface="宋体" panose="02010600030101010101" pitchFamily="2" charset="-122"/>
              </a:rPr>
              <a:t>　　　　与　　　</a:t>
            </a:r>
            <a:r>
              <a:rPr lang="en-US" altLang="zh-CN" sz="1800" b="0" i="0" u="none" strike="noStrike" baseline="0" dirty="0">
                <a:latin typeface="TimesNewRomanPSMT"/>
                <a:ea typeface="宋体" panose="02010600030101010101" pitchFamily="2" charset="-122"/>
              </a:rPr>
              <a:t>dimes = dimes - 2</a:t>
            </a:r>
            <a:r>
              <a:rPr lang="zh-CN" altLang="en-US" sz="1800" b="0" i="0" u="none" strike="noStrike" baseline="0" dirty="0">
                <a:latin typeface="宋体" panose="02010600030101010101" pitchFamily="2" charset="-122"/>
                <a:ea typeface="宋体" panose="02010600030101010101" pitchFamily="2" charset="-122"/>
              </a:rPr>
              <a:t>　　　　　　　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bunnies *= 2</a:t>
            </a:r>
            <a:r>
              <a:rPr lang="zh-CN" altLang="en-US" sz="1800" b="0" i="0" u="none" strike="noStrike" baseline="0" dirty="0">
                <a:latin typeface="宋体" panose="02010600030101010101" pitchFamily="2" charset="-122"/>
                <a:ea typeface="宋体" panose="02010600030101010101" pitchFamily="2" charset="-122"/>
              </a:rPr>
              <a:t>　　 与　　 </a:t>
            </a:r>
            <a:r>
              <a:rPr lang="en-US" altLang="zh-CN" sz="1800" b="0" i="0" u="none" strike="noStrike" baseline="0" dirty="0">
                <a:latin typeface="TimesNewRomanPSMT"/>
                <a:ea typeface="宋体" panose="02010600030101010101" pitchFamily="2" charset="-122"/>
              </a:rPr>
              <a:t>bunnies = bunnies * 2</a:t>
            </a:r>
            <a:r>
              <a:rPr lang="zh-CN" altLang="en-US" sz="1800" b="0" i="0" u="none" strike="noStrike" baseline="0" dirty="0">
                <a:latin typeface="宋体" panose="02010600030101010101" pitchFamily="2" charset="-122"/>
                <a:ea typeface="宋体" panose="02010600030101010101" pitchFamily="2" charset="-122"/>
              </a:rPr>
              <a:t>　　　　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time /= 2.73</a:t>
            </a:r>
            <a:r>
              <a:rPr lang="zh-CN" altLang="en-US" sz="1800" b="0" i="0" u="none" strike="noStrike" baseline="0" dirty="0">
                <a:latin typeface="宋体" panose="02010600030101010101" pitchFamily="2" charset="-122"/>
                <a:ea typeface="宋体" panose="02010600030101010101" pitchFamily="2" charset="-122"/>
              </a:rPr>
              <a:t>　　　与　　　</a:t>
            </a:r>
            <a:r>
              <a:rPr lang="en-US" altLang="zh-CN" sz="1800" b="0" i="0" u="none" strike="noStrike" baseline="0" dirty="0">
                <a:latin typeface="TimesNewRomanPSMT"/>
                <a:ea typeface="宋体" panose="02010600030101010101" pitchFamily="2" charset="-122"/>
              </a:rPr>
              <a:t>time = time / 2.73</a:t>
            </a:r>
            <a:r>
              <a:rPr lang="zh-CN" altLang="en-US" sz="1800" b="0" i="0" u="none" strike="noStrike" baseline="0" dirty="0">
                <a:latin typeface="宋体" panose="02010600030101010101" pitchFamily="2" charset="-122"/>
                <a:ea typeface="宋体" panose="02010600030101010101" pitchFamily="2" charset="-122"/>
              </a:rPr>
              <a:t>　　　　相同</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reduce %= 3</a:t>
            </a:r>
            <a:r>
              <a:rPr lang="zh-CN" altLang="en-US" sz="1800" b="0" i="0" u="none" strike="noStrike" baseline="0" dirty="0">
                <a:latin typeface="宋体" panose="02010600030101010101" pitchFamily="2" charset="-122"/>
                <a:ea typeface="宋体" panose="02010600030101010101" pitchFamily="2" charset="-122"/>
              </a:rPr>
              <a:t>　　　 与　　　</a:t>
            </a:r>
            <a:r>
              <a:rPr lang="en-US" altLang="zh-CN" sz="1800" b="0" i="0" u="none" strike="noStrike" baseline="0" dirty="0">
                <a:latin typeface="TimesNewRomanPSMT"/>
                <a:ea typeface="宋体" panose="02010600030101010101" pitchFamily="2" charset="-122"/>
              </a:rPr>
              <a:t>reduce = reduce % 3</a:t>
            </a:r>
            <a:r>
              <a:rPr lang="zh-CN" altLang="en-US" sz="1800" b="0" i="0" u="none" strike="noStrike" baseline="0" dirty="0">
                <a:latin typeface="宋体" panose="02010600030101010101" pitchFamily="2" charset="-122"/>
                <a:ea typeface="宋体" panose="02010600030101010101" pitchFamily="2" charset="-122"/>
              </a:rPr>
              <a:t>　　　 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6.6 </a:t>
            </a:r>
            <a:r>
              <a:rPr lang="zh-CN" altLang="en-US" dirty="0"/>
              <a:t>其他赋值</a:t>
            </a:r>
            <a:r>
              <a:rPr lang="zh-CN" altLang="en-US"/>
              <a:t>运算符：</a:t>
            </a:r>
            <a:r>
              <a:rPr lang="en-US" altLang="zh-CN"/>
              <a:t>+=</a:t>
            </a:r>
            <a:r>
              <a:rPr lang="zh-CN" altLang="en-US"/>
              <a:t>、</a:t>
            </a:r>
            <a:r>
              <a:rPr lang="en-US" altLang="zh-CN" dirty="0"/>
              <a:t>-=</a:t>
            </a:r>
            <a:r>
              <a:rPr lang="zh-CN" altLang="en-US"/>
              <a:t>、*</a:t>
            </a:r>
            <a:r>
              <a:rPr lang="en-US" altLang="zh-CN"/>
              <a:t>=</a:t>
            </a:r>
            <a:r>
              <a:rPr lang="zh-CN" altLang="en-US"/>
              <a:t>、</a:t>
            </a:r>
            <a:r>
              <a:rPr lang="en-US" altLang="zh-CN"/>
              <a:t>/=</a:t>
            </a:r>
            <a:r>
              <a:rPr lang="zh-CN" altLang="en-US"/>
              <a:t>、</a:t>
            </a:r>
            <a:r>
              <a:rPr lang="en-US" altLang="zh-CN" dirty="0"/>
              <a:t>%=</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上述所列的运算符右侧都使用了简单的数，还可以使用更复杂的表达式，例如：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s-ES" altLang="zh-CN" sz="1800" b="0" i="0" u="none" strike="noStrike" baseline="0" dirty="0">
                <a:latin typeface="TimesNewRomanPSMT"/>
              </a:rPr>
              <a:t>x *= 3 * y + 12 </a:t>
            </a:r>
            <a:r>
              <a:rPr lang="zh-CN" altLang="es-ES" sz="1800" b="0" i="0" u="none" strike="noStrike" baseline="0" dirty="0">
                <a:latin typeface="宋体" panose="02010600030101010101" pitchFamily="2" charset="-122"/>
                <a:ea typeface="宋体" panose="02010600030101010101" pitchFamily="2" charset="-122"/>
              </a:rPr>
              <a:t>与 </a:t>
            </a:r>
            <a:r>
              <a:rPr lang="es-ES" altLang="zh-CN" sz="1800" b="0" i="0" u="none" strike="noStrike" baseline="0" dirty="0">
                <a:latin typeface="TimesNewRomanPSMT"/>
                <a:ea typeface="宋体" panose="02010600030101010101" pitchFamily="2" charset="-122"/>
              </a:rPr>
              <a:t>x = x * (3 * y + 12) </a:t>
            </a:r>
            <a:r>
              <a:rPr lang="zh-CN" altLang="es-ES" sz="1800" b="0" i="0" u="none" strike="noStrike" baseline="0" dirty="0">
                <a:latin typeface="宋体" panose="02010600030101010101" pitchFamily="2" charset="-122"/>
                <a:ea typeface="宋体" panose="02010600030101010101" pitchFamily="2" charset="-122"/>
              </a:rPr>
              <a:t>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以上提到的赋值运算符与</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的优先级相同，即比</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优先级低。上面最后一个例子也反映了赋值运算符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的优先级，</a:t>
            </a:r>
            <a:r>
              <a:rPr lang="en-US" altLang="zh-CN" sz="1800" b="0" i="0" u="none" strike="noStrike" baseline="0" dirty="0">
                <a:latin typeface="TimesNewRomanPSMT"/>
                <a:ea typeface="宋体" panose="02010600030101010101" pitchFamily="2" charset="-122"/>
              </a:rPr>
              <a:t>3 * y</a:t>
            </a:r>
            <a:r>
              <a:rPr lang="zh-CN" altLang="en-US" sz="1800" b="0" i="0" u="none" strike="noStrike" baseline="0" dirty="0">
                <a:latin typeface="宋体" panose="02010600030101010101" pitchFamily="2" charset="-122"/>
                <a:ea typeface="宋体" panose="02010600030101010101" pitchFamily="2" charset="-122"/>
              </a:rPr>
              <a:t>先与</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相加，再把计算结果与</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相乘，最后再把乘积赋给</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并非一定要使用这些组合形式的赋值运算符。但是，它们</a:t>
            </a:r>
            <a:r>
              <a:rPr lang="zh-CN" altLang="en-US" sz="1800" b="0" i="0" u="none" strike="noStrike" baseline="0" dirty="0">
                <a:solidFill>
                  <a:srgbClr val="FF0000"/>
                </a:solidFill>
                <a:latin typeface="宋体" panose="02010600030101010101" pitchFamily="2" charset="-122"/>
                <a:ea typeface="宋体" panose="02010600030101010101" pitchFamily="2" charset="-122"/>
              </a:rPr>
              <a:t>让代码更紧凑</a:t>
            </a:r>
            <a:r>
              <a:rPr lang="zh-CN" altLang="en-US" sz="1800" b="0" i="0" u="none" strike="noStrike" baseline="0" dirty="0">
                <a:latin typeface="宋体" panose="02010600030101010101" pitchFamily="2" charset="-122"/>
                <a:ea typeface="宋体" panose="02010600030101010101" pitchFamily="2" charset="-122"/>
              </a:rPr>
              <a:t>，而且与一般形式相比，组合形</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式的赋值运算符生成的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机器代码更高效</a:t>
            </a:r>
            <a:r>
              <a:rPr lang="zh-CN" altLang="en-US" sz="1800" b="0" i="0" u="none" strike="noStrike" baseline="0" dirty="0">
                <a:latin typeface="宋体" panose="02010600030101010101" pitchFamily="2" charset="-122"/>
                <a:ea typeface="宋体" panose="02010600030101010101" pitchFamily="2" charset="-122"/>
              </a:rPr>
              <a:t>。当需要在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循环中塞进一些复杂的表达式时，这些组合的赋值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运算符特别有用。</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逗号运算符</a:t>
            </a:r>
            <a:r>
              <a:rPr lang="zh-CN" altLang="en-US" sz="1800" b="0" i="0" u="none" strike="noStrike" baseline="0" dirty="0">
                <a:latin typeface="宋体" panose="02010600030101010101" pitchFamily="2" charset="-122"/>
                <a:ea typeface="宋体" panose="02010600030101010101" pitchFamily="2" charset="-122"/>
              </a:rPr>
              <a:t>扩展了</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循环的灵活性，以便在循环头中包含更多的表达式。例如，程序清单</a:t>
            </a:r>
            <a:r>
              <a:rPr lang="en-US" altLang="zh-CN" sz="1800" b="0" i="0" u="none" strike="noStrike" baseline="0" dirty="0">
                <a:latin typeface="TimesNewRomanPSMT"/>
                <a:ea typeface="宋体" panose="02010600030101010101" pitchFamily="2" charset="-122"/>
              </a:rPr>
              <a:t>6.13</a:t>
            </a:r>
            <a:r>
              <a:rPr lang="zh-CN" altLang="en-US" sz="1800" b="0" i="0" u="none" strike="noStrike" baseline="0" dirty="0">
                <a:latin typeface="宋体" panose="02010600030101010101" pitchFamily="2" charset="-122"/>
                <a:ea typeface="宋体" panose="02010600030101010101" pitchFamily="2" charset="-122"/>
              </a:rPr>
              <a:t>演示了一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个打印一类邮件资费（</a:t>
            </a:r>
            <a:r>
              <a:rPr lang="en-US" altLang="zh-CN" sz="1800" b="0" i="0" u="none" strike="noStrike" baseline="0" dirty="0">
                <a:latin typeface="TimesNewRomanPSMT"/>
                <a:ea typeface="宋体" panose="02010600030101010101" pitchFamily="2" charset="-122"/>
              </a:rPr>
              <a:t>first-class postage rate</a:t>
            </a:r>
            <a:r>
              <a:rPr lang="zh-CN" altLang="en-US" sz="1800" b="0" i="0" u="none" strike="noStrike" baseline="0" dirty="0">
                <a:latin typeface="宋体" panose="02010600030101010101" pitchFamily="2" charset="-122"/>
                <a:ea typeface="宋体" panose="02010600030101010101" pitchFamily="2" charset="-122"/>
              </a:rPr>
              <a:t>）的程序（在撰写本书时，邮资为首重</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美分</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盎司，续重</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美分</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盎司，可以在互联网上查看当前邮资）。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fontScale="90000"/>
          </a:bodyPr>
          <a:lstStyle/>
          <a:p>
            <a:pPr algn="l"/>
            <a:r>
              <a:rPr lang="en-US" altLang="zh-CN" sz="1800" b="0" i="0" u="none" strike="noStrike" baseline="0" dirty="0">
                <a:latin typeface="TimesNewRomanPSMT"/>
              </a:rPr>
              <a:t>程序清单6.13 postage.c程序 </a:t>
            </a:r>
            <a:endParaRPr lang="en-US" altLang="zh-CN" sz="1800" b="0" i="0" u="none" strike="noStrike" baseline="0" dirty="0">
              <a:latin typeface="TimesNewRomanPSMT"/>
            </a:endParaRPr>
          </a:p>
          <a:p>
            <a:pPr algn="l"/>
            <a:r>
              <a:rPr lang="en-US" altLang="zh-CN" sz="1800" b="0" i="0" u="none" strike="noStrike" baseline="0" dirty="0">
                <a:latin typeface="TimesNewRomanPSMT"/>
              </a:rPr>
              <a:t>// postage.c -- 一类邮资</a:t>
            </a:r>
            <a:endParaRPr lang="en-US" altLang="zh-CN" sz="1800" b="0" i="0" u="none" strike="noStrike" baseline="0" dirty="0">
              <a:latin typeface="TimesNewRomanPSMT"/>
            </a:endParaRPr>
          </a:p>
          <a:p>
            <a:pPr algn="l"/>
            <a:r>
              <a:rPr lang="en-US" altLang="zh-CN" sz="1800" b="0" i="0" u="none" strike="noStrike" baseline="0" dirty="0">
                <a:latin typeface="TimesNewRomanPSMT"/>
              </a:rPr>
              <a:t> #include &lt;stdio.h&gt;</a:t>
            </a:r>
            <a:endParaRPr lang="en-US" altLang="zh-CN" sz="1800" b="0" i="0" u="none" strike="noStrike" baseline="0" dirty="0">
              <a:latin typeface="TimesNewRomanPSMT"/>
            </a:endParaRPr>
          </a:p>
          <a:p>
            <a:pPr algn="l"/>
            <a:r>
              <a:rPr lang="en-US" altLang="zh-CN" sz="1800" b="0" i="0" u="none" strike="noStrike" baseline="0" dirty="0">
                <a:latin typeface="TimesNewRomanPSMT"/>
              </a:rPr>
              <a:t> int main(void)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int FIRST_OZ = 46; // 2013邮资</a:t>
            </a:r>
            <a:endParaRPr lang="en-US" altLang="zh-CN" sz="1800" b="0" i="0" u="none" strike="noStrike" baseline="0" dirty="0">
              <a:latin typeface="TimesNewRomanPSMT"/>
            </a:endParaRPr>
          </a:p>
          <a:p>
            <a:pPr algn="l"/>
            <a:r>
              <a:rPr lang="en-US" altLang="zh-CN" sz="1800" b="0" i="0" u="none" strike="noStrike" baseline="0" dirty="0">
                <a:latin typeface="TimesNewRomanPSMT"/>
              </a:rPr>
              <a:t>	 const int NEXT_OZ = 20; // 2013邮资</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FIRST_OZ;</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　</a:t>
            </a:r>
            <a:r>
              <a:rPr lang="en-US" altLang="zh-CN" dirty="0">
                <a:latin typeface="TimesNewRomanPSMT"/>
                <a:sym typeface="+mn-ea"/>
              </a:rPr>
              <a:t>ounces++,cost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a:t>
            </a:r>
            <a:r>
              <a:rPr lang="en-US" altLang="zh-CN" dirty="0">
                <a:latin typeface="TimesNewRomanPSMT"/>
                <a:ea typeface="宋体" panose="02010600030101010101" pitchFamily="2" charset="-122"/>
                <a:sym typeface="+mn-ea"/>
              </a:rPr>
              <a:t>NEXT_OZ)</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printf</a:t>
            </a:r>
            <a:r>
              <a:rPr lang="en-US" altLang="zh-CN" sz="1800" b="0" i="0" u="none" strike="noStrike" baseline="0" dirty="0">
                <a:latin typeface="TimesNewRomanPSMT"/>
              </a:rPr>
              <a:t>("%5d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$%4.2f\n",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该程序的前</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行输出如下：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ounces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cost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$0.46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$0.66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$0.86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$1.06</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该程序在初始化表达式和更新表达式中使用了逗号运算符。初始化表达式中的逗号使</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都进</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行了初始化，更新表达式中的逗号使每次迭代</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NEXT_Z</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）。绝大多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数计算都在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循环头中进行（见图</a:t>
            </a:r>
            <a:r>
              <a:rPr lang="en-US" altLang="zh-CN" sz="1800" b="0" i="0" u="none" strike="noStrike" baseline="0" dirty="0">
                <a:latin typeface="TimesNewRomanPSMT"/>
                <a:ea typeface="宋体" panose="02010600030101010101" pitchFamily="2" charset="-122"/>
              </a:rPr>
              <a:t>6.4</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490199" y="2929630"/>
            <a:ext cx="5211601" cy="3397192"/>
          </a:xfrm>
          <a:prstGeom prst="rect">
            <a:avLst/>
          </a:prstGeom>
        </p:spPr>
      </p:pic>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逗号运算符并不局限于在</a:t>
            </a:r>
            <a:r>
              <a:rPr lang="en-US" altLang="zh-CN" sz="1800" b="0" i="0" u="none" strike="noStrike" baseline="0" dirty="0">
                <a:solidFill>
                  <a:srgbClr val="FF0000"/>
                </a:solidFill>
                <a:latin typeface="TimesNewRomanPSMT"/>
                <a:ea typeface="宋体" panose="02010600030101010101" pitchFamily="2" charset="-122"/>
              </a:rPr>
              <a:t>for</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循环中使用，但是这是它最常用的地方</a:t>
            </a:r>
            <a:r>
              <a:rPr lang="zh-CN" altLang="en-US" sz="1800" b="0" i="0" u="none" strike="noStrike" baseline="0" dirty="0">
                <a:latin typeface="宋体" panose="02010600030101010101" pitchFamily="2" charset="-122"/>
                <a:ea typeface="宋体" panose="02010600030101010101" pitchFamily="2" charset="-122"/>
              </a:rPr>
              <a:t>。逗号运算符有两个其他性质。首先，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它保证了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被它分隔的表达式从左往右求值</a:t>
            </a:r>
            <a:r>
              <a:rPr lang="zh-CN" altLang="en-US" sz="1800" b="0" i="0" u="none" strike="noStrike" baseline="0" dirty="0">
                <a:latin typeface="宋体" panose="02010600030101010101" pitchFamily="2" charset="-122"/>
                <a:ea typeface="宋体" panose="02010600030101010101" pitchFamily="2" charset="-122"/>
              </a:rPr>
              <a:t>（换言之，逗号是一个序列点，所以逗号左侧项的所有副作用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都在程序执行逗号右侧项之前发生）。因此，</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之前被初始化。在该例中，顺序并不重要，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但是如果</a:t>
            </a:r>
            <a:r>
              <a:rPr lang="en-US" altLang="zh-CN" sz="1800" b="0" i="0" u="none" strike="noStrike" baseline="0" dirty="0">
                <a:latin typeface="TimesNewRomanPSMT"/>
                <a:ea typeface="宋体" panose="02010600030101010101" pitchFamily="2" charset="-122"/>
              </a:rPr>
              <a:t>cost</a:t>
            </a:r>
            <a:r>
              <a:rPr lang="zh-CN" altLang="en-US" sz="1800" b="0" i="0" u="none" strike="noStrike" baseline="0" dirty="0">
                <a:latin typeface="宋体" panose="02010600030101010101" pitchFamily="2" charset="-122"/>
                <a:ea typeface="宋体" panose="02010600030101010101" pitchFamily="2" charset="-122"/>
              </a:rPr>
              <a:t>的表达式中包含了</a:t>
            </a:r>
            <a:r>
              <a:rPr lang="en-US" altLang="zh-CN" sz="1800" b="0" i="0" u="none" strike="noStrike" baseline="0" dirty="0">
                <a:latin typeface="TimesNewRomanPSMT"/>
                <a:ea typeface="宋体" panose="02010600030101010101" pitchFamily="2" charset="-122"/>
              </a:rPr>
              <a:t>ounces</a:t>
            </a:r>
            <a:r>
              <a:rPr lang="zh-CN" altLang="en-US" sz="1800" b="0" i="0" u="none" strike="noStrike" baseline="0" dirty="0">
                <a:latin typeface="宋体" panose="02010600030101010101" pitchFamily="2" charset="-122"/>
                <a:ea typeface="宋体" panose="02010600030101010101" pitchFamily="2" charset="-122"/>
              </a:rPr>
              <a:t>时，顺序就很重要。例如，假设有下面的表达式：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ounces++, cost = ounces * FIRST_OZ</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在该表达式中，先递增</a:t>
            </a:r>
            <a:r>
              <a:rPr lang="en-US" altLang="zh-CN" sz="1800" b="0" i="0" u="none" strike="noStrike" baseline="0" dirty="0">
                <a:latin typeface="TimesNewRomanPSMT"/>
                <a:ea typeface="宋体" panose="02010600030101010101" pitchFamily="2" charset="-122"/>
              </a:rPr>
              <a:t>ounce</a:t>
            </a:r>
            <a:r>
              <a:rPr lang="zh-CN" altLang="en-US" sz="1800" b="0" i="0" u="none" strike="noStrike" baseline="0" dirty="0">
                <a:latin typeface="宋体" panose="02010600030101010101" pitchFamily="2" charset="-122"/>
                <a:ea typeface="宋体" panose="02010600030101010101" pitchFamily="2" charset="-122"/>
              </a:rPr>
              <a:t>，然后在第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个子表达式中使用</a:t>
            </a:r>
            <a:r>
              <a:rPr lang="en-US" altLang="zh-CN" sz="1800" b="0" i="0" u="none" strike="noStrike" baseline="0" dirty="0">
                <a:latin typeface="TimesNewRomanPSMT"/>
                <a:ea typeface="宋体" panose="02010600030101010101" pitchFamily="2" charset="-122"/>
              </a:rPr>
              <a:t>ounce</a:t>
            </a:r>
            <a:r>
              <a:rPr lang="zh-CN" altLang="en-US" sz="1800" b="0" i="0" u="none" strike="noStrike" baseline="0" dirty="0">
                <a:latin typeface="宋体" panose="02010600030101010101" pitchFamily="2" charset="-122"/>
                <a:ea typeface="宋体" panose="02010600030101010101" pitchFamily="2" charset="-122"/>
              </a:rPr>
              <a:t>的新值。作为序列点的逗号保证了左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侧子表达式的副作用在对右侧子表达式求值之前发生。</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Microsoft Visual Studio</a:t>
            </a:r>
            <a:r>
              <a:rPr lang="zh-CN" altLang="en-US" dirty="0"/>
              <a:t>和</a:t>
            </a:r>
            <a:r>
              <a:rPr lang="en-US" altLang="zh-CN" dirty="0"/>
              <a:t>C</a:t>
            </a:r>
            <a:r>
              <a:rPr lang="zh-CN" altLang="en-US" dirty="0"/>
              <a:t>标准</a:t>
            </a:r>
            <a:endParaRPr lang="zh-CN" altLang="en-US" dirty="0"/>
          </a:p>
          <a:p>
            <a:endParaRPr lang="en-US" altLang="zh-CN" dirty="0"/>
          </a:p>
          <a:p>
            <a:r>
              <a:rPr lang="zh-CN" altLang="en-US" dirty="0"/>
              <a:t>在</a:t>
            </a:r>
            <a:r>
              <a:rPr lang="en-US" altLang="zh-CN" dirty="0"/>
              <a:t>Windows</a:t>
            </a:r>
            <a:r>
              <a:rPr lang="zh-CN" altLang="en-US" dirty="0"/>
              <a:t>软件开发中，</a:t>
            </a:r>
            <a:r>
              <a:rPr lang="en-US" altLang="zh-CN" dirty="0"/>
              <a:t>Microsoft Visual Studio</a:t>
            </a:r>
            <a:r>
              <a:rPr lang="zh-CN" altLang="en-US" dirty="0"/>
              <a:t>及其免费版本</a:t>
            </a:r>
            <a:r>
              <a:rPr lang="en-US" altLang="zh-CN" dirty="0" err="1"/>
              <a:t>MicrosoftVisual</a:t>
            </a:r>
            <a:r>
              <a:rPr lang="en-US" altLang="zh-CN" dirty="0"/>
              <a:t> Studio Express</a:t>
            </a:r>
            <a:r>
              <a:rPr lang="zh-CN" altLang="en-US" dirty="0"/>
              <a:t>都久</a:t>
            </a:r>
            <a:endParaRPr lang="en-US" altLang="zh-CN" dirty="0"/>
          </a:p>
          <a:p>
            <a:r>
              <a:rPr lang="zh-CN" altLang="en-US" dirty="0"/>
              <a:t>负盛名，它们与</a:t>
            </a:r>
            <a:r>
              <a:rPr lang="en-US" altLang="zh-CN" dirty="0"/>
              <a:t>C</a:t>
            </a:r>
            <a:r>
              <a:rPr lang="zh-CN" altLang="en-US" dirty="0"/>
              <a:t>标准的关系也很重要。然而，微软鼓励程序员从</a:t>
            </a:r>
            <a:r>
              <a:rPr lang="en-US" altLang="zh-CN" dirty="0"/>
              <a:t>C</a:t>
            </a:r>
            <a:r>
              <a:rPr lang="zh-CN" altLang="en-US" dirty="0"/>
              <a:t>转向</a:t>
            </a:r>
            <a:r>
              <a:rPr lang="en-US" altLang="zh-CN" dirty="0"/>
              <a:t>C++</a:t>
            </a:r>
            <a:r>
              <a:rPr lang="zh-CN" altLang="en-US" dirty="0"/>
              <a:t>和</a:t>
            </a:r>
            <a:r>
              <a:rPr lang="en-US" altLang="zh-CN" dirty="0"/>
              <a:t>C#</a:t>
            </a:r>
            <a:r>
              <a:rPr lang="zh-CN" altLang="en-US" dirty="0"/>
              <a:t>。虽然</a:t>
            </a:r>
            <a:r>
              <a:rPr lang="en-US" altLang="zh-CN" dirty="0"/>
              <a:t>Visual Studio</a:t>
            </a:r>
            <a:r>
              <a:rPr lang="zh-CN" altLang="en-US" dirty="0"/>
              <a:t>支</a:t>
            </a:r>
            <a:endParaRPr lang="en-US" altLang="zh-CN" dirty="0"/>
          </a:p>
          <a:p>
            <a:r>
              <a:rPr lang="zh-CN" altLang="en-US" dirty="0"/>
              <a:t>持</a:t>
            </a:r>
            <a:r>
              <a:rPr lang="en-US" altLang="zh-CN" dirty="0"/>
              <a:t>C89/90</a:t>
            </a:r>
            <a:r>
              <a:rPr lang="zh-CN" altLang="en-US" dirty="0"/>
              <a:t>，但是到目前为止，它只选择性地支持那些在</a:t>
            </a:r>
            <a:r>
              <a:rPr lang="en-US" altLang="zh-CN" dirty="0"/>
              <a:t>C++</a:t>
            </a:r>
            <a:r>
              <a:rPr lang="zh-CN" altLang="en-US" dirty="0"/>
              <a:t>新特性中能找到的</a:t>
            </a:r>
            <a:r>
              <a:rPr lang="en-US" altLang="zh-CN" dirty="0"/>
              <a:t>C</a:t>
            </a:r>
            <a:r>
              <a:rPr lang="zh-CN" altLang="en-US" dirty="0"/>
              <a:t>标准（如，</a:t>
            </a:r>
            <a:r>
              <a:rPr lang="en-US" altLang="zh-CN" dirty="0"/>
              <a:t>long </a:t>
            </a:r>
            <a:r>
              <a:rPr lang="en-US" altLang="zh-CN" dirty="0" err="1"/>
              <a:t>long</a:t>
            </a:r>
            <a:r>
              <a:rPr lang="zh-CN" altLang="en-US" dirty="0"/>
              <a:t>类</a:t>
            </a:r>
            <a:endParaRPr lang="en-US" altLang="zh-CN" dirty="0"/>
          </a:p>
          <a:p>
            <a:r>
              <a:rPr lang="zh-CN" altLang="en-US" dirty="0"/>
              <a:t>型）。而且，自</a:t>
            </a:r>
            <a:r>
              <a:rPr lang="en-US" altLang="zh-CN" dirty="0"/>
              <a:t>2012</a:t>
            </a:r>
            <a:r>
              <a:rPr lang="zh-CN" altLang="en-US" dirty="0"/>
              <a:t>版本起，</a:t>
            </a:r>
            <a:r>
              <a:rPr lang="en-US" altLang="zh-CN" dirty="0"/>
              <a:t>Visual Studio</a:t>
            </a:r>
            <a:r>
              <a:rPr lang="zh-CN" altLang="en-US" dirty="0"/>
              <a:t>不再把</a:t>
            </a:r>
            <a:r>
              <a:rPr lang="en-US" altLang="zh-CN" dirty="0"/>
              <a:t>C</a:t>
            </a:r>
            <a:r>
              <a:rPr lang="zh-CN" altLang="en-US" dirty="0"/>
              <a:t>作为项目类型的选项。尽管如此，本书中的绝大多</a:t>
            </a:r>
            <a:endParaRPr lang="en-US" altLang="zh-CN" dirty="0"/>
          </a:p>
          <a:p>
            <a:r>
              <a:rPr lang="zh-CN" altLang="en-US" dirty="0"/>
              <a:t>数程序仍可用</a:t>
            </a:r>
            <a:r>
              <a:rPr lang="en-US" altLang="zh-CN" dirty="0"/>
              <a:t>Visual Studio</a:t>
            </a:r>
            <a:r>
              <a:rPr lang="zh-CN" altLang="en-US" dirty="0"/>
              <a:t>来编译。在新建项目时，选择</a:t>
            </a:r>
            <a:r>
              <a:rPr lang="en-US" altLang="zh-CN" dirty="0"/>
              <a:t>C++</a:t>
            </a:r>
            <a:r>
              <a:rPr lang="zh-CN" altLang="en-US" dirty="0"/>
              <a:t>选项，然后选择</a:t>
            </a:r>
            <a:r>
              <a:rPr lang="en-US" altLang="zh-CN" dirty="0"/>
              <a:t>【Win32</a:t>
            </a:r>
            <a:r>
              <a:rPr lang="zh-CN" altLang="en-US" dirty="0"/>
              <a:t>控制台应用程</a:t>
            </a:r>
            <a:endParaRPr lang="en-US" altLang="zh-CN" dirty="0"/>
          </a:p>
          <a:p>
            <a:r>
              <a:rPr lang="zh-CN" altLang="en-US" dirty="0"/>
              <a:t>序</a:t>
            </a:r>
            <a:r>
              <a:rPr lang="en-US" altLang="zh-CN" dirty="0"/>
              <a:t>】</a:t>
            </a:r>
            <a:r>
              <a:rPr lang="zh-CN" altLang="en-US" dirty="0"/>
              <a:t>，在应用设置中选择</a:t>
            </a:r>
            <a:r>
              <a:rPr lang="en-US" altLang="zh-CN" dirty="0"/>
              <a:t>【</a:t>
            </a:r>
            <a:r>
              <a:rPr lang="zh-CN" altLang="en-US" dirty="0"/>
              <a:t>空项目</a:t>
            </a:r>
            <a:r>
              <a:rPr lang="en-US" altLang="zh-CN" dirty="0"/>
              <a:t>】</a:t>
            </a:r>
            <a:r>
              <a:rPr lang="zh-CN" altLang="en-US" dirty="0"/>
              <a:t>。几乎所有的</a:t>
            </a:r>
            <a:r>
              <a:rPr lang="en-US" altLang="zh-CN" dirty="0"/>
              <a:t>C</a:t>
            </a:r>
            <a:r>
              <a:rPr lang="zh-CN" altLang="en-US" dirty="0"/>
              <a:t>程序都能与</a:t>
            </a:r>
            <a:r>
              <a:rPr lang="en-US" altLang="zh-CN" dirty="0"/>
              <a:t>C++</a:t>
            </a:r>
            <a:r>
              <a:rPr lang="zh-CN" altLang="en-US" dirty="0"/>
              <a:t>程序兼容。所以，本书中的绝大多数</a:t>
            </a:r>
            <a:endParaRPr lang="en-US" altLang="zh-CN" dirty="0"/>
          </a:p>
          <a:p>
            <a:r>
              <a:rPr lang="en-US" altLang="zh-CN" dirty="0"/>
              <a:t>C</a:t>
            </a:r>
            <a:r>
              <a:rPr lang="zh-CN" altLang="en-US" dirty="0"/>
              <a:t>程序都可作为</a:t>
            </a:r>
            <a:r>
              <a:rPr lang="en-US" altLang="zh-CN" dirty="0"/>
              <a:t>C++</a:t>
            </a:r>
            <a:r>
              <a:rPr lang="zh-CN" altLang="en-US" dirty="0"/>
              <a:t>程序运行。或者，在选择</a:t>
            </a:r>
            <a:r>
              <a:rPr lang="en-US" altLang="zh-CN" dirty="0"/>
              <a:t>C++</a:t>
            </a:r>
            <a:r>
              <a:rPr lang="zh-CN" altLang="en-US" dirty="0"/>
              <a:t>选项后，将默认的源文件扩展名</a:t>
            </a:r>
            <a:r>
              <a:rPr lang="en-US" altLang="zh-CN" dirty="0"/>
              <a:t>.</a:t>
            </a:r>
            <a:r>
              <a:rPr lang="en-US" altLang="zh-CN" dirty="0" err="1"/>
              <a:t>cpp</a:t>
            </a:r>
            <a:r>
              <a:rPr lang="zh-CN" altLang="en-US" dirty="0"/>
              <a:t>替换成</a:t>
            </a:r>
            <a:r>
              <a:rPr lang="en-US" altLang="zh-CN" dirty="0"/>
              <a:t>.c</a:t>
            </a:r>
            <a:r>
              <a:rPr lang="zh-CN" altLang="en-US" dirty="0"/>
              <a:t>，编译器</a:t>
            </a:r>
            <a:endParaRPr lang="en-US" altLang="zh-CN" dirty="0"/>
          </a:p>
          <a:p>
            <a:r>
              <a:rPr lang="zh-CN" altLang="en-US" dirty="0"/>
              <a:t>便会使用</a:t>
            </a:r>
            <a:r>
              <a:rPr lang="en-US" altLang="zh-CN" dirty="0"/>
              <a:t>C</a:t>
            </a:r>
            <a:r>
              <a:rPr lang="zh-CN" altLang="en-US" dirty="0"/>
              <a:t>语言的规则代替</a:t>
            </a:r>
            <a:r>
              <a:rPr lang="en-US" altLang="zh-CN" dirty="0"/>
              <a:t>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1.8.6 </a:t>
            </a:r>
            <a:r>
              <a:rPr lang="zh-CN" altLang="en-US" dirty="0"/>
              <a:t>集成开发环境（</a:t>
            </a:r>
            <a:r>
              <a:rPr lang="en-US" altLang="zh-CN" dirty="0"/>
              <a:t>Windows</a:t>
            </a:r>
            <a:r>
              <a:rPr lang="zh-CN" altLang="en-US" dirty="0"/>
              <a:t>）</a:t>
            </a:r>
            <a:endParaRPr lang="zh-CN" altLang="en-US" dirty="0"/>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其次，</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整个逗号表达式的值是右侧项的值</a:t>
            </a:r>
            <a:r>
              <a:rPr lang="zh-CN" altLang="en-US" sz="1800" b="0" i="0" u="none" strike="noStrike" baseline="0" dirty="0">
                <a:latin typeface="宋体" panose="02010600030101010101" pitchFamily="2" charset="-122"/>
                <a:ea typeface="宋体" panose="02010600030101010101" pitchFamily="2" charset="-122"/>
              </a:rPr>
              <a:t>。例如，下面语句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x = (y = 3, (z = ++y + 2) + 5);</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的效果是：先把</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，递增</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，然后把</a:t>
            </a:r>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加</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之和（</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a:latin typeface="TimesNewRomanPSMT"/>
                <a:ea typeface="宋体" panose="02010600030101010101" pitchFamily="2" charset="-122"/>
              </a:rPr>
              <a:t>z</a:t>
            </a:r>
            <a:r>
              <a:rPr lang="zh-CN" altLang="en-US" sz="1800" b="0" i="0" u="none" strike="noStrike" baseline="0" dirty="0">
                <a:latin typeface="宋体" panose="02010600030101010101" pitchFamily="2" charset="-122"/>
                <a:ea typeface="宋体" panose="02010600030101010101" pitchFamily="2" charset="-122"/>
              </a:rPr>
              <a:t>，接着加上</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，最后把结果</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赋给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至于为什么有人编写这样的代码，在此不做评价</a:t>
            </a:r>
            <a:r>
              <a:rPr lang="zh-CN" altLang="en-US" sz="1800" b="0" i="0" u="none" strike="noStrike" baseline="0" dirty="0">
                <a:latin typeface="宋体" panose="02010600030101010101" pitchFamily="2" charset="-122"/>
                <a:ea typeface="宋体" panose="02010600030101010101" pitchFamily="2" charset="-122"/>
              </a:rPr>
              <a:t>。另一方面，假设在写数字时不小心输入了逗号：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houseprice</a:t>
            </a:r>
            <a:r>
              <a:rPr lang="en-US" altLang="zh-CN" sz="1800" b="0" i="0" u="none" strike="noStrike" baseline="0" dirty="0">
                <a:latin typeface="TimesNewRomanPSMT"/>
              </a:rPr>
              <a:t> = 249,500;</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这不是语法错误，</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编译器会将其解释为一个逗号表达式，即</a:t>
            </a:r>
            <a:r>
              <a:rPr lang="en-US" altLang="zh-CN" sz="1800" b="0" i="0" u="none" strike="noStrike" baseline="0" dirty="0" err="1">
                <a:latin typeface="TimesNewRomanPSMT"/>
                <a:ea typeface="宋体" panose="02010600030101010101" pitchFamily="2" charset="-122"/>
              </a:rPr>
              <a:t>houseprice</a:t>
            </a:r>
            <a:r>
              <a:rPr lang="en-US" altLang="zh-CN" sz="1800" b="0" i="0" u="none" strike="noStrike" baseline="0" dirty="0">
                <a:latin typeface="TimesNewRomanPSMT"/>
                <a:ea typeface="宋体" panose="02010600030101010101" pitchFamily="2" charset="-122"/>
              </a:rPr>
              <a:t> = 249 </a:t>
            </a:r>
            <a:r>
              <a:rPr lang="zh-CN" altLang="en-US" sz="1800" b="0" i="0" u="none" strike="noStrike" baseline="0" dirty="0">
                <a:latin typeface="宋体" panose="02010600030101010101" pitchFamily="2" charset="-122"/>
                <a:ea typeface="宋体" panose="02010600030101010101" pitchFamily="2" charset="-122"/>
              </a:rPr>
              <a:t>是逗号左侧的子表达式，</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500 </a:t>
            </a:r>
            <a:r>
              <a:rPr lang="zh-CN" altLang="en-US" sz="1800" b="0" i="0" u="none" strike="noStrike" baseline="0" dirty="0">
                <a:latin typeface="宋体" panose="02010600030101010101" pitchFamily="2" charset="-122"/>
                <a:ea typeface="宋体" panose="02010600030101010101" pitchFamily="2" charset="-122"/>
              </a:rPr>
              <a:t>是右侧的子表达式。因此，整个逗号表达式的值是逗号右侧表达式的值，而且左侧的赋值表达式把</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249</a:t>
            </a:r>
            <a:r>
              <a:rPr lang="zh-CN" altLang="en-US" sz="1800" b="0" i="0" u="none" strike="noStrike" baseline="0" dirty="0">
                <a:latin typeface="宋体" panose="02010600030101010101" pitchFamily="2" charset="-122"/>
                <a:ea typeface="宋体" panose="02010600030101010101" pitchFamily="2" charset="-122"/>
              </a:rPr>
              <a:t>赋给变量</a:t>
            </a:r>
            <a:r>
              <a:rPr lang="en-US" altLang="zh-CN" sz="1800" b="0" i="0" u="none" strike="noStrike" baseline="0" dirty="0" err="1">
                <a:latin typeface="TimesNewRomanPSMT"/>
                <a:ea typeface="宋体" panose="02010600030101010101" pitchFamily="2" charset="-122"/>
              </a:rPr>
              <a:t>houseprice</a:t>
            </a:r>
            <a:r>
              <a:rPr lang="zh-CN" altLang="en-US" sz="1800" b="0" i="0" u="none" strike="noStrike" baseline="0" dirty="0">
                <a:latin typeface="宋体" panose="02010600030101010101" pitchFamily="2" charset="-122"/>
                <a:ea typeface="宋体" panose="02010600030101010101" pitchFamily="2" charset="-122"/>
              </a:rPr>
              <a:t>。因此，这与下面代码的效果相同：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houseprice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249;</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500;</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记住，任何表达式后面加上一个分号就成了表达式语句。所以，</a:t>
            </a:r>
            <a:r>
              <a:rPr lang="en-US" altLang="zh-CN" sz="1800" b="0" i="0" u="none" strike="noStrike" baseline="0" dirty="0">
                <a:latin typeface="TimesNewRomanPSMT"/>
                <a:ea typeface="宋体" panose="02010600030101010101" pitchFamily="2" charset="-122"/>
              </a:rPr>
              <a:t>500;</a:t>
            </a:r>
            <a:r>
              <a:rPr lang="zh-CN" altLang="en-US" sz="1800" b="0" i="0" u="none" strike="noStrike" baseline="0" dirty="0">
                <a:latin typeface="宋体" panose="02010600030101010101" pitchFamily="2" charset="-122"/>
                <a:ea typeface="宋体" panose="02010600030101010101" pitchFamily="2" charset="-122"/>
              </a:rPr>
              <a:t>也是一条语句，但是什么也不做。</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另外，下面的语句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houseprice</a:t>
            </a:r>
            <a:r>
              <a:rPr lang="en-US" altLang="zh-CN" sz="1800" b="0" i="0" u="none" strike="noStrike" baseline="0" dirty="0">
                <a:latin typeface="TimesNewRomanPSMT"/>
              </a:rPr>
              <a:t> = (249,500);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赋给</a:t>
            </a:r>
            <a:r>
              <a:rPr lang="en-US" altLang="zh-CN" sz="1800" b="0" i="0" u="none" strike="noStrike" baseline="0" dirty="0" err="1">
                <a:latin typeface="TimesNewRomanPSMT"/>
                <a:ea typeface="宋体" panose="02010600030101010101" pitchFamily="2" charset="-122"/>
              </a:rPr>
              <a:t>houseprice</a:t>
            </a:r>
            <a:r>
              <a:rPr lang="zh-CN" altLang="en-US" sz="1800" b="0" i="0" u="none" strike="noStrike" baseline="0" dirty="0">
                <a:latin typeface="宋体" panose="02010600030101010101" pitchFamily="2" charset="-122"/>
                <a:ea typeface="宋体" panose="02010600030101010101" pitchFamily="2" charset="-122"/>
              </a:rPr>
              <a:t>的值是逗号右侧子表达式的值，即</a:t>
            </a:r>
            <a:r>
              <a:rPr lang="en-US" altLang="zh-CN" sz="1800" b="0" i="0" u="none" strike="noStrike" baseline="0" dirty="0">
                <a:latin typeface="TimesNewRomanPSMT"/>
                <a:ea typeface="宋体" panose="02010600030101010101" pitchFamily="2" charset="-122"/>
              </a:rPr>
              <a:t>500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逗号也可用作分隔符</a:t>
            </a:r>
            <a:r>
              <a:rPr lang="zh-CN" altLang="en-US" sz="1800" b="0" i="0" u="none" strike="noStrike" baseline="0" dirty="0">
                <a:latin typeface="宋体" panose="02010600030101010101" pitchFamily="2" charset="-122"/>
                <a:ea typeface="宋体" panose="02010600030101010101" pitchFamily="2" charset="-122"/>
              </a:rPr>
              <a:t>。在下面语句中的逗号都是分隔符，</a:t>
            </a:r>
            <a:r>
              <a:rPr lang="zh-CN" altLang="en-US" sz="1800" b="0" i="0" u="none" strike="noStrike" baseline="0" dirty="0">
                <a:solidFill>
                  <a:srgbClr val="FF0000"/>
                </a:solidFill>
                <a:latin typeface="宋体" panose="02010600030101010101" pitchFamily="2" charset="-122"/>
                <a:ea typeface="宋体" panose="02010600030101010101" pitchFamily="2" charset="-122"/>
              </a:rPr>
              <a:t>不是逗号运算符</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char </a:t>
            </a:r>
            <a:r>
              <a:rPr lang="en-US" altLang="zh-CN" sz="1800" b="0" i="0" u="none" strike="noStrike" baseline="0" dirty="0" err="1">
                <a:latin typeface="TimesNewRomanPSMT"/>
              </a:rPr>
              <a:t>ch</a:t>
            </a:r>
            <a:r>
              <a:rPr lang="en-US" altLang="zh-CN" sz="1800" b="0" i="0" u="none" strike="noStrike" baseline="0" dirty="0">
                <a:latin typeface="TimesNewRomanPSMT"/>
              </a:rPr>
              <a:t>, date;</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 %d\n", chimps, chumps);</a:t>
            </a:r>
            <a:endParaRPr lang="en-US" altLang="zh-CN" sz="1800" b="0" i="0" u="none" strike="noStrike" baseline="0" dirty="0">
              <a:latin typeface="宋体" panose="02010600030101010101" pitchFamily="2" charset="-122"/>
              <a:ea typeface="宋体" panose="02010600030101010101" pitchFamily="2" charset="-122"/>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1" i="0" u="none" strike="noStrike" baseline="0" dirty="0">
                <a:latin typeface="宋体" panose="02010600030101010101" pitchFamily="2" charset="-122"/>
                <a:ea typeface="宋体" panose="02010600030101010101" pitchFamily="2" charset="-122"/>
              </a:rPr>
              <a:t>小结：新的运算符</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赋值运算符：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下面的运算符用右侧的值，根据指定的操作更新左侧的变量：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把右侧的值加到左侧的变量上</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从左侧的变量中减去右侧的值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把左侧的变量乘以右侧的值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把左侧的变量除以右侧的值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左侧变量除以右侧值得到的余数</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rabbits *= 1.6;</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rabbits = rabbits * 1.6;</a:t>
            </a:r>
            <a:r>
              <a:rPr lang="zh-CN" altLang="en-US" sz="1800" b="0" i="0" u="none" strike="noStrike" baseline="0" dirty="0">
                <a:latin typeface="宋体" panose="02010600030101010101" pitchFamily="2" charset="-122"/>
                <a:ea typeface="宋体" panose="02010600030101010101" pitchFamily="2" charset="-122"/>
              </a:rPr>
              <a:t>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这些组合赋值运算符与普通赋值运算符的优先级相同，都比算术运算符的优先级低。因此，</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contents *= </a:t>
            </a:r>
            <a:r>
              <a:rPr lang="en-US" altLang="zh-CN" sz="1800" b="0" i="0" u="none" strike="noStrike" baseline="0" dirty="0" err="1">
                <a:latin typeface="TimesNewRomanPSMT"/>
              </a:rPr>
              <a:t>old_rate</a:t>
            </a:r>
            <a:r>
              <a:rPr lang="en-US" altLang="zh-CN" sz="1800" b="0" i="0" u="none" strike="noStrike" baseline="0" dirty="0">
                <a:latin typeface="TimesNewRomanPSMT"/>
              </a:rPr>
              <a:t> + 1.2;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最终的效果与下面的语句相同：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contents = contents * (</a:t>
            </a:r>
            <a:r>
              <a:rPr lang="en-US" altLang="zh-CN" sz="1800" b="0" i="0" u="none" strike="noStrike" baseline="0" dirty="0" err="1">
                <a:latin typeface="TimesNewRomanPSMT"/>
              </a:rPr>
              <a:t>old_rate</a:t>
            </a:r>
            <a:r>
              <a:rPr lang="en-US" altLang="zh-CN" sz="1800" b="0" i="0" u="none" strike="noStrike" baseline="0" dirty="0">
                <a:latin typeface="TimesNewRomanPSMT"/>
              </a:rPr>
              <a:t> + 1.2);</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6.7 </a:t>
            </a:r>
            <a:r>
              <a:rPr lang="zh-CN" altLang="en-US" dirty="0"/>
              <a:t>逗号运算符</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逗号运算符：</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逗号运算符把两个表达式连接成一个表达式，并保证</a:t>
            </a:r>
            <a:r>
              <a:rPr lang="zh-CN" altLang="en-US" sz="1800" b="0" i="0" u="none" strike="noStrike" baseline="0" dirty="0">
                <a:solidFill>
                  <a:srgbClr val="FF0000"/>
                </a:solidFill>
                <a:latin typeface="宋体" panose="02010600030101010101" pitchFamily="2" charset="-122"/>
                <a:ea typeface="宋体" panose="02010600030101010101" pitchFamily="2" charset="-122"/>
              </a:rPr>
              <a:t>最左边的表达式最先求值</a:t>
            </a:r>
            <a:r>
              <a:rPr lang="zh-CN" altLang="en-US" sz="1800" b="0" i="0" u="none" strike="noStrike" baseline="0" dirty="0">
                <a:latin typeface="宋体" panose="02010600030101010101" pitchFamily="2" charset="-122"/>
                <a:ea typeface="宋体" panose="02010600030101010101" pitchFamily="2" charset="-122"/>
              </a:rPr>
              <a:t>。逗号运算符通常在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环头的表达式中用于包含更多的信息。</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整个逗号表达式的值是逗号右侧表达式的值</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 (step = 2, </a:t>
            </a:r>
            <a:r>
              <a:rPr lang="en-US" altLang="zh-CN" sz="1800" b="0" i="0" u="none" strike="noStrike" baseline="0" dirty="0" err="1">
                <a:latin typeface="TimesNewRomanPSMT"/>
                <a:ea typeface="宋体" panose="02010600030101010101" pitchFamily="2" charset="-122"/>
              </a:rPr>
              <a:t>fargo</a:t>
            </a:r>
            <a:r>
              <a:rPr lang="en-US" altLang="zh-CN" sz="1800" b="0" i="0" u="none" strike="noStrike" baseline="0" dirty="0">
                <a:latin typeface="TimesNewRomanPSMT"/>
                <a:ea typeface="宋体" panose="02010600030101010101" pitchFamily="2" charset="-122"/>
              </a:rPr>
              <a:t> = 0; </a:t>
            </a:r>
            <a:r>
              <a:rPr lang="en-US" altLang="zh-CN" sz="1800" b="0" i="0" u="none" strike="noStrike" baseline="0" dirty="0" err="1">
                <a:latin typeface="TimesNewRomanPSMT"/>
                <a:ea typeface="宋体" panose="02010600030101010101" pitchFamily="2" charset="-122"/>
              </a:rPr>
              <a:t>fargo</a:t>
            </a:r>
            <a:r>
              <a:rPr lang="en-US" altLang="zh-CN" sz="1800" b="0" i="0" u="none" strike="noStrike" baseline="0" dirty="0">
                <a:latin typeface="TimesNewRomanPSMT"/>
                <a:ea typeface="宋体" panose="02010600030101010101" pitchFamily="2" charset="-122"/>
              </a:rPr>
              <a:t> &lt; 1000; step *= 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fargo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step;</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接下来，我们看看 </a:t>
            </a:r>
            <a:r>
              <a:rPr lang="en-US" altLang="zh-CN" sz="1800" b="0" i="0" u="none" strike="noStrike" baseline="0" dirty="0">
                <a:latin typeface="TimesNewRomanPSMT"/>
                <a:ea typeface="宋体" panose="02010600030101010101" pitchFamily="2" charset="-122"/>
              </a:rPr>
              <a:t>for </a:t>
            </a:r>
            <a:r>
              <a:rPr lang="zh-CN" altLang="en-US" sz="1800" b="0" i="0" u="none" strike="noStrike" baseline="0" dirty="0">
                <a:latin typeface="宋体" panose="02010600030101010101" pitchFamily="2" charset="-122"/>
                <a:ea typeface="宋体" panose="02010600030101010101" pitchFamily="2" charset="-122"/>
              </a:rPr>
              <a:t>循环和逗号运算符如何</a:t>
            </a:r>
            <a:r>
              <a:rPr lang="zh-CN" altLang="en-US" sz="1800" b="0" i="0" u="none" strike="noStrike" baseline="0" dirty="0">
                <a:solidFill>
                  <a:srgbClr val="FF0000"/>
                </a:solidFill>
                <a:latin typeface="宋体" panose="02010600030101010101" pitchFamily="2" charset="-122"/>
                <a:ea typeface="宋体" panose="02010600030101010101" pitchFamily="2" charset="-122"/>
              </a:rPr>
              <a:t>解决古老的悖论</a:t>
            </a:r>
            <a:r>
              <a:rPr lang="zh-CN" altLang="en-US" sz="1800" b="0" i="0" u="none" strike="noStrike" baseline="0" dirty="0">
                <a:latin typeface="宋体" panose="02010600030101010101" pitchFamily="2" charset="-122"/>
                <a:ea typeface="宋体" panose="02010600030101010101" pitchFamily="2" charset="-122"/>
              </a:rPr>
              <a:t>。希腊</a:t>
            </a:r>
            <a:r>
              <a:rPr lang="zh-CN" altLang="en-US" sz="1800" b="0" i="0" u="none" strike="noStrike" baseline="0" dirty="0">
                <a:solidFill>
                  <a:srgbClr val="FF0000"/>
                </a:solidFill>
                <a:latin typeface="宋体" panose="02010600030101010101" pitchFamily="2" charset="-122"/>
                <a:ea typeface="宋体" panose="02010600030101010101" pitchFamily="2" charset="-122"/>
              </a:rPr>
              <a:t>哲学家 </a:t>
            </a:r>
            <a:r>
              <a:rPr lang="en-US" altLang="zh-CN" sz="1800" b="0" i="0" u="none" strike="noStrike" baseline="0" dirty="0">
                <a:solidFill>
                  <a:srgbClr val="FF0000"/>
                </a:solidFill>
                <a:latin typeface="TimesNewRomanPSMT"/>
                <a:ea typeface="宋体" panose="02010600030101010101" pitchFamily="2" charset="-122"/>
              </a:rPr>
              <a:t>Zeno</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曾经提出箭永远不会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达到它的目标。首先，他认为箭要到达目标距离的一半，然后再达到剩余距离的一半，然后继续到达剩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余距离的一半，这样就无穷无尽。</a:t>
            </a:r>
            <a:r>
              <a:rPr lang="en-US" altLang="zh-CN" sz="1800" b="0" i="0" u="none" strike="noStrike" baseline="0" dirty="0">
                <a:latin typeface="TimesNewRomanPSMT"/>
                <a:ea typeface="宋体" panose="02010600030101010101" pitchFamily="2" charset="-122"/>
              </a:rPr>
              <a:t>Zeno</a:t>
            </a:r>
            <a:r>
              <a:rPr lang="zh-CN" altLang="en-US" sz="1800" b="0" i="0" u="none" strike="noStrike" baseline="0" dirty="0">
                <a:latin typeface="宋体" panose="02010600030101010101" pitchFamily="2" charset="-122"/>
                <a:ea typeface="宋体" panose="02010600030101010101" pitchFamily="2" charset="-122"/>
              </a:rPr>
              <a:t>认为箭的飞行过程有无数个部分，所以要花费无数时间才能结束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这一过程。不过，我们怀疑</a:t>
            </a:r>
            <a:r>
              <a:rPr lang="en-US" altLang="zh-CN" sz="1800" b="0" i="0" u="none" strike="noStrike" baseline="0" dirty="0">
                <a:latin typeface="TimesNewRomanPSMT"/>
                <a:ea typeface="宋体" panose="02010600030101010101" pitchFamily="2" charset="-122"/>
              </a:rPr>
              <a:t>Zeno</a:t>
            </a:r>
            <a:r>
              <a:rPr lang="zh-CN" altLang="en-US" sz="1800" b="0" i="0" u="none" strike="noStrike" baseline="0" dirty="0">
                <a:latin typeface="宋体" panose="02010600030101010101" pitchFamily="2" charset="-122"/>
                <a:ea typeface="宋体" panose="02010600030101010101" pitchFamily="2" charset="-122"/>
              </a:rPr>
              <a:t>是自愿甘做靶子才会得出这样的结论。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我们采用一种定量的方法，假设箭用</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秒钟走完一半的路程，然后用</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秒走完剩余距离的一半，然后用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1/4</a:t>
            </a:r>
            <a:r>
              <a:rPr lang="zh-CN" altLang="en-US" sz="1800" b="0" i="0" u="none" strike="noStrike" baseline="0" dirty="0">
                <a:latin typeface="宋体" panose="02010600030101010101" pitchFamily="2" charset="-122"/>
                <a:ea typeface="宋体" panose="02010600030101010101" pitchFamily="2" charset="-122"/>
              </a:rPr>
              <a:t>秒再走完剩余距离的一半，等等。可以用下面的无限序列来表示总时间：</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 + 1/2 + 1/4 + 1/8 + 1/16 </a:t>
            </a:r>
            <a:r>
              <a:rPr lang="en-US" altLang="zh-CN" sz="1800" b="0" i="0" u="none" strike="noStrike" baseline="0" dirty="0">
                <a:latin typeface="+mn-ea"/>
              </a:rPr>
              <a:t>+....</a:t>
            </a:r>
            <a:endParaRPr lang="en-US" altLang="zh-CN" sz="1800" b="0" i="0" u="none" strike="noStrike" baseline="0" dirty="0">
              <a:latin typeface="+mn-ea"/>
            </a:endParaRPr>
          </a:p>
          <a:p>
            <a:pPr algn="l"/>
            <a:endParaRPr lang="en-US" altLang="zh-CN" dirty="0">
              <a:latin typeface="+mn-ea"/>
            </a:endParaRPr>
          </a:p>
          <a:p>
            <a:pPr algn="l"/>
            <a:endParaRPr lang="en-US" altLang="zh-CN" dirty="0">
              <a:latin typeface="+mn-ea"/>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6.14</a:t>
            </a:r>
            <a:r>
              <a:rPr lang="zh-CN" altLang="en-US" sz="1800" b="0" i="0" u="none" strike="noStrike" baseline="0" dirty="0">
                <a:latin typeface="宋体" panose="02010600030101010101" pitchFamily="2" charset="-122"/>
                <a:ea typeface="宋体" panose="02010600030101010101" pitchFamily="2" charset="-122"/>
              </a:rPr>
              <a:t>中的程序求出了序列前几项的和。变量</a:t>
            </a:r>
            <a:r>
              <a:rPr lang="en-US" altLang="zh-CN" sz="1800" b="0" i="0" u="none" strike="noStrike" baseline="0" dirty="0" err="1">
                <a:latin typeface="TimesNewRomanPSMT"/>
                <a:ea typeface="宋体" panose="02010600030101010101" pitchFamily="2" charset="-122"/>
              </a:rPr>
              <a:t>power_of_two</a:t>
            </a:r>
            <a:r>
              <a:rPr lang="zh-CN" altLang="en-US" sz="1800" b="0" i="0" u="none" strike="noStrike" baseline="0" dirty="0">
                <a:latin typeface="宋体" panose="02010600030101010101" pitchFamily="2" charset="-122"/>
                <a:ea typeface="宋体" panose="02010600030101010101" pitchFamily="2" charset="-122"/>
              </a:rPr>
              <a:t>的值分别是</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8.0</a:t>
            </a:r>
            <a:r>
              <a:rPr lang="zh-CN" altLang="en-US" sz="1800" b="0" i="0" u="none" strike="noStrike" baseline="0" dirty="0">
                <a:latin typeface="宋体" panose="02010600030101010101" pitchFamily="2" charset="-122"/>
                <a:ea typeface="宋体" panose="02010600030101010101" pitchFamily="2" charset="-122"/>
              </a:rPr>
              <a:t>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6.14 </a:t>
            </a:r>
            <a:r>
              <a:rPr lang="en-US" altLang="zh-CN" sz="1800" b="1" i="0" u="none" strike="noStrike" baseline="0" dirty="0" err="1">
                <a:latin typeface="TimesNewRomanPS-BoldMT"/>
                <a:ea typeface="宋体" panose="02010600030101010101" pitchFamily="2" charset="-122"/>
              </a:rPr>
              <a:t>zeno.c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zeno.c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求序列的和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t_ct</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项计数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power_of_2;</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dirty="0">
              <a:latin typeface="+mn-ea"/>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&amp;limit);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power_of_2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t_ct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t_ct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 </a:t>
            </a:r>
            <a:r>
              <a:rPr lang="en-US" altLang="zh-CN" sz="1800" b="0" i="0" u="none" strike="noStrike" baseline="0" dirty="0" err="1">
                <a:latin typeface="TimesNewRomanPSMT"/>
              </a:rPr>
              <a:t>t_ct</a:t>
            </a:r>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power_of_2 *= 	2.0)</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power_of_2;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t_ct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许多</a:t>
            </a:r>
            <a:r>
              <a:rPr lang="en-US" altLang="zh-CN" dirty="0"/>
              <a:t>Linux</a:t>
            </a:r>
            <a:r>
              <a:rPr lang="zh-CN" altLang="en-US" dirty="0"/>
              <a:t>发行版都可以安装在</a:t>
            </a:r>
            <a:r>
              <a:rPr lang="en-US" altLang="zh-CN" dirty="0"/>
              <a:t>Windows</a:t>
            </a:r>
            <a:r>
              <a:rPr lang="zh-CN" altLang="en-US" dirty="0"/>
              <a:t>系统中，以创建双系统。一些存储器会为</a:t>
            </a:r>
            <a:r>
              <a:rPr lang="en-US" altLang="zh-CN" dirty="0"/>
              <a:t>Linux</a:t>
            </a:r>
            <a:r>
              <a:rPr lang="zh-CN" altLang="en-US" dirty="0"/>
              <a:t>系统预留空间，</a:t>
            </a:r>
            <a:endParaRPr lang="en-US" altLang="zh-CN" dirty="0"/>
          </a:p>
          <a:p>
            <a:r>
              <a:rPr lang="zh-CN" altLang="en-US" dirty="0"/>
              <a:t>以便可以启动</a:t>
            </a:r>
            <a:r>
              <a:rPr lang="en-US" altLang="zh-CN" dirty="0"/>
              <a:t>Windows</a:t>
            </a:r>
            <a:r>
              <a:rPr lang="zh-CN" altLang="en-US" dirty="0"/>
              <a:t>或</a:t>
            </a:r>
            <a:r>
              <a:rPr lang="en-US" altLang="zh-CN" dirty="0"/>
              <a:t>Linux</a:t>
            </a:r>
            <a:r>
              <a:rPr lang="zh-CN" altLang="en-US" dirty="0"/>
              <a:t>。可以在</a:t>
            </a:r>
            <a:r>
              <a:rPr lang="en-US" altLang="zh-CN" dirty="0"/>
              <a:t>Windows</a:t>
            </a:r>
            <a:r>
              <a:rPr lang="zh-CN" altLang="en-US" dirty="0"/>
              <a:t>系统中运行</a:t>
            </a:r>
            <a:r>
              <a:rPr lang="en-US" altLang="zh-CN" dirty="0"/>
              <a:t>Linux</a:t>
            </a:r>
            <a:r>
              <a:rPr lang="zh-CN" altLang="en-US" dirty="0"/>
              <a:t>程序，或在</a:t>
            </a:r>
            <a:r>
              <a:rPr lang="en-US" altLang="zh-CN" dirty="0"/>
              <a:t>Linux</a:t>
            </a:r>
            <a:r>
              <a:rPr lang="zh-CN" altLang="en-US" dirty="0"/>
              <a:t>系统中运行</a:t>
            </a:r>
            <a:r>
              <a:rPr lang="en-US" altLang="zh-CN" dirty="0"/>
              <a:t>Windows</a:t>
            </a:r>
            <a:endParaRPr lang="en-US" altLang="zh-CN" dirty="0"/>
          </a:p>
          <a:p>
            <a:r>
              <a:rPr lang="zh-CN" altLang="en-US" dirty="0"/>
              <a:t>程序。不能通过</a:t>
            </a:r>
            <a:r>
              <a:rPr lang="en-US" altLang="zh-CN" dirty="0"/>
              <a:t>Windows</a:t>
            </a:r>
            <a:r>
              <a:rPr lang="zh-CN" altLang="en-US" dirty="0"/>
              <a:t>系统访问</a:t>
            </a:r>
            <a:r>
              <a:rPr lang="en-US" altLang="zh-CN" dirty="0"/>
              <a:t>Linux</a:t>
            </a:r>
            <a:r>
              <a:rPr lang="zh-CN" altLang="en-US" dirty="0"/>
              <a:t>文件，但是可以通过</a:t>
            </a:r>
            <a:r>
              <a:rPr lang="en-US" altLang="zh-CN" dirty="0"/>
              <a:t>Linux</a:t>
            </a:r>
            <a:r>
              <a:rPr lang="zh-CN" altLang="en-US" dirty="0"/>
              <a:t>系统访问</a:t>
            </a:r>
            <a:r>
              <a:rPr lang="en-US" altLang="zh-CN" dirty="0"/>
              <a:t>Windows</a:t>
            </a:r>
            <a:r>
              <a:rPr lang="zh-CN" altLang="en-US" dirty="0"/>
              <a:t>文档。</a:t>
            </a:r>
            <a:endParaRPr lang="en-US" altLang="zh-CN" dirty="0"/>
          </a:p>
        </p:txBody>
      </p:sp>
      <p:sp>
        <p:nvSpPr>
          <p:cNvPr id="2" name="标题 1"/>
          <p:cNvSpPr>
            <a:spLocks noGrp="1"/>
          </p:cNvSpPr>
          <p:nvPr>
            <p:ph type="title"/>
          </p:nvPr>
        </p:nvSpPr>
        <p:spPr/>
        <p:txBody>
          <a:bodyPr/>
          <a:lstStyle/>
          <a:p>
            <a:r>
              <a:rPr lang="en-US" altLang="zh-CN" dirty="0"/>
              <a:t>1.8.7 Windows/Linux</a:t>
            </a:r>
            <a:endParaRPr lang="zh-CN" altLang="en-US" dirty="0"/>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下面是序列前</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项的和：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want: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a:t>
            </a:r>
            <a:endParaRPr lang="en-US" altLang="zh-CN"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1.500000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1.750000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1.875000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1.937500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1.968750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1.984375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1.992188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1.996094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1.998047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dirty="0">
              <a:latin typeface="+mn-ea"/>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1.999023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1.999512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1.999756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1.999878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time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1.999939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when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terms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15.</a:t>
            </a:r>
            <a:endParaRPr lang="en-US" altLang="zh-CN" sz="1800" b="0" i="0" u="none" strike="noStrike" baseline="0" dirty="0">
              <a:latin typeface="TimesNewRomanPSMT"/>
              <a:ea typeface="宋体" panose="02010600030101010101" pitchFamily="2" charset="-122"/>
            </a:endParaRPr>
          </a:p>
          <a:p>
            <a:pPr algn="l"/>
            <a:endParaRPr lang="en-US" altLang="zh-CN" dirty="0">
              <a:latin typeface="+mn-ea"/>
            </a:endParaRPr>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不难看出，尽管不断添加新的项，但是总和看起来变化不大。就像程序输出显示的那样，数学家的确证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明了当项的数目接近无穷时，总和无限接近</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表示总和，下面我们用数学的方法来证明一下：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 = 1 + 1/2 + 1/4 + 1/8 + ...</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这里的省略号表示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等等</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a:latin typeface="TimesNewRomanPSMT"/>
                <a:ea typeface="宋体" panose="02010600030101010101" pitchFamily="2" charset="-122"/>
              </a:rPr>
              <a:t>S</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S/2 = 1/2 + 1/4 + 1/8 + 1/16 + ...</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个式子减去第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个式子得：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 - S/2 = 1 +1/2 -1/2 + 1/4 -1/4 +...</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dirty="0">
              <a:latin typeface="+mn-ea"/>
            </a:endParaRP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除了第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个值为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，其他的值都是一正一负地成对出现，所以这些项都可以消去。只留下：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S/2 = 1</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然后，两侧同乘以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S = 2</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从这个示例中得到的启示是，在进行复杂的计算之前，先看看数学上是否有简单的方法可用。</a:t>
            </a:r>
            <a:endParaRPr lang="en-US" altLang="zh-CN" dirty="0">
              <a:latin typeface="+mn-ea"/>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6.7.1 </a:t>
            </a:r>
            <a:r>
              <a:rPr lang="zh-CN" altLang="en-US"/>
              <a:t>当</a:t>
            </a:r>
            <a:r>
              <a:rPr lang="en-US" altLang="zh-CN"/>
              <a:t>Zeno</a:t>
            </a:r>
            <a:r>
              <a:rPr lang="zh-CN" altLang="en-US"/>
              <a:t>遇到</a:t>
            </a:r>
            <a:r>
              <a:rPr lang="en-US" altLang="zh-CN" dirty="0"/>
              <a:t>for</a:t>
            </a:r>
            <a:r>
              <a:rPr lang="zh-CN" altLang="en-US" dirty="0"/>
              <a:t>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程序本身是否有需要注意的地方？该程序演示了在表达式中可以使用多个逗号运算符，在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始化了</a:t>
            </a:r>
            <a:r>
              <a:rPr lang="en-US" altLang="zh-CN" sz="1800" b="0" i="0" u="none" strike="noStrike" baseline="0" dirty="0">
                <a:latin typeface="TimesNewRomanPSMT"/>
                <a:ea typeface="宋体" panose="02010600030101010101" pitchFamily="2" charset="-122"/>
              </a:rPr>
              <a:t>time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power_of_2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count</a:t>
            </a:r>
            <a:r>
              <a:rPr lang="zh-CN" altLang="en-US" sz="1800" b="0" i="0" u="none" strike="noStrike" baseline="0" dirty="0">
                <a:latin typeface="宋体" panose="02010600030101010101" pitchFamily="2" charset="-122"/>
                <a:ea typeface="宋体" panose="02010600030101010101" pitchFamily="2" charset="-122"/>
              </a:rPr>
              <a:t>。构建完循环条件之后，程序本身就很简短了。</a:t>
            </a:r>
            <a:endParaRPr lang="en-US" altLang="zh-CN" dirty="0">
              <a:latin typeface="+mn-ea"/>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lnSpcReduction="10000"/>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循环和</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循环都是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入口条件循环</a:t>
            </a:r>
            <a:r>
              <a:rPr lang="zh-CN" altLang="en-US" sz="1800" b="0" i="0" u="none" strike="noStrike" baseline="0" dirty="0">
                <a:latin typeface="宋体" panose="02010600030101010101" pitchFamily="2" charset="-122"/>
                <a:ea typeface="宋体" panose="02010600030101010101" pitchFamily="2" charset="-122"/>
              </a:rPr>
              <a:t>，即在循环的每次迭代之前检查测试条件，所以有可能根本不执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行循环体中的内容。</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语言还有</a:t>
            </a:r>
            <a:r>
              <a:rPr lang="zh-CN" altLang="en-US" sz="1800" b="0" i="0" u="none" strike="noStrike" baseline="0" dirty="0">
                <a:solidFill>
                  <a:srgbClr val="FF0000"/>
                </a:solidFill>
                <a:latin typeface="宋体" panose="02010600030101010101" pitchFamily="2" charset="-122"/>
                <a:ea typeface="宋体" panose="02010600030101010101" pitchFamily="2" charset="-122"/>
              </a:rPr>
              <a:t>出口条件循环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exit-condition loop</a:t>
            </a:r>
            <a:r>
              <a:rPr lang="zh-CN" altLang="en-US" sz="1800" b="0" i="0" u="none" strike="noStrike" baseline="0" dirty="0">
                <a:latin typeface="宋体" panose="02010600030101010101" pitchFamily="2" charset="-122"/>
                <a:ea typeface="宋体" panose="02010600030101010101" pitchFamily="2" charset="-122"/>
              </a:rPr>
              <a:t>），即在循环的每次迭代之后检查测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试条件，这保证了</a:t>
            </a:r>
            <a:r>
              <a:rPr lang="zh-CN" altLang="en-US" sz="1800" b="0" i="0" u="none" strike="noStrike" baseline="0" dirty="0">
                <a:solidFill>
                  <a:srgbClr val="FF0000"/>
                </a:solidFill>
                <a:latin typeface="宋体" panose="02010600030101010101" pitchFamily="2" charset="-122"/>
                <a:ea typeface="宋体" panose="02010600030101010101" pitchFamily="2" charset="-122"/>
              </a:rPr>
              <a:t>至少执行循环体中的内容一次</a:t>
            </a:r>
            <a:r>
              <a:rPr lang="zh-CN" altLang="en-US" sz="1800" b="0" i="0" u="none" strike="noStrike" baseline="0" dirty="0">
                <a:latin typeface="宋体" panose="02010600030101010101" pitchFamily="2" charset="-122"/>
                <a:ea typeface="宋体" panose="02010600030101010101" pitchFamily="2" charset="-122"/>
              </a:rPr>
              <a:t>。这种循环被称为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r>
              <a:rPr lang="en-US" altLang="zh-CN" sz="1800" b="0" i="0" u="none" strike="noStrike" baseline="0" dirty="0">
                <a:solidFill>
                  <a:srgbClr val="FF0000"/>
                </a:solidFill>
                <a:latin typeface="TimesNewRomanPSMT"/>
                <a:ea typeface="宋体" panose="02010600030101010101" pitchFamily="2" charset="-122"/>
              </a:rPr>
              <a:t>do while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rPr>
              <a:t>6.15 </a:t>
            </a:r>
            <a:r>
              <a:rPr lang="zh-CN" altLang="en-US" sz="1800" b="0" i="0" u="none" strike="noStrike" baseline="0" dirty="0">
                <a:latin typeface="宋体" panose="02010600030101010101" pitchFamily="2" charset="-122"/>
                <a:ea typeface="宋体" panose="02010600030101010101" pitchFamily="2" charset="-122"/>
              </a:rPr>
              <a:t>演示了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6.15 </a:t>
            </a:r>
            <a:r>
              <a:rPr lang="en-US" altLang="zh-CN" sz="1800" b="1" i="0" u="none" strike="noStrike" baseline="0" dirty="0" err="1">
                <a:latin typeface="TimesNewRomanPS-BoldMT"/>
                <a:ea typeface="宋体" panose="02010600030101010101" pitchFamily="2" charset="-122"/>
              </a:rPr>
              <a:t>do_while.c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do_while.c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出口条件循环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fr-FR" sz="1800" b="0" i="0" u="none" strike="noStrike" baseline="0" dirty="0">
                <a:latin typeface="TimesNewRomanPSMT"/>
              </a:rPr>
              <a:t>	</a:t>
            </a:r>
            <a:r>
              <a:rPr lang="fr-FR" altLang="zh-CN" sz="1800" b="0" i="0" u="none" strike="noStrike" baseline="0" dirty="0">
                <a:latin typeface="TimesNewRomanPSMT"/>
              </a:rPr>
              <a:t>const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int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secret_code</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13;</a:t>
            </a:r>
            <a:endParaRPr lang="fr-F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code_entered</a:t>
            </a:r>
            <a:r>
              <a:rPr lang="en-US" altLang="zh-CN" sz="1800" b="0" i="0" u="none" strike="noStrike" baseline="0" dirty="0">
                <a:latin typeface="TimesNewRomanPSMT"/>
                <a:ea typeface="宋体" panose="02010600030101010101" pitchFamily="2" charset="-122"/>
              </a:rPr>
              <a:t>;</a:t>
            </a:r>
            <a:endParaRPr lang="en-US" altLang="zh-CN" dirty="0">
              <a:latin typeface="+mn-ea"/>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do</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code_entered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code_entered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secret_code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("Congratulations!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cured!\n");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6.15</a:t>
            </a:r>
            <a:r>
              <a:rPr lang="zh-CN" altLang="en-US" sz="1800" b="0" i="0" u="none" strike="noStrike" baseline="0" dirty="0">
                <a:latin typeface="宋体" panose="02010600030101010101" pitchFamily="2" charset="-122"/>
                <a:ea typeface="宋体" panose="02010600030101010101" pitchFamily="2" charset="-122"/>
              </a:rPr>
              <a:t>在用户输入</a:t>
            </a:r>
            <a:r>
              <a:rPr lang="en-US" altLang="zh-CN" sz="1800" b="0" i="0" u="none" strike="noStrike" baseline="0" dirty="0">
                <a:latin typeface="TimesNewRomanPSMT"/>
                <a:ea typeface="宋体" panose="02010600030101010101" pitchFamily="2" charset="-122"/>
              </a:rPr>
              <a:t>13</a:t>
            </a:r>
            <a:r>
              <a:rPr lang="zh-CN" altLang="en-US" sz="1800" b="0" i="0" u="none" strike="noStrike" baseline="0" dirty="0">
                <a:latin typeface="宋体" panose="02010600030101010101" pitchFamily="2" charset="-122"/>
                <a:ea typeface="宋体" panose="02010600030101010101" pitchFamily="2" charset="-122"/>
              </a:rPr>
              <a:t>之前不断提示用户输入数字。下面是一个运行示例：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Congratulations!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cured!</a:t>
            </a:r>
            <a:endParaRPr lang="en-US" altLang="zh-CN" dirty="0">
              <a:latin typeface="+mn-ea"/>
            </a:endParaRP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循环也能写出等价的程序，但是长一些，如程序清单</a:t>
            </a:r>
            <a:r>
              <a:rPr lang="en-US" altLang="zh-CN" sz="1800" b="0" i="0" u="none" strike="noStrike" baseline="0" dirty="0">
                <a:latin typeface="TimesNewRomanPSMT"/>
                <a:ea typeface="宋体" panose="02010600030101010101" pitchFamily="2" charset="-122"/>
              </a:rPr>
              <a:t>6.16</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6.16 </a:t>
            </a:r>
            <a:r>
              <a:rPr lang="en-US" altLang="zh-CN" sz="1800" b="1" i="0" u="none" strike="noStrike" baseline="0" dirty="0" err="1">
                <a:latin typeface="TimesNewRomanPS-BoldMT"/>
                <a:ea typeface="宋体" panose="02010600030101010101" pitchFamily="2" charset="-122"/>
              </a:rPr>
              <a:t>entry.c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entry.c</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出口条件循环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fr-FR" sz="1800" b="0" i="0" u="none" strike="noStrike" baseline="0" dirty="0">
                <a:latin typeface="TimesNewRomanPSMT"/>
                <a:ea typeface="宋体" panose="02010600030101010101" pitchFamily="2" charset="-122"/>
              </a:rPr>
              <a:t>	</a:t>
            </a:r>
            <a:r>
              <a:rPr lang="fr-FR" altLang="zh-CN" sz="1800" b="0" i="0" u="none" strike="noStrike" baseline="0" dirty="0">
                <a:latin typeface="TimesNewRomanPSMT"/>
                <a:ea typeface="宋体" panose="02010600030101010101" pitchFamily="2" charset="-122"/>
              </a:rPr>
              <a:t>const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int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secret_code</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a:t>
            </a:r>
            <a:r>
              <a:rPr lang="zh-CN" altLang="fr-FR" sz="1800" b="0" i="0" u="none" strike="noStrike" baseline="0" dirty="0">
                <a:latin typeface="宋体" panose="02010600030101010101" pitchFamily="2" charset="-122"/>
                <a:ea typeface="宋体" panose="02010600030101010101" pitchFamily="2" charset="-122"/>
              </a:rPr>
              <a:t>　</a:t>
            </a:r>
            <a:r>
              <a:rPr lang="fr-FR" altLang="zh-CN" sz="1800" b="0" i="0" u="none" strike="noStrike" baseline="0" dirty="0">
                <a:latin typeface="TimesNewRomanPSMT"/>
                <a:ea typeface="宋体" panose="02010600030101010101" pitchFamily="2" charset="-122"/>
              </a:rPr>
              <a:t>13;</a:t>
            </a:r>
            <a:endParaRPr lang="fr-F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code_entered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dirty="0">
              <a:latin typeface="+mn-ea"/>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code_entered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code_entered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secret_code</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triskaidekaphobia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therapy</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club,\n");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secret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code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code_entered</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("Congratulations!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cured!\n");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目前，苹果免费提供</a:t>
            </a:r>
            <a:r>
              <a:rPr lang="en-US" altLang="zh-CN" dirty="0" err="1"/>
              <a:t>Xcode</a:t>
            </a:r>
            <a:r>
              <a:rPr lang="zh-CN" altLang="en-US" dirty="0"/>
              <a:t>开发系统下载（过去，它有时免费，有时付费）。它允许用户选择不同的编</a:t>
            </a:r>
            <a:endParaRPr lang="en-US" altLang="zh-CN" dirty="0"/>
          </a:p>
          <a:p>
            <a:r>
              <a:rPr lang="zh-CN" altLang="en-US" dirty="0"/>
              <a:t>程语言，包括</a:t>
            </a:r>
            <a:r>
              <a:rPr lang="en-US" altLang="zh-CN" dirty="0"/>
              <a:t>C</a:t>
            </a:r>
            <a:r>
              <a:rPr lang="zh-CN" altLang="en-US" dirty="0"/>
              <a:t>语言。</a:t>
            </a:r>
            <a:endParaRPr lang="en-US" altLang="zh-CN" dirty="0"/>
          </a:p>
        </p:txBody>
      </p:sp>
      <p:sp>
        <p:nvSpPr>
          <p:cNvPr id="2" name="标题 1"/>
          <p:cNvSpPr>
            <a:spLocks noGrp="1"/>
          </p:cNvSpPr>
          <p:nvPr>
            <p:ph type="title"/>
          </p:nvPr>
        </p:nvSpPr>
        <p:spPr/>
        <p:txBody>
          <a:bodyPr/>
          <a:lstStyle/>
          <a:p>
            <a:r>
              <a:rPr lang="en-US" altLang="zh-CN" dirty="0"/>
              <a:t>1.8.8 Macintosh</a:t>
            </a:r>
            <a:r>
              <a:rPr lang="zh-CN" altLang="en-US" dirty="0"/>
              <a:t>中的</a:t>
            </a:r>
            <a:r>
              <a:rPr lang="en-US" altLang="zh-CN" dirty="0"/>
              <a:t>C</a:t>
            </a:r>
            <a:endParaRPr lang="zh-CN" altLang="en-US" dirty="0"/>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a:t>
            </a:r>
            <a:r>
              <a:rPr lang="en-US" altLang="zh-CN" sz="1800" b="0" i="0" u="none" strike="noStrike" baseline="0" dirty="0">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循环的通用形式：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mn-ea"/>
            </a:endParaRPr>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statement</a:t>
            </a:r>
            <a:r>
              <a:rPr lang="zh-CN" altLang="en-US" sz="1800" b="0" i="0" u="none" strike="noStrike" baseline="0" dirty="0">
                <a:latin typeface="宋体" panose="02010600030101010101" pitchFamily="2" charset="-122"/>
                <a:ea typeface="宋体" panose="02010600030101010101" pitchFamily="2" charset="-122"/>
              </a:rPr>
              <a:t>可以是一条简单语句或复合语句。注意，</a:t>
            </a:r>
            <a:r>
              <a:rPr lang="en-US" altLang="zh-CN" sz="1800" b="0" i="0" u="none" strike="noStrike" baseline="0" dirty="0">
                <a:solidFill>
                  <a:srgbClr val="FF0000"/>
                </a:solidFill>
                <a:latin typeface="TimesNewRomanPSMT"/>
                <a:ea typeface="宋体" panose="02010600030101010101" pitchFamily="2" charset="-122"/>
              </a:rPr>
              <a:t>do while</a:t>
            </a:r>
            <a:r>
              <a:rPr lang="zh-CN" altLang="en-US" sz="1800" b="0" i="0" u="none" strike="noStrike" baseline="0" dirty="0">
                <a:solidFill>
                  <a:srgbClr val="FF0000"/>
                </a:solidFill>
                <a:latin typeface="宋体" panose="02010600030101010101" pitchFamily="2" charset="-122"/>
                <a:ea typeface="宋体" panose="02010600030101010101" pitchFamily="2" charset="-122"/>
              </a:rPr>
              <a:t>循环以分号结尾</a:t>
            </a:r>
            <a:r>
              <a:rPr lang="zh-CN" altLang="en-US" sz="1800" b="0" i="0" u="none" strike="noStrike" baseline="0" dirty="0">
                <a:latin typeface="宋体" panose="02010600030101010101" pitchFamily="2" charset="-122"/>
                <a:ea typeface="宋体" panose="02010600030101010101" pitchFamily="2" charset="-122"/>
              </a:rPr>
              <a:t>，其结构见图</a:t>
            </a:r>
            <a:r>
              <a:rPr lang="en-US" altLang="zh-CN" sz="1800" b="0" i="0" u="none" strike="noStrike" baseline="0" dirty="0">
                <a:latin typeface="TimesNewRomanPSMT"/>
                <a:ea typeface="宋体" panose="02010600030101010101" pitchFamily="2" charset="-122"/>
              </a:rPr>
              <a:t>6.5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pic>
        <p:nvPicPr>
          <p:cNvPr id="5" name="图片 4"/>
          <p:cNvPicPr>
            <a:picLocks noChangeAspect="1"/>
          </p:cNvPicPr>
          <p:nvPr/>
        </p:nvPicPr>
        <p:blipFill>
          <a:blip r:embed="rId1"/>
          <a:stretch>
            <a:fillRect/>
          </a:stretch>
        </p:blipFill>
        <p:spPr>
          <a:xfrm>
            <a:off x="2623947" y="2361312"/>
            <a:ext cx="6944106" cy="4065378"/>
          </a:xfrm>
          <a:prstGeom prst="rect">
            <a:avLst/>
          </a:prstGeom>
        </p:spPr>
      </p:pic>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do while</a:t>
            </a:r>
            <a:r>
              <a:rPr lang="zh-CN" altLang="en-US" sz="1800" b="0" i="0" u="none" strike="noStrike" baseline="0" dirty="0">
                <a:latin typeface="宋体" panose="02010600030101010101" pitchFamily="2" charset="-122"/>
                <a:ea typeface="宋体" panose="02010600030101010101" pitchFamily="2" charset="-122"/>
              </a:rPr>
              <a:t>循环在执行完循环体后才执行测试条件，所以</a:t>
            </a:r>
            <a:r>
              <a:rPr lang="zh-CN" altLang="en-US" sz="1800" b="0" i="0" u="none" strike="noStrike" baseline="0" dirty="0">
                <a:solidFill>
                  <a:srgbClr val="FF0000"/>
                </a:solidFill>
                <a:latin typeface="宋体" panose="02010600030101010101" pitchFamily="2" charset="-122"/>
                <a:ea typeface="宋体" panose="02010600030101010101" pitchFamily="2" charset="-122"/>
              </a:rPr>
              <a:t>至少执行循环体一次</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循环或</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循环都是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在执行循环体之前先执行测试条件。</a:t>
            </a:r>
            <a:r>
              <a:rPr lang="en-US" altLang="zh-CN" sz="1800" b="0" i="0" u="none" strike="noStrike" baseline="0" dirty="0">
                <a:latin typeface="TimesNewRomanPSMT"/>
                <a:ea typeface="宋体" panose="02010600030101010101" pitchFamily="2" charset="-122"/>
              </a:rPr>
              <a:t>do </a:t>
            </a:r>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循环适用于那些至少要迭代一次的循环。例如，下面是一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个包含</a:t>
            </a:r>
            <a:r>
              <a:rPr lang="en-US" altLang="zh-CN" sz="1800" b="0" i="0" u="none" strike="noStrike" baseline="0" dirty="0">
                <a:latin typeface="TimesNewRomanPSMT"/>
                <a:ea typeface="宋体" panose="02010600030101010101" pitchFamily="2" charset="-122"/>
              </a:rPr>
              <a:t>do </a:t>
            </a:r>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循环的密码程序伪代码：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提示用户输入密码</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读取用户输入的密码</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 (</a:t>
            </a:r>
            <a:r>
              <a:rPr lang="zh-CN" altLang="en-US" sz="1800" b="0" i="0" u="none" strike="noStrike" baseline="0" dirty="0">
                <a:latin typeface="宋体" panose="02010600030101010101" pitchFamily="2" charset="-122"/>
                <a:ea typeface="宋体" panose="02010600030101010101" pitchFamily="2" charset="-122"/>
              </a:rPr>
              <a:t>用户输入的密码不等于密码</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solidFill>
                  <a:srgbClr val="FF0000"/>
                </a:solidFill>
                <a:latin typeface="TimesNewRomanPSMT"/>
                <a:ea typeface="宋体" panose="02010600030101010101" pitchFamily="2" charset="-122"/>
              </a:rPr>
              <a:t>注意这里有一个分号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避免使用这种形式的</a:t>
            </a:r>
            <a:r>
              <a:rPr lang="en-US" altLang="zh-CN" sz="1800" b="0" i="0" u="none" strike="noStrike" baseline="0" dirty="0">
                <a:latin typeface="TimesNewRomanPSMT"/>
                <a:ea typeface="宋体" panose="02010600030101010101" pitchFamily="2" charset="-122"/>
              </a:rPr>
              <a:t>do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结构：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询问用户是否继续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其他行为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while (</a:t>
            </a:r>
            <a:r>
              <a:rPr lang="zh-CN" altLang="en-US" sz="1800" b="0" i="0" u="none" strike="noStrike" baseline="0" dirty="0">
                <a:latin typeface="宋体" panose="02010600030101010101" pitchFamily="2" charset="-122"/>
                <a:ea typeface="宋体" panose="02010600030101010101" pitchFamily="2" charset="-122"/>
              </a:rPr>
              <a:t>回答是</a:t>
            </a:r>
            <a:r>
              <a:rPr lang="en-US" altLang="zh-CN" sz="1800" b="0" i="0" u="none" strike="noStrike" baseline="0" dirty="0">
                <a:latin typeface="TimesNewRomanPSMT"/>
                <a:ea typeface="宋体" panose="02010600030101010101" pitchFamily="2" charset="-122"/>
              </a:rPr>
              <a:t>yes);</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这样的结构导致用户在回答</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no”</a:t>
            </a:r>
            <a:r>
              <a:rPr lang="zh-CN" altLang="en-US" sz="1800" b="0" i="0" u="none" strike="noStrike" baseline="0" dirty="0">
                <a:latin typeface="宋体" panose="02010600030101010101" pitchFamily="2" charset="-122"/>
                <a:ea typeface="宋体" panose="02010600030101010101" pitchFamily="2" charset="-122"/>
              </a:rPr>
              <a:t>之后，仍然执行</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其他行为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部分，因为测试条件执行晚了。</a:t>
            </a:r>
            <a:endParaRPr lang="en-US" altLang="zh-CN" dirty="0">
              <a:latin typeface="+mn-ea"/>
            </a:endParaRP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小结：</a:t>
            </a:r>
            <a:r>
              <a:rPr lang="en-US" altLang="zh-CN" sz="1800" b="1" i="0" u="none" strike="noStrike" baseline="0" dirty="0">
                <a:latin typeface="TimesNewRomanPS-Bold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1" i="0" u="none" strike="noStrike" baseline="0" dirty="0">
                <a:latin typeface="TimesNewRomanPS-BoldMT"/>
                <a:ea typeface="宋体" panose="02010600030101010101" pitchFamily="2" charset="-122"/>
              </a:rPr>
              <a:t>do while</a:t>
            </a:r>
            <a:endParaRPr lang="en-US" altLang="zh-CN" sz="1800" b="1" i="0" u="none" strike="noStrike" baseline="0" dirty="0">
              <a:latin typeface="TimesNewRomanPS-BoldMT"/>
              <a:ea typeface="宋体" panose="02010600030101010101" pitchFamily="2" charset="-122"/>
            </a:endParaRPr>
          </a:p>
          <a:p>
            <a:pPr algn="l"/>
            <a:endParaRPr lang="en-US" altLang="zh-CN" b="1" dirty="0">
              <a:latin typeface="TimesNewRomanPS-Bold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一般注解：</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 while </a:t>
            </a:r>
            <a:r>
              <a:rPr lang="zh-CN" altLang="en-US" sz="1800" b="0" i="0" u="none" strike="noStrike" baseline="0" dirty="0">
                <a:latin typeface="宋体" panose="02010600030101010101" pitchFamily="2" charset="-122"/>
                <a:ea typeface="宋体" panose="02010600030101010101" pitchFamily="2" charset="-122"/>
              </a:rPr>
              <a:t>语句创建一个循环，在 </a:t>
            </a:r>
            <a:r>
              <a:rPr lang="en-US" altLang="zh-CN" sz="1800" b="0" i="0" u="none" strike="noStrike" baseline="0" dirty="0">
                <a:latin typeface="TimesNewRomanPSMT"/>
                <a:ea typeface="宋体" panose="02010600030101010101" pitchFamily="2" charset="-122"/>
              </a:rPr>
              <a:t>expression </a:t>
            </a:r>
            <a:r>
              <a:rPr lang="zh-CN" altLang="en-US" sz="1800" b="0" i="0" u="none" strike="noStrike" baseline="0" dirty="0">
                <a:latin typeface="宋体" panose="02010600030101010101" pitchFamily="2" charset="-122"/>
                <a:ea typeface="宋体" panose="02010600030101010101" pitchFamily="2" charset="-122"/>
              </a:rPr>
              <a:t>为假或 </a:t>
            </a:r>
            <a:r>
              <a:rPr lang="en-US" altLang="zh-CN" sz="1800" b="0" i="0" u="none" strike="noStrike" baseline="0" dirty="0">
                <a:latin typeface="TimesNewRomanPSMT"/>
                <a:ea typeface="宋体" panose="02010600030101010101" pitchFamily="2" charset="-122"/>
              </a:rPr>
              <a:t>0 </a:t>
            </a:r>
            <a:r>
              <a:rPr lang="zh-CN" altLang="en-US" sz="1800" b="0" i="0" u="none" strike="noStrike" baseline="0" dirty="0">
                <a:latin typeface="宋体" panose="02010600030101010101" pitchFamily="2" charset="-122"/>
                <a:ea typeface="宋体" panose="02010600030101010101" pitchFamily="2" charset="-122"/>
              </a:rPr>
              <a:t>之前重复执行循环体中的内容。</a:t>
            </a:r>
            <a:r>
              <a:rPr lang="en-US" altLang="zh-CN" sz="1800" b="0" i="0" u="none" strike="noStrike" baseline="0" dirty="0">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语句是一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种出口条件循环，即在执行完循环体后才根据测试条件决定是否再次执行循环。因此，该循环至少必须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执行一次。</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部分可是一条简单语句或复合语句。</a:t>
            </a:r>
            <a:endParaRPr lang="en-US" altLang="zh-CN" b="1" dirty="0">
              <a:latin typeface="TimesNewRomanPS-BoldMT"/>
              <a:ea typeface="宋体" panose="02010600030101010101" pitchFamily="2" charset="-122"/>
            </a:endParaRPr>
          </a:p>
          <a:p>
            <a:pPr algn="l"/>
            <a:endParaRPr lang="en-US" altLang="zh-CN" dirty="0">
              <a:latin typeface="+mn-ea"/>
            </a:endParaRP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形式：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statement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test</a:t>
            </a:r>
            <a:r>
              <a:rPr lang="zh-CN" altLang="en-US" sz="1800" b="0" i="0" u="none" strike="noStrike" baseline="0" dirty="0">
                <a:latin typeface="宋体" panose="02010600030101010101" pitchFamily="2" charset="-122"/>
                <a:ea typeface="宋体" panose="02010600030101010101" pitchFamily="2" charset="-122"/>
              </a:rPr>
              <a:t>为假或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之前，重复执行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部分。</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6.8 </a:t>
            </a:r>
            <a:r>
              <a:rPr lang="zh-CN" altLang="en-US" dirty="0"/>
              <a:t>出口条件</a:t>
            </a:r>
            <a:r>
              <a:rPr lang="zh-CN" altLang="en-US"/>
              <a:t>循环：</a:t>
            </a:r>
            <a:r>
              <a:rPr lang="en-US" altLang="zh-CN" dirty="0"/>
              <a:t>do while</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do</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	scanf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&amp;number);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20);</a:t>
            </a:r>
            <a:endParaRPr lang="en-US" altLang="zh-CN" dirty="0">
              <a:latin typeface="+mn-ea"/>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6.9 </a:t>
            </a:r>
            <a:r>
              <a:rPr lang="zh-CN" altLang="en-US" dirty="0"/>
              <a:t>如何选择循环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如何选择使用哪一种循环？首先，确定是需要入口条件循环还是出口条件循环。通常，入口条件循环用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得比较多，有几个原因。其一，一般原则是在执行循环之前测试条件比较好。其二，测试放在循环的开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头，程序的可读性更高。另外，在许多应用中，要求在一开始不满足测试条件时就直接跳过整个循环。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那么，假设需要一个入口条件循环，用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循环还是</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循环？这</a:t>
            </a:r>
            <a:r>
              <a:rPr lang="zh-CN" altLang="en-US" sz="1800" b="0" i="0" u="none" strike="noStrike" baseline="0" dirty="0">
                <a:solidFill>
                  <a:srgbClr val="FF0000"/>
                </a:solidFill>
                <a:latin typeface="宋体" panose="02010600030101010101" pitchFamily="2" charset="-122"/>
                <a:ea typeface="宋体" panose="02010600030101010101" pitchFamily="2" charset="-122"/>
              </a:rPr>
              <a:t>取决于个人喜好</a:t>
            </a:r>
            <a:r>
              <a:rPr lang="zh-CN" altLang="en-US" sz="1800" b="0" i="0" u="none" strike="noStrike" baseline="0" dirty="0">
                <a:latin typeface="宋体" panose="02010600030101010101" pitchFamily="2" charset="-122"/>
                <a:ea typeface="宋体" panose="02010600030101010101" pitchFamily="2" charset="-122"/>
              </a:rPr>
              <a:t>，因为二者皆可。要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让</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循环看起来像</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循环，可以省略第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个和第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个表达式。例如：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 ( ; test ; )</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与下面的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效果相同：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while ( test )</a:t>
            </a:r>
            <a:endParaRPr lang="en-US" altLang="zh-CN" dirty="0">
              <a:latin typeface="+mn-ea"/>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6.9 </a:t>
            </a:r>
            <a:r>
              <a:rPr lang="zh-CN" altLang="en-US" dirty="0"/>
              <a:t>如何选择循环</a:t>
            </a:r>
            <a:endParaRPr lang="zh-CN" altLang="en-US" dirty="0"/>
          </a:p>
        </p:txBody>
      </p:sp>
      <p:sp>
        <p:nvSpPr>
          <p:cNvPr id="4" name="内容占位符 3"/>
          <p:cNvSpPr>
            <a:spLocks noGrp="1"/>
          </p:cNvSpPr>
          <p:nvPr>
            <p:ph idx="1"/>
          </p:nvPr>
        </p:nvSpPr>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要让</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循环看起来像</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循环，可以在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循环的前面初始化变量，并在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循环体中包含更新语句。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例如：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初始化</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TimesNewRomanPSMT"/>
                <a:ea typeface="宋体" panose="02010600030101010101" pitchFamily="2" charset="-122"/>
              </a:rPr>
              <a:t>第一步</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 </a:t>
            </a:r>
            <a:r>
              <a:rPr lang="zh-CN" altLang="en-US" sz="1800" b="0" i="0" u="none" strike="noStrike" baseline="0" dirty="0">
                <a:latin typeface="宋体" panose="02010600030101010101" pitchFamily="2" charset="-122"/>
                <a:ea typeface="宋体" panose="02010600030101010101" pitchFamily="2" charset="-122"/>
              </a:rPr>
              <a:t>测试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TimesNewRomanPSMT"/>
                <a:ea typeface="宋体" panose="02010600030101010101" pitchFamily="2" charset="-122"/>
              </a:rPr>
              <a:t>第二步</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其他语句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更新语句</a:t>
            </a:r>
            <a:r>
              <a:rPr lang="en-US" altLang="zh-CN"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第三步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与下面的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循环效果相同：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for ( </a:t>
            </a:r>
            <a:r>
              <a:rPr lang="zh-CN" altLang="en-US" sz="1800" b="0" i="0" u="none" strike="noStrike" baseline="0" dirty="0">
                <a:latin typeface="宋体" panose="02010600030101010101" pitchFamily="2" charset="-122"/>
                <a:ea typeface="宋体" panose="02010600030101010101" pitchFamily="2" charset="-122"/>
              </a:rPr>
              <a:t>初始化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测试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更新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其他语句</a:t>
            </a:r>
            <a:endParaRPr lang="en-US" altLang="zh-CN" dirty="0">
              <a:latin typeface="+mn-ea"/>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6.9 </a:t>
            </a:r>
            <a:r>
              <a:rPr lang="zh-CN" altLang="en-US" dirty="0"/>
              <a:t>如何选择循环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一般而言，当循环涉及初始化和更新变量时，用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循环比较合适，而在其他情况下用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循环更好。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对于下面这种条件，用</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循环就很合适：</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en-US" altLang="zh-CN" sz="1800" b="0" i="0" u="none" strike="noStrike" baseline="0" dirty="0" err="1">
                <a:latin typeface="TimesNewRomanPSMT"/>
              </a:rPr>
              <a:t>ld</a:t>
            </a:r>
            <a:r>
              <a:rPr lang="en-US" altLang="zh-CN" sz="1800" b="0" i="0" u="none" strike="noStrike" baseline="0" dirty="0">
                <a:latin typeface="TimesNewRomanPSMT"/>
              </a:rPr>
              <a:t>", &amp;num) == 1)</a:t>
            </a:r>
            <a:endParaRPr lang="en-US" altLang="zh-CN" sz="1800" b="0" i="0" u="none" strike="noStrike" baseline="0" dirty="0">
              <a:latin typeface="TimesNewRomanPSMT"/>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对于涉及索引计数的循环，用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循环更适合。例如：</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for (count = 1; count &lt;= 100; count++)</a:t>
            </a:r>
            <a:endParaRPr lang="en-US" altLang="zh-CN" dirty="0">
              <a:latin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Xcode</a:t>
            </a:r>
            <a:r>
              <a:rPr lang="en-US" altLang="zh-CN" dirty="0"/>
              <a:t> </a:t>
            </a:r>
            <a:r>
              <a:rPr lang="zh-CN" altLang="en-US" dirty="0"/>
              <a:t>凭借可处理多种编程语言的能力，可用于多平台，开发超大型的项目。但是，首先要学会如何编</a:t>
            </a:r>
            <a:endParaRPr lang="en-US" altLang="zh-CN" dirty="0"/>
          </a:p>
          <a:p>
            <a:r>
              <a:rPr lang="zh-CN" altLang="en-US" dirty="0"/>
              <a:t>写简单的</a:t>
            </a:r>
            <a:r>
              <a:rPr lang="en-US" altLang="zh-CN" dirty="0"/>
              <a:t>C</a:t>
            </a:r>
            <a:r>
              <a:rPr lang="zh-CN" altLang="en-US" dirty="0"/>
              <a:t>程序。在</a:t>
            </a:r>
            <a:r>
              <a:rPr lang="en-US" altLang="zh-CN" dirty="0" err="1"/>
              <a:t>Xcode</a:t>
            </a:r>
            <a:r>
              <a:rPr lang="en-US" altLang="zh-CN" dirty="0"/>
              <a:t> 4.6</a:t>
            </a:r>
            <a:r>
              <a:rPr lang="zh-CN" altLang="en-US" dirty="0"/>
              <a:t>中，通过</a:t>
            </a:r>
            <a:r>
              <a:rPr lang="en-US" altLang="zh-CN" dirty="0"/>
              <a:t>【File】</a:t>
            </a:r>
            <a:r>
              <a:rPr lang="zh-CN" altLang="en-US" dirty="0"/>
              <a:t>菜单选择</a:t>
            </a:r>
            <a:r>
              <a:rPr lang="en-US" altLang="zh-CN" dirty="0"/>
              <a:t>【New Project】</a:t>
            </a:r>
            <a:r>
              <a:rPr lang="zh-CN" altLang="en-US" dirty="0"/>
              <a:t>，然后选择</a:t>
            </a:r>
            <a:r>
              <a:rPr lang="en-US" altLang="zh-CN" dirty="0"/>
              <a:t>【OS X </a:t>
            </a:r>
            <a:endParaRPr lang="en-US" altLang="zh-CN" dirty="0"/>
          </a:p>
          <a:p>
            <a:r>
              <a:rPr lang="en-US" altLang="zh-CN" dirty="0"/>
              <a:t>Application Command Line Tool】</a:t>
            </a:r>
            <a:r>
              <a:rPr lang="zh-CN" altLang="en-US" dirty="0"/>
              <a:t>，接着输入产品名并选择</a:t>
            </a:r>
            <a:r>
              <a:rPr lang="en-US" altLang="zh-CN" dirty="0"/>
              <a:t>C</a:t>
            </a:r>
            <a:r>
              <a:rPr lang="zh-CN" altLang="en-US" dirty="0"/>
              <a:t>类型。</a:t>
            </a:r>
            <a:r>
              <a:rPr lang="en-US" altLang="zh-CN" dirty="0" err="1"/>
              <a:t>Xcode</a:t>
            </a:r>
            <a:r>
              <a:rPr lang="zh-CN" altLang="en-US" dirty="0"/>
              <a:t>使用</a:t>
            </a:r>
            <a:r>
              <a:rPr lang="en-US" altLang="zh-CN" dirty="0"/>
              <a:t>Clang</a:t>
            </a:r>
            <a:r>
              <a:rPr lang="zh-CN" altLang="en-US" dirty="0"/>
              <a:t>或</a:t>
            </a:r>
            <a:r>
              <a:rPr lang="en-US" altLang="zh-CN" dirty="0"/>
              <a:t>GCC C</a:t>
            </a:r>
            <a:r>
              <a:rPr lang="zh-CN" altLang="en-US" dirty="0"/>
              <a:t>编译器来</a:t>
            </a:r>
            <a:endParaRPr lang="en-US" altLang="zh-CN" dirty="0"/>
          </a:p>
          <a:p>
            <a:r>
              <a:rPr lang="zh-CN" altLang="en-US" dirty="0"/>
              <a:t>编译</a:t>
            </a:r>
            <a:r>
              <a:rPr lang="en-US" altLang="zh-CN" dirty="0"/>
              <a:t>C</a:t>
            </a:r>
            <a:r>
              <a:rPr lang="zh-CN" altLang="en-US" dirty="0"/>
              <a:t>代码，它以前默认使用</a:t>
            </a:r>
            <a:r>
              <a:rPr lang="en-US" altLang="zh-CN" dirty="0"/>
              <a:t>GCC</a:t>
            </a:r>
            <a:r>
              <a:rPr lang="zh-CN" altLang="en-US" dirty="0"/>
              <a:t>，但是现在默认使用</a:t>
            </a:r>
            <a:r>
              <a:rPr lang="en-US" altLang="zh-CN" dirty="0"/>
              <a:t>Clang</a:t>
            </a:r>
            <a:r>
              <a:rPr lang="zh-CN" altLang="en-US" dirty="0"/>
              <a:t>。可以设置选择使用哪一个编译器和哪一套</a:t>
            </a:r>
            <a:r>
              <a:rPr lang="en-US" altLang="zh-CN" dirty="0"/>
              <a:t>C</a:t>
            </a:r>
            <a:endParaRPr lang="en-US" altLang="zh-CN" dirty="0"/>
          </a:p>
          <a:p>
            <a:r>
              <a:rPr lang="zh-CN" altLang="en-US" dirty="0"/>
              <a:t>标准（因为许可方面的事宜，</a:t>
            </a:r>
            <a:r>
              <a:rPr lang="en-US" altLang="zh-CN" dirty="0" err="1"/>
              <a:t>Xcode</a:t>
            </a:r>
            <a:r>
              <a:rPr lang="zh-CN" altLang="en-US" dirty="0"/>
              <a:t>中</a:t>
            </a:r>
            <a:r>
              <a:rPr lang="en-US" altLang="zh-CN" dirty="0"/>
              <a:t>Clang</a:t>
            </a:r>
            <a:r>
              <a:rPr lang="zh-CN" altLang="en-US" dirty="0"/>
              <a:t>的版本比</a:t>
            </a:r>
            <a:r>
              <a:rPr lang="en-US" altLang="zh-CN" dirty="0"/>
              <a:t>GCC</a:t>
            </a:r>
            <a:r>
              <a:rPr lang="zh-CN" altLang="en-US" dirty="0"/>
              <a:t>的版本要新）。</a:t>
            </a:r>
            <a:endParaRPr lang="en-US" altLang="zh-CN" dirty="0"/>
          </a:p>
          <a:p>
            <a:endParaRPr lang="en-US" altLang="zh-CN" dirty="0"/>
          </a:p>
          <a:p>
            <a:endParaRPr lang="en-US" altLang="zh-CN" dirty="0"/>
          </a:p>
          <a:p>
            <a:r>
              <a:rPr lang="en-US" altLang="zh-CN" dirty="0"/>
              <a:t>UNIX</a:t>
            </a:r>
            <a:r>
              <a:rPr lang="zh-CN" altLang="en-US" dirty="0"/>
              <a:t>系统内置</a:t>
            </a:r>
            <a:r>
              <a:rPr lang="en-US" altLang="zh-CN" dirty="0"/>
              <a:t>Mac OS X</a:t>
            </a:r>
            <a:r>
              <a:rPr lang="zh-CN" altLang="en-US" dirty="0"/>
              <a:t>，终端工具打开的窗口是让用户在</a:t>
            </a:r>
            <a:r>
              <a:rPr lang="en-US" altLang="zh-CN" dirty="0"/>
              <a:t>UNIX</a:t>
            </a:r>
            <a:r>
              <a:rPr lang="zh-CN" altLang="en-US" dirty="0"/>
              <a:t>命令行环境中运行程序。苹果在标准</a:t>
            </a:r>
            <a:endParaRPr lang="en-US" altLang="zh-CN" dirty="0"/>
          </a:p>
          <a:p>
            <a:r>
              <a:rPr lang="zh-CN" altLang="en-US" dirty="0"/>
              <a:t>软件包中不提供命令行编译器，但是，如果下载了 </a:t>
            </a:r>
            <a:r>
              <a:rPr lang="en-US" altLang="zh-CN" dirty="0" err="1"/>
              <a:t>Xcode</a:t>
            </a:r>
            <a:r>
              <a:rPr lang="zh-CN" altLang="en-US" dirty="0"/>
              <a:t>，还可以下载可选的命令行工具，这样就可以</a:t>
            </a:r>
            <a:endParaRPr lang="en-US" altLang="zh-CN" dirty="0"/>
          </a:p>
          <a:p>
            <a:r>
              <a:rPr lang="zh-CN" altLang="en-US" dirty="0"/>
              <a:t>使用</a:t>
            </a:r>
            <a:r>
              <a:rPr lang="en-US" altLang="zh-CN" dirty="0"/>
              <a:t>clang</a:t>
            </a:r>
            <a:r>
              <a:rPr lang="zh-CN" altLang="en-US" dirty="0"/>
              <a:t>和</a:t>
            </a:r>
            <a:r>
              <a:rPr lang="en-US" altLang="zh-CN" dirty="0" err="1"/>
              <a:t>gcc</a:t>
            </a:r>
            <a:r>
              <a:rPr lang="zh-CN" altLang="en-US" dirty="0"/>
              <a:t>命令在命令行模式中编译。</a:t>
            </a:r>
            <a:endParaRPr lang="en-US" altLang="zh-CN" dirty="0"/>
          </a:p>
        </p:txBody>
      </p:sp>
      <p:sp>
        <p:nvSpPr>
          <p:cNvPr id="2" name="标题 1"/>
          <p:cNvSpPr>
            <a:spLocks noGrp="1"/>
          </p:cNvSpPr>
          <p:nvPr>
            <p:ph type="title"/>
          </p:nvPr>
        </p:nvSpPr>
        <p:spPr/>
        <p:txBody>
          <a:bodyPr/>
          <a:lstStyle/>
          <a:p>
            <a:r>
              <a:rPr lang="en-US" altLang="zh-CN" dirty="0"/>
              <a:t>1.8.8 Macintosh</a:t>
            </a:r>
            <a:r>
              <a:rPr lang="zh-CN" altLang="en-US" dirty="0"/>
              <a:t>中的</a:t>
            </a:r>
            <a:r>
              <a:rPr lang="en-US" altLang="zh-CN" dirty="0"/>
              <a:t>C</a:t>
            </a:r>
            <a:endParaRPr lang="zh-CN" altLang="en-US" dirty="0"/>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 </a:t>
            </a:r>
            <a:r>
              <a:rPr lang="zh-CN" altLang="en-US" dirty="0"/>
              <a:t>嵌套循环</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嵌套循环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nested loop</a:t>
            </a:r>
            <a:r>
              <a:rPr lang="zh-CN" altLang="en-US" sz="1800" b="0" i="0" u="none" strike="noStrike" baseline="0" dirty="0">
                <a:latin typeface="宋体" panose="02010600030101010101" pitchFamily="2" charset="-122"/>
                <a:ea typeface="宋体" panose="02010600030101010101" pitchFamily="2" charset="-122"/>
              </a:rPr>
              <a:t>）指</a:t>
            </a:r>
            <a:r>
              <a:rPr lang="zh-CN" altLang="en-US" sz="1800" b="0" i="0" u="none" strike="noStrike" baseline="0" dirty="0">
                <a:solidFill>
                  <a:srgbClr val="FF0000"/>
                </a:solidFill>
                <a:latin typeface="宋体" panose="02010600030101010101" pitchFamily="2" charset="-122"/>
                <a:ea typeface="宋体" panose="02010600030101010101" pitchFamily="2" charset="-122"/>
              </a:rPr>
              <a:t>在一个循环内包含另一个循环</a:t>
            </a:r>
            <a:r>
              <a:rPr lang="zh-CN" altLang="en-US" sz="1800" b="0" i="0" u="none" strike="noStrike" baseline="0" dirty="0">
                <a:latin typeface="宋体" panose="02010600030101010101" pitchFamily="2" charset="-122"/>
                <a:ea typeface="宋体" panose="02010600030101010101" pitchFamily="2" charset="-122"/>
              </a:rPr>
              <a:t>。嵌套循环常用于按行和列显示数据，也就是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说，一个循环处理一行中的所有列，另一个循环处理所有的行。程序清单</a:t>
            </a:r>
            <a:r>
              <a:rPr lang="en-US" altLang="zh-CN" sz="1800" b="0" i="0" u="none" strike="noStrike" baseline="0" dirty="0">
                <a:latin typeface="TimesNewRomanPSMT"/>
                <a:ea typeface="宋体" panose="02010600030101010101" pitchFamily="2" charset="-122"/>
              </a:rPr>
              <a:t>6.17</a:t>
            </a:r>
            <a:r>
              <a:rPr lang="zh-CN" altLang="en-US" sz="1800" b="0" i="0" u="none" strike="noStrike" baseline="0" dirty="0">
                <a:latin typeface="宋体" panose="02010600030101010101" pitchFamily="2" charset="-122"/>
                <a:ea typeface="宋体" panose="02010600030101010101" pitchFamily="2" charset="-122"/>
              </a:rPr>
              <a:t>演示了一个简单的示例。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6.17 rows1.c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rows1.c -- </a:t>
            </a:r>
            <a:r>
              <a:rPr lang="zh-CN" altLang="en-US" sz="1800" b="0" i="0" u="none" strike="noStrike" baseline="0" dirty="0">
                <a:latin typeface="宋体" panose="02010600030101010101" pitchFamily="2" charset="-122"/>
                <a:ea typeface="宋体" panose="02010600030101010101" pitchFamily="2" charset="-122"/>
              </a:rPr>
              <a:t>使用嵌套循环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dirty="0">
              <a:latin typeface="+mn-ea"/>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 </a:t>
            </a:r>
            <a:r>
              <a:rPr lang="zh-CN" altLang="en-US" dirty="0"/>
              <a:t>嵌套循环</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for (row = 0; row &lt; ROWS; 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for (</a:t>
            </a:r>
            <a:r>
              <a:rPr lang="en-US" altLang="zh-CN" sz="1800" b="0" i="0" u="none" strike="noStrike" baseline="0" dirty="0" err="1">
                <a:latin typeface="TimesNewRomanPSMT"/>
              </a:rPr>
              <a:t>ch</a:t>
            </a:r>
            <a:r>
              <a:rPr lang="en-US" altLang="zh-CN" sz="1800" b="0" i="0" u="none" strike="noStrike" baseline="0" dirty="0">
                <a:latin typeface="TimesNewRomanPSMT"/>
              </a:rPr>
              <a:t> = 'A'; </a:t>
            </a:r>
            <a:r>
              <a:rPr lang="en-US" altLang="zh-CN" sz="1800" b="0" i="0" u="none" strike="noStrike" baseline="0" dirty="0" err="1">
                <a:latin typeface="TimesNewRomanPSMT"/>
              </a:rPr>
              <a:t>ch</a:t>
            </a:r>
            <a:r>
              <a:rPr lang="en-US" altLang="zh-CN" sz="1800" b="0" i="0" u="none" strike="noStrike" baseline="0" dirty="0">
                <a:latin typeface="TimesNewRomanPSMT"/>
              </a:rPr>
              <a:t> &lt; ('A' + CHARS); </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行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 </a:t>
            </a:r>
            <a:r>
              <a:rPr lang="zh-CN" altLang="en-US" dirty="0"/>
              <a:t>嵌套循环</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ABCDEFGHIJ</a:t>
            </a:r>
            <a:endParaRPr lang="en-US" altLang="zh-CN" dirty="0">
              <a:latin typeface="+mn-ea"/>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6.10.1 </a:t>
            </a:r>
            <a:r>
              <a:rPr lang="zh-CN" altLang="en-US" dirty="0"/>
              <a:t>程序分析</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行开始的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外层循环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outer loop</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行开始的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内层循环</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inner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loop</a:t>
            </a:r>
            <a:r>
              <a:rPr lang="zh-CN" altLang="en-US" sz="1800" b="0" i="0" u="none" strike="noStrike" baseline="0" dirty="0">
                <a:latin typeface="宋体" panose="02010600030101010101" pitchFamily="2" charset="-122"/>
                <a:ea typeface="宋体" panose="02010600030101010101" pitchFamily="2" charset="-122"/>
              </a:rPr>
              <a:t>）。外层循环从</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开始循环，到</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时结束。因此，外层循环要执行</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次，</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的值从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变为</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每次迭代要执行的第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条语句是内层的</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循环，该循环要执行</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次，在同一行打印字符</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J</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条语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句是外层循环的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，该语句的效果是另起一行，这样在下一次运行内层循环时，将在下一行打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印的字符。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注意，嵌套循环中的内层循环在每次外层循环迭代时都执行完所有的循环。在程序清单</a:t>
            </a:r>
            <a:r>
              <a:rPr lang="en-US" altLang="zh-CN" sz="1800" b="0" i="0" u="none" strike="noStrike" baseline="0" dirty="0">
                <a:latin typeface="TimesNewRomanPSMT"/>
                <a:ea typeface="宋体" panose="02010600030101010101" pitchFamily="2" charset="-122"/>
              </a:rPr>
              <a:t>6.17</a:t>
            </a:r>
            <a:r>
              <a:rPr lang="zh-CN" altLang="en-US" sz="1800" b="0" i="0" u="none" strike="noStrike" baseline="0" dirty="0">
                <a:latin typeface="宋体" panose="02010600030101010101" pitchFamily="2" charset="-122"/>
                <a:ea typeface="宋体" panose="02010600030101010101" pitchFamily="2" charset="-122"/>
              </a:rPr>
              <a:t>中，内层循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环一行打印</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个字符，外层循环创建</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行。</a:t>
            </a:r>
            <a:endParaRPr lang="en-US" altLang="zh-CN" dirty="0">
              <a:latin typeface="+mn-ea"/>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6.10.2 </a:t>
            </a:r>
            <a:r>
              <a:rPr lang="zh-CN" altLang="en-US" dirty="0"/>
              <a:t>嵌套变式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上一个实例中，内层循环和外层循环所做的事情相同。可以通过外层循环控制内层循环，在每次外层循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环迭代时内层循环完成不同的任务。把程序清单</a:t>
            </a:r>
            <a:r>
              <a:rPr lang="en-US" altLang="zh-CN" sz="1800" b="0" i="0" u="none" strike="noStrike" baseline="0" dirty="0">
                <a:latin typeface="TimesNewRomanPSMT"/>
                <a:ea typeface="宋体" panose="02010600030101010101" pitchFamily="2" charset="-122"/>
              </a:rPr>
              <a:t>6.17</a:t>
            </a:r>
            <a:r>
              <a:rPr lang="zh-CN" altLang="en-US" sz="1800" b="0" i="0" u="none" strike="noStrike" baseline="0" dirty="0">
                <a:latin typeface="宋体" panose="02010600030101010101" pitchFamily="2" charset="-122"/>
                <a:ea typeface="宋体" panose="02010600030101010101" pitchFamily="2" charset="-122"/>
              </a:rPr>
              <a:t>稍微修改后，如程序清单</a:t>
            </a:r>
            <a:r>
              <a:rPr lang="en-US" altLang="zh-CN" sz="1800" b="0" i="0" u="none" strike="noStrike" baseline="0" dirty="0">
                <a:latin typeface="TimesNewRomanPSMT"/>
                <a:ea typeface="宋体" panose="02010600030101010101" pitchFamily="2" charset="-122"/>
              </a:rPr>
              <a:t>6.18</a:t>
            </a:r>
            <a:r>
              <a:rPr lang="zh-CN" altLang="en-US" sz="1800" b="0" i="0" u="none" strike="noStrike" baseline="0" dirty="0">
                <a:latin typeface="宋体" panose="02010600030101010101" pitchFamily="2" charset="-122"/>
                <a:ea typeface="宋体" panose="02010600030101010101" pitchFamily="2" charset="-122"/>
              </a:rPr>
              <a:t>所示。内层循环开始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打印的字符取决于外层循环的迭代次数。该程序的第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行使用了新的注释风格，而且</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a:t>
            </a:r>
            <a:r>
              <a:rPr lang="en-US" altLang="zh-CN" sz="1800" b="0" i="0" u="none" strike="noStrike" baseline="0" dirty="0">
                <a:solidFill>
                  <a:srgbClr val="FF0000"/>
                </a:solidFill>
                <a:latin typeface="TimesNewRomanPSMT"/>
                <a:ea typeface="宋体" panose="02010600030101010101" pitchFamily="2" charset="-122"/>
              </a:rPr>
              <a:t>const </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关键字代</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替</a:t>
            </a:r>
            <a:r>
              <a:rPr lang="en-US" altLang="zh-CN" sz="1800" b="0" i="0" u="none" strike="noStrike" baseline="0" dirty="0">
                <a:solidFill>
                  <a:srgbClr val="FF0000"/>
                </a:solidFill>
                <a:latin typeface="TimesNewRomanPSMT"/>
                <a:ea typeface="宋体" panose="02010600030101010101" pitchFamily="2" charset="-122"/>
              </a:rPr>
              <a:t>#define</a:t>
            </a:r>
            <a:r>
              <a:rPr lang="zh-CN" altLang="en-US" sz="1800" b="0" i="0" u="none" strike="noStrike" baseline="0" dirty="0">
                <a:solidFill>
                  <a:srgbClr val="FF0000"/>
                </a:solidFill>
                <a:latin typeface="宋体" panose="02010600030101010101" pitchFamily="2" charset="-122"/>
                <a:ea typeface="宋体" panose="02010600030101010101" pitchFamily="2" charset="-122"/>
              </a:rPr>
              <a:t>，有助于读者熟悉这两种方法</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6.18 rows2.c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rows2.c -- </a:t>
            </a:r>
            <a:r>
              <a:rPr lang="zh-CN" altLang="en-US" sz="1800" b="0" i="0" u="none" strike="noStrike" baseline="0" dirty="0">
                <a:latin typeface="宋体" panose="02010600030101010101" pitchFamily="2" charset="-122"/>
                <a:ea typeface="宋体" panose="02010600030101010101" pitchFamily="2" charset="-122"/>
              </a:rPr>
              <a:t>依赖外部循环的嵌套循环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dirty="0">
              <a:latin typeface="+mn-ea"/>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6.10.2 </a:t>
            </a:r>
            <a:r>
              <a:rPr lang="zh-CN" altLang="en-US" dirty="0"/>
              <a:t>嵌套变式</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const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CHARS);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6.10.2 </a:t>
            </a:r>
            <a:r>
              <a:rPr lang="zh-CN" altLang="en-US" dirty="0"/>
              <a:t>嵌套变式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ABCDEF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BCDEF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CDEF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DEF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EF</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a:t>
            </a:r>
            <a:endParaRPr lang="en-US" altLang="zh-CN" sz="1800" b="0" i="0" u="none" strike="noStrike" baseline="0" dirty="0">
              <a:latin typeface="TimesNewRomanPSMT"/>
              <a:ea typeface="宋体" panose="02010600030101010101" pitchFamily="2" charset="-122"/>
            </a:endParaRPr>
          </a:p>
          <a:p>
            <a:pPr algn="l"/>
            <a:endParaRPr lang="en-US" altLang="zh-CN" dirty="0">
              <a:latin typeface="+mn-ea"/>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6.10.2 </a:t>
            </a:r>
            <a:r>
              <a:rPr lang="zh-CN" altLang="en-US" dirty="0"/>
              <a:t>嵌套变式</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因为每次迭代都要把</a:t>
            </a:r>
            <a:r>
              <a:rPr lang="en-US" altLang="zh-CN" sz="1800" b="0" i="0" u="none" strike="noStrike" baseline="0" dirty="0">
                <a:latin typeface="TimesNewRomanPSMT"/>
                <a:ea typeface="宋体" panose="02010600030101010101" pitchFamily="2" charset="-122"/>
              </a:rPr>
              <a:t>row</a:t>
            </a:r>
            <a:r>
              <a:rPr lang="zh-CN" altLang="en-US" sz="1800" b="0" i="0" u="none" strike="noStrike" baseline="0" dirty="0">
                <a:latin typeface="宋体" panose="02010600030101010101" pitchFamily="2" charset="-122"/>
                <a:ea typeface="宋体" panose="02010600030101010101" pitchFamily="2" charset="-122"/>
              </a:rPr>
              <a:t>的值与</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相加，所以</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在每一行都被初始化为不同的字符。然而，测试条件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并没有改变，所以每行依然是以</a:t>
            </a:r>
            <a:r>
              <a:rPr lang="en-US" altLang="zh-CN" sz="1800" b="0" i="0" u="none" strike="noStrike" baseline="0" dirty="0">
                <a:latin typeface="TimesNewRomanPSMT"/>
                <a:ea typeface="宋体" panose="02010600030101010101" pitchFamily="2" charset="-122"/>
              </a:rPr>
              <a:t>F</a:t>
            </a:r>
            <a:r>
              <a:rPr lang="zh-CN" altLang="en-US" sz="1800" b="0" i="0" u="none" strike="noStrike" baseline="0" dirty="0">
                <a:latin typeface="宋体" panose="02010600030101010101" pitchFamily="2" charset="-122"/>
                <a:ea typeface="宋体" panose="02010600030101010101" pitchFamily="2" charset="-122"/>
              </a:rPr>
              <a:t>结尾，这使得每一行打印的字符都比上一行少一个。</a:t>
            </a:r>
            <a:endParaRPr lang="en-US" altLang="zh-CN" dirty="0">
              <a:latin typeface="+mn-ea"/>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在许多程序中，数组很重要。数组可以作为一种储存多个相关项的便利方式。我们在第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章中将详细介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绍数组，但是由于循环经常用到数组，所以在这里先简要地介绍一下。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数组</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array</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按顺序储存的一系列类型相同的值</a:t>
            </a:r>
            <a:r>
              <a:rPr lang="zh-CN" altLang="en-US" sz="1800" b="0" i="0" u="none" strike="noStrike" baseline="0" dirty="0">
                <a:latin typeface="宋体" panose="02010600030101010101" pitchFamily="2" charset="-122"/>
                <a:ea typeface="宋体" panose="02010600030101010101" pitchFamily="2" charset="-122"/>
              </a:rPr>
              <a:t>，如</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类型的字符或</a:t>
            </a:r>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类型的值。整个数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组有一个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数组名</a:t>
            </a:r>
            <a:r>
              <a:rPr lang="zh-CN" altLang="en-US" sz="1800" b="0" i="0" u="none" strike="noStrike" baseline="0" dirty="0">
                <a:latin typeface="宋体" panose="02010600030101010101" pitchFamily="2" charset="-122"/>
                <a:ea typeface="宋体" panose="02010600030101010101" pitchFamily="2" charset="-122"/>
              </a:rPr>
              <a:t>，通过</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整数下标</a:t>
            </a:r>
            <a:r>
              <a:rPr lang="zh-CN" altLang="en-US" sz="1800" b="0" i="0" u="none" strike="noStrike" baseline="0" dirty="0">
                <a:latin typeface="宋体" panose="02010600030101010101" pitchFamily="2" charset="-122"/>
                <a:ea typeface="宋体" panose="02010600030101010101" pitchFamily="2" charset="-122"/>
              </a:rPr>
              <a:t>访问数组中单独的项或</a:t>
            </a:r>
            <a:r>
              <a:rPr lang="zh-CN" altLang="en-US" sz="1800" b="0" i="0" u="none" strike="noStrike" baseline="0" dirty="0">
                <a:solidFill>
                  <a:srgbClr val="FF0000"/>
                </a:solidFill>
                <a:latin typeface="宋体" panose="02010600030101010101" pitchFamily="2" charset="-122"/>
                <a:ea typeface="宋体" panose="02010600030101010101" pitchFamily="2" charset="-122"/>
              </a:rPr>
              <a:t>元素</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element</a:t>
            </a:r>
            <a:r>
              <a:rPr lang="zh-CN" altLang="en-US" sz="1800" b="0" i="0" u="none" strike="noStrike" baseline="0" dirty="0">
                <a:latin typeface="宋体" panose="02010600030101010101" pitchFamily="2" charset="-122"/>
                <a:ea typeface="宋体" panose="02010600030101010101" pitchFamily="2" charset="-122"/>
              </a:rPr>
              <a:t>）。例如，以下声明：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float debts[20];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声明</a:t>
            </a:r>
            <a:r>
              <a:rPr lang="en-US" altLang="zh-CN" sz="1800" b="0" i="0" u="none" strike="noStrike" baseline="0" dirty="0">
                <a:latin typeface="TimesNewRomanPSMT"/>
                <a:ea typeface="宋体" panose="02010600030101010101" pitchFamily="2" charset="-122"/>
              </a:rPr>
              <a:t>debts</a:t>
            </a:r>
            <a:r>
              <a:rPr lang="zh-CN" altLang="en-US" sz="1800" b="0" i="0" u="none" strike="noStrike" baseline="0" dirty="0">
                <a:latin typeface="宋体" panose="02010600030101010101" pitchFamily="2" charset="-122"/>
                <a:ea typeface="宋体" panose="02010600030101010101" pitchFamily="2" charset="-122"/>
              </a:rPr>
              <a:t>是一个内含</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个元素的数组，每个元素都可以储存</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类型的值。数组的第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个元素是</a:t>
            </a:r>
            <a:r>
              <a:rPr lang="en-US" altLang="zh-CN" sz="1800" b="0" i="0" u="none" strike="noStrike" baseline="0" dirty="0">
                <a:latin typeface="TimesNewRomanPSMT"/>
                <a:ea typeface="宋体" panose="02010600030101010101" pitchFamily="2" charset="-122"/>
              </a:rPr>
              <a:t>debts[0]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个元素是</a:t>
            </a:r>
            <a:r>
              <a:rPr lang="en-US" altLang="zh-CN" sz="1800" b="0" i="0" u="none" strike="noStrike" baseline="0" dirty="0">
                <a:latin typeface="TimesNewRomanPSMT"/>
                <a:ea typeface="宋体" panose="02010600030101010101" pitchFamily="2" charset="-122"/>
              </a:rPr>
              <a:t>debts[1]</a:t>
            </a:r>
            <a:r>
              <a:rPr lang="zh-CN" altLang="en-US" sz="1800" b="0" i="0" u="none" strike="noStrike" baseline="0" dirty="0">
                <a:latin typeface="宋体" panose="02010600030101010101" pitchFamily="2" charset="-122"/>
                <a:ea typeface="宋体" panose="02010600030101010101" pitchFamily="2" charset="-122"/>
              </a:rPr>
              <a:t>，以此类推，直到</a:t>
            </a:r>
            <a:r>
              <a:rPr lang="en-US" altLang="zh-CN" sz="1800" b="0" i="0" u="none" strike="noStrike" baseline="0" dirty="0">
                <a:latin typeface="TimesNewRomanPSMT"/>
                <a:ea typeface="宋体" panose="02010600030101010101" pitchFamily="2" charset="-122"/>
              </a:rPr>
              <a:t>debts[19]</a:t>
            </a:r>
            <a:r>
              <a:rPr lang="zh-CN" altLang="en-US" sz="1800" b="0" i="0" u="none" strike="noStrike" baseline="0" dirty="0">
                <a:latin typeface="宋体" panose="02010600030101010101" pitchFamily="2" charset="-122"/>
                <a:ea typeface="宋体" panose="02010600030101010101" pitchFamily="2" charset="-122"/>
              </a:rPr>
              <a:t>。注意，</a:t>
            </a:r>
            <a:r>
              <a:rPr lang="zh-CN" altLang="en-US" sz="1800" b="0" i="0" u="none" strike="noStrike" baseline="0" dirty="0">
                <a:solidFill>
                  <a:srgbClr val="FF0000"/>
                </a:solidFill>
                <a:latin typeface="宋体" panose="02010600030101010101" pitchFamily="2" charset="-122"/>
                <a:ea typeface="宋体" panose="02010600030101010101" pitchFamily="2" charset="-122"/>
              </a:rPr>
              <a:t>数组元素的编号从</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开始，不是从</a:t>
            </a:r>
            <a:r>
              <a:rPr lang="en-US" altLang="zh-CN" sz="1800" b="0" i="0" u="none" strike="noStrike" baseline="0" dirty="0">
                <a:solidFill>
                  <a:srgbClr val="FF0000"/>
                </a:solidFill>
                <a:latin typeface="TimesNewRomanPSMT"/>
                <a:ea typeface="宋体" panose="02010600030101010101" pitchFamily="2" charset="-122"/>
              </a:rPr>
              <a:t>1</a:t>
            </a:r>
            <a:r>
              <a:rPr lang="zh-CN" altLang="en-US" sz="1800" b="0" i="0" u="none" strike="noStrike" baseline="0" dirty="0">
                <a:solidFill>
                  <a:srgbClr val="FF0000"/>
                </a:solidFill>
                <a:latin typeface="宋体" panose="02010600030101010101" pitchFamily="2" charset="-122"/>
                <a:ea typeface="宋体" panose="02010600030101010101" pitchFamily="2" charset="-122"/>
              </a:rPr>
              <a:t>开始</a:t>
            </a:r>
            <a:r>
              <a:rPr lang="zh-CN" altLang="en-US" sz="1800" b="0" i="0" u="none" strike="noStrike" baseline="0" dirty="0">
                <a:latin typeface="宋体" panose="02010600030101010101" pitchFamily="2" charset="-122"/>
                <a:ea typeface="宋体" panose="02010600030101010101" pitchFamily="2" charset="-122"/>
              </a:rPr>
              <a:t>。可以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给每个元素赋</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类型的值。例如，可以这样写：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debts[5] = 32.54;</a:t>
            </a:r>
            <a:endParaRPr lang="en-US" altLang="zh-CN" sz="1800" b="0" i="0" u="none" strike="noStrike" baseline="0" dirty="0">
              <a:latin typeface="TimesNewRomanPSMT"/>
            </a:endParaRPr>
          </a:p>
          <a:p>
            <a:pPr algn="l"/>
            <a:r>
              <a:rPr lang="en-US" altLang="zh-CN" sz="1800" b="0" i="0" u="none" strike="noStrike" baseline="0" dirty="0">
                <a:latin typeface="TimesNewRomanPSMT"/>
              </a:rPr>
              <a:t>debts[6] = 1.2e+21;</a:t>
            </a:r>
            <a:endParaRPr lang="en-US" altLang="zh-CN" dirty="0">
              <a:latin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本书采用多种方式编排内容，其中最直接的方法是介绍</a:t>
            </a:r>
            <a:r>
              <a:rPr lang="en-US" altLang="zh-CN" dirty="0"/>
              <a:t>A</a:t>
            </a:r>
            <a:r>
              <a:rPr lang="zh-CN" altLang="en-US" dirty="0"/>
              <a:t>主题的所有内容、介绍</a:t>
            </a:r>
            <a:r>
              <a:rPr lang="en-US" altLang="zh-CN" dirty="0"/>
              <a:t>B</a:t>
            </a:r>
            <a:r>
              <a:rPr lang="zh-CN" altLang="en-US" dirty="0"/>
              <a:t>主题的所有内容，等</a:t>
            </a:r>
            <a:endParaRPr lang="en-US" altLang="zh-CN" dirty="0"/>
          </a:p>
          <a:p>
            <a:r>
              <a:rPr lang="zh-CN" altLang="en-US" dirty="0"/>
              <a:t>等。这对参考类书籍来说尤为重要，读者可以在同一处找到与主题相关的所有内容。但是，这通常不是</a:t>
            </a:r>
            <a:endParaRPr lang="en-US" altLang="zh-CN" dirty="0"/>
          </a:p>
          <a:p>
            <a:r>
              <a:rPr lang="zh-CN" altLang="en-US" dirty="0"/>
              <a:t>学习的最佳顺序。例如，如果在开始学习英语时，先学完所有的名词，那你的表达能力一定很有限。虽</a:t>
            </a:r>
            <a:endParaRPr lang="en-US" altLang="zh-CN" dirty="0"/>
          </a:p>
          <a:p>
            <a:r>
              <a:rPr lang="zh-CN" altLang="en-US" dirty="0"/>
              <a:t>然可以指着物品说出名称，但是，如果稍微学习一些名词、动词、形容词等，再学习一些造句规则，那</a:t>
            </a:r>
            <a:endParaRPr lang="en-US" altLang="zh-CN" dirty="0"/>
          </a:p>
          <a:p>
            <a:r>
              <a:rPr lang="zh-CN" altLang="en-US" dirty="0"/>
              <a:t>么你的表达能力一定会大幅提高。</a:t>
            </a:r>
            <a:endParaRPr lang="en-US" altLang="zh-CN" dirty="0"/>
          </a:p>
        </p:txBody>
      </p:sp>
      <p:sp>
        <p:nvSpPr>
          <p:cNvPr id="2" name="标题 1"/>
          <p:cNvSpPr>
            <a:spLocks noGrp="1"/>
          </p:cNvSpPr>
          <p:nvPr>
            <p:ph type="title"/>
          </p:nvPr>
        </p:nvSpPr>
        <p:spPr/>
        <p:txBody>
          <a:bodyPr/>
          <a:lstStyle/>
          <a:p>
            <a:r>
              <a:rPr lang="en-US" altLang="zh-CN" dirty="0"/>
              <a:t>1.9 </a:t>
            </a:r>
            <a:r>
              <a:rPr lang="zh-CN" altLang="en-US" dirty="0"/>
              <a:t>本书的组织结构</a:t>
            </a:r>
            <a:endParaRPr lang="zh-CN" altLang="en-US" dirty="0"/>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实际上，使用数组元素和使用同类型的变量一样。例如，可以这样把值读入指定的元素中：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("%f", &amp;debts[4]); // </a:t>
            </a:r>
            <a:r>
              <a:rPr lang="zh-CN" altLang="en-US" sz="1800" b="0" i="0" u="none" strike="noStrike" baseline="0" dirty="0">
                <a:latin typeface="宋体" panose="02010600030101010101" pitchFamily="2" charset="-122"/>
                <a:ea typeface="宋体" panose="02010600030101010101" pitchFamily="2" charset="-122"/>
              </a:rPr>
              <a:t>把一个值读入数组的第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这里要注意一个潜在的陷阱：考虑到影响执行的速度，</a:t>
            </a:r>
            <a:r>
              <a:rPr lang="en-US" altLang="zh-CN" sz="1800" b="0" i="0" u="none" strike="noStrike" baseline="0" dirty="0">
                <a:solidFill>
                  <a:srgbClr val="FF0000"/>
                </a:solidFill>
                <a:latin typeface="TimesNewRomanPSMT"/>
                <a:ea typeface="宋体" panose="02010600030101010101" pitchFamily="2" charset="-122"/>
              </a:rPr>
              <a:t>C </a:t>
            </a:r>
            <a:r>
              <a:rPr lang="zh-CN" altLang="en-US" sz="1800" b="0" i="0" u="none" strike="noStrike" baseline="0" dirty="0">
                <a:solidFill>
                  <a:srgbClr val="FF0000"/>
                </a:solidFill>
                <a:latin typeface="宋体" panose="02010600030101010101" pitchFamily="2" charset="-122"/>
                <a:ea typeface="宋体" panose="02010600030101010101" pitchFamily="2" charset="-122"/>
              </a:rPr>
              <a:t>编译器不会检查数组的下标是否正确</a:t>
            </a:r>
            <a:r>
              <a:rPr lang="zh-CN" altLang="en-US" sz="1800" b="0" i="0" u="none" strike="noStrike" baseline="0" dirty="0">
                <a:latin typeface="宋体" panose="02010600030101010101" pitchFamily="2" charset="-122"/>
                <a:ea typeface="宋体" panose="02010600030101010101" pitchFamily="2" charset="-122"/>
              </a:rPr>
              <a:t>。下面的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代码，都不正确：</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debts[20] = 88.32;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该数组元素不存在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debts[33] = 828.12;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该数组元素不存在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编译器不会查找这样的错误。当运行程序时，这会导致数据被放置在已被其他数据占用的地方，可能会</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破坏程序的结果甚至导致程序异常中断。</a:t>
            </a:r>
            <a:endParaRPr lang="en-US" altLang="zh-CN" dirty="0">
              <a:latin typeface="+mn-ea"/>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数组的类型</a:t>
            </a:r>
            <a:r>
              <a:rPr lang="zh-CN" altLang="en-US" sz="1800" b="0" i="0" u="none" strike="noStrike" baseline="0" dirty="0">
                <a:latin typeface="宋体" panose="02010600030101010101" pitchFamily="2" charset="-122"/>
                <a:ea typeface="宋体" panose="02010600030101010101" pitchFamily="2" charset="-122"/>
              </a:rPr>
              <a:t>可以是任意数据类型。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nannies[22];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可储存</a:t>
            </a:r>
            <a:r>
              <a:rPr lang="en-US" altLang="zh-CN" sz="1800" b="0" i="0" u="none" strike="noStrike" baseline="0" dirty="0">
                <a:latin typeface="TimesNewRomanPSMT"/>
                <a:ea typeface="宋体" panose="02010600030101010101" pitchFamily="2" charset="-122"/>
              </a:rPr>
              <a:t>22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类型整数的数组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char actors[26];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可储存</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个字符的数组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long big[500];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可储存</a:t>
            </a:r>
            <a:r>
              <a:rPr lang="en-US" altLang="zh-CN" sz="1800" b="0" i="0" u="none" strike="noStrike" baseline="0" dirty="0">
                <a:latin typeface="TimesNewRomanPSMT"/>
                <a:ea typeface="宋体" panose="02010600030101010101" pitchFamily="2" charset="-122"/>
              </a:rPr>
              <a:t>500</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类型整数的数组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mn-ea"/>
            </a:endParaRP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我们在第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章中讨论过字符串，可以把字符串储存在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类型的数组中（一般而言，</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类型数组的所有</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元素都储存</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类型的值）。如果</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类型的数组末尾包含一个表示字符串末尾的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空字符</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，则该数组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中的内容就构成了一个字符串（见图</a:t>
            </a:r>
            <a:r>
              <a:rPr lang="en-US" altLang="zh-CN" sz="1800" b="0" i="0" u="none" strike="noStrike" baseline="0" dirty="0">
                <a:latin typeface="TimesNewRomanPSMT"/>
                <a:ea typeface="宋体" panose="02010600030101010101" pitchFamily="2" charset="-122"/>
              </a:rPr>
              <a:t>6.6</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pic>
        <p:nvPicPr>
          <p:cNvPr id="5" name="图片 4"/>
          <p:cNvPicPr>
            <a:picLocks noChangeAspect="1"/>
          </p:cNvPicPr>
          <p:nvPr/>
        </p:nvPicPr>
        <p:blipFill>
          <a:blip r:embed="rId1"/>
          <a:stretch>
            <a:fillRect/>
          </a:stretch>
        </p:blipFill>
        <p:spPr>
          <a:xfrm>
            <a:off x="2820442" y="3027410"/>
            <a:ext cx="6551116" cy="3104264"/>
          </a:xfrm>
          <a:prstGeom prst="rect">
            <a:avLst/>
          </a:prstGeom>
        </p:spPr>
      </p:pic>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6.11 </a:t>
            </a:r>
            <a:r>
              <a:rPr lang="zh-CN" altLang="en-US" dirty="0"/>
              <a:t>数组简介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用于识别数组元素的数字被称为</a:t>
            </a:r>
            <a:r>
              <a:rPr lang="zh-CN" altLang="en-US" sz="1800" b="0" i="0" u="none" strike="noStrike" baseline="0" dirty="0">
                <a:solidFill>
                  <a:srgbClr val="FF0000"/>
                </a:solidFill>
                <a:latin typeface="宋体" panose="02010600030101010101" pitchFamily="2" charset="-122"/>
                <a:ea typeface="宋体" panose="02010600030101010101" pitchFamily="2" charset="-122"/>
              </a:rPr>
              <a:t>下标</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subscript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索引</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indice</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solidFill>
                  <a:srgbClr val="FF0000"/>
                </a:solidFill>
                <a:latin typeface="宋体" panose="02010600030101010101" pitchFamily="2" charset="-122"/>
                <a:ea typeface="宋体" panose="02010600030101010101" pitchFamily="2" charset="-122"/>
              </a:rPr>
              <a:t>偏移量</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offset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下标必须是整</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数，而且要从</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开始计数</a:t>
            </a:r>
            <a:r>
              <a:rPr lang="zh-CN" altLang="en-US" sz="1800" b="0" i="0" u="none" strike="noStrike" baseline="0" dirty="0">
                <a:latin typeface="宋体" panose="02010600030101010101" pitchFamily="2" charset="-122"/>
                <a:ea typeface="宋体" panose="02010600030101010101" pitchFamily="2" charset="-122"/>
              </a:rPr>
              <a:t>。数组的元素被</a:t>
            </a:r>
            <a:r>
              <a:rPr lang="zh-CN" altLang="en-US" sz="1800" b="0" i="0" u="none" strike="noStrike" baseline="0" dirty="0">
                <a:solidFill>
                  <a:srgbClr val="FF0000"/>
                </a:solidFill>
                <a:latin typeface="宋体" panose="02010600030101010101" pitchFamily="2" charset="-122"/>
                <a:ea typeface="宋体" panose="02010600030101010101" pitchFamily="2" charset="-122"/>
              </a:rPr>
              <a:t>依次储存在内存中相邻的位置</a:t>
            </a:r>
            <a:r>
              <a:rPr lang="zh-CN" altLang="en-US" sz="1800" b="0" i="0" u="none" strike="noStrike" baseline="0" dirty="0">
                <a:latin typeface="宋体" panose="02010600030101010101" pitchFamily="2" charset="-122"/>
                <a:ea typeface="宋体" panose="02010600030101010101" pitchFamily="2" charset="-122"/>
              </a:rPr>
              <a:t>，如图</a:t>
            </a:r>
            <a:r>
              <a:rPr lang="en-US" altLang="zh-CN" sz="1800" b="0" i="0" u="none" strike="noStrike" baseline="0" dirty="0">
                <a:latin typeface="TimesNewRomanPSMT"/>
                <a:ea typeface="宋体" panose="02010600030101010101" pitchFamily="2" charset="-122"/>
              </a:rPr>
              <a:t>6.7</a:t>
            </a:r>
            <a:r>
              <a:rPr lang="zh-CN" altLang="en-US" sz="1800" b="0" i="0" u="none" strike="noStrike" baseline="0" dirty="0">
                <a:latin typeface="宋体" panose="02010600030101010101" pitchFamily="2" charset="-122"/>
                <a:ea typeface="宋体" panose="02010600030101010101" pitchFamily="2" charset="-122"/>
              </a:rPr>
              <a:t>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mn-ea"/>
            </a:endParaRPr>
          </a:p>
        </p:txBody>
      </p:sp>
      <p:pic>
        <p:nvPicPr>
          <p:cNvPr id="5" name="图片 4"/>
          <p:cNvPicPr>
            <a:picLocks noChangeAspect="1"/>
          </p:cNvPicPr>
          <p:nvPr/>
        </p:nvPicPr>
        <p:blipFill>
          <a:blip r:embed="rId1"/>
          <a:stretch>
            <a:fillRect/>
          </a:stretch>
        </p:blipFill>
        <p:spPr>
          <a:xfrm>
            <a:off x="3331197" y="2800472"/>
            <a:ext cx="5529605" cy="3221375"/>
          </a:xfrm>
          <a:prstGeom prst="rect">
            <a:avLst/>
          </a:prstGeom>
        </p:spPr>
      </p:pic>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程序中有许多地方要用到数组，程序清单</a:t>
            </a:r>
            <a:r>
              <a:rPr lang="en-US" altLang="zh-CN" sz="1800" b="0" i="0" u="none" strike="noStrike" baseline="0" dirty="0">
                <a:latin typeface="TimesNewRomanPSMT"/>
                <a:ea typeface="宋体" panose="02010600030101010101" pitchFamily="2" charset="-122"/>
              </a:rPr>
              <a:t>6.19</a:t>
            </a:r>
            <a:r>
              <a:rPr lang="zh-CN" altLang="en-US" sz="1800" b="0" i="0" u="none" strike="noStrike" baseline="0" dirty="0">
                <a:latin typeface="宋体" panose="02010600030101010101" pitchFamily="2" charset="-122"/>
                <a:ea typeface="宋体" panose="02010600030101010101" pitchFamily="2" charset="-122"/>
              </a:rPr>
              <a:t>是一个较为简单的例子。该程序读取</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个高尔夫分数，稍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后进行处理。使用数组，就不用创建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个不同的变量来储存</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个高尔夫分数。而且，还可以用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读取数据。程序打印总分、平均分、差点（</a:t>
            </a:r>
            <a:r>
              <a:rPr lang="en-US" altLang="zh-CN" sz="1800" b="0" i="0" u="none" strike="noStrike" baseline="0" dirty="0">
                <a:latin typeface="TimesNewRomanPSMT"/>
                <a:ea typeface="宋体" panose="02010600030101010101" pitchFamily="2" charset="-122"/>
              </a:rPr>
              <a:t>handicap</a:t>
            </a:r>
            <a:r>
              <a:rPr lang="zh-CN" altLang="en-US" sz="1800" b="0" i="0" u="none" strike="noStrike" baseline="0" dirty="0">
                <a:latin typeface="宋体" panose="02010600030101010101" pitchFamily="2" charset="-122"/>
                <a:ea typeface="宋体" panose="02010600030101010101" pitchFamily="2" charset="-122"/>
              </a:rPr>
              <a:t>，它是平均分与标准分的差值）。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6.19 </a:t>
            </a:r>
            <a:r>
              <a:rPr lang="en-US" altLang="zh-CN" sz="1800" b="1" i="0" u="none" strike="noStrike" baseline="0" dirty="0" err="1">
                <a:latin typeface="TimesNewRomanPS-BoldMT"/>
                <a:ea typeface="宋体" panose="02010600030101010101" pitchFamily="2" charset="-122"/>
              </a:rPr>
              <a:t>scores_in.c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scores_in.c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使用循环处理数组</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float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endParaRPr lang="en-US" altLang="zh-CN" sz="1800" b="0" i="0" u="none" strike="noStrike" baseline="0" dirty="0">
              <a:latin typeface="TimesNewRomanPSMT"/>
              <a:ea typeface="宋体" panose="02010600030101010101" pitchFamily="2" charset="-122"/>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printf("Enter</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golf</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scores:\n",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SIZE);</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("%d", &amp;score[index]);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个分数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read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follows:\n");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("%5d", score[index]);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验证输入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sum += score[index];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求总分数</a:t>
            </a:r>
            <a:endParaRPr lang="en-US" altLang="zh-CN" dirty="0">
              <a:latin typeface="+mn-ea"/>
            </a:endParaRPr>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average = (float) sum / 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求平均分</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rPr>
              <a:t>average);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handicap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%.0f.\n",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mn-ea"/>
            </a:endParaRP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先看看程序清单</a:t>
            </a:r>
            <a:r>
              <a:rPr lang="en-US" altLang="zh-CN" sz="1800" b="0" i="0" u="none" strike="noStrike" baseline="0" dirty="0">
                <a:latin typeface="TimesNewRomanPSMT"/>
                <a:ea typeface="宋体" panose="02010600030101010101" pitchFamily="2" charset="-122"/>
              </a:rPr>
              <a:t>6.19</a:t>
            </a:r>
            <a:r>
              <a:rPr lang="zh-CN" altLang="en-US" sz="1800" b="0" i="0" u="none" strike="noStrike" baseline="0" dirty="0">
                <a:latin typeface="宋体" panose="02010600030101010101" pitchFamily="2" charset="-122"/>
                <a:ea typeface="宋体" panose="02010600030101010101" pitchFamily="2" charset="-122"/>
              </a:rPr>
              <a:t>是否能正常工作，接下来再做一些解释。下面是程序的输出：</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golf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109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105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100</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rPr>
              <a:t>96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97</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98</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read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are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follows: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98</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97</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Sum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scores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991,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average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99.10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That's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handicap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27.</a:t>
            </a:r>
            <a:endParaRPr lang="en-US" altLang="zh-CN" dirty="0">
              <a:latin typeface="TimesNewRomanPSMT"/>
              <a:ea typeface="宋体" panose="02010600030101010101" pitchFamily="2" charset="-122"/>
            </a:endParaRP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程序运行没问题，我们来仔细分析一下。首先，注意程序示例虽然</a:t>
            </a:r>
            <a:r>
              <a:rPr lang="zh-CN" altLang="en-US" sz="1800" b="0" i="0" u="none" strike="noStrike" baseline="0" dirty="0">
                <a:solidFill>
                  <a:srgbClr val="FF0000"/>
                </a:solidFill>
                <a:latin typeface="宋体" panose="02010600030101010101" pitchFamily="2" charset="-122"/>
                <a:ea typeface="宋体" panose="02010600030101010101" pitchFamily="2" charset="-122"/>
              </a:rPr>
              <a:t>打印了</a:t>
            </a:r>
            <a:r>
              <a:rPr lang="en-US" altLang="zh-CN" sz="1800" b="0" i="0" u="none" strike="noStrike" baseline="0" dirty="0">
                <a:solidFill>
                  <a:srgbClr val="FF0000"/>
                </a:solidFill>
                <a:latin typeface="TimesNewRomanPSMT"/>
                <a:ea typeface="宋体" panose="02010600030101010101" pitchFamily="2" charset="-122"/>
              </a:rPr>
              <a:t>11</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个数字，但是只读入了</a:t>
            </a:r>
            <a:r>
              <a:rPr lang="en-US" altLang="zh-CN" sz="1800" b="0" i="0" u="none" strike="noStrike" baseline="0" dirty="0">
                <a:solidFill>
                  <a:srgbClr val="FF0000"/>
                </a:solidFill>
                <a:latin typeface="TimesNewRomanPSMT"/>
                <a:ea typeface="宋体" panose="02010600030101010101" pitchFamily="2" charset="-122"/>
              </a:rPr>
              <a:t>10</a:t>
            </a:r>
            <a:r>
              <a:rPr lang="zh-CN" altLang="en-US" sz="1800" b="0" i="0" u="none" strike="noStrike" baseline="0" dirty="0">
                <a:solidFill>
                  <a:srgbClr val="FF0000"/>
                </a:solidFill>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数字，因为循环只读了</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个值。由于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会跳过空白字符，所以可以在一行输入</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个数字，也可以每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行只输入一个数字，或者像本例这样混合使用空格和换行符隔开每个数字（因为输入是缓冲的，只有当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用户键入</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键后数字才会被发送给程序）。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然后，程序使用数组和循环处理数据，这比使用</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个单独的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语句和</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个单独的</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语句读取</a:t>
            </a:r>
            <a:r>
              <a:rPr lang="en-US" altLang="zh-CN" sz="1800" b="0" i="0" u="none" strike="noStrike" baseline="0" dirty="0">
                <a:latin typeface="TimesNewRomanPSMT"/>
                <a:ea typeface="宋体" panose="02010600030101010101" pitchFamily="2" charset="-122"/>
              </a:rPr>
              <a:t>10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个分数方便得多。</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循环提供了一个简单直接的方法来使用数组下标。注意，</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类型数组元素的用法</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类型变量的用法类似。要读取</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类型变量</a:t>
            </a:r>
            <a:r>
              <a:rPr lang="en-US" altLang="zh-CN" sz="1800" b="0" i="0" u="none" strike="noStrike" baseline="0" dirty="0" err="1">
                <a:latin typeface="TimesNewRomanPSMT"/>
                <a:ea typeface="宋体" panose="02010600030101010101" pitchFamily="2" charset="-122"/>
              </a:rPr>
              <a:t>fue</a:t>
            </a:r>
            <a:r>
              <a:rPr lang="zh-CN" altLang="en-US" sz="1800" b="0" i="0" u="none" strike="noStrike" baseline="0" dirty="0">
                <a:latin typeface="宋体" panose="02010600030101010101" pitchFamily="2" charset="-122"/>
                <a:ea typeface="宋体" panose="02010600030101010101" pitchFamily="2" charset="-122"/>
              </a:rPr>
              <a:t>，应这样写</a:t>
            </a:r>
            <a:r>
              <a:rPr lang="en-US" altLang="zh-CN" sz="1800" b="0" i="0" u="none" strike="noStrike" baseline="0" dirty="0" err="1">
                <a:latin typeface="TimesNewRomanPSMT"/>
              </a:rPr>
              <a:t>scanf</a:t>
            </a:r>
            <a:r>
              <a:rPr lang="en-US" altLang="zh-CN" sz="1800" b="0" i="0" u="none" strike="noStrike" baseline="0" dirty="0">
                <a:latin typeface="TimesNewRomanPSMT"/>
              </a:rPr>
              <a:t>("%d", &amp;</a:t>
            </a:r>
            <a:r>
              <a:rPr lang="en-US" altLang="zh-CN" sz="1800" b="0" i="0" u="none" strike="noStrike" baseline="0" dirty="0" err="1">
                <a:latin typeface="TimesNewRomanPSMT"/>
              </a:rPr>
              <a:t>fue</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6.19</a:t>
            </a:r>
            <a:r>
              <a:rPr lang="zh-CN" altLang="en-US" sz="1800" b="0" i="0" u="none" strike="noStrike" baseline="0" dirty="0">
                <a:latin typeface="宋体" panose="02010600030101010101" pitchFamily="2" charset="-122"/>
                <a:ea typeface="宋体" panose="02010600030101010101" pitchFamily="2" charset="-122"/>
              </a:rPr>
              <a:t>中要读取</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类型的元素</a:t>
            </a:r>
            <a:r>
              <a:rPr lang="en-US" altLang="zh-CN" sz="1800" b="0" i="0" u="none" strike="noStrike" baseline="0" dirty="0">
                <a:latin typeface="TimesNewRomanPSMT"/>
              </a:rPr>
              <a:t>score[index]</a:t>
            </a:r>
            <a:r>
              <a:rPr lang="zh-CN" altLang="en-US" sz="1800" b="0" i="0" u="none" strike="noStrike" baseline="0" dirty="0">
                <a:latin typeface="宋体" panose="02010600030101010101" pitchFamily="2" charset="-122"/>
                <a:ea typeface="宋体" panose="02010600030101010101" pitchFamily="2" charset="-122"/>
              </a:rPr>
              <a:t>，所以这样写</a:t>
            </a:r>
            <a:r>
              <a:rPr lang="en-US" altLang="zh-CN" sz="1800" b="0" i="0" u="none" strike="noStrike" baseline="0" dirty="0" err="1">
                <a:latin typeface="TimesNewRomanPSMT"/>
              </a:rPr>
              <a:t>scanf</a:t>
            </a:r>
            <a:r>
              <a:rPr lang="en-US" altLang="zh-CN" sz="1800" b="0" i="0" u="none" strike="noStrike" baseline="0" dirty="0">
                <a:latin typeface="TimesNewRomanPSMT"/>
              </a:rPr>
              <a:t>("%d", &amp;core[index])</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为了让读者更好地吸收知识，本书采用螺旋式方法，先在前几个章节中介绍一些主题，在后面章节再详</a:t>
            </a:r>
            <a:endParaRPr lang="en-US" altLang="zh-CN" dirty="0"/>
          </a:p>
          <a:p>
            <a:r>
              <a:rPr lang="zh-CN" altLang="en-US" dirty="0"/>
              <a:t>细讨论相关内容。例如，对学习</a:t>
            </a:r>
            <a:r>
              <a:rPr lang="en-US" altLang="zh-CN" dirty="0"/>
              <a:t>C</a:t>
            </a:r>
            <a:r>
              <a:rPr lang="zh-CN" altLang="en-US" dirty="0"/>
              <a:t>语言而言，理解函数至关重要。因此，我们在前几个章节中安排一些</a:t>
            </a:r>
            <a:endParaRPr lang="en-US" altLang="zh-CN" dirty="0"/>
          </a:p>
          <a:p>
            <a:r>
              <a:rPr lang="zh-CN" altLang="en-US" dirty="0"/>
              <a:t>与函数相关的内容，等读者学到第 </a:t>
            </a:r>
            <a:r>
              <a:rPr lang="en-US" altLang="zh-CN" dirty="0"/>
              <a:t>9 </a:t>
            </a:r>
            <a:r>
              <a:rPr lang="zh-CN" altLang="en-US" dirty="0"/>
              <a:t>章时，已对函数有所了解，学习使用函数会更加容易。与此类似，</a:t>
            </a:r>
            <a:endParaRPr lang="en-US" altLang="zh-CN" dirty="0"/>
          </a:p>
          <a:p>
            <a:r>
              <a:rPr lang="zh-CN" altLang="en-US" dirty="0"/>
              <a:t>前几章还概述了一些字符串和循环的内容。这样，读者在完全弄懂这些内容之前，就可以在自己的程序</a:t>
            </a:r>
            <a:endParaRPr lang="en-US" altLang="zh-CN" dirty="0"/>
          </a:p>
          <a:p>
            <a:r>
              <a:rPr lang="zh-CN" altLang="en-US" dirty="0"/>
              <a:t>中使用这些有用的工具。</a:t>
            </a:r>
            <a:endParaRPr lang="en-US" altLang="zh-CN" dirty="0"/>
          </a:p>
        </p:txBody>
      </p:sp>
      <p:sp>
        <p:nvSpPr>
          <p:cNvPr id="2" name="标题 1"/>
          <p:cNvSpPr>
            <a:spLocks noGrp="1"/>
          </p:cNvSpPr>
          <p:nvPr>
            <p:ph type="title"/>
          </p:nvPr>
        </p:nvSpPr>
        <p:spPr/>
        <p:txBody>
          <a:bodyPr/>
          <a:lstStyle/>
          <a:p>
            <a:r>
              <a:rPr lang="en-US" altLang="zh-CN" dirty="0"/>
              <a:t>1.9 </a:t>
            </a:r>
            <a:r>
              <a:rPr lang="zh-CN" altLang="en-US" dirty="0"/>
              <a:t>本书的组织结构</a:t>
            </a:r>
            <a:endParaRPr lang="zh-CN" altLang="en-US"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该程序示例演示了一些较好的编程风格。第一，用</a:t>
            </a:r>
            <a:r>
              <a:rPr lang="en-US" altLang="zh-CN" sz="1800" b="0" i="0" u="none" strike="noStrike" baseline="0" dirty="0">
                <a:latin typeface="TimesNewRomanPSMT"/>
                <a:ea typeface="宋体" panose="02010600030101010101" pitchFamily="2" charset="-122"/>
              </a:rPr>
              <a:t>#define </a:t>
            </a:r>
            <a:r>
              <a:rPr lang="zh-CN" altLang="en-US" sz="1800" b="0" i="0" u="none" strike="noStrike" baseline="0" dirty="0">
                <a:latin typeface="宋体" panose="02010600030101010101" pitchFamily="2" charset="-122"/>
                <a:ea typeface="宋体" panose="02010600030101010101" pitchFamily="2" charset="-122"/>
              </a:rPr>
              <a:t>指令创建的明示常量（</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）来指定数组的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大小。这样就可以在定义数组和设置循环边界时使用该明示常量。如果以后要扩展程序处理</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个分数，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只需简单地把</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重新定义为</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即可，不用逐一修改程序中使用了数组大小的每一处。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第二，下面的代码可以很方便地处理一个大小为</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的数组：</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 (index = 0; index &lt; SIZE; index++)</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设置正确的数组边界很重要</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个元素的下标是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，因此循环开始时把</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。因为从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开始编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号，所以数组中最后一个元素的下标是</a:t>
            </a:r>
            <a:r>
              <a:rPr lang="en-US" altLang="zh-CN" sz="1800" b="0" i="0" u="none" strike="noStrike" baseline="0" dirty="0">
                <a:latin typeface="TimesNewRomanPSMT"/>
                <a:ea typeface="宋体" panose="02010600030101010101" pitchFamily="2" charset="-122"/>
              </a:rPr>
              <a:t>SIZE -1</a:t>
            </a:r>
            <a:r>
              <a:rPr lang="zh-CN" altLang="en-US" sz="1800" b="0" i="0" u="none" strike="noStrike" baseline="0" dirty="0">
                <a:latin typeface="宋体" panose="02010600030101010101" pitchFamily="2" charset="-122"/>
                <a:ea typeface="宋体" panose="02010600030101010101" pitchFamily="2" charset="-122"/>
              </a:rPr>
              <a:t>。也就是说，第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个元素是</a:t>
            </a:r>
            <a:r>
              <a:rPr lang="en-US" altLang="zh-CN" sz="1800" b="0" i="0" u="none" strike="noStrike" baseline="0" dirty="0">
                <a:latin typeface="TimesNewRomanPSMT"/>
                <a:ea typeface="宋体" panose="02010600030101010101" pitchFamily="2" charset="-122"/>
              </a:rPr>
              <a:t>score[9]</a:t>
            </a:r>
            <a:r>
              <a:rPr lang="zh-CN" altLang="en-US" sz="1800" b="0" i="0" u="none" strike="noStrike" baseline="0" dirty="0">
                <a:latin typeface="宋体" panose="02010600030101010101" pitchFamily="2" charset="-122"/>
                <a:ea typeface="宋体" panose="02010600030101010101" pitchFamily="2" charset="-122"/>
              </a:rPr>
              <a:t>。通过测试条件</a:t>
            </a:r>
            <a:r>
              <a:rPr lang="en-US" altLang="zh-CN" sz="1800" b="0" i="0" u="none" strike="noStrike" baseline="0" dirty="0">
                <a:latin typeface="TimesNewRomanPSMT"/>
                <a:ea typeface="宋体" panose="02010600030101010101" pitchFamily="2" charset="-122"/>
              </a:rPr>
              <a:t>index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&lt; SIZE</a:t>
            </a:r>
            <a:r>
              <a:rPr lang="zh-CN" altLang="en-US" sz="1800" b="0" i="0" u="none" strike="noStrike" baseline="0" dirty="0">
                <a:latin typeface="宋体" panose="02010600030101010101" pitchFamily="2" charset="-122"/>
                <a:ea typeface="宋体" panose="02010600030101010101" pitchFamily="2" charset="-122"/>
              </a:rPr>
              <a:t>来控制循环中使用的最后一个</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SIZE - 1</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a typeface="宋体" panose="02010600030101010101" pitchFamily="2" charset="-122"/>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a:t>6.11.1 </a:t>
            </a:r>
            <a:r>
              <a:rPr lang="zh-CN" altLang="en-US"/>
              <a:t>在</a:t>
            </a:r>
            <a:r>
              <a:rPr lang="en-US" altLang="zh-CN" dirty="0"/>
              <a:t>for</a:t>
            </a:r>
            <a:r>
              <a:rPr lang="zh-CN" altLang="en-US" dirty="0"/>
              <a:t>循环中使用数组</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第三，程序能重复显示刚读入的数据。这是很好的编程习惯，有助于确保程序处理的数据与期望相符。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最后，</a:t>
            </a:r>
            <a:r>
              <a:rPr lang="zh-CN" altLang="en-US" sz="1800" b="0" i="0" u="none" strike="noStrike" baseline="0" dirty="0">
                <a:solidFill>
                  <a:schemeClr val="tx1"/>
                </a:solidFill>
                <a:latin typeface="宋体" panose="02010600030101010101" pitchFamily="2" charset="-122"/>
                <a:ea typeface="宋体" panose="02010600030101010101" pitchFamily="2" charset="-122"/>
              </a:rPr>
              <a:t>注意该程序使用了</a:t>
            </a:r>
            <a:r>
              <a:rPr lang="en-US" altLang="zh-CN" sz="1800" b="0" i="0" u="none" strike="noStrike" baseline="0" dirty="0">
                <a:solidFill>
                  <a:schemeClr val="tx1"/>
                </a:solidFill>
                <a:latin typeface="TimesNewRomanPSMT"/>
                <a:ea typeface="宋体" panose="02010600030101010101" pitchFamily="2" charset="-122"/>
              </a:rPr>
              <a:t>3</a:t>
            </a:r>
            <a:r>
              <a:rPr lang="zh-CN" altLang="en-US" sz="1800" b="0" i="0" u="none" strike="noStrike" baseline="0" dirty="0">
                <a:solidFill>
                  <a:schemeClr val="tx1"/>
                </a:solidFill>
                <a:latin typeface="宋体" panose="02010600030101010101" pitchFamily="2" charset="-122"/>
                <a:ea typeface="宋体" panose="02010600030101010101" pitchFamily="2" charset="-122"/>
              </a:rPr>
              <a:t>个独立的</a:t>
            </a:r>
            <a:r>
              <a:rPr lang="en-US" altLang="zh-CN" sz="1800" b="0" i="0" u="none" strike="noStrike" baseline="0" dirty="0">
                <a:solidFill>
                  <a:schemeClr val="tx1"/>
                </a:solidFill>
                <a:latin typeface="TimesNewRomanPSMT"/>
                <a:ea typeface="宋体" panose="02010600030101010101" pitchFamily="2" charset="-122"/>
              </a:rPr>
              <a:t>for</a:t>
            </a:r>
            <a:r>
              <a:rPr lang="zh-CN" altLang="en-US" sz="1800" b="0" i="0" u="none" strike="noStrike" baseline="0" dirty="0">
                <a:solidFill>
                  <a:schemeClr val="tx1"/>
                </a:solidFill>
                <a:latin typeface="宋体" panose="02010600030101010101" pitchFamily="2" charset="-122"/>
                <a:ea typeface="宋体" panose="02010600030101010101" pitchFamily="2" charset="-122"/>
              </a:rPr>
              <a:t>循环。这是否必要？是否可以将其合并成一个循环？</a:t>
            </a:r>
            <a:r>
              <a:rPr lang="zh-CN" altLang="en-US" sz="1800" b="0" i="0" u="none" strike="noStrike" baseline="0" dirty="0">
                <a:latin typeface="宋体" panose="02010600030101010101" pitchFamily="2" charset="-122"/>
                <a:ea typeface="宋体" panose="02010600030101010101" pitchFamily="2" charset="-122"/>
              </a:rPr>
              <a:t>当然可以，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读者可以动手试试，合并后的程序显得更加紧凑。但是，调整时要注意遵循模块化（</a:t>
            </a:r>
            <a:r>
              <a:rPr lang="en-US" altLang="zh-CN" sz="1800" b="0" i="0" u="none" strike="noStrike" baseline="0" dirty="0">
                <a:latin typeface="TimesNewRomanPSMT"/>
                <a:ea typeface="宋体" panose="02010600030101010101" pitchFamily="2" charset="-122"/>
              </a:rPr>
              <a:t>modularity</a:t>
            </a:r>
            <a:r>
              <a:rPr lang="zh-CN" altLang="en-US" sz="1800" b="0" i="0" u="none" strike="noStrike" baseline="0" dirty="0">
                <a:latin typeface="宋体" panose="02010600030101010101" pitchFamily="2" charset="-122"/>
                <a:ea typeface="宋体" panose="02010600030101010101" pitchFamily="2" charset="-122"/>
              </a:rPr>
              <a:t>）的原</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则。模块化隐含的思想是：应该把程序划分为一些独立的单元，每个单元执行一个任务。这样做提高了</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程序的可读性。也许更重要的是，模块化使程序的不同部分彼此独立，方便后续更新或修改程序。在掌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握如何使用函数后，可以把每个执行任务的单元放进函数中，提高程序的模块化。</a:t>
            </a:r>
            <a:endParaRPr lang="en-US" altLang="zh-CN" dirty="0">
              <a:latin typeface="TimesNewRomanPSMT"/>
              <a:ea typeface="宋体" panose="02010600030101010101" pitchFamily="2" charset="-122"/>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本章最后一个程序示例要用一个函数计算数的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整数次幂</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math.h</a:t>
            </a:r>
            <a:r>
              <a:rPr lang="zh-CN" altLang="en-US" sz="1800" b="0" i="0" u="none" strike="noStrike" baseline="0" dirty="0">
                <a:latin typeface="宋体" panose="02010600030101010101" pitchFamily="2" charset="-122"/>
                <a:ea typeface="宋体" panose="02010600030101010101" pitchFamily="2" charset="-122"/>
              </a:rPr>
              <a:t>库提供了一个更强大幂函数</a:t>
            </a:r>
            <a:r>
              <a:rPr lang="en-US" altLang="zh-CN" sz="1800" b="0" i="0" u="none" strike="noStrike" baseline="0" dirty="0">
                <a:solidFill>
                  <a:srgbClr val="FF0000"/>
                </a:solidFill>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，可以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使用浮点指数）。该示例有</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个主要任务：设计算法、在函数中表示算法并返回计算结果、提供一个测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试函数的便利方法。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首先分析算法。为简化函数，我们规定该函数只处理正整数的幂。这样，把</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相乘</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次便可计算</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p</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次幂。这里自然会用到循环。先把变量</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设置为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，然后将其反复乘以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a:t>
            </a:r>
            <a:r>
              <a:rPr lang="en-US" altLang="zh-CN" sz="1800" b="0" i="0" u="none" strike="noStrike" baseline="0" dirty="0" err="1">
                <a:latin typeface="TimesNewRomanPSMT"/>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pow *= 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回忆一下，</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运算符把左侧的项乘以右侧的项，再把乘积赋给左侧的项。第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次循环后，</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次循环后，</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的值是上一次的值（</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）乘以</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的平方；以此类推。这种情况使用</a:t>
            </a:r>
            <a:r>
              <a:rPr lang="en-US" altLang="zh-CN" sz="1800" b="0" i="0" u="none" strike="noStrike" baseline="0" dirty="0">
                <a:latin typeface="TimesNewRomanPSMT"/>
                <a:ea typeface="宋体" panose="02010600030101010101" pitchFamily="2" charset="-122"/>
              </a:rPr>
              <a:t>for</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循环很合适，因为在执行循环之前已预先知道了迭代的次数（已知</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a typeface="宋体" panose="02010600030101010101" pitchFamily="2" charset="-122"/>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现在算法已确定，接下来要决定使用何种数据类型。指数</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是整数，其类型应该是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。为了扩大</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及其幂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的范围，</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的类型都是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接下来，考虑如何把以上内容用函数来实现。要使用两个参数（分别是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类型和</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类型）才能把所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需的信息传递给函数，并指定求哪个数的多少次幂。而且，函数要返回一个值。如何把函数的返回值返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回给主调函数？编写一个有返回值的函数，要完成以下内容：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定义函数时，确定函数的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返回类型</a:t>
            </a:r>
            <a:r>
              <a:rPr lang="zh-CN" altLang="en-US" sz="1800" b="0" i="0" u="none" strike="noStrike" baseline="0" dirty="0">
                <a:latin typeface="宋体" panose="02010600030101010101" pitchFamily="2" charset="-122"/>
                <a:ea typeface="宋体" panose="02010600030101010101" pitchFamily="2" charset="-122"/>
              </a:rPr>
              <a:t>；</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使用</a:t>
            </a:r>
            <a:r>
              <a:rPr lang="zh-CN" altLang="en-US" sz="1800" b="0" i="0" u="none" strike="noStrike" baseline="0" dirty="0">
                <a:solidFill>
                  <a:srgbClr val="FF0000"/>
                </a:solidFill>
                <a:latin typeface="宋体" panose="02010600030101010101" pitchFamily="2" charset="-122"/>
                <a:ea typeface="宋体" panose="02010600030101010101" pitchFamily="2" charset="-122"/>
              </a:rPr>
              <a:t>关键字</a:t>
            </a:r>
            <a:r>
              <a:rPr lang="en-US" altLang="zh-CN" sz="1800" b="0" i="0" u="none" strike="noStrike" baseline="0" dirty="0">
                <a:solidFill>
                  <a:srgbClr val="FF0000"/>
                </a:solidFill>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表明待返回的值。</a:t>
            </a:r>
            <a:endParaRPr lang="en-US" altLang="zh-CN" dirty="0">
              <a:latin typeface="TimesNewRomanPSMT"/>
              <a:ea typeface="宋体" panose="02010600030101010101" pitchFamily="2" charset="-122"/>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例如，可以这样写：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power(double n, int p) // </a:t>
            </a:r>
            <a:r>
              <a:rPr lang="zh-CN" altLang="en-US" sz="1800" b="0" i="0" u="none" strike="noStrike" baseline="0" dirty="0">
                <a:latin typeface="宋体" panose="02010600030101010101" pitchFamily="2" charset="-122"/>
                <a:ea typeface="宋体" panose="02010600030101010101" pitchFamily="2" charset="-122"/>
              </a:rPr>
              <a:t>返回一个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pow *= 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pow; // </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要声明函数的返回类型，在函数名前写出类型即可，就像声明一个变量那样。关键字 </a:t>
            </a:r>
            <a:r>
              <a:rPr lang="en-US" altLang="zh-CN" sz="1800" b="0" i="0" u="none" strike="noStrike" baseline="0" dirty="0">
                <a:latin typeface="TimesNewRomanPSMT"/>
                <a:ea typeface="宋体" panose="02010600030101010101" pitchFamily="2" charset="-122"/>
              </a:rPr>
              <a:t>return </a:t>
            </a:r>
            <a:r>
              <a:rPr lang="zh-CN" altLang="en-US" sz="1800" b="0" i="0" u="none" strike="noStrike" baseline="0" dirty="0">
                <a:latin typeface="宋体" panose="02010600030101010101" pitchFamily="2" charset="-122"/>
                <a:ea typeface="宋体" panose="02010600030101010101" pitchFamily="2" charset="-122"/>
              </a:rPr>
              <a:t>表明该函数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将把它后面的值返回给主调函数。根据上面的代码，函数返回一个变量的值。返回值也可以是表达式的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 2 * x + b;</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函数将计算表达式的值，并返回该值。在主调函数中，可以把返回值赋给另一个变量、作为表达式中的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值、作为另一个函数的参数（如，</a:t>
            </a:r>
            <a:r>
              <a:rPr lang="en-US" altLang="zh-CN" sz="1800" b="0" i="0" u="none" strike="noStrike" baseline="0" dirty="0" err="1">
                <a:latin typeface="TimesNewRomanPSMT"/>
              </a:rPr>
              <a:t>printf</a:t>
            </a:r>
            <a:r>
              <a:rPr lang="en-US" altLang="zh-CN" sz="1800" b="0" i="0" u="none" strike="noStrike" baseline="0" dirty="0">
                <a:latin typeface="TimesNewRomanPSMT"/>
              </a:rPr>
              <a:t>("</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f"</a:t>
            </a:r>
            <a:r>
              <a:rPr lang="en-US" altLang="zh-CN" dirty="0" err="1">
                <a:latin typeface="TimesNewRomanPSMT"/>
                <a:ea typeface="宋体" panose="02010600030101010101" pitchFamily="2" charset="-122"/>
              </a:rPr>
              <a:t>,power</a:t>
            </a:r>
            <a:r>
              <a:rPr lang="en-US" altLang="zh-CN" dirty="0">
                <a:latin typeface="TimesNewRomanPSMT"/>
                <a:ea typeface="宋体" panose="02010600030101010101" pitchFamily="2" charset="-122"/>
              </a:rPr>
              <a:t>(6.28,3)</a:t>
            </a:r>
            <a:r>
              <a:rPr lang="en-US" altLang="zh-CN" sz="1800" b="0" i="0" u="none" strike="noStrike" baseline="0" dirty="0">
                <a:latin typeface="TimesNewRomanPSMT"/>
                <a:ea typeface="宋体" panose="02010600030101010101" pitchFamily="2" charset="-122"/>
              </a:rPr>
              <a:t>)</a:t>
            </a:r>
            <a:r>
              <a:rPr lang="zh-CN" altLang="en-US"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或者忽略它。</a:t>
            </a:r>
            <a:endParaRPr lang="en-US" altLang="zh-CN" dirty="0">
              <a:latin typeface="TimesNewRomanPSMT"/>
              <a:ea typeface="宋体" panose="02010600030101010101" pitchFamily="2" charset="-122"/>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现在，我们在一个程序中使用这个函数。要测试一个函数很简单，只需给它提供几个值，看它是如何响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应的。这种情况下可以创建一个输入循环，选择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循环很合适。可以使用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函数一次读取两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个值。如果成功读取两个值，</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则返回</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，所以可以把</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作比较来控制循环。还要</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注意，必须先声明</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函数（即写出函数原型）才能在程序中使用它，就像先声明变量再使用一样。</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6.20</a:t>
            </a:r>
            <a:r>
              <a:rPr lang="zh-CN" altLang="en-US" sz="1800" b="0" i="0" u="none" strike="noStrike" baseline="0" dirty="0">
                <a:latin typeface="宋体" panose="02010600030101010101" pitchFamily="2" charset="-122"/>
                <a:ea typeface="宋体" panose="02010600030101010101" pitchFamily="2" charset="-122"/>
              </a:rPr>
              <a:t>演示了这个程序。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6.20 </a:t>
            </a:r>
            <a:r>
              <a:rPr lang="en-US" altLang="zh-CN" sz="1800" b="1" i="0" u="none" strike="noStrike" baseline="0" dirty="0" err="1">
                <a:latin typeface="TimesNewRomanPS-BoldMT"/>
                <a:ea typeface="宋体" panose="02010600030101010101" pitchFamily="2" charset="-122"/>
              </a:rPr>
              <a:t>powwer.c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power.c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计算数的整数幂</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double power(double n, int p); // ANSI</a:t>
            </a:r>
            <a:r>
              <a:rPr lang="zh-CN" altLang="en-US" sz="1800" b="0" i="0" u="none" strike="noStrike" baseline="0" dirty="0">
                <a:latin typeface="宋体" panose="02010600030101010101" pitchFamily="2" charset="-122"/>
                <a:ea typeface="宋体" panose="02010600030101010101" pitchFamily="2" charset="-122"/>
              </a:rPr>
              <a:t>函数原型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dirty="0">
              <a:latin typeface="TimesNewRomanPSMT"/>
              <a:ea typeface="宋体" panose="02010600030101010101" pitchFamily="2" charset="-122"/>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xpow</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positive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which\</a:t>
            </a:r>
            <a:r>
              <a:rPr lang="en-US" altLang="zh-CN" sz="1800" b="0" i="0" u="none" strike="noStrike" baseline="0" dirty="0" err="1">
                <a:latin typeface="TimesNewRomanPSMT"/>
                <a:ea typeface="宋体" panose="02010600030101010101" pitchFamily="2" charset="-122"/>
              </a:rPr>
              <a:t>nthe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raised.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lf%d</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&amp;exp)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xpow</a:t>
            </a:r>
            <a:r>
              <a:rPr lang="en-US" altLang="zh-CN" sz="1800" b="0" i="0" u="none" strike="noStrike" baseline="0" dirty="0">
                <a:latin typeface="TimesNewRomanPSMT"/>
              </a:rPr>
              <a:t> = power(x, exp);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函数调用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("%.3g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%.5g\n",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exp,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xpow</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endParaRPr lang="en-US" altLang="zh-CN" dirty="0">
              <a:latin typeface="TimesNewRomanPSMT"/>
              <a:ea typeface="宋体" panose="02010600030101010101" pitchFamily="2" charset="-122"/>
            </a:endParaRPr>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err="1">
                <a:latin typeface="TimesNewRomanPSMT"/>
              </a:rPr>
              <a:t>	printf</a:t>
            </a:r>
            <a:r>
              <a:rPr lang="en-US" altLang="zh-CN" sz="1800" b="0" i="0" u="none" strike="noStrike" baseline="0" dirty="0">
                <a:latin typeface="TimesNewRomanPSMT"/>
              </a:rPr>
              <a:t>("Hope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enjoyed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bye!\n");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double power(double n, int 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函数定义</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pow *= n;</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pow;</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在学习</a:t>
            </a:r>
            <a:r>
              <a:rPr lang="en-US" altLang="zh-CN" dirty="0"/>
              <a:t>C</a:t>
            </a:r>
            <a:r>
              <a:rPr lang="zh-CN" altLang="en-US" dirty="0"/>
              <a:t>语言之前，先介绍一下本书的格式。</a:t>
            </a:r>
            <a:endParaRPr lang="en-US" altLang="zh-CN" dirty="0"/>
          </a:p>
        </p:txBody>
      </p:sp>
      <p:sp>
        <p:nvSpPr>
          <p:cNvPr id="2" name="标题 1"/>
          <p:cNvSpPr>
            <a:spLocks noGrp="1"/>
          </p:cNvSpPr>
          <p:nvPr>
            <p:ph type="title"/>
          </p:nvPr>
        </p:nvSpPr>
        <p:spPr/>
        <p:txBody>
          <a:bodyPr/>
          <a:lstStyle/>
          <a:p>
            <a:r>
              <a:rPr lang="en-US" altLang="zh-CN" dirty="0"/>
              <a:t>1.10 </a:t>
            </a:r>
            <a:r>
              <a:rPr lang="zh-CN" altLang="en-US" dirty="0"/>
              <a:t>本书的约定</a:t>
            </a:r>
            <a:endParaRPr lang="zh-CN" altLang="en-US" dirty="0"/>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 </a:t>
            </a:r>
            <a:r>
              <a:rPr lang="zh-CN" altLang="en-US" dirty="0"/>
              <a:t>使用函数返回值的循环示例</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运行该程序后，输出示例如下：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positive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which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raised.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1" i="0" u="none" strike="noStrike" baseline="0" dirty="0">
                <a:latin typeface="TimesNewRomanPS-BoldMT"/>
                <a:ea typeface="宋体" panose="02010600030101010101" pitchFamily="2" charset="-122"/>
              </a:rPr>
              <a:t>12</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8.9161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2</a:t>
            </a:r>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16</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65536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pair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numbers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quit.</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rPr>
              <a:t>q</a:t>
            </a:r>
            <a:endParaRPr lang="en-US" altLang="zh-CN" b="1" dirty="0">
              <a:latin typeface="TimesNewRomanPS-BoldMT"/>
              <a:ea typeface="宋体" panose="02010600030101010101" pitchFamily="2" charset="-122"/>
            </a:endParaRPr>
          </a:p>
          <a:p>
            <a:pPr algn="l"/>
            <a:r>
              <a:rPr lang="en-US" altLang="zh-CN" sz="1800" b="0" i="0" u="none" strike="noStrike" baseline="0" dirty="0">
                <a:latin typeface="TimesNewRomanPSMT"/>
              </a:rPr>
              <a:t>Hope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enjoyed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trip</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bye!</a:t>
            </a:r>
            <a:endParaRPr lang="en-US" altLang="zh-CN" dirty="0">
              <a:latin typeface="TimesNewRomanPSMT"/>
              <a:ea typeface="宋体" panose="02010600030101010101" pitchFamily="2" charset="-122"/>
            </a:endParaRPr>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6.12.1 </a:t>
            </a:r>
            <a:r>
              <a:rPr lang="zh-CN" altLang="en-US" dirty="0"/>
              <a:t>程序分析</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该程序示例中的</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是一个驱动程序（</a:t>
            </a:r>
            <a:r>
              <a:rPr lang="en-US" altLang="zh-CN" sz="1800" b="0" i="0" u="none" strike="noStrike" baseline="0" dirty="0">
                <a:latin typeface="TimesNewRomanPSMT"/>
                <a:ea typeface="宋体" panose="02010600030101010101" pitchFamily="2" charset="-122"/>
              </a:rPr>
              <a:t>driver</a:t>
            </a:r>
            <a:r>
              <a:rPr lang="zh-CN" altLang="en-US" sz="1800" b="0" i="0" u="none" strike="noStrike" baseline="0" dirty="0">
                <a:latin typeface="宋体" panose="02010600030101010101" pitchFamily="2" charset="-122"/>
                <a:ea typeface="宋体" panose="02010600030101010101" pitchFamily="2" charset="-122"/>
              </a:rPr>
              <a:t>），即被设计用来测试函数的小程序。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该例的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循环是前面讨论过的一般形式。输入</a:t>
            </a:r>
            <a:r>
              <a:rPr lang="en-US" altLang="zh-CN" sz="1800" b="0" i="0" u="none" strike="noStrike" baseline="0" dirty="0">
                <a:latin typeface="TimesNewRomanPSMT"/>
                <a:ea typeface="宋体" panose="02010600030101010101" pitchFamily="2" charset="-122"/>
              </a:rPr>
              <a:t>1.2 12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成功读取两值，并返回</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，循环继续。因</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跳过空白，所以可以像输出示例那样，分多行输入。但是输入</a:t>
            </a:r>
            <a:r>
              <a:rPr lang="en-US" altLang="zh-CN" sz="1800" b="0" i="0" u="none" strike="noStrike" baseline="0" dirty="0">
                <a:latin typeface="TimesNewRomanPSMT"/>
                <a:ea typeface="宋体" panose="02010600030101010101" pitchFamily="2" charset="-122"/>
              </a:rPr>
              <a:t>q</a:t>
            </a:r>
            <a:r>
              <a:rPr lang="zh-CN" altLang="en-US" sz="1800" b="0" i="0" u="none" strike="noStrike" baseline="0" dirty="0">
                <a:latin typeface="宋体" panose="02010600030101010101" pitchFamily="2" charset="-122"/>
                <a:ea typeface="宋体" panose="02010600030101010101" pitchFamily="2" charset="-122"/>
              </a:rPr>
              <a:t>会使</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，因为</a:t>
            </a:r>
            <a:r>
              <a:rPr lang="en-US" altLang="zh-CN" sz="1800" b="0" i="0" u="none" strike="noStrike" baseline="0" dirty="0">
                <a:latin typeface="TimesNewRomanPSMT"/>
                <a:ea typeface="宋体" panose="02010600030101010101" pitchFamily="2" charset="-122"/>
              </a:rPr>
              <a:t>q</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中的转换说明</a:t>
            </a:r>
            <a:r>
              <a:rPr lang="en-US" altLang="zh-CN" sz="1800" b="0" i="0" u="none" strike="noStrike" baseline="0" dirty="0">
                <a:latin typeface="TimesNewRomanPSMT"/>
                <a:ea typeface="宋体" panose="02010600030101010101" pitchFamily="2" charset="-122"/>
              </a:rPr>
              <a:t>%1f</a:t>
            </a:r>
            <a:r>
              <a:rPr lang="zh-CN" altLang="en-US" sz="1800" b="0" i="0" u="none" strike="noStrike" baseline="0" dirty="0">
                <a:latin typeface="宋体" panose="02010600030101010101" pitchFamily="2" charset="-122"/>
                <a:ea typeface="宋体" panose="02010600030101010101" pitchFamily="2" charset="-122"/>
              </a:rPr>
              <a:t>不匹配。</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将返回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，循环结束。类似地，输入</a:t>
            </a:r>
            <a:r>
              <a:rPr lang="en-US" altLang="zh-CN" sz="1800" b="0" i="0" u="none" strike="noStrike" baseline="0" dirty="0">
                <a:latin typeface="TimesNewRomanPSMT"/>
                <a:ea typeface="宋体" panose="02010600030101010101" pitchFamily="2" charset="-122"/>
              </a:rPr>
              <a:t>2.8 q</a:t>
            </a:r>
            <a:r>
              <a:rPr lang="zh-CN" altLang="en-US" sz="1800" b="0" i="0" u="none" strike="noStrike" baseline="0" dirty="0">
                <a:latin typeface="宋体" panose="02010600030101010101" pitchFamily="2" charset="-122"/>
                <a:ea typeface="宋体" panose="02010600030101010101" pitchFamily="2" charset="-122"/>
              </a:rPr>
              <a:t>会使</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，循环也会结束。</a:t>
            </a:r>
            <a:endParaRPr lang="en-US" altLang="zh-CN" dirty="0">
              <a:latin typeface="TimesNewRomanPSMT"/>
              <a:ea typeface="宋体" panose="02010600030101010101" pitchFamily="2" charset="-122"/>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6.12.1 </a:t>
            </a:r>
            <a:r>
              <a:rPr lang="zh-CN" altLang="en-US" dirty="0"/>
              <a:t>程序分析</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现在分析一下与函数相关的内容。</a:t>
            </a:r>
            <a:r>
              <a:rPr lang="en-US" altLang="zh-CN" sz="1800" b="0" i="0" u="none" strike="noStrike" baseline="0" dirty="0" err="1">
                <a:latin typeface="TimesNewRomanPSMT"/>
                <a:ea typeface="宋体" panose="02010600030101010101" pitchFamily="2" charset="-122"/>
              </a:rPr>
              <a:t>power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函数在程序中出现了</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次。首次出现是：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power(double n, int p); // ANSI</a:t>
            </a:r>
            <a:r>
              <a:rPr lang="zh-CN" altLang="en-US" sz="1800" b="0" i="0" u="none" strike="noStrike" baseline="0" dirty="0">
                <a:latin typeface="宋体" panose="02010600030101010101" pitchFamily="2" charset="-122"/>
                <a:ea typeface="宋体" panose="02010600030101010101" pitchFamily="2" charset="-122"/>
              </a:rPr>
              <a:t>函数原型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这是</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函数的原型，它声明程序将使用一个名为</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的函数。开头的关键字</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表明</a:t>
            </a:r>
            <a:r>
              <a:rPr lang="en-US" altLang="zh-CN" sz="1800" b="0" i="0" u="none" strike="noStrike" baseline="0" dirty="0">
                <a:latin typeface="TimesNewRomanPSMT"/>
                <a:ea typeface="宋体" panose="02010600030101010101" pitchFamily="2" charset="-122"/>
              </a:rPr>
              <a:t>power()</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函数返回一个</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类型的值。编译器要知道</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函数返回值的类型，才能知道有多少字节的数据，</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以及如何解释它们。这就是为什么必须声明函数的原因。圆括号中的 </a:t>
            </a:r>
            <a:r>
              <a:rPr lang="en-US" altLang="zh-CN" sz="1800" b="0" i="0" u="none" strike="noStrike" baseline="0" dirty="0">
                <a:latin typeface="TimesNewRomanPSMT"/>
                <a:ea typeface="宋体" panose="02010600030101010101" pitchFamily="2" charset="-122"/>
              </a:rPr>
              <a:t>double n, int p</a:t>
            </a:r>
            <a:r>
              <a:rPr lang="zh-CN" altLang="en-US" sz="1800" b="0" i="0" u="none" strike="noStrike" baseline="0" dirty="0">
                <a:latin typeface="宋体" panose="02010600030101010101" pitchFamily="2" charset="-122"/>
                <a:ea typeface="宋体" panose="02010600030101010101" pitchFamily="2" charset="-122"/>
              </a:rPr>
              <a:t>表示</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两个参数。第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个参数应该是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类型的值，第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个参数应该是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类型的值。</a:t>
            </a:r>
            <a:endParaRPr lang="en-US" altLang="zh-CN" dirty="0">
              <a:latin typeface="TimesNewRomanPSMT"/>
              <a:ea typeface="宋体" panose="02010600030101010101" pitchFamily="2" charset="-122"/>
            </a:endParaRPr>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6.12.1 </a:t>
            </a:r>
            <a:r>
              <a:rPr lang="zh-CN" altLang="en-US" dirty="0"/>
              <a:t>程序分析</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次出现是：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xpow</a:t>
            </a:r>
            <a:r>
              <a:rPr lang="en-US" altLang="zh-CN" sz="1800" b="0" i="0" u="none" strike="noStrike" baseline="0" dirty="0">
                <a:latin typeface="TimesNewRomanPSMT"/>
                <a:ea typeface="宋体" panose="02010600030101010101" pitchFamily="2" charset="-122"/>
              </a:rPr>
              <a:t> = power(</a:t>
            </a:r>
            <a:r>
              <a:rPr lang="en-US" altLang="zh-CN" sz="1800" b="0" i="0" u="none" strike="noStrike" baseline="0" dirty="0" err="1">
                <a:latin typeface="TimesNewRomanPSMT"/>
                <a:ea typeface="宋体" panose="02010600030101010101" pitchFamily="2" charset="-122"/>
              </a:rPr>
              <a:t>x,exp</a:t>
            </a:r>
            <a:r>
              <a:rPr lang="en-US" altLang="zh-CN" sz="1800" b="0" i="0" u="none" strike="noStrike" baseline="0" dirty="0">
                <a:latin typeface="TimesNewRomanPSMT"/>
                <a:ea typeface="宋体" panose="02010600030101010101" pitchFamily="2" charset="-122"/>
              </a:rPr>
              <a:t>); // </a:t>
            </a:r>
            <a:r>
              <a:rPr lang="zh-CN" altLang="en-US" sz="1800" b="0" i="0" u="none" strike="noStrike" baseline="0" dirty="0">
                <a:latin typeface="宋体" panose="02010600030101010101" pitchFamily="2" charset="-122"/>
                <a:ea typeface="宋体" panose="02010600030101010101" pitchFamily="2" charset="-122"/>
              </a:rPr>
              <a:t>函数调用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程序调用</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，把两个值传递给它。该函数计算</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exp</a:t>
            </a:r>
            <a:r>
              <a:rPr lang="zh-CN" altLang="en-US" sz="1800" b="0" i="0" u="none" strike="noStrike" baseline="0" dirty="0">
                <a:latin typeface="宋体" panose="02010600030101010101" pitchFamily="2" charset="-122"/>
                <a:ea typeface="宋体" panose="02010600030101010101" pitchFamily="2" charset="-122"/>
              </a:rPr>
              <a:t>次幂，并把计算结果返回给主调函数。在主调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函数中，返回值将被赋给变量</a:t>
            </a:r>
            <a:r>
              <a:rPr lang="en-US" altLang="zh-CN" sz="1800" b="0" i="0" u="none" strike="noStrike" baseline="0" dirty="0" err="1">
                <a:latin typeface="TimesNewRomanPSMT"/>
                <a:ea typeface="宋体" panose="02010600030101010101" pitchFamily="2" charset="-122"/>
              </a:rPr>
              <a:t>xpow</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a typeface="宋体" panose="02010600030101010101" pitchFamily="2" charset="-122"/>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6.12.1 </a:t>
            </a:r>
            <a:r>
              <a:rPr lang="zh-CN" altLang="en-US" dirty="0"/>
              <a:t>程序分析</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次出现是：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power(double n, int p) // </a:t>
            </a:r>
            <a:r>
              <a:rPr lang="zh-CN" altLang="en-US" sz="1800" b="0" i="0" u="none" strike="noStrike" baseline="0" dirty="0">
                <a:latin typeface="宋体" panose="02010600030101010101" pitchFamily="2" charset="-122"/>
                <a:ea typeface="宋体" panose="02010600030101010101" pitchFamily="2" charset="-122"/>
              </a:rPr>
              <a:t>函数定义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有两个形参，一个是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类型，一个是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类型，分别由变量</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和变量</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表示。</a:t>
            </a:r>
            <a:r>
              <a:rPr lang="zh-CN" altLang="en-US" sz="1800" b="0" i="0" u="none" strike="noStrike" baseline="0" dirty="0">
                <a:solidFill>
                  <a:srgbClr val="FF0000"/>
                </a:solidFill>
                <a:latin typeface="宋体" panose="02010600030101010101" pitchFamily="2" charset="-122"/>
                <a:ea typeface="宋体" panose="02010600030101010101" pitchFamily="2" charset="-122"/>
              </a:rPr>
              <a:t>注意，函数</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定义的末尾没有分号，而函数原型的末尾有分号</a:t>
            </a:r>
            <a:r>
              <a:rPr lang="zh-CN" altLang="en-US" sz="1800" b="0" i="0" u="none" strike="noStrike" baseline="0" dirty="0">
                <a:latin typeface="宋体" panose="02010600030101010101" pitchFamily="2" charset="-122"/>
                <a:ea typeface="宋体" panose="02010600030101010101" pitchFamily="2" charset="-122"/>
              </a:rPr>
              <a:t>。在函数头后面花括号中的内容，就是</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完成任务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power()</a:t>
            </a:r>
            <a:r>
              <a:rPr lang="zh-CN" altLang="en-US" sz="1800" b="0" i="0" u="none" strike="noStrike" baseline="0" dirty="0">
                <a:latin typeface="宋体" panose="02010600030101010101" pitchFamily="2" charset="-122"/>
                <a:ea typeface="宋体" panose="02010600030101010101" pitchFamily="2" charset="-122"/>
              </a:rPr>
              <a:t>函数用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循环计算</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的</a:t>
            </a:r>
            <a:r>
              <a:rPr lang="en-US" altLang="zh-CN" sz="1800" b="0" i="0" u="none" strike="noStrike" baseline="0" dirty="0">
                <a:latin typeface="TimesNewRomanPSMT"/>
                <a:ea typeface="宋体" panose="02010600030101010101" pitchFamily="2" charset="-122"/>
              </a:rPr>
              <a:t>p</a:t>
            </a:r>
            <a:r>
              <a:rPr lang="zh-CN" altLang="en-US" sz="1800" b="0" i="0" u="none" strike="noStrike" baseline="0" dirty="0">
                <a:latin typeface="宋体" panose="02010600030101010101" pitchFamily="2" charset="-122"/>
                <a:ea typeface="宋体" panose="02010600030101010101" pitchFamily="2" charset="-122"/>
              </a:rPr>
              <a:t>次幂，并把计算结果赋给</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，然后返回</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的值，如下所示：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 pow; //</a:t>
            </a:r>
            <a:r>
              <a:rPr lang="zh-CN" altLang="en-US" sz="1800" b="0" i="0" u="none" strike="noStrike" baseline="0" dirty="0">
                <a:latin typeface="宋体" panose="02010600030101010101" pitchFamily="2" charset="-122"/>
                <a:ea typeface="宋体" panose="02010600030101010101" pitchFamily="2" charset="-122"/>
              </a:rPr>
              <a:t>返回</a:t>
            </a:r>
            <a:r>
              <a:rPr lang="en-US" altLang="zh-CN" sz="1800" b="0" i="0" u="none" strike="noStrike" baseline="0" dirty="0">
                <a:latin typeface="TimesNewRomanPSMT"/>
                <a:ea typeface="宋体" panose="02010600030101010101" pitchFamily="2" charset="-122"/>
              </a:rPr>
              <a:t>pow</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6.12.2 </a:t>
            </a:r>
            <a:r>
              <a:rPr lang="zh-CN" altLang="en-US" dirty="0"/>
              <a:t>使用带返回值的函数</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声明函数、调用函数、定义函数、使用关键字</a:t>
            </a:r>
            <a:r>
              <a:rPr lang="en-US" altLang="zh-CN" sz="1800" b="0" i="0" u="none" strike="noStrike" baseline="0" dirty="0">
                <a:latin typeface="TimesNewRomanPSMT"/>
                <a:ea typeface="宋体" panose="02010600030101010101" pitchFamily="2" charset="-122"/>
              </a:rPr>
              <a:t>return</a:t>
            </a:r>
            <a:r>
              <a:rPr lang="zh-CN" altLang="en-US" sz="1800" b="0" i="0" u="none" strike="noStrike" baseline="0" dirty="0">
                <a:latin typeface="宋体" panose="02010600030101010101" pitchFamily="2" charset="-122"/>
                <a:ea typeface="宋体" panose="02010600030101010101" pitchFamily="2" charset="-122"/>
              </a:rPr>
              <a:t>，都是定义和使用带返回值函数的基本要素。</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这里，读者可能有一些问题。例如，既然在使用函数返回值之前要声明函数，那么为什么在使用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的返回值之前没有声明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？为什么在定义中说明了</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的返回类型为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，还要单独声明这个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a:t>
            </a:r>
            <a:endParaRPr lang="en-US" altLang="zh-CN" dirty="0">
              <a:latin typeface="TimesNewRomanPSMT"/>
              <a:ea typeface="宋体" panose="02010600030101010101" pitchFamily="2" charset="-122"/>
            </a:endParaRP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6.12.2 </a:t>
            </a:r>
            <a:r>
              <a:rPr lang="zh-CN" altLang="en-US" dirty="0"/>
              <a:t>使用带返回值的函数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我们先回答第</a:t>
            </a:r>
            <a:r>
              <a:rPr lang="en-US" altLang="zh-CN" sz="1800" b="0" i="0" u="none" strike="noStrike" baseline="0" dirty="0">
                <a:latin typeface="TimesNewRomanPSMT"/>
                <a:ea typeface="宋体" panose="02010600030101010101" pitchFamily="2" charset="-122"/>
              </a:rPr>
              <a:t>2 </a:t>
            </a:r>
            <a:r>
              <a:rPr lang="zh-CN" altLang="en-US" sz="1800" b="0" i="0" u="none" strike="noStrike" baseline="0" dirty="0">
                <a:latin typeface="宋体" panose="02010600030101010101" pitchFamily="2" charset="-122"/>
                <a:ea typeface="宋体" panose="02010600030101010101" pitchFamily="2" charset="-122"/>
              </a:rPr>
              <a:t>个问题。编译器在程序中首次遇到</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时，需要知道</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的返回类型。此时，编译</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器尚未执行到</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的定义，并不知道函数定义中的返回类型是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。因此，必须通过前置声明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forward declaration</a:t>
            </a:r>
            <a:r>
              <a:rPr lang="zh-CN" altLang="en-US" sz="1800" b="0" i="0" u="none" strike="noStrike" baseline="0" dirty="0">
                <a:latin typeface="宋体" panose="02010600030101010101" pitchFamily="2" charset="-122"/>
                <a:ea typeface="宋体" panose="02010600030101010101" pitchFamily="2" charset="-122"/>
              </a:rPr>
              <a:t>）预先说明函数的返回类型。前置声明告诉编译器，</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定义在别处，其返回类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型为</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。如果把</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函数的定义置于</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的文件顶部，就可以省略前置声明，因为编译器在执</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行到</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之前已经知道</a:t>
            </a:r>
            <a:r>
              <a:rPr lang="en-US" altLang="zh-CN" sz="1800" b="0" i="0" u="none" strike="noStrike" baseline="0" dirty="0">
                <a:latin typeface="TimesNewRomanPSMT"/>
                <a:ea typeface="宋体" panose="02010600030101010101" pitchFamily="2" charset="-122"/>
              </a:rPr>
              <a:t>power()</a:t>
            </a:r>
            <a:r>
              <a:rPr lang="zh-CN" altLang="en-US" sz="1800" b="0" i="0" u="none" strike="noStrike" baseline="0" dirty="0">
                <a:latin typeface="宋体" panose="02010600030101010101" pitchFamily="2" charset="-122"/>
                <a:ea typeface="宋体" panose="02010600030101010101" pitchFamily="2" charset="-122"/>
              </a:rPr>
              <a:t>的所有信息。但是，这不是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的标准风格。因为</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通常只提供整个程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序的框架，最好把 </a:t>
            </a:r>
            <a:r>
              <a:rPr lang="en-US" altLang="zh-CN" sz="1800" b="0" i="0" u="none" strike="noStrike" baseline="0" dirty="0">
                <a:latin typeface="TimesNewRomanPSMT"/>
                <a:ea typeface="宋体" panose="02010600030101010101" pitchFamily="2" charset="-122"/>
              </a:rPr>
              <a:t>main()</a:t>
            </a:r>
            <a:r>
              <a:rPr lang="zh-CN" altLang="en-US" sz="1800" b="0" i="0" u="none" strike="noStrike" baseline="0" dirty="0">
                <a:latin typeface="宋体" panose="02010600030101010101" pitchFamily="2" charset="-122"/>
                <a:ea typeface="宋体" panose="02010600030101010101" pitchFamily="2" charset="-122"/>
              </a:rPr>
              <a:t>放在所有函数定义的前面。另外，通常把函数放在其他文件中，所以前置声明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必不可少。</a:t>
            </a:r>
            <a:endParaRPr lang="en-US" altLang="zh-CN" dirty="0">
              <a:latin typeface="TimesNewRomanPSMT"/>
              <a:ea typeface="宋体" panose="02010600030101010101" pitchFamily="2" charset="-122"/>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6.12.2 </a:t>
            </a:r>
            <a:r>
              <a:rPr lang="zh-CN" altLang="en-US" dirty="0"/>
              <a:t>使用带返回值的函数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接下来，为什么不用声明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函数就可以使用它？其实，你已经声明了。</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头文件中包含了</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和其他</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函数的原型。</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函数的原型表明，它返回的类型是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a typeface="宋体" panose="02010600030101010101" pitchFamily="2" charset="-122"/>
            </a:endParaRPr>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6.13 </a:t>
            </a:r>
            <a:r>
              <a:rPr lang="zh-CN" altLang="en-US" dirty="0"/>
              <a:t>关键概念</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循环是一个强大的编程工具。在创建循环时，要特别注意以下</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个方面：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注意循环的测试条件要能使循环结束；</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确保循环测试中的值在首次使用之前已初始化；</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确保循环在每次迭代都更新测试的值。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6.13 </a:t>
            </a:r>
            <a:r>
              <a:rPr lang="zh-CN" altLang="en-US" dirty="0"/>
              <a:t>关键概念</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通过求值来处理测试条件，结果为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表示假，非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表示真。带关系运算符的表达式常用于循环测试，它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们有些特殊。如果关系表达式为真，其值为</a:t>
            </a:r>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；如果为假，其值为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。这与新类型</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的值保持一致。</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数组由相邻的内存位置组成，只储存相同类型的数据。记住，数组元素的编号从 </a:t>
            </a:r>
            <a:r>
              <a:rPr lang="en-US" altLang="zh-CN" sz="1800" b="0" i="0" u="none" strike="noStrike" baseline="0" dirty="0">
                <a:latin typeface="TimesNewRomanPSMT"/>
                <a:ea typeface="宋体" panose="02010600030101010101" pitchFamily="2" charset="-122"/>
              </a:rPr>
              <a:t>0 </a:t>
            </a:r>
            <a:r>
              <a:rPr lang="zh-CN" altLang="en-US" sz="1800" b="0" i="0" u="none" strike="noStrike" baseline="0" dirty="0">
                <a:latin typeface="宋体" panose="02010600030101010101" pitchFamily="2" charset="-122"/>
                <a:ea typeface="宋体" panose="02010600030101010101" pitchFamily="2" charset="-122"/>
              </a:rPr>
              <a:t>开始，所有数组最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后一个元素的下标一定比元素数目少</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编译器不会检查数组下标值是否有效，自己要多留心。</a:t>
            </a:r>
            <a:endParaRPr lang="en-US" altLang="zh-CN" dirty="0">
              <a:latin typeface="TimesNewRomanPSMT"/>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是一门流行的语言，融合了计算机科学理论和实践的控制特性。</a:t>
            </a:r>
            <a:r>
              <a:rPr lang="en-US" altLang="zh-CN" dirty="0"/>
              <a:t>C</a:t>
            </a:r>
            <a:r>
              <a:rPr lang="zh-CN" altLang="en-US" dirty="0"/>
              <a:t>语言的设计理念让用户能轻松地完</a:t>
            </a:r>
            <a:endParaRPr lang="en-US" altLang="zh-CN" dirty="0"/>
          </a:p>
          <a:p>
            <a:r>
              <a:rPr lang="zh-CN" altLang="en-US" dirty="0"/>
              <a:t>成自顶向下的规划、结构化编程和模块化设计。因此，用</a:t>
            </a:r>
            <a:r>
              <a:rPr lang="en-US" altLang="zh-CN" dirty="0"/>
              <a:t>C</a:t>
            </a:r>
            <a:r>
              <a:rPr lang="zh-CN" altLang="en-US" dirty="0"/>
              <a:t>语言编写的程序更易懂、更可靠。</a:t>
            </a:r>
            <a:endParaRPr lang="zh-CN" altLang="en-US" dirty="0"/>
          </a:p>
        </p:txBody>
      </p:sp>
      <p:sp>
        <p:nvSpPr>
          <p:cNvPr id="2" name="标题 1"/>
          <p:cNvSpPr>
            <a:spLocks noGrp="1"/>
          </p:cNvSpPr>
          <p:nvPr>
            <p:ph type="title"/>
          </p:nvPr>
        </p:nvSpPr>
        <p:spPr/>
        <p:txBody>
          <a:bodyPr/>
          <a:lstStyle/>
          <a:p>
            <a:r>
              <a:rPr lang="en-US" altLang="zh-CN" dirty="0"/>
              <a:t>1.2.1 </a:t>
            </a:r>
            <a:r>
              <a:rPr lang="zh-CN" altLang="en-US" dirty="0"/>
              <a:t>设计特性</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本书用类似在屏幕上或打印输出时的字体（一种等宽字体），表示文本程序和计算机输入、输出。前面</a:t>
            </a:r>
            <a:endParaRPr lang="en-US" altLang="zh-CN" dirty="0"/>
          </a:p>
          <a:p>
            <a:r>
              <a:rPr lang="zh-CN" altLang="en-US" dirty="0"/>
              <a:t>已经出现了多次，如果读者没有注意到，字体如下所示：</a:t>
            </a:r>
            <a:endParaRPr lang="en-US" altLang="zh-CN" dirty="0"/>
          </a:p>
          <a:p>
            <a:endParaRPr lang="zh-CN" altLang="en-US" dirty="0"/>
          </a:p>
          <a:p>
            <a:r>
              <a:rPr lang="en-US" altLang="zh-CN" dirty="0"/>
              <a:t>#include</a:t>
            </a:r>
            <a:r>
              <a:rPr lang="zh-CN" altLang="en-US" dirty="0"/>
              <a:t>　</a:t>
            </a:r>
            <a:r>
              <a:rPr lang="en-US" altLang="zh-CN" dirty="0"/>
              <a:t>&lt;</a:t>
            </a:r>
            <a:r>
              <a:rPr lang="en-US" altLang="zh-CN" dirty="0" err="1"/>
              <a:t>stdio.h</a:t>
            </a:r>
            <a:r>
              <a:rPr lang="en-US" altLang="zh-CN" dirty="0"/>
              <a:t>&gt;</a:t>
            </a:r>
            <a:endParaRPr lang="en-US" altLang="zh-CN" dirty="0"/>
          </a:p>
          <a:p>
            <a:r>
              <a:rPr lang="en-US" altLang="zh-CN" dirty="0"/>
              <a:t>int</a:t>
            </a:r>
            <a:r>
              <a:rPr lang="zh-CN" altLang="en-US" dirty="0"/>
              <a:t>　</a:t>
            </a:r>
            <a:r>
              <a:rPr lang="en-US" altLang="zh-CN" dirty="0"/>
              <a:t>main(void)</a:t>
            </a:r>
            <a:endParaRPr lang="en-US" altLang="zh-CN" dirty="0"/>
          </a:p>
          <a:p>
            <a:r>
              <a:rPr lang="en-US" altLang="zh-CN" dirty="0"/>
              <a:t>{</a:t>
            </a:r>
            <a:endParaRPr lang="en-US" altLang="zh-CN" dirty="0"/>
          </a:p>
          <a:p>
            <a:r>
              <a:rPr lang="en-US" altLang="zh-CN" dirty="0" err="1"/>
              <a:t>printf</a:t>
            </a:r>
            <a:r>
              <a:rPr lang="en-US" altLang="zh-CN" dirty="0"/>
              <a:t>("Concrete</a:t>
            </a:r>
            <a:r>
              <a:rPr lang="zh-CN" altLang="en-US" dirty="0"/>
              <a:t>　</a:t>
            </a:r>
            <a:r>
              <a:rPr lang="en-US" altLang="zh-CN" dirty="0"/>
              <a:t>contains</a:t>
            </a:r>
            <a:r>
              <a:rPr lang="zh-CN" altLang="en-US" dirty="0"/>
              <a:t>　</a:t>
            </a:r>
            <a:r>
              <a:rPr lang="en-US" altLang="zh-CN" dirty="0"/>
              <a:t>gravel</a:t>
            </a:r>
            <a:r>
              <a:rPr lang="zh-CN" altLang="en-US" dirty="0"/>
              <a:t>　</a:t>
            </a:r>
            <a:r>
              <a:rPr lang="en-US" altLang="zh-CN" dirty="0"/>
              <a:t>and</a:t>
            </a:r>
            <a:r>
              <a:rPr lang="zh-CN" altLang="en-US" dirty="0"/>
              <a:t>　</a:t>
            </a:r>
            <a:r>
              <a:rPr lang="en-US" altLang="zh-CN" dirty="0"/>
              <a:t>cement.\n");</a:t>
            </a:r>
            <a:endParaRPr lang="en-US" altLang="zh-CN" dirty="0"/>
          </a:p>
          <a:p>
            <a:r>
              <a:rPr lang="en-US" altLang="zh-CN" dirty="0"/>
              <a:t>return</a:t>
            </a:r>
            <a:r>
              <a:rPr lang="zh-CN" altLang="en-US" dirty="0"/>
              <a:t>　</a:t>
            </a:r>
            <a:r>
              <a:rPr lang="en-US" altLang="zh-CN" dirty="0"/>
              <a:t>0;</a:t>
            </a:r>
            <a:endParaRPr lang="en-US" altLang="zh-CN" dirty="0"/>
          </a:p>
          <a:p>
            <a:r>
              <a:rPr lang="en-US" altLang="zh-CN" dirty="0"/>
              <a:t>}</a:t>
            </a:r>
            <a:endParaRPr lang="en-US" altLang="zh-CN" dirty="0"/>
          </a:p>
        </p:txBody>
      </p:sp>
      <p:sp>
        <p:nvSpPr>
          <p:cNvPr id="2" name="标题 1"/>
          <p:cNvSpPr>
            <a:spLocks noGrp="1"/>
          </p:cNvSpPr>
          <p:nvPr>
            <p:ph type="title"/>
          </p:nvPr>
        </p:nvSpPr>
        <p:spPr/>
        <p:txBody>
          <a:bodyPr/>
          <a:lstStyle/>
          <a:p>
            <a:r>
              <a:rPr lang="en-US" altLang="zh-CN" dirty="0"/>
              <a:t>1.10.1 </a:t>
            </a:r>
            <a:r>
              <a:rPr lang="zh-CN" altLang="en-US" dirty="0"/>
              <a:t>字体</a:t>
            </a:r>
            <a:endParaRPr lang="zh-CN" altLang="en-US" dirty="0"/>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6.13 </a:t>
            </a:r>
            <a:r>
              <a:rPr lang="zh-CN" altLang="en-US" dirty="0"/>
              <a:t>关键概念</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使用函数涉及</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个步骤：</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通过函数原型声明函数；</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在程序中通过函数调用使用函数；</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定义函数。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函数原型是为了方便编译器查看程序中使用的函数是否正确，函数定义描述了函数如何工作。现代的编</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程习惯是把程序要素分为接口部分和实现部分，例如函数原型和函数定义。接口部分描述了如何使用一</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个特性，也就是函数原型所做的；实现部分描述了具体的行为，这正是函数定义所做的。</a:t>
            </a:r>
            <a:endParaRPr lang="en-US" altLang="zh-CN" dirty="0">
              <a:latin typeface="TimesNewRomanPSMT"/>
              <a:ea typeface="宋体" panose="02010600030101010101" pitchFamily="2" charset="-122"/>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6.14 </a:t>
            </a:r>
            <a:r>
              <a:rPr lang="zh-CN" altLang="en-US" dirty="0"/>
              <a:t>本章小结</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本章的主题是程序控制。</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语言为实现结构化的程序提供了许多工具。</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语句和</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语句提供了入口条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件循环。</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语句特别适用于需要初始化和更新的循环。使用逗号运算符可以在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循环中初始化和更新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多个变量。有些场合也需要使用出口条件循环，</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为此提供了</a:t>
            </a:r>
            <a:r>
              <a:rPr lang="en-US" altLang="zh-CN" sz="1800" b="0" i="0" u="none" strike="noStrike" baseline="0" dirty="0">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6.14 </a:t>
            </a:r>
            <a:r>
              <a:rPr lang="zh-CN" altLang="en-US" dirty="0"/>
              <a:t>本章小结</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典型的</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循环设计的伪代码如下：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获得初值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值满足测试条件</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处理该值</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获取下一个值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循环也可以完成相同的任务：</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for (</a:t>
            </a:r>
            <a:r>
              <a:rPr lang="zh-CN" altLang="en-US" sz="1800" b="0" i="0" u="none" strike="noStrike" baseline="0" dirty="0">
                <a:latin typeface="宋体" panose="02010600030101010101" pitchFamily="2" charset="-122"/>
                <a:ea typeface="宋体" panose="02010600030101010101" pitchFamily="2" charset="-122"/>
              </a:rPr>
              <a:t>获得初值</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值满足测试条件</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获得下一个值</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处理该值</a:t>
            </a:r>
            <a:endParaRPr lang="en-US" altLang="zh-CN" dirty="0">
              <a:latin typeface="TimesNewRomanPSMT"/>
              <a:ea typeface="宋体" panose="02010600030101010101" pitchFamily="2" charset="-122"/>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6.14 </a:t>
            </a:r>
            <a:r>
              <a:rPr lang="zh-CN" altLang="en-US" dirty="0"/>
              <a:t>本章小结</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这些循环都使用测试条件来判断是否继续执行下一次迭代。一般而言，如果对测试表达式求值为非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则继续执行循环；否则，结束循环。通常，测试条件都是关系表达式（由关系运算符和表达式构成）。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表达式的关系为真，则表达式的值为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；如果关系为假，则表达式的值为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新增了</a:t>
            </a:r>
            <a:r>
              <a:rPr lang="en-US" altLang="zh-CN" sz="1800" b="0" i="0" u="none" strike="noStrike" baseline="0" dirty="0">
                <a:latin typeface="TimesNewRomanPSMT"/>
                <a:ea typeface="宋体" panose="02010600030101010101" pitchFamily="2" charset="-122"/>
              </a:rPr>
              <a:t>_Bool</a:t>
            </a:r>
            <a:r>
              <a:rPr lang="zh-CN" altLang="en-US" sz="1800" b="0" i="0" u="none" strike="noStrike" baseline="0" dirty="0">
                <a:latin typeface="宋体" panose="02010600030101010101" pitchFamily="2" charset="-122"/>
                <a:ea typeface="宋体" panose="02010600030101010101" pitchFamily="2" charset="-122"/>
              </a:rPr>
              <a:t>类型，该类</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型的变量只能储存</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，分别表示真或假。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6.14 </a:t>
            </a:r>
            <a:r>
              <a:rPr lang="zh-CN" altLang="en-US" dirty="0"/>
              <a:t>本章小结</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除了关系运算符，本章还介绍了其他的组合赋值运算符，如</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或</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。这些运算符通过对其左侧运算对象</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执行算术运算来修改它的值。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接下来还简单地介绍了数组。声明数组时，方括号中的值指明了该数组的元素个数。数组的第 </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个元</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素编号为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个元素编号为</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，以此类推。例如，以下声明：</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double hippos[20];</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创建了一个有</a:t>
            </a:r>
            <a:r>
              <a:rPr lang="en-US" altLang="zh-CN" sz="1800" b="0" i="0" u="none" strike="noStrike" baseline="0" dirty="0">
                <a:latin typeface="TimesNewRomanPSMT"/>
                <a:ea typeface="宋体" panose="02010600030101010101" pitchFamily="2" charset="-122"/>
              </a:rPr>
              <a:t>20</a:t>
            </a:r>
            <a:r>
              <a:rPr lang="zh-CN" altLang="en-US" sz="1800" b="0" i="0" u="none" strike="noStrike" baseline="0" dirty="0">
                <a:latin typeface="宋体" panose="02010600030101010101" pitchFamily="2" charset="-122"/>
                <a:ea typeface="宋体" panose="02010600030101010101" pitchFamily="2" charset="-122"/>
              </a:rPr>
              <a:t>个元素的数组</a:t>
            </a:r>
            <a:r>
              <a:rPr lang="en-US" altLang="zh-CN" sz="1800" b="0" i="0" u="none" strike="noStrike" baseline="0" dirty="0">
                <a:latin typeface="TimesNewRomanPSMT"/>
                <a:ea typeface="宋体" panose="02010600030101010101" pitchFamily="2" charset="-122"/>
              </a:rPr>
              <a:t>hippos</a:t>
            </a:r>
            <a:r>
              <a:rPr lang="zh-CN" altLang="en-US" sz="1800" b="0" i="0" u="none" strike="noStrike" baseline="0" dirty="0">
                <a:latin typeface="宋体" panose="02010600030101010101" pitchFamily="2" charset="-122"/>
                <a:ea typeface="宋体" panose="02010600030101010101" pitchFamily="2" charset="-122"/>
              </a:rPr>
              <a:t>，其元素从</a:t>
            </a:r>
            <a:r>
              <a:rPr lang="en-US" altLang="zh-CN" sz="1800" b="0" i="0" u="none" strike="noStrike" baseline="0" dirty="0">
                <a:latin typeface="TimesNewRomanPSMT"/>
                <a:ea typeface="宋体" panose="02010600030101010101" pitchFamily="2" charset="-122"/>
              </a:rPr>
              <a:t>hippos[0]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hippos[19]</a:t>
            </a:r>
            <a:r>
              <a:rPr lang="zh-CN" altLang="en-US" sz="1800" b="0" i="0" u="none" strike="noStrike" baseline="0" dirty="0">
                <a:latin typeface="宋体" panose="02010600030101010101" pitchFamily="2" charset="-122"/>
                <a:ea typeface="宋体" panose="02010600030101010101" pitchFamily="2" charset="-122"/>
              </a:rPr>
              <a:t>。利用循环可以很方便地操控数组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的下标。</a:t>
            </a:r>
            <a:endParaRPr lang="en-US" altLang="zh-CN" dirty="0">
              <a:latin typeface="TimesNewRomanPSMT"/>
              <a:ea typeface="宋体" panose="02010600030101010101" pitchFamily="2" charset="-122"/>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6.14 </a:t>
            </a:r>
            <a:r>
              <a:rPr lang="zh-CN" altLang="en-US" dirty="0"/>
              <a:t>本章小结</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最后，本章演示了如何编写和使用带返回值的函数。</a:t>
            </a:r>
            <a:endParaRPr lang="en-US" altLang="zh-CN" dirty="0">
              <a:latin typeface="TimesNewRomanPSMT"/>
              <a:ea typeface="宋体" panose="02010600030101010101" pitchFamily="2" charset="-122"/>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复习题的参考答案在附录</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中。</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写出执行完下列各行后</a:t>
            </a:r>
            <a:r>
              <a:rPr lang="en-US" altLang="zh-CN" sz="1800" b="0" i="0" u="none" strike="noStrike" baseline="0" dirty="0">
                <a:latin typeface="TimesNewRomanPSMT"/>
                <a:ea typeface="宋体" panose="02010600030101010101" pitchFamily="2" charset="-122"/>
              </a:rPr>
              <a:t>quack</a:t>
            </a:r>
            <a:r>
              <a:rPr lang="zh-CN" altLang="en-US" sz="1800" b="0" i="0" u="none" strike="noStrike" baseline="0" dirty="0">
                <a:latin typeface="宋体" panose="02010600030101010101" pitchFamily="2" charset="-122"/>
                <a:ea typeface="宋体" panose="02010600030101010101" pitchFamily="2" charset="-122"/>
              </a:rPr>
              <a:t>的值是多少。后</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行中使用的是第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行</a:t>
            </a:r>
            <a:r>
              <a:rPr lang="en-US" altLang="zh-CN" sz="1800" b="0" i="0" u="none" strike="noStrike" baseline="0" dirty="0">
                <a:latin typeface="TimesNewRomanPSMT"/>
              </a:rPr>
              <a:t>quack</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quack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quack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quack *= 10;</a:t>
            </a:r>
            <a:endParaRPr lang="en-US" altLang="zh-CN" sz="1800" b="0" i="0" u="none" strike="noStrike" baseline="0" dirty="0">
              <a:latin typeface="TimesNewRomanPSMT"/>
            </a:endParaRPr>
          </a:p>
          <a:p>
            <a:pPr algn="l"/>
            <a:r>
              <a:rPr lang="en-US" altLang="zh-CN" sz="1800" b="0" i="0" u="none" strike="noStrike" baseline="0" dirty="0">
                <a:latin typeface="TimesNewRomanPSMT"/>
              </a:rPr>
              <a:t>quack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quack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quack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endParaRPr lang="en-US" altLang="zh-CN" dirty="0">
              <a:latin typeface="TimesNewRomanPSMT"/>
              <a:ea typeface="宋体" panose="02010600030101010101" pitchFamily="2" charset="-122"/>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假设</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类型，下面循环的输出是什么？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("%3d",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value);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value</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类型，会出现什么问题？</a:t>
            </a:r>
            <a:endParaRPr lang="en-US" altLang="zh-CN" dirty="0">
              <a:latin typeface="TimesNewRomanPSMT"/>
              <a:ea typeface="宋体" panose="02010600030101010101" pitchFamily="2" charset="-122"/>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用代码表示以下测试条件：</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r>
              <a:rPr lang="en-US" altLang="zh-CN" dirty="0">
                <a:latin typeface="TimesNewRomanPSMT"/>
              </a:rPr>
              <a:t> x</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b. </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读取一个名为</a:t>
            </a:r>
            <a:r>
              <a:rPr lang="en-US" altLang="zh-CN"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的</a:t>
            </a:r>
            <a:r>
              <a:rPr lang="en-US" altLang="zh-CN" dirty="0">
                <a:latin typeface="TimesNewRomanPSMT"/>
              </a:rPr>
              <a:t>double</a:t>
            </a:r>
            <a:r>
              <a:rPr lang="zh-CN" altLang="en-US" sz="1800" b="0" i="0" u="none" strike="noStrike" baseline="0" dirty="0">
                <a:latin typeface="宋体" panose="02010600030101010101" pitchFamily="2" charset="-122"/>
                <a:ea typeface="宋体" panose="02010600030101010101" pitchFamily="2" charset="-122"/>
              </a:rPr>
              <a:t>的类型值且失败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en-US" altLang="zh-CN" dirty="0">
                <a:latin typeface="TimesNewRomanPSMT"/>
              </a:rPr>
              <a:t> x</a:t>
            </a:r>
            <a:r>
              <a:rPr lang="zh-CN" altLang="en-US" sz="1800" b="0" i="0" u="none" strike="noStrike" baseline="0" dirty="0">
                <a:latin typeface="宋体" panose="02010600030101010101" pitchFamily="2" charset="-122"/>
                <a:ea typeface="宋体" panose="02010600030101010101" pitchFamily="2" charset="-122"/>
              </a:rPr>
              <a:t>的值等于</a:t>
            </a:r>
            <a:r>
              <a:rPr lang="en-US" altLang="zh-CN" dirty="0">
                <a:latin typeface="TimesNewRomanPSMT"/>
                <a:ea typeface="宋体" panose="02010600030101010101" pitchFamily="2" charset="-122"/>
              </a:rPr>
              <a:t>5</a:t>
            </a:r>
            <a:endParaRPr lang="en-US" altLang="zh-CN" dirty="0">
              <a:latin typeface="TimesNewRomanPSMT"/>
              <a:ea typeface="宋体" panose="02010600030101010101" pitchFamily="2" charset="-122"/>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用代码表示以下测试条件：</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 </a:t>
            </a:r>
            <a:r>
              <a:rPr lang="en-US" altLang="zh-CN" sz="1800" b="0" i="0" u="none" strike="noStrike" baseline="0" dirty="0" err="1">
                <a:latin typeface="TimesNewRomanPSMT"/>
              </a:rPr>
              <a:t>scanf</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成功读入一个整数</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b. </a:t>
            </a:r>
            <a:r>
              <a:rPr lang="en-US" altLang="zh-CN"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不等于</a:t>
            </a:r>
            <a:r>
              <a:rPr lang="en-US" altLang="zh-CN" dirty="0">
                <a:latin typeface="TimesNewRomanPSMT"/>
              </a:rPr>
              <a:t>5</a:t>
            </a:r>
            <a:endParaRPr lang="zh-CN" altLang="en-US" dirty="0">
              <a:latin typeface="TimesNewRomanPSMT"/>
            </a:endParaRPr>
          </a:p>
          <a:p>
            <a:pPr algn="l"/>
            <a:r>
              <a:rPr lang="en-US" altLang="zh-CN" sz="1800" b="0" i="0" u="none" strike="noStrike" baseline="0" dirty="0">
                <a:latin typeface="TimesNewRomanPSMT"/>
              </a:rPr>
              <a:t>c. </a:t>
            </a:r>
            <a:r>
              <a:rPr lang="en-US" altLang="zh-CN" dirty="0">
                <a:latin typeface="TimesNewRomanPSMT"/>
              </a:rPr>
              <a:t>x</a:t>
            </a:r>
            <a:r>
              <a:rPr lang="zh-CN" altLang="en-US" sz="1800" b="0" i="0" u="none" strike="noStrike" baseline="0" dirty="0">
                <a:latin typeface="宋体" panose="02010600030101010101" pitchFamily="2" charset="-122"/>
                <a:ea typeface="宋体" panose="02010600030101010101" pitchFamily="2" charset="-122"/>
              </a:rPr>
              <a:t>大于或等于</a:t>
            </a:r>
            <a:r>
              <a:rPr lang="en-US" altLang="zh-CN" dirty="0">
                <a:latin typeface="TimesNewRomanPSMT"/>
              </a:rPr>
              <a:t>20</a:t>
            </a:r>
            <a:endParaRPr lang="en-US" altLang="zh-CN" dirty="0">
              <a:latin typeface="TimesNewRomanPS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在涉及与代码相关的术语时，也使用相同的等宽字体，如</a:t>
            </a:r>
            <a:r>
              <a:rPr lang="en-US" altLang="zh-CN" dirty="0" err="1"/>
              <a:t>stdio.h</a:t>
            </a:r>
            <a:r>
              <a:rPr lang="zh-CN" altLang="en-US" dirty="0"/>
              <a:t>。本书用等宽斜体表示占位符，可以</a:t>
            </a:r>
            <a:endParaRPr lang="en-US" altLang="zh-CN" dirty="0"/>
          </a:p>
          <a:p>
            <a:r>
              <a:rPr lang="zh-CN" altLang="en-US" dirty="0"/>
              <a:t>用具体的项替换这些占位符。例如，下面是一个声明的模型：</a:t>
            </a:r>
            <a:endParaRPr lang="zh-CN" altLang="en-US" dirty="0"/>
          </a:p>
          <a:p>
            <a:endParaRPr lang="en-US" altLang="zh-CN" dirty="0"/>
          </a:p>
          <a:p>
            <a:r>
              <a:rPr lang="en-US" altLang="zh-CN" dirty="0" err="1"/>
              <a:t>type_name</a:t>
            </a:r>
            <a:r>
              <a:rPr lang="en-US" altLang="zh-CN" dirty="0"/>
              <a:t> </a:t>
            </a:r>
            <a:r>
              <a:rPr lang="en-US" altLang="zh-CN" dirty="0" err="1"/>
              <a:t>variable_name</a:t>
            </a:r>
            <a:r>
              <a:rPr lang="en-US" altLang="zh-CN" dirty="0"/>
              <a:t>;</a:t>
            </a:r>
            <a:endParaRPr lang="en-US" altLang="zh-CN" dirty="0"/>
          </a:p>
          <a:p>
            <a:endParaRPr lang="en-US" altLang="zh-CN" dirty="0"/>
          </a:p>
          <a:p>
            <a:r>
              <a:rPr lang="zh-CN" altLang="en-US" dirty="0"/>
              <a:t>这里，可用</a:t>
            </a:r>
            <a:r>
              <a:rPr lang="en-US" altLang="zh-CN" dirty="0"/>
              <a:t>int</a:t>
            </a:r>
            <a:r>
              <a:rPr lang="zh-CN" altLang="en-US" dirty="0"/>
              <a:t>替换</a:t>
            </a:r>
            <a:r>
              <a:rPr lang="en-US" altLang="zh-CN" dirty="0" err="1"/>
              <a:t>type_name</a:t>
            </a:r>
            <a:r>
              <a:rPr lang="zh-CN" altLang="en-US" dirty="0"/>
              <a:t>，用</a:t>
            </a:r>
            <a:r>
              <a:rPr lang="en-US" altLang="zh-CN" dirty="0" err="1"/>
              <a:t>zebra_count</a:t>
            </a:r>
            <a:r>
              <a:rPr lang="zh-CN" altLang="en-US" dirty="0"/>
              <a:t>替换</a:t>
            </a:r>
            <a:r>
              <a:rPr lang="en-US" altLang="zh-CN" dirty="0" err="1"/>
              <a:t>variable_name</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1.10.1 </a:t>
            </a:r>
            <a:r>
              <a:rPr lang="zh-CN" altLang="en-US" dirty="0"/>
              <a:t>字体</a:t>
            </a:r>
            <a:endParaRPr lang="zh-CN" altLang="en-US" dirty="0"/>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lnSpcReduction="10000"/>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下面的程序有点问题，请找出问题所在。</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 </a:t>
            </a:r>
            <a:r>
              <a:rPr lang="en-US" altLang="zh-CN" sz="1800" b="0" i="0" u="none" strike="noStrike" baseline="0" dirty="0" err="1">
                <a:latin typeface="TimesNewRomanPSMT"/>
              </a:rPr>
              <a:t>i</a:t>
            </a:r>
            <a:r>
              <a:rPr lang="en-US" altLang="zh-CN" sz="1800" b="0" i="0" u="none" strike="noStrike" baseline="0" dirty="0">
                <a:latin typeface="TimesNewRomanPSMT"/>
              </a:rPr>
              <a:t>, j, list(10);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nn-NO" altLang="zh-CN" sz="1800" b="0" i="0" u="none" strike="noStrike" baseline="0" dirty="0">
                <a:latin typeface="TimesNewRomanPSMT"/>
              </a:rPr>
              <a:t>for (i = 1, i &lt;= 10, i++)</a:t>
            </a:r>
            <a:r>
              <a:rPr lang="zh-CN" altLang="nn-NO" sz="1800" b="0" i="0" u="none" strike="noStrike" baseline="0" dirty="0">
                <a:latin typeface="宋体" panose="02010600030101010101" pitchFamily="2" charset="-122"/>
                <a:ea typeface="宋体" panose="02010600030101010101" pitchFamily="2" charset="-122"/>
              </a:rPr>
              <a:t>　　　　</a:t>
            </a:r>
            <a:r>
              <a:rPr lang="nn-NO" altLang="zh-CN" sz="1800" b="0" i="0" u="none" strike="noStrike" baseline="0" dirty="0">
                <a:latin typeface="TimesNewRomanPSMT"/>
                <a:ea typeface="宋体" panose="02010600030101010101" pitchFamily="2" charset="-122"/>
              </a:rPr>
              <a:t>/* </a:t>
            </a:r>
            <a:r>
              <a:rPr lang="zh-CN" altLang="nn-NO" sz="1800" b="0" i="0" u="none" strike="noStrike" baseline="0" dirty="0">
                <a:latin typeface="宋体" panose="02010600030101010101" pitchFamily="2" charset="-122"/>
                <a:ea typeface="宋体" panose="02010600030101010101" pitchFamily="2" charset="-122"/>
              </a:rPr>
              <a:t>第</a:t>
            </a:r>
            <a:r>
              <a:rPr lang="nn-NO" altLang="zh-CN" sz="1800" b="0" i="0" u="none" strike="noStrike" baseline="0" dirty="0">
                <a:latin typeface="TimesNewRomanPSMT"/>
                <a:ea typeface="宋体" panose="02010600030101010101" pitchFamily="2" charset="-122"/>
              </a:rPr>
              <a:t>6</a:t>
            </a:r>
            <a:r>
              <a:rPr lang="zh-CN" altLang="nn-NO" sz="1800" b="0" i="0" u="none" strike="noStrike" baseline="0" dirty="0">
                <a:latin typeface="宋体" panose="02010600030101010101" pitchFamily="2" charset="-122"/>
                <a:ea typeface="宋体" panose="02010600030101010101" pitchFamily="2" charset="-122"/>
              </a:rPr>
              <a:t>行 </a:t>
            </a:r>
            <a:r>
              <a:rPr lang="nn-NO" altLang="zh-CN" sz="1800" b="0" i="0" u="none" strike="noStrike" baseline="0" dirty="0">
                <a:latin typeface="TimesNewRomanPSMT"/>
                <a:ea typeface="宋体" panose="02010600030101010101" pitchFamily="2" charset="-122"/>
              </a:rPr>
              <a:t>*/</a:t>
            </a:r>
            <a:endParaRPr lang="nn-NO"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7</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nn-NO" altLang="zh-CN" sz="1800" b="0" i="0" u="none" strike="noStrike" baseline="0" dirty="0">
                <a:latin typeface="TimesNewRomanPSMT"/>
              </a:rPr>
              <a:t>list[i] = 2*i + 3;</a:t>
            </a:r>
            <a:r>
              <a:rPr lang="zh-CN" altLang="nn-NO" sz="1800" b="0" i="0" u="none" strike="noStrike" baseline="0" dirty="0">
                <a:latin typeface="宋体" panose="02010600030101010101" pitchFamily="2" charset="-122"/>
                <a:ea typeface="宋体" panose="02010600030101010101" pitchFamily="2" charset="-122"/>
              </a:rPr>
              <a:t>　　　　　 </a:t>
            </a:r>
            <a:r>
              <a:rPr lang="nn-NO" altLang="zh-CN" sz="1800" b="0" i="0" u="none" strike="noStrike" baseline="0" dirty="0">
                <a:latin typeface="TimesNewRomanPSMT"/>
                <a:ea typeface="宋体" panose="02010600030101010101" pitchFamily="2" charset="-122"/>
              </a:rPr>
              <a:t>/* </a:t>
            </a:r>
            <a:r>
              <a:rPr lang="zh-CN" altLang="nn-NO" sz="1800" b="0" i="0" u="none" strike="noStrike" baseline="0" dirty="0">
                <a:latin typeface="宋体" panose="02010600030101010101" pitchFamily="2" charset="-122"/>
                <a:ea typeface="宋体" panose="02010600030101010101" pitchFamily="2" charset="-122"/>
              </a:rPr>
              <a:t>第</a:t>
            </a:r>
            <a:r>
              <a:rPr lang="nn-NO" altLang="zh-CN" sz="1800" b="0" i="0" u="none" strike="noStrike" baseline="0" dirty="0">
                <a:latin typeface="TimesNewRomanPSMT"/>
                <a:ea typeface="宋体" panose="02010600030101010101" pitchFamily="2" charset="-122"/>
              </a:rPr>
              <a:t>8</a:t>
            </a:r>
            <a:r>
              <a:rPr lang="zh-CN" altLang="nn-NO" sz="1800" b="0" i="0" u="none" strike="noStrike" baseline="0" dirty="0">
                <a:latin typeface="宋体" panose="02010600030101010101" pitchFamily="2" charset="-122"/>
                <a:ea typeface="宋体" panose="02010600030101010101" pitchFamily="2" charset="-122"/>
              </a:rPr>
              <a:t>行 </a:t>
            </a:r>
            <a:r>
              <a:rPr lang="nn-NO" altLang="zh-CN" sz="1800" b="0" i="0" u="none" strike="noStrike" baseline="0" dirty="0">
                <a:latin typeface="TimesNewRomanPSMT"/>
                <a:ea typeface="宋体" panose="02010600030101010101" pitchFamily="2" charset="-122"/>
              </a:rPr>
              <a:t>*/</a:t>
            </a:r>
            <a:endParaRPr lang="nn-NO"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 (j = 1, j &gt; = </a:t>
            </a:r>
            <a:r>
              <a:rPr lang="en-US" altLang="zh-CN" sz="1800" b="0" i="0" u="none" strike="noStrike" baseline="0" dirty="0" err="1">
                <a:latin typeface="TimesNewRomanPSMT"/>
              </a:rPr>
              <a:t>i</a:t>
            </a:r>
            <a:r>
              <a:rPr lang="en-US" altLang="zh-CN" sz="1800" b="0" i="0" u="none" strike="noStrike" baseline="0" dirty="0">
                <a:latin typeface="TimesNewRomanPSMT"/>
              </a:rPr>
              <a:t>, </a:t>
            </a:r>
            <a:r>
              <a:rPr lang="en-US" altLang="zh-CN" sz="1800" b="0" i="0" u="none" strike="noStrike" baseline="0" dirty="0" err="1">
                <a:latin typeface="TimesNewRomanPSMT"/>
              </a:rPr>
              <a:t>j++</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 %d", list[j]); /*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11</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行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dirty="0">
              <a:latin typeface="TimesNewRomanPSMT"/>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编写一个程序打印下面的图案，要求使用嵌套循环：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fontScale="92500" lnSpcReduction="10000"/>
          </a:bodyPr>
          <a:lstStyle/>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下面的程序各打印什么内容？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("Hi!</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("Bye!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i</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nn-NO" altLang="zh-CN" sz="1800" b="0" i="0" u="none" strike="noStrike" baseline="0" dirty="0">
                <a:latin typeface="TimesNewRomanPSMT"/>
              </a:rPr>
              <a:t>for (i = 0, ch = 'A'; i &lt; 4; i++, ch += 2 * i)</a:t>
            </a:r>
            <a:endParaRPr lang="nn-NO"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lnSpcReduction="10000"/>
          </a:bodyPr>
          <a:lstStyle/>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假设用户输入的是</a:t>
            </a:r>
            <a:r>
              <a:rPr lang="en-US" altLang="zh-CN" sz="1800" b="0" i="0" u="none" strike="noStrike" baseline="0" dirty="0">
                <a:latin typeface="TimesNewRomanPSMT"/>
              </a:rPr>
              <a:t>Go west</a:t>
            </a:r>
            <a:r>
              <a:rPr lang="zh-CN" altLang="en-US" sz="1800" b="0" i="0" u="none" strike="noStrike" baseline="0" dirty="0">
                <a:latin typeface="TimesNewRomanPSMT"/>
              </a:rPr>
              <a:t>，</a:t>
            </a:r>
            <a:r>
              <a:rPr lang="en-US" altLang="zh-CN" sz="1800" b="0" i="0" u="none" strike="noStrike" baseline="0" dirty="0">
                <a:latin typeface="TimesNewRomanPSMT"/>
              </a:rPr>
              <a:t>young man!</a:t>
            </a:r>
            <a:r>
              <a:rPr lang="zh-CN" altLang="en-US" sz="1800" b="0" i="0" u="none" strike="noStrike" baseline="0" dirty="0">
                <a:latin typeface="宋体" panose="02010600030101010101" pitchFamily="2" charset="-122"/>
                <a:ea typeface="宋体" panose="02010600030101010101" pitchFamily="2" charset="-122"/>
              </a:rPr>
              <a:t>，下面各程序的输出是什么？（在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码中，</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紧跟在空格字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符后面）</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dirty="0">
              <a:latin typeface="TimesNewRomanPSMT"/>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lnSpcReduction="10000"/>
          </a:bodyPr>
          <a:lstStyle/>
          <a:p>
            <a:pPr algn="l"/>
            <a:r>
              <a:rPr lang="en-US" altLang="zh-CN" sz="1800" b="0" i="0" u="none" strike="noStrike" baseline="0" dirty="0">
                <a:latin typeface="TimesNewRomanPSMT"/>
              </a:rPr>
              <a:t>b.</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c.</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d.</a:t>
            </a:r>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char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&amp;</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下面的程序打印什么内容？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a:t>
            </a:r>
            <a:endParaRPr lang="en-US" altLang="zh-CN"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dirty="0">
              <a:latin typeface="TimesNewRomanPS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本书用相同的字体表示计算机的输出，粗体表示用户输入。例如，下面是第</a:t>
            </a:r>
            <a:r>
              <a:rPr lang="en-US" altLang="zh-CN" dirty="0"/>
              <a:t>14</a:t>
            </a:r>
            <a:r>
              <a:rPr lang="zh-CN" altLang="en-US" dirty="0"/>
              <a:t>章中一个程序的输出：</a:t>
            </a:r>
            <a:endParaRPr lang="en-US" altLang="zh-CN" dirty="0"/>
          </a:p>
          <a:p>
            <a:endParaRPr lang="en-US" altLang="zh-CN" dirty="0"/>
          </a:p>
          <a:p>
            <a:r>
              <a:rPr lang="en-US" altLang="zh-CN" dirty="0"/>
              <a:t>Please</a:t>
            </a:r>
            <a:r>
              <a:rPr lang="zh-CN" altLang="en-US" dirty="0"/>
              <a:t>　</a:t>
            </a:r>
            <a:r>
              <a:rPr lang="en-US" altLang="zh-CN" dirty="0"/>
              <a:t>enter</a:t>
            </a:r>
            <a:r>
              <a:rPr lang="zh-CN" altLang="en-US" dirty="0"/>
              <a:t>　</a:t>
            </a:r>
            <a:r>
              <a:rPr lang="en-US" altLang="zh-CN" dirty="0"/>
              <a:t>the</a:t>
            </a:r>
            <a:r>
              <a:rPr lang="zh-CN" altLang="en-US" dirty="0"/>
              <a:t>　</a:t>
            </a:r>
            <a:r>
              <a:rPr lang="en-US" altLang="zh-CN" dirty="0"/>
              <a:t>book</a:t>
            </a:r>
            <a:r>
              <a:rPr lang="zh-CN" altLang="en-US" dirty="0"/>
              <a:t>　</a:t>
            </a:r>
            <a:r>
              <a:rPr lang="en-US" altLang="zh-CN" dirty="0"/>
              <a:t>title.</a:t>
            </a:r>
            <a:endParaRPr lang="en-US" altLang="zh-CN" dirty="0"/>
          </a:p>
          <a:p>
            <a:r>
              <a:rPr lang="en-US" altLang="zh-CN" dirty="0"/>
              <a:t>Press</a:t>
            </a:r>
            <a:r>
              <a:rPr lang="zh-CN" altLang="en-US" dirty="0"/>
              <a:t>　</a:t>
            </a:r>
            <a:r>
              <a:rPr lang="en-US" altLang="zh-CN" dirty="0"/>
              <a:t>[enter]</a:t>
            </a:r>
            <a:r>
              <a:rPr lang="zh-CN" altLang="en-US" dirty="0"/>
              <a:t>　</a:t>
            </a:r>
            <a:r>
              <a:rPr lang="en-US" altLang="zh-CN" dirty="0"/>
              <a:t>at</a:t>
            </a:r>
            <a:r>
              <a:rPr lang="zh-CN" altLang="en-US" dirty="0"/>
              <a:t>　</a:t>
            </a:r>
            <a:r>
              <a:rPr lang="en-US" altLang="zh-CN" dirty="0"/>
              <a:t>the</a:t>
            </a:r>
            <a:r>
              <a:rPr lang="zh-CN" altLang="en-US" dirty="0"/>
              <a:t>　</a:t>
            </a:r>
            <a:r>
              <a:rPr lang="en-US" altLang="zh-CN" dirty="0"/>
              <a:t>start</a:t>
            </a:r>
            <a:r>
              <a:rPr lang="zh-CN" altLang="en-US" dirty="0"/>
              <a:t>　</a:t>
            </a:r>
            <a:r>
              <a:rPr lang="en-US" altLang="zh-CN" dirty="0"/>
              <a:t>of</a:t>
            </a:r>
            <a:r>
              <a:rPr lang="zh-CN" altLang="en-US" dirty="0"/>
              <a:t>　</a:t>
            </a:r>
            <a:r>
              <a:rPr lang="en-US" altLang="zh-CN" dirty="0"/>
              <a:t>a</a:t>
            </a:r>
            <a:r>
              <a:rPr lang="zh-CN" altLang="en-US" dirty="0"/>
              <a:t>　</a:t>
            </a:r>
            <a:r>
              <a:rPr lang="en-US" altLang="zh-CN" dirty="0"/>
              <a:t>line</a:t>
            </a:r>
            <a:r>
              <a:rPr lang="zh-CN" altLang="en-US" dirty="0"/>
              <a:t>　</a:t>
            </a:r>
            <a:r>
              <a:rPr lang="en-US" altLang="zh-CN" dirty="0"/>
              <a:t>to</a:t>
            </a:r>
            <a:r>
              <a:rPr lang="zh-CN" altLang="en-US" dirty="0"/>
              <a:t>　</a:t>
            </a:r>
            <a:r>
              <a:rPr lang="en-US" altLang="zh-CN" dirty="0"/>
              <a:t>stop.</a:t>
            </a:r>
            <a:endParaRPr lang="en-US" altLang="zh-CN" dirty="0"/>
          </a:p>
          <a:p>
            <a:r>
              <a:rPr lang="en-US" altLang="zh-CN" dirty="0"/>
              <a:t>My</a:t>
            </a:r>
            <a:r>
              <a:rPr lang="zh-CN" altLang="en-US" dirty="0"/>
              <a:t>　</a:t>
            </a:r>
            <a:r>
              <a:rPr lang="en-US" altLang="zh-CN" dirty="0"/>
              <a:t>Life</a:t>
            </a:r>
            <a:r>
              <a:rPr lang="zh-CN" altLang="en-US" dirty="0"/>
              <a:t>　</a:t>
            </a:r>
            <a:r>
              <a:rPr lang="en-US" altLang="zh-CN" dirty="0"/>
              <a:t>as</a:t>
            </a:r>
            <a:r>
              <a:rPr lang="zh-CN" altLang="en-US" dirty="0"/>
              <a:t>　</a:t>
            </a:r>
            <a:r>
              <a:rPr lang="en-US" altLang="zh-CN" dirty="0"/>
              <a:t>a</a:t>
            </a:r>
            <a:r>
              <a:rPr lang="zh-CN" altLang="en-US" dirty="0"/>
              <a:t>　</a:t>
            </a:r>
            <a:r>
              <a:rPr lang="en-US" altLang="zh-CN" dirty="0"/>
              <a:t>Budgie</a:t>
            </a:r>
            <a:endParaRPr lang="en-US" altLang="zh-CN" dirty="0"/>
          </a:p>
          <a:p>
            <a:r>
              <a:rPr lang="en-US" altLang="zh-CN" dirty="0"/>
              <a:t>Now</a:t>
            </a:r>
            <a:r>
              <a:rPr lang="zh-CN" altLang="en-US" dirty="0"/>
              <a:t>　</a:t>
            </a:r>
            <a:r>
              <a:rPr lang="en-US" altLang="zh-CN" dirty="0"/>
              <a:t>enter</a:t>
            </a:r>
            <a:r>
              <a:rPr lang="zh-CN" altLang="en-US" dirty="0"/>
              <a:t>　</a:t>
            </a:r>
            <a:r>
              <a:rPr lang="en-US" altLang="zh-CN" dirty="0"/>
              <a:t>the</a:t>
            </a:r>
            <a:r>
              <a:rPr lang="zh-CN" altLang="en-US" dirty="0"/>
              <a:t>　</a:t>
            </a:r>
            <a:r>
              <a:rPr lang="en-US" altLang="zh-CN" dirty="0"/>
              <a:t>author.</a:t>
            </a:r>
            <a:endParaRPr lang="en-US" altLang="zh-CN" dirty="0"/>
          </a:p>
          <a:p>
            <a:r>
              <a:rPr lang="en-US" altLang="zh-CN" dirty="0"/>
              <a:t>Mack</a:t>
            </a:r>
            <a:r>
              <a:rPr lang="zh-CN" altLang="en-US" dirty="0"/>
              <a:t>　</a:t>
            </a:r>
            <a:r>
              <a:rPr lang="en-US" altLang="zh-CN" dirty="0" err="1"/>
              <a:t>Zackles</a:t>
            </a:r>
            <a:endParaRPr lang="en-US" altLang="zh-CN" dirty="0"/>
          </a:p>
          <a:p>
            <a:endParaRPr lang="en-US" altLang="zh-CN" dirty="0"/>
          </a:p>
          <a:p>
            <a:r>
              <a:rPr lang="zh-CN" altLang="en-US" dirty="0"/>
              <a:t>如上所示，以标准计算机字体显示的行表示程序的输出，粗体行表示用户的输入。</a:t>
            </a:r>
            <a:endParaRPr lang="en-US" altLang="zh-CN" dirty="0"/>
          </a:p>
        </p:txBody>
      </p:sp>
      <p:sp>
        <p:nvSpPr>
          <p:cNvPr id="2" name="标题 1"/>
          <p:cNvSpPr>
            <a:spLocks noGrp="1"/>
          </p:cNvSpPr>
          <p:nvPr>
            <p:ph type="title"/>
          </p:nvPr>
        </p:nvSpPr>
        <p:spPr/>
        <p:txBody>
          <a:bodyPr/>
          <a:lstStyle/>
          <a:p>
            <a:r>
              <a:rPr lang="en-US" altLang="zh-CN" dirty="0"/>
              <a:t>1.10.2 </a:t>
            </a:r>
            <a:r>
              <a:rPr lang="zh-CN" altLang="en-US" dirty="0"/>
              <a:t>程序输出</a:t>
            </a:r>
            <a:endParaRPr lang="zh-CN" altLang="en-US"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33);</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("\n***\n");</a:t>
            </a:r>
            <a:endParaRPr lang="en-US" altLang="zh-CN" sz="1800" b="0" i="0" u="none" strike="noStrike" baseline="0" dirty="0">
              <a:latin typeface="TimesNewRomanPSMT"/>
            </a:endParaRPr>
          </a:p>
          <a:p>
            <a:pPr algn="l"/>
            <a:r>
              <a:rPr lang="pt-BR" altLang="zh-CN" sz="1800" b="0" i="0" u="none" strike="noStrike" baseline="0" dirty="0">
                <a:latin typeface="TimesNewRomanPSMT"/>
              </a:rPr>
              <a:t>for (n = 1; n*n &lt; 200; n += 4)</a:t>
            </a:r>
            <a:endParaRPr lang="pt-BR"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("\n***\n");</a:t>
            </a:r>
            <a:endParaRPr lang="en-US" altLang="zh-CN" sz="1800" b="0" i="0" u="none" strike="noStrike" baseline="0" dirty="0">
              <a:latin typeface="TimesNewRomanPSMT"/>
            </a:endParaRPr>
          </a:p>
          <a:p>
            <a:pPr algn="l"/>
            <a:r>
              <a:rPr lang="pt-BR" altLang="zh-CN" sz="1800" b="0" i="0" u="none" strike="noStrike" baseline="0" dirty="0">
                <a:latin typeface="TimesNewRomanPSMT"/>
              </a:rPr>
              <a:t>for (n = 2, m = 6; n &lt; m; n *= 2, m += 2)</a:t>
            </a:r>
            <a:endParaRPr lang="pt-BR" altLang="zh-CN" sz="1800" b="0" i="0" u="none" strike="noStrike" baseline="0" dirty="0">
              <a:latin typeface="TimesNewRomanPSMT"/>
            </a:endParaRPr>
          </a:p>
          <a:p>
            <a:pPr algn="l"/>
            <a:r>
              <a:rPr lang="pt-BR" altLang="zh-CN" sz="1800" b="0" i="0" u="none" strike="noStrike" baseline="0" dirty="0">
                <a:latin typeface="TimesNewRomanPSMT"/>
              </a:rPr>
              <a:t>printf("%d</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%d\n",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n,</a:t>
            </a:r>
            <a:r>
              <a:rPr lang="zh-CN" altLang="pt-BR" sz="1800" b="0" i="0" u="none" strike="noStrike" baseline="0" dirty="0">
                <a:latin typeface="宋体" panose="02010600030101010101" pitchFamily="2" charset="-122"/>
                <a:ea typeface="宋体" panose="02010600030101010101" pitchFamily="2" charset="-122"/>
              </a:rPr>
              <a:t>　</a:t>
            </a:r>
            <a:r>
              <a:rPr lang="pt-BR" altLang="zh-CN" sz="1800" b="0" i="0" u="none" strike="noStrike" baseline="0" dirty="0">
                <a:latin typeface="TimesNewRomanPSMT"/>
                <a:ea typeface="宋体" panose="02010600030101010101" pitchFamily="2" charset="-122"/>
              </a:rPr>
              <a:t>m);</a:t>
            </a:r>
            <a:endParaRPr lang="pt-BR"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("\n***\n");</a:t>
            </a:r>
            <a:endParaRPr lang="en-US" altLang="zh-CN" sz="1800" b="0" i="0" u="none" strike="noStrike" baseline="0" dirty="0">
              <a:latin typeface="TimesNewRomanPSMT"/>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t>
            </a:r>
            <a:endParaRPr lang="en-US" altLang="zh-CN" dirty="0">
              <a:latin typeface="TimesNewRomanPSMT"/>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考虑下面的声明：</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double mint[10];</a:t>
            </a:r>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a.</a:t>
            </a:r>
            <a:r>
              <a:rPr lang="zh-CN" altLang="en-US" sz="1800" b="0" i="0" u="none" strike="noStrike" baseline="0" dirty="0">
                <a:latin typeface="宋体" panose="02010600030101010101" pitchFamily="2" charset="-122"/>
                <a:ea typeface="宋体" panose="02010600030101010101" pitchFamily="2" charset="-122"/>
              </a:rPr>
              <a:t>数组名是什么？</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b.</a:t>
            </a:r>
            <a:r>
              <a:rPr lang="zh-CN" altLang="en-US" sz="1800" b="0" i="0" u="none" strike="noStrike" baseline="0" dirty="0">
                <a:latin typeface="宋体" panose="02010600030101010101" pitchFamily="2" charset="-122"/>
                <a:ea typeface="宋体" panose="02010600030101010101" pitchFamily="2" charset="-122"/>
              </a:rPr>
              <a:t>该数组有多少个元素？</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每个元素可以储存什么类型的值？</a:t>
            </a:r>
            <a:endParaRPr lang="en-US" altLang="zh-CN" dirty="0">
              <a:latin typeface="TimesNewRomanPSMT"/>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下面的哪一个</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的用法正确？</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i.scanf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 mint[2])</a:t>
            </a:r>
            <a:endParaRPr lang="en-US" altLang="zh-CN" sz="1800" b="0" i="0" u="none" strike="noStrike" baseline="0" dirty="0">
              <a:latin typeface="TimesNewRomanPSMT"/>
            </a:endParaRPr>
          </a:p>
          <a:p>
            <a:pPr algn="l"/>
            <a:r>
              <a:rPr lang="en-US" altLang="zh-CN" sz="1800" b="0" i="0" u="none" strike="noStrike" baseline="0" dirty="0" err="1">
                <a:latin typeface="TimesNewRomanPSMT"/>
              </a:rPr>
              <a:t>ii.scanf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 &amp;mint[2])</a:t>
            </a:r>
            <a:endParaRPr lang="en-US" altLang="zh-CN" sz="1800" b="0" i="0" u="none" strike="noStrike" baseline="0" dirty="0">
              <a:latin typeface="TimesNewRomanPSMT"/>
            </a:endParaRPr>
          </a:p>
          <a:p>
            <a:pPr algn="l"/>
            <a:r>
              <a:rPr lang="en-US" altLang="zh-CN" sz="1800" b="0" i="0" u="none" strike="noStrike" baseline="0" dirty="0" err="1">
                <a:latin typeface="TimesNewRomanPSMT"/>
              </a:rPr>
              <a:t>iii.scanf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 &amp;mint)</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dirty="0">
              <a:latin typeface="TimesNewRomanPSMT"/>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lnSpcReduction="10000"/>
          </a:bodyPr>
          <a:lstStyle/>
          <a:p>
            <a:pPr algn="l"/>
            <a:r>
              <a:rPr lang="en-US" altLang="zh-CN" sz="1800" b="0" i="0" u="none" strike="noStrike" baseline="0" dirty="0">
                <a:latin typeface="TimesNewRomanPSMT"/>
              </a:rPr>
              <a:t>11.Noah</a:t>
            </a:r>
            <a:r>
              <a:rPr lang="zh-CN" altLang="en-US" sz="1800" b="0" i="0" u="none" strike="noStrike" baseline="0" dirty="0">
                <a:latin typeface="宋体" panose="02010600030101010101" pitchFamily="2" charset="-122"/>
                <a:ea typeface="宋体" panose="02010600030101010101" pitchFamily="2" charset="-122"/>
              </a:rPr>
              <a:t>先生喜欢以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计数，所以编写了下面的程序，创建了一个储存</a:t>
            </a:r>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等数字的数组。</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这个程序是否有错误之处？如果有，请指出。</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#define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by_twos</a:t>
            </a:r>
            <a:r>
              <a:rPr lang="en-US" altLang="zh-CN" sz="1800" b="0" i="0" u="none" strike="noStrike" baseline="0" dirty="0">
                <a:latin typeface="TimesNewRomanPSMT"/>
                <a:ea typeface="宋体" panose="02010600030101010101" pitchFamily="2" charset="-122"/>
              </a:rPr>
              <a:t>[SIZE];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by_twos</a:t>
            </a:r>
            <a:r>
              <a:rPr lang="en-US" altLang="zh-CN" sz="1800" b="0" i="0" u="none" strike="noStrike" baseline="0" dirty="0">
                <a:latin typeface="TimesNewRomanPSMT"/>
              </a:rPr>
              <a:t>[index] = 2 * index;</a:t>
            </a:r>
            <a:endParaRPr lang="en-US" altLang="zh-CN" sz="1800" b="0" i="0" u="none" strike="noStrike" baseline="0" dirty="0">
              <a:latin typeface="TimesNewRomanPSMT"/>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SIZE;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index++)</a:t>
            </a:r>
            <a:endParaRPr lang="en-US" altLang="zh-CN" dirty="0">
              <a:latin typeface="TimesNewRomanPSMT"/>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printf</a:t>
            </a:r>
            <a:r>
              <a:rPr lang="en-US" altLang="zh-CN" sz="1800" b="0" i="0" u="none" strike="noStrike" baseline="0" dirty="0">
                <a:latin typeface="TimesNewRomanPSMT"/>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by_twos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("\n");</a:t>
            </a:r>
            <a:endParaRPr lang="en-US" altLang="zh-CN" sz="1800" b="0" i="0" u="none" strike="noStrike" baseline="0" dirty="0">
              <a:latin typeface="TimesNewRomanPSMT"/>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假设要编写一个返回</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类型值的函数，函数定义中应包含什么？</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13.</a:t>
            </a:r>
            <a:r>
              <a:rPr lang="zh-CN" altLang="en-US" sz="1800" b="0" i="0" u="none" strike="noStrike" baseline="0" dirty="0">
                <a:latin typeface="宋体" panose="02010600030101010101" pitchFamily="2" charset="-122"/>
                <a:ea typeface="宋体" panose="02010600030101010101" pitchFamily="2" charset="-122"/>
              </a:rPr>
              <a:t>定义一个函数，接受一个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类型的参数，并以</a:t>
            </a:r>
            <a:r>
              <a:rPr lang="en-US" altLang="zh-CN" sz="1800" b="0" i="0" u="none" strike="noStrike" baseline="0" dirty="0">
                <a:latin typeface="TimesNewRomanPSMT"/>
                <a:ea typeface="宋体" panose="02010600030101010101" pitchFamily="2" charset="-122"/>
              </a:rPr>
              <a:t>long</a:t>
            </a:r>
            <a:r>
              <a:rPr lang="zh-CN" altLang="en-US" sz="1800" b="0" i="0" u="none" strike="noStrike" baseline="0" dirty="0">
                <a:latin typeface="宋体" panose="02010600030101010101" pitchFamily="2" charset="-122"/>
                <a:ea typeface="宋体" panose="02010600030101010101" pitchFamily="2" charset="-122"/>
              </a:rPr>
              <a:t>类型返回参数的平方值。</a:t>
            </a:r>
            <a:endParaRPr lang="en-US" altLang="zh-CN" dirty="0">
              <a:latin typeface="TimesNewRomanPSMT"/>
            </a:endParaRPr>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6.15 </a:t>
            </a:r>
            <a:r>
              <a:rPr lang="zh-CN" altLang="en-US" dirty="0"/>
              <a:t>复习题</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14.</a:t>
            </a:r>
            <a:r>
              <a:rPr lang="zh-CN" altLang="en-US" sz="1800" b="0" i="0" u="none" strike="noStrike" baseline="0" dirty="0">
                <a:latin typeface="宋体" panose="02010600030101010101" pitchFamily="2" charset="-122"/>
                <a:ea typeface="宋体" panose="02010600030101010101" pitchFamily="2" charset="-122"/>
              </a:rPr>
              <a:t>下面的程序打印什么内容？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#include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int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for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Hi!\n",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k*k &lt; 26; k += 2, </a:t>
            </a:r>
            <a:r>
              <a:rPr lang="en-US" altLang="zh-CN" sz="1800" b="0" i="0" u="none" strike="noStrike" baseline="0" dirty="0" err="1">
                <a:latin typeface="TimesNewRomanPSMT"/>
              </a:rPr>
              <a:t>printf</a:t>
            </a:r>
            <a:r>
              <a:rPr lang="en-US" altLang="zh-CN" sz="1800" b="0" i="0" u="none" strike="noStrike" baseline="0" dirty="0">
                <a:latin typeface="TimesNewRomanPSMT"/>
              </a:rPr>
              <a:t>("Now k is %d\n", k))</a:t>
            </a:r>
            <a:endParaRPr lang="en-US" altLang="zh-CN" sz="1800" b="0" i="0" u="none" strike="noStrike" baseline="0" dirty="0">
              <a:latin typeface="TimesNewRomanPSMT"/>
            </a:endParaRPr>
          </a:p>
          <a:p>
            <a:pPr algn="l"/>
            <a:r>
              <a:rPr lang="en-US" altLang="zh-CN" sz="1800" b="0" i="0" u="none" strike="noStrike" baseline="0" dirty="0" err="1">
                <a:latin typeface="TimesNewRomanPSMT"/>
              </a:rPr>
              <a:t>printf</a:t>
            </a:r>
            <a:r>
              <a:rPr lang="en-US" altLang="zh-CN" sz="1800" b="0" i="0" u="none" strike="noStrike" baseline="0" dirty="0">
                <a:latin typeface="TimesNewRomanPSMT"/>
              </a:rPr>
              <a:t>("k</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loop\n",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k);</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return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a:t>
            </a:r>
            <a:r>
              <a:rPr lang="zh-CN" altLang="en-US" sz="1800" b="0" i="0" u="none" strike="noStrike" baseline="0" dirty="0">
                <a:latin typeface="宋体" panose="02010600030101010101" pitchFamily="2" charset="-122"/>
                <a:ea typeface="宋体" panose="02010600030101010101" pitchFamily="2" charset="-122"/>
              </a:rPr>
              <a:t>编写一个程序，创建一个包含</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个元素的数组，并在其中储存</a:t>
            </a:r>
            <a:r>
              <a:rPr lang="en-US" altLang="zh-CN" sz="1800" b="0" i="0" u="none" strike="noStrike" baseline="0" dirty="0">
                <a:latin typeface="TimesNewRomanPSMT"/>
                <a:ea typeface="宋体" panose="02010600030101010101" pitchFamily="2" charset="-122"/>
              </a:rPr>
              <a:t>26</a:t>
            </a:r>
            <a:r>
              <a:rPr lang="zh-CN" altLang="en-US" sz="1800" b="0" i="0" u="none" strike="noStrike" baseline="0" dirty="0">
                <a:latin typeface="宋体" panose="02010600030101010101" pitchFamily="2" charset="-122"/>
                <a:ea typeface="宋体" panose="02010600030101010101" pitchFamily="2" charset="-122"/>
              </a:rPr>
              <a:t>个小写字母。然后打印数组的所有内</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容。</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2.</a:t>
            </a:r>
            <a:r>
              <a:rPr lang="zh-CN" altLang="en-US" sz="1800" b="0" i="0" u="none" strike="noStrike" baseline="0" dirty="0">
                <a:latin typeface="宋体" panose="02010600030101010101" pitchFamily="2" charset="-122"/>
                <a:ea typeface="宋体" panose="02010600030101010101" pitchFamily="2" charset="-122"/>
              </a:rPr>
              <a:t>使用嵌套循环，按下面的格式打印字符：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TimesNewRomanPSMT"/>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fontScale="92500" lnSpcReduction="10000"/>
          </a:bodyPr>
          <a:lstStyle/>
          <a:p>
            <a:pPr algn="l"/>
            <a:r>
              <a:rPr lang="en-US" altLang="zh-CN" sz="1800" b="0" i="0" u="none" strike="noStrike" baseline="0" dirty="0">
                <a:latin typeface="TimesNewRomanPSMT"/>
              </a:rPr>
              <a:t>3.</a:t>
            </a:r>
            <a:r>
              <a:rPr lang="zh-CN" altLang="en-US" sz="1800" b="0" i="0" u="none" strike="noStrike" baseline="0" dirty="0">
                <a:latin typeface="宋体" panose="02010600030101010101" pitchFamily="2" charset="-122"/>
                <a:ea typeface="宋体" panose="02010600030101010101" pitchFamily="2" charset="-122"/>
              </a:rPr>
              <a:t>使用嵌套循环，按下面的格式打印字母：</a:t>
            </a:r>
            <a:endParaRPr lang="en-US" altLang="zh-CN" sz="1800" b="0" i="0" u="none" strike="noStrike" baseline="0" dirty="0">
              <a:latin typeface="TimesNewRomanPSMT"/>
            </a:endParaRPr>
          </a:p>
          <a:p>
            <a:pPr algn="l"/>
            <a:r>
              <a:rPr lang="en-US" altLang="zh-CN" sz="1800" b="0" i="0" u="none" strike="noStrike" baseline="0" dirty="0">
                <a:latin typeface="TimesNewRomanPSMT"/>
              </a:rPr>
              <a:t>F</a:t>
            </a:r>
            <a:endParaRPr lang="en-US" altLang="zh-CN" sz="1800" b="0" i="0" u="none" strike="noStrike" baseline="0" dirty="0">
              <a:latin typeface="TimesNewRomanPSMT"/>
            </a:endParaRPr>
          </a:p>
          <a:p>
            <a:pPr algn="l"/>
            <a:r>
              <a:rPr lang="en-US" altLang="zh-CN" sz="1800" b="0" i="0" u="none" strike="noStrike" baseline="0" dirty="0">
                <a:latin typeface="TimesNewRomanPSMT"/>
              </a:rPr>
              <a:t>FE</a:t>
            </a:r>
            <a:endParaRPr lang="en-US" altLang="zh-CN" sz="1800" b="0" i="0" u="none" strike="noStrike" baseline="0" dirty="0">
              <a:latin typeface="TimesNewRomanPSMT"/>
            </a:endParaRPr>
          </a:p>
          <a:p>
            <a:pPr algn="l"/>
            <a:r>
              <a:rPr lang="en-US" altLang="zh-CN" sz="1800" b="0" i="0" u="none" strike="noStrike" baseline="0" dirty="0">
                <a:latin typeface="TimesNewRomanPSMT"/>
              </a:rPr>
              <a:t>FED</a:t>
            </a:r>
            <a:endParaRPr lang="en-US" altLang="zh-CN" sz="1800" b="0" i="0" u="none" strike="noStrike" baseline="0" dirty="0">
              <a:latin typeface="TimesNewRomanPSMT"/>
            </a:endParaRPr>
          </a:p>
          <a:p>
            <a:pPr algn="l"/>
            <a:r>
              <a:rPr lang="en-US" altLang="zh-CN" sz="1800" b="0" i="0" u="none" strike="noStrike" baseline="0" dirty="0">
                <a:latin typeface="TimesNewRomanPSMT"/>
              </a:rPr>
              <a:t>FEDC</a:t>
            </a:r>
            <a:endParaRPr lang="en-US" altLang="zh-CN" sz="1800" b="0" i="0" u="none" strike="noStrike" baseline="0" dirty="0">
              <a:latin typeface="TimesNewRomanPSMT"/>
            </a:endParaRPr>
          </a:p>
          <a:p>
            <a:pPr algn="l"/>
            <a:r>
              <a:rPr lang="en-US" altLang="zh-CN" sz="1800" b="0" i="0" u="none" strike="noStrike" baseline="0" dirty="0">
                <a:latin typeface="TimesNewRomanPSMT"/>
              </a:rPr>
              <a:t>FEDCB</a:t>
            </a:r>
            <a:endParaRPr lang="en-US" altLang="zh-CN" sz="1800" b="0" i="0" u="none" strike="noStrike" baseline="0" dirty="0">
              <a:latin typeface="TimesNewRomanPSMT"/>
            </a:endParaRPr>
          </a:p>
          <a:p>
            <a:pPr algn="l"/>
            <a:r>
              <a:rPr lang="en-US" altLang="zh-CN" sz="1800" b="0" i="0" u="none" strike="noStrike" baseline="0" dirty="0">
                <a:latin typeface="TimesNewRomanPSMT"/>
              </a:rPr>
              <a:t>FEDCBA</a:t>
            </a:r>
            <a:endParaRPr lang="en-US" altLang="zh-CN" sz="1800" b="0" i="0" u="none" strike="noStrike" baseline="0" dirty="0">
              <a:latin typeface="TimesNewRomanPSMT"/>
            </a:endParaRPr>
          </a:p>
          <a:p>
            <a:pPr algn="l"/>
            <a:endParaRPr lang="en-US" altLang="zh-CN"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注意：如果你的系统不使用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或其他以数字顺序编码的代码，可以把字符数组初始化为字母表中的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字母：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char lets[27] = "ABCDEFGHIJKLMNOPQRSTUVWXYZ";</a:t>
            </a:r>
            <a:endParaRPr lang="en-US" altLang="zh-CN"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然后用数组下标选择单独的字母，例如</a:t>
            </a:r>
            <a:r>
              <a:rPr lang="en-US" altLang="zh-CN" sz="1800" b="0" i="0" u="none" strike="noStrike" baseline="0" dirty="0">
                <a:latin typeface="TimesNewRomanPSMT"/>
                <a:ea typeface="宋体" panose="02010600030101010101" pitchFamily="2" charset="-122"/>
              </a:rPr>
              <a:t>lets[0]</a:t>
            </a:r>
            <a:r>
              <a:rPr lang="zh-CN" altLang="en-US" sz="1800" b="0" i="0" u="none" strike="noStrike" baseline="0" dirty="0">
                <a:latin typeface="宋体" panose="02010600030101010101" pitchFamily="2" charset="-122"/>
                <a:ea typeface="宋体" panose="02010600030101010101" pitchFamily="2" charset="-122"/>
              </a:rPr>
              <a:t>是</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a:t>
            </a:r>
            <a:r>
              <a:rPr lang="zh-CN" altLang="en-US" sz="1800" b="0" i="0" u="none" strike="noStrike" baseline="0" dirty="0">
                <a:latin typeface="宋体" panose="02010600030101010101" pitchFamily="2" charset="-122"/>
                <a:ea typeface="宋体" panose="02010600030101010101" pitchFamily="2" charset="-122"/>
              </a:rPr>
              <a:t>，等等。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可以通过多种方式与计算机交互。在这里，我们假设读者使用键盘键入内容，在屏幕上阅读计算机的响</a:t>
            </a:r>
            <a:endParaRPr lang="en-US" altLang="zh-CN" dirty="0"/>
          </a:p>
          <a:p>
            <a:r>
              <a:rPr lang="zh-CN" altLang="en-US" dirty="0"/>
              <a:t>应。</a:t>
            </a:r>
            <a:endParaRPr lang="en-US" altLang="zh-CN" dirty="0"/>
          </a:p>
          <a:p>
            <a:endParaRPr lang="en-US" altLang="zh-CN" dirty="0"/>
          </a:p>
          <a:p>
            <a:r>
              <a:rPr lang="en-US" altLang="zh-CN" dirty="0"/>
              <a:t>1.</a:t>
            </a:r>
            <a:r>
              <a:rPr lang="zh-CN" altLang="en-US" dirty="0"/>
              <a:t>特殊的击键</a:t>
            </a:r>
            <a:endParaRPr lang="zh-CN" altLang="en-US" dirty="0"/>
          </a:p>
          <a:p>
            <a:r>
              <a:rPr lang="zh-CN" altLang="en-US" dirty="0"/>
              <a:t>通常，通过按下标有 </a:t>
            </a:r>
            <a:r>
              <a:rPr lang="en-US" altLang="zh-CN" dirty="0"/>
              <a:t>Enter</a:t>
            </a:r>
            <a:r>
              <a:rPr lang="zh-CN" altLang="en-US" dirty="0"/>
              <a:t>、</a:t>
            </a:r>
            <a:r>
              <a:rPr lang="en-US" altLang="zh-CN" dirty="0"/>
              <a:t>c/r</a:t>
            </a:r>
            <a:r>
              <a:rPr lang="zh-CN" altLang="en-US" dirty="0"/>
              <a:t>、</a:t>
            </a:r>
            <a:r>
              <a:rPr lang="en-US" altLang="zh-CN" dirty="0"/>
              <a:t>Return </a:t>
            </a:r>
            <a:r>
              <a:rPr lang="zh-CN" altLang="en-US" dirty="0"/>
              <a:t>或一些其他文字的键来发送指令。本书将这些按键统一称为</a:t>
            </a:r>
            <a:endParaRPr lang="en-US" altLang="zh-CN" dirty="0"/>
          </a:p>
          <a:p>
            <a:r>
              <a:rPr lang="en-US" altLang="zh-CN" dirty="0"/>
              <a:t>Enter</a:t>
            </a:r>
            <a:r>
              <a:rPr lang="zh-CN" altLang="en-US" dirty="0"/>
              <a:t>键。一般情况下，我们默认你在每行输入的末尾都会按下</a:t>
            </a:r>
            <a:r>
              <a:rPr lang="en-US" altLang="zh-CN" dirty="0"/>
              <a:t>Enter</a:t>
            </a:r>
            <a:r>
              <a:rPr lang="zh-CN" altLang="en-US" dirty="0"/>
              <a:t>键。尽管如此，为了标示一些特定</a:t>
            </a:r>
            <a:endParaRPr lang="en-US" altLang="zh-CN" dirty="0"/>
          </a:p>
          <a:p>
            <a:r>
              <a:rPr lang="zh-CN" altLang="en-US" dirty="0"/>
              <a:t>的位置，本书使用</a:t>
            </a:r>
            <a:r>
              <a:rPr lang="en-US" altLang="zh-CN" dirty="0"/>
              <a:t>[enter]</a:t>
            </a:r>
            <a:r>
              <a:rPr lang="zh-CN" altLang="en-US" dirty="0"/>
              <a:t>显式标出</a:t>
            </a:r>
            <a:r>
              <a:rPr lang="en-US" altLang="zh-CN" dirty="0"/>
              <a:t>Enter</a:t>
            </a:r>
            <a:r>
              <a:rPr lang="zh-CN" altLang="en-US" dirty="0"/>
              <a:t>键。方括号表示按下一次</a:t>
            </a:r>
            <a:r>
              <a:rPr lang="en-US" altLang="zh-CN" dirty="0"/>
              <a:t>Enter</a:t>
            </a:r>
            <a:r>
              <a:rPr lang="zh-CN" altLang="en-US" dirty="0"/>
              <a:t>键，而不是输入</a:t>
            </a:r>
            <a:r>
              <a:rPr lang="en-US" altLang="zh-CN" dirty="0"/>
              <a:t>enter</a:t>
            </a:r>
            <a:r>
              <a:rPr lang="zh-CN" altLang="en-US" dirty="0"/>
              <a:t>。</a:t>
            </a:r>
            <a:endParaRPr lang="zh-CN" altLang="en-US" dirty="0"/>
          </a:p>
          <a:p>
            <a:endParaRPr lang="en-US" altLang="zh-CN" dirty="0"/>
          </a:p>
          <a:p>
            <a:r>
              <a:rPr lang="zh-CN" altLang="en-US" dirty="0"/>
              <a:t>除此之外，书中还会提到控制字符（如，</a:t>
            </a:r>
            <a:r>
              <a:rPr lang="en-US" altLang="zh-CN" dirty="0" err="1"/>
              <a:t>Ctrl+D</a:t>
            </a:r>
            <a:r>
              <a:rPr lang="zh-CN" altLang="en-US" dirty="0"/>
              <a:t>）。这种写法的意思是，在按下</a:t>
            </a:r>
            <a:r>
              <a:rPr lang="en-US" altLang="zh-CN" dirty="0"/>
              <a:t>Ctrl</a:t>
            </a:r>
            <a:r>
              <a:rPr lang="zh-CN" altLang="en-US" dirty="0"/>
              <a:t>键（也可能是</a:t>
            </a:r>
            <a:endParaRPr lang="en-US" altLang="zh-CN" dirty="0"/>
          </a:p>
          <a:p>
            <a:r>
              <a:rPr lang="en-US" altLang="zh-CN" dirty="0"/>
              <a:t>Control</a:t>
            </a:r>
            <a:r>
              <a:rPr lang="zh-CN" altLang="en-US" dirty="0"/>
              <a:t>键）的同时按下</a:t>
            </a:r>
            <a:r>
              <a:rPr lang="en-US" altLang="zh-CN" dirty="0"/>
              <a:t>D</a:t>
            </a:r>
            <a:r>
              <a:rPr lang="zh-CN" altLang="en-US" dirty="0"/>
              <a:t>键。</a:t>
            </a:r>
            <a:endParaRPr lang="en-US" altLang="zh-CN" dirty="0"/>
          </a:p>
        </p:txBody>
      </p:sp>
      <p:sp>
        <p:nvSpPr>
          <p:cNvPr id="2" name="标题 1"/>
          <p:cNvSpPr>
            <a:spLocks noGrp="1"/>
          </p:cNvSpPr>
          <p:nvPr>
            <p:ph type="title"/>
          </p:nvPr>
        </p:nvSpPr>
        <p:spPr/>
        <p:txBody>
          <a:bodyPr/>
          <a:lstStyle/>
          <a:p>
            <a:r>
              <a:rPr lang="en-US" altLang="zh-CN" dirty="0"/>
              <a:t>1.10.2 </a:t>
            </a:r>
            <a:r>
              <a:rPr lang="zh-CN" altLang="en-US" dirty="0"/>
              <a:t>程序输出</a:t>
            </a:r>
            <a:endParaRPr lang="zh-CN" altLang="en-US" dirty="0"/>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使用嵌套循环，按下面的格式打印字母：</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BC</a:t>
            </a:r>
            <a:endParaRPr lang="en-US" altLang="zh-CN" sz="1800" b="0" i="0" u="none" strike="noStrike" baseline="0" dirty="0">
              <a:latin typeface="TimesNewRomanPSMT"/>
            </a:endParaRPr>
          </a:p>
          <a:p>
            <a:pPr algn="l"/>
            <a:r>
              <a:rPr lang="en-US" altLang="zh-CN" sz="1800" b="0" i="0" u="none" strike="noStrike" baseline="0" dirty="0">
                <a:latin typeface="TimesNewRomanPSMT"/>
              </a:rPr>
              <a:t>DEF</a:t>
            </a:r>
            <a:endParaRPr lang="en-US" altLang="zh-CN" sz="1800" b="0" i="0" u="none" strike="noStrike" baseline="0" dirty="0">
              <a:latin typeface="TimesNewRomanPSMT"/>
            </a:endParaRPr>
          </a:p>
          <a:p>
            <a:pPr algn="l"/>
            <a:r>
              <a:rPr lang="en-US" altLang="zh-CN" sz="1800" b="0" i="0" u="none" strike="noStrike" baseline="0" dirty="0">
                <a:latin typeface="TimesNewRomanPSMT"/>
              </a:rPr>
              <a:t>GHIJ</a:t>
            </a:r>
            <a:endParaRPr lang="en-US" altLang="zh-CN" sz="1800" b="0" i="0" u="none" strike="noStrike" baseline="0" dirty="0">
              <a:latin typeface="TimesNewRomanPSMT"/>
            </a:endParaRPr>
          </a:p>
          <a:p>
            <a:pPr algn="l"/>
            <a:r>
              <a:rPr lang="en-US" altLang="zh-CN" sz="1800" b="0" i="0" u="none" strike="noStrike" baseline="0" dirty="0">
                <a:latin typeface="TimesNewRomanPSMT"/>
              </a:rPr>
              <a:t>KLMNO</a:t>
            </a:r>
            <a:endParaRPr lang="en-US" altLang="zh-CN" sz="1800" b="0" i="0" u="none" strike="noStrike" baseline="0" dirty="0">
              <a:latin typeface="TimesNewRomanPSMT"/>
            </a:endParaRPr>
          </a:p>
          <a:p>
            <a:pPr algn="l"/>
            <a:r>
              <a:rPr lang="en-US" altLang="zh-CN" sz="1800" b="0" i="0" u="none" strike="noStrike" baseline="0" dirty="0">
                <a:latin typeface="TimesNewRomanPSMT"/>
              </a:rPr>
              <a:t>PQRSTU</a:t>
            </a:r>
            <a:endParaRPr lang="en-US" altLang="zh-CN" sz="1800" b="0" i="0" u="none" strike="noStrike" baseline="0" dirty="0">
              <a:latin typeface="TimesNewRomanPSMT"/>
            </a:endParaRPr>
          </a:p>
          <a:p>
            <a:pPr algn="l"/>
            <a:endParaRPr lang="en-US" altLang="zh-CN" dirty="0">
              <a:latin typeface="TimesNewRomanPSMT"/>
            </a:endParaRPr>
          </a:p>
          <a:p>
            <a:pPr algn="l"/>
            <a:r>
              <a:rPr lang="zh-CN" altLang="en-US" sz="1800" b="0" i="0" u="none" strike="noStrike" baseline="0" dirty="0">
                <a:latin typeface="宋体" panose="02010600030101010101" pitchFamily="2" charset="-122"/>
                <a:ea typeface="宋体" panose="02010600030101010101" pitchFamily="2" charset="-122"/>
              </a:rPr>
              <a:t>如果你的系统不使用以数字顺序编码的代码，请参照练习</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的方案解决。</a:t>
            </a:r>
            <a:endParaRPr lang="en-US" altLang="zh-CN" dirty="0">
              <a:latin typeface="TimesNewRomanPSMT"/>
            </a:endParaRPr>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5.</a:t>
            </a:r>
            <a:r>
              <a:rPr lang="zh-CN" altLang="en-US" sz="1800" b="0" i="0" u="none" strike="noStrike" baseline="0" dirty="0">
                <a:latin typeface="宋体" panose="02010600030101010101" pitchFamily="2" charset="-122"/>
                <a:ea typeface="宋体" panose="02010600030101010101" pitchFamily="2" charset="-122"/>
              </a:rPr>
              <a:t>编写一个程序，提示用户输入大写字母。使用嵌套循环以下面金字塔型的格式打印字母：</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a:t>
            </a:r>
            <a:endParaRPr lang="en-US" altLang="zh-CN" sz="1800" b="0" i="0" u="none" strike="noStrike" baseline="0" dirty="0">
              <a:latin typeface="TimesNewRomanPSMT"/>
            </a:endParaRPr>
          </a:p>
          <a:p>
            <a:pPr algn="l"/>
            <a:r>
              <a:rPr lang="en-US" altLang="zh-CN" sz="1800" b="0" i="0" u="none" strike="noStrike" baseline="0" dirty="0">
                <a:latin typeface="TimesNewRomanPSMT"/>
              </a:rPr>
              <a:t>ABA</a:t>
            </a:r>
            <a:endParaRPr lang="en-US" altLang="zh-CN" sz="1800" b="0" i="0" u="none" strike="noStrike" baseline="0" dirty="0">
              <a:latin typeface="TimesNewRomanPSMT"/>
            </a:endParaRPr>
          </a:p>
          <a:p>
            <a:pPr algn="l"/>
            <a:r>
              <a:rPr lang="en-US" altLang="zh-CN" sz="1800" b="0" i="0" u="none" strike="noStrike" baseline="0" dirty="0">
                <a:latin typeface="TimesNewRomanPSMT"/>
              </a:rPr>
              <a:t>ABCBA</a:t>
            </a:r>
            <a:endParaRPr lang="en-US" altLang="zh-CN" sz="1800" b="0" i="0" u="none" strike="noStrike" baseline="0" dirty="0">
              <a:latin typeface="TimesNewRomanPSMT"/>
            </a:endParaRPr>
          </a:p>
          <a:p>
            <a:pPr algn="l"/>
            <a:r>
              <a:rPr lang="en-US" altLang="zh-CN" sz="1800" b="0" i="0" u="none" strike="noStrike" baseline="0" dirty="0">
                <a:latin typeface="TimesNewRomanPSMT"/>
              </a:rPr>
              <a:t>ABCDCBA</a:t>
            </a:r>
            <a:endParaRPr lang="en-US" altLang="zh-CN" sz="1800" b="0" i="0" u="none" strike="noStrike" baseline="0" dirty="0">
              <a:latin typeface="TimesNewRomanPSMT"/>
            </a:endParaRPr>
          </a:p>
          <a:p>
            <a:pPr algn="l"/>
            <a:r>
              <a:rPr lang="en-US" altLang="zh-CN" sz="1800" b="0" i="0" u="none" strike="noStrike" baseline="0" dirty="0">
                <a:latin typeface="TimesNewRomanPSMT"/>
              </a:rPr>
              <a:t>ABCDEDCBA</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打印这样的图形，要根据用户输入的字母来决定。例如，上面的图形是在用户输入</a:t>
            </a:r>
            <a:r>
              <a:rPr lang="en-US" altLang="zh-CN" sz="1800" b="0" i="0" u="none" strike="noStrike" baseline="0" dirty="0">
                <a:latin typeface="TimesNewRomanPSMT"/>
                <a:ea typeface="宋体" panose="02010600030101010101" pitchFamily="2" charset="-122"/>
              </a:rPr>
              <a:t>E</a:t>
            </a:r>
            <a:r>
              <a:rPr lang="zh-CN" altLang="en-US" sz="1800" b="0" i="0" u="none" strike="noStrike" baseline="0" dirty="0">
                <a:latin typeface="宋体" panose="02010600030101010101" pitchFamily="2" charset="-122"/>
                <a:ea typeface="宋体" panose="02010600030101010101" pitchFamily="2" charset="-122"/>
              </a:rPr>
              <a:t>后的打印结果。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提示：用外层循环处理行，每行使用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个内层循环，分别处理空格、以升序打印字母、以降序打印字母。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如果系统不使用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或其他以数字顺序编码的代码，请参照练习</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的解决方案。</a:t>
            </a:r>
            <a:endParaRPr lang="en-US" altLang="zh-CN" dirty="0">
              <a:latin typeface="TimesNewRomanPSMT"/>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6.</a:t>
            </a:r>
            <a:r>
              <a:rPr lang="zh-CN" altLang="en-US" sz="1800" b="0" i="0" u="none" strike="noStrike" baseline="0" dirty="0">
                <a:latin typeface="宋体" panose="02010600030101010101" pitchFamily="2" charset="-122"/>
                <a:ea typeface="宋体" panose="02010600030101010101" pitchFamily="2" charset="-122"/>
              </a:rPr>
              <a:t>编写一个程序打印一个表格，每一行打印一个整数、该数的平方、该数的立方。要求用户输入表格的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上下限。使用一个</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7.</a:t>
            </a:r>
            <a:r>
              <a:rPr lang="zh-CN" altLang="en-US" sz="1800" b="0" i="0" u="none" strike="noStrike" baseline="0" dirty="0">
                <a:latin typeface="宋体" panose="02010600030101010101" pitchFamily="2" charset="-122"/>
                <a:ea typeface="宋体" panose="02010600030101010101" pitchFamily="2" charset="-122"/>
              </a:rPr>
              <a:t>编写一个程序把一个单词读入一个字符数组中，然后倒序打印这个单词。提示：</a:t>
            </a:r>
            <a:r>
              <a:rPr lang="en-US" altLang="zh-CN" sz="1800" b="0" i="0" u="none" strike="noStrike" baseline="0" dirty="0" err="1">
                <a:latin typeface="TimesNewRomanPSMT"/>
                <a:ea typeface="宋体" panose="02010600030101010101" pitchFamily="2" charset="-122"/>
              </a:rPr>
              <a:t>strlen</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章介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绍过）可用于计算数组最后一个字符的下标。</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8.</a:t>
            </a:r>
            <a:r>
              <a:rPr lang="zh-CN" altLang="en-US" sz="1800" b="0" i="0" u="none" strike="noStrike" baseline="0" dirty="0">
                <a:latin typeface="宋体" panose="02010600030101010101" pitchFamily="2" charset="-122"/>
                <a:ea typeface="宋体" panose="02010600030101010101" pitchFamily="2" charset="-122"/>
              </a:rPr>
              <a:t>编写一个程序，要求用户输入两个浮点数，并打印两数之差除以两数乘积的结果。在用户输入非数字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之前，程序应循环处理用户输入的每对值。</a:t>
            </a:r>
            <a:endParaRPr lang="en-US" altLang="zh-CN" dirty="0">
              <a:latin typeface="TimesNewRomanPSMT"/>
            </a:endParaRPr>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9.</a:t>
            </a:r>
            <a:r>
              <a:rPr lang="zh-CN" altLang="en-US" sz="1800" b="0" i="0" u="none" strike="noStrike" baseline="0" dirty="0">
                <a:latin typeface="宋体" panose="02010600030101010101" pitchFamily="2" charset="-122"/>
                <a:ea typeface="宋体" panose="02010600030101010101" pitchFamily="2" charset="-122"/>
              </a:rPr>
              <a:t>修改练习</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，使用一个函数返回计算的结果。</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编写一个程序，要求用户输入一个上限整数和一个下限整数，计算从上限到下限范围内所有整数的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平方和，并显示计算结果。然后程序继续提示用户输入上限和下限整数，并显示结果，直到用户输入的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上限整数小于下限整数为止。程序的运行示例如下：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lower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and</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upper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integer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81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25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sums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the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squares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from</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to</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625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is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5520</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Enter</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next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set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of</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limits:</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5</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Done</a:t>
            </a:r>
            <a:endParaRPr lang="en-US" altLang="zh-CN" dirty="0">
              <a:latin typeface="TimesNewRomanPSMT"/>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11.</a:t>
            </a:r>
            <a:r>
              <a:rPr lang="zh-CN" altLang="en-US" sz="1800" b="0" i="0" u="none" strike="noStrike" baseline="0" dirty="0">
                <a:latin typeface="宋体" panose="02010600030101010101" pitchFamily="2" charset="-122"/>
                <a:ea typeface="宋体" panose="02010600030101010101" pitchFamily="2" charset="-122"/>
              </a:rPr>
              <a:t>编写一个程序，在数组中读入</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个整数，然后按倒序打印这</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个整数。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12.</a:t>
            </a:r>
            <a:r>
              <a:rPr lang="zh-CN" altLang="en-US" sz="1800" b="0" i="0" u="none" strike="noStrike" baseline="0" dirty="0">
                <a:latin typeface="宋体" panose="02010600030101010101" pitchFamily="2" charset="-122"/>
                <a:ea typeface="宋体" panose="02010600030101010101" pitchFamily="2" charset="-122"/>
              </a:rPr>
              <a:t>考虑下面两个无限序列：</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1.0/2.0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1.0/4.0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编写一个程序计算这两个无限序列的总和，直到到达某次数。提示：奇数个</a:t>
            </a:r>
            <a:r>
              <a:rPr lang="en-US" altLang="zh-CN" sz="1800" b="0" i="0" u="none" strike="noStrike" baseline="0" dirty="0">
                <a:latin typeface="TimesNewRomanPSMT"/>
                <a:ea typeface="宋体" panose="02010600030101010101" pitchFamily="2" charset="-122"/>
              </a:rPr>
              <a:t>-1 </a:t>
            </a:r>
            <a:r>
              <a:rPr lang="zh-CN" altLang="en-US" sz="1800" b="0" i="0" u="none" strike="noStrike" baseline="0" dirty="0">
                <a:latin typeface="宋体" panose="02010600030101010101" pitchFamily="2" charset="-122"/>
                <a:ea typeface="宋体" panose="02010600030101010101" pitchFamily="2" charset="-122"/>
              </a:rPr>
              <a:t>相乘得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，偶数个</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相乘</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。让用户交互地输入指定的次数，当用户输入</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或负值时结束输入。查看运行</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项、</a:t>
            </a:r>
            <a:r>
              <a:rPr lang="en-US" altLang="zh-CN" sz="1800" b="0" i="0" u="none" strike="noStrike" baseline="0" dirty="0">
                <a:latin typeface="TimesNewRomanPSMT"/>
                <a:ea typeface="宋体" panose="02010600030101010101" pitchFamily="2" charset="-122"/>
              </a:rPr>
              <a:t>1000</a:t>
            </a:r>
            <a:r>
              <a:rPr lang="zh-CN" altLang="en-US" sz="1800" b="0" i="0" u="none" strike="noStrike" baseline="0" dirty="0">
                <a:latin typeface="宋体" panose="02010600030101010101" pitchFamily="2" charset="-122"/>
                <a:ea typeface="宋体" panose="02010600030101010101" pitchFamily="2" charset="-122"/>
              </a:rPr>
              <a:t>项、</a:t>
            </a:r>
            <a:r>
              <a:rPr lang="en-US" altLang="zh-CN" sz="1800" b="0" i="0" u="none" strike="noStrike" baseline="0" dirty="0">
                <a:latin typeface="TimesNewRomanPSMT"/>
                <a:ea typeface="宋体" panose="02010600030101010101" pitchFamily="2" charset="-122"/>
              </a:rPr>
              <a:t>10000</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项后的总和，是否发现每个序列都收敛于某值？</a:t>
            </a:r>
            <a:endParaRPr lang="en-US" altLang="zh-CN" dirty="0">
              <a:latin typeface="TimesNewRomanPSMT"/>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13.</a:t>
            </a:r>
            <a:r>
              <a:rPr lang="zh-CN" altLang="en-US" sz="1800" b="0" i="0" u="none" strike="noStrike" baseline="0" dirty="0">
                <a:latin typeface="宋体" panose="02010600030101010101" pitchFamily="2" charset="-122"/>
                <a:ea typeface="宋体" panose="02010600030101010101" pitchFamily="2" charset="-122"/>
              </a:rPr>
              <a:t>编写一个程序，创建一个包含</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个元素的</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类型数组，分别把数组元素设置为</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的前</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次幂。使用</a:t>
            </a:r>
            <a:r>
              <a:rPr lang="en-US" altLang="zh-CN" sz="1800" b="0" i="0" u="none" strike="noStrike" baseline="0" dirty="0">
                <a:latin typeface="TimesNewRomanPSMT"/>
                <a:ea typeface="宋体" panose="02010600030101010101" pitchFamily="2" charset="-122"/>
              </a:rPr>
              <a:t>for</a:t>
            </a:r>
            <a:r>
              <a:rPr lang="zh-CN" altLang="en-US" sz="1800" b="0" i="0" u="none" strike="noStrike" baseline="0" dirty="0">
                <a:latin typeface="宋体" panose="02010600030101010101" pitchFamily="2" charset="-122"/>
                <a:ea typeface="宋体" panose="02010600030101010101" pitchFamily="2" charset="-122"/>
              </a:rPr>
              <a:t>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环设置数组元素的值，使用</a:t>
            </a:r>
            <a:r>
              <a:rPr lang="en-US" altLang="zh-CN" sz="1800" b="0" i="0" u="none" strike="noStrike" baseline="0" dirty="0">
                <a:latin typeface="TimesNewRomanPSMT"/>
                <a:ea typeface="宋体" panose="02010600030101010101" pitchFamily="2" charset="-122"/>
              </a:rPr>
              <a:t>do while</a:t>
            </a:r>
            <a:r>
              <a:rPr lang="zh-CN" altLang="en-US" sz="1800" b="0" i="0" u="none" strike="noStrike" baseline="0" dirty="0">
                <a:latin typeface="宋体" panose="02010600030101010101" pitchFamily="2" charset="-122"/>
                <a:ea typeface="宋体" panose="02010600030101010101" pitchFamily="2" charset="-122"/>
              </a:rPr>
              <a:t>循环显示数组元素的值。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14.</a:t>
            </a:r>
            <a:r>
              <a:rPr lang="zh-CN" altLang="en-US" sz="1800" b="0" i="0" u="none" strike="noStrike" baseline="0" dirty="0">
                <a:latin typeface="宋体" panose="02010600030101010101" pitchFamily="2" charset="-122"/>
                <a:ea typeface="宋体" panose="02010600030101010101" pitchFamily="2" charset="-122"/>
              </a:rPr>
              <a:t>编写一个程序，创建两个包含</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个元素的</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类型数组，使用循环提示用户为第一个数组输入</a:t>
            </a:r>
            <a:r>
              <a:rPr lang="en-US" altLang="zh-CN" sz="1800" b="0" i="0" u="none" strike="noStrike" baseline="0" dirty="0">
                <a:latin typeface="TimesNewRomanPSMT"/>
                <a:ea typeface="宋体" panose="02010600030101010101" pitchFamily="2" charset="-122"/>
              </a:rPr>
              <a:t>8 </a:t>
            </a:r>
            <a:r>
              <a:rPr lang="zh-CN" altLang="en-US" sz="1800" b="0" i="0" u="none" strike="noStrike" baseline="0" dirty="0">
                <a:latin typeface="宋体" panose="02010600030101010101" pitchFamily="2" charset="-122"/>
                <a:ea typeface="宋体" panose="02010600030101010101" pitchFamily="2" charset="-122"/>
              </a:rPr>
              <a:t>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值。第二个数组元素的值设置为第一个数组对应元素的累积之和。例如，第二个数组的第 </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个元素的值</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是第一个数组前</a:t>
            </a:r>
            <a:r>
              <a:rPr lang="en-US" altLang="zh-CN" sz="1800" b="0" i="0" u="none" strike="noStrike" baseline="0" dirty="0">
                <a:latin typeface="TimesNewRomanPSMT"/>
              </a:rPr>
              <a:t>4</a:t>
            </a:r>
            <a:r>
              <a:rPr lang="zh-CN" altLang="en-US" sz="1800" b="0" i="0" u="none" strike="noStrike" baseline="0" dirty="0">
                <a:latin typeface="宋体" panose="02010600030101010101" pitchFamily="2" charset="-122"/>
                <a:ea typeface="宋体" panose="02010600030101010101" pitchFamily="2" charset="-122"/>
              </a:rPr>
              <a:t>个元素之和，第二个数组的第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个元素的值是第一个数组前</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个元素之和（用嵌套循环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可以完成，但是利用第二个数组的第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个元素是第二个数组的第</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个元素与第一个数组的第</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个元素之和，</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只用一个循环就能完成任务，不需要使用嵌套循环）。最后，使用循环显示两个数组的内容，第一个数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组显示成一行，第二个数组显示在第一个数组的下一行，而且每个元素都与第一个数组各元素相对应。</a:t>
            </a:r>
            <a:endParaRPr lang="en-US" altLang="zh-CN" dirty="0">
              <a:latin typeface="TimesNewRomanPSMT"/>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15.</a:t>
            </a:r>
            <a:r>
              <a:rPr lang="zh-CN" altLang="en-US" sz="1800" b="0" i="0" u="none" strike="noStrike" baseline="0" dirty="0">
                <a:latin typeface="宋体" panose="02010600030101010101" pitchFamily="2" charset="-122"/>
                <a:ea typeface="宋体" panose="02010600030101010101" pitchFamily="2" charset="-122"/>
              </a:rPr>
              <a:t>编写一个程序，读取一行输入，然后把输入的内容倒序打印出来。可以把输入储存在</a:t>
            </a:r>
            <a:r>
              <a:rPr lang="en-US" altLang="zh-CN" sz="1800" b="0" i="0" u="none" strike="noStrike" baseline="0" dirty="0">
                <a:latin typeface="TimesNewRomanPSMT"/>
                <a:ea typeface="宋体" panose="02010600030101010101" pitchFamily="2" charset="-122"/>
              </a:rPr>
              <a:t>char</a:t>
            </a:r>
            <a:r>
              <a:rPr lang="zh-CN" altLang="en-US" sz="1800" b="0" i="0" u="none" strike="noStrike" baseline="0" dirty="0">
                <a:latin typeface="宋体" panose="02010600030101010101" pitchFamily="2" charset="-122"/>
                <a:ea typeface="宋体" panose="02010600030101010101" pitchFamily="2" charset="-122"/>
              </a:rPr>
              <a:t>类型的数组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中，假设每行字符不超过</a:t>
            </a:r>
            <a:r>
              <a:rPr lang="en-US" altLang="zh-CN" sz="1800" b="0" i="0" u="none" strike="noStrike" baseline="0" dirty="0">
                <a:latin typeface="TimesNewRomanPSMT"/>
                <a:ea typeface="宋体" panose="02010600030101010101" pitchFamily="2" charset="-122"/>
              </a:rPr>
              <a:t>255</a:t>
            </a:r>
            <a:r>
              <a:rPr lang="zh-CN" altLang="en-US" sz="1800" b="0" i="0" u="none" strike="noStrike" baseline="0" dirty="0">
                <a:latin typeface="宋体" panose="02010600030101010101" pitchFamily="2" charset="-122"/>
                <a:ea typeface="宋体" panose="02010600030101010101" pitchFamily="2" charset="-122"/>
              </a:rPr>
              <a:t>。回忆一下，根据</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转换说明，</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函数一次只能从输入中读取一个字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符，而且在用户按下</a:t>
            </a:r>
            <a:r>
              <a:rPr lang="en-US" altLang="zh-CN" sz="1800" b="0" i="0" u="none" strike="noStrike" baseline="0" dirty="0">
                <a:latin typeface="TimesNewRomanPSMT"/>
                <a:ea typeface="宋体" panose="02010600030101010101" pitchFamily="2" charset="-122"/>
              </a:rPr>
              <a:t>Enter</a:t>
            </a:r>
            <a:r>
              <a:rPr lang="zh-CN" altLang="en-US" sz="1800" b="0" i="0" u="none" strike="noStrike" baseline="0" dirty="0">
                <a:latin typeface="宋体" panose="02010600030101010101" pitchFamily="2" charset="-122"/>
                <a:ea typeface="宋体" panose="02010600030101010101" pitchFamily="2" charset="-122"/>
              </a:rPr>
              <a:t>键时</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函数会生成一个换行字符（</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16.Daphne</a:t>
            </a:r>
            <a:r>
              <a:rPr lang="zh-CN" altLang="en-US" sz="1800" b="0" i="0" u="none" strike="noStrike" baseline="0" dirty="0">
                <a:latin typeface="宋体" panose="02010600030101010101" pitchFamily="2" charset="-122"/>
                <a:ea typeface="宋体" panose="02010600030101010101" pitchFamily="2" charset="-122"/>
              </a:rPr>
              <a:t>以</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的单利息投资了</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美元（也就是说，每年投资获利相当于原始投资的</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Deirdre</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的复合利息投资了 </a:t>
            </a:r>
            <a:r>
              <a:rPr lang="en-US" altLang="zh-CN" sz="1800" b="0" i="0" u="none" strike="noStrike" baseline="0" dirty="0">
                <a:latin typeface="TimesNewRomanPSMT"/>
                <a:ea typeface="宋体" panose="02010600030101010101" pitchFamily="2" charset="-122"/>
              </a:rPr>
              <a:t>100 </a:t>
            </a:r>
            <a:r>
              <a:rPr lang="zh-CN" altLang="en-US" sz="1800" b="0" i="0" u="none" strike="noStrike" baseline="0" dirty="0">
                <a:latin typeface="宋体" panose="02010600030101010101" pitchFamily="2" charset="-122"/>
                <a:ea typeface="宋体" panose="02010600030101010101" pitchFamily="2" charset="-122"/>
              </a:rPr>
              <a:t>美元（也就是说，利息是当前余额的 </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，包含之前的利息）。编写一个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程序，计算需要多少年</a:t>
            </a:r>
            <a:r>
              <a:rPr lang="en-US" altLang="zh-CN" sz="1800" b="0" i="0" u="none" strike="noStrike" baseline="0" dirty="0">
                <a:latin typeface="TimesNewRomanPSMT"/>
                <a:ea typeface="宋体" panose="02010600030101010101" pitchFamily="2" charset="-122"/>
              </a:rPr>
              <a:t>Deirdre</a:t>
            </a:r>
            <a:r>
              <a:rPr lang="zh-CN" altLang="en-US" sz="1800" b="0" i="0" u="none" strike="noStrike" baseline="0" dirty="0">
                <a:latin typeface="宋体" panose="02010600030101010101" pitchFamily="2" charset="-122"/>
                <a:ea typeface="宋体" panose="02010600030101010101" pitchFamily="2" charset="-122"/>
              </a:rPr>
              <a:t>的投资额才会超过</a:t>
            </a:r>
            <a:r>
              <a:rPr lang="en-US" altLang="zh-CN" sz="1800" b="0" i="0" u="none" strike="noStrike" baseline="0" dirty="0">
                <a:latin typeface="TimesNewRomanPSMT"/>
                <a:ea typeface="宋体" panose="02010600030101010101" pitchFamily="2" charset="-122"/>
              </a:rPr>
              <a:t>Daphne</a:t>
            </a:r>
            <a:r>
              <a:rPr lang="zh-CN" altLang="en-US" sz="1800" b="0" i="0" u="none" strike="noStrike" baseline="0" dirty="0">
                <a:latin typeface="宋体" panose="02010600030101010101" pitchFamily="2" charset="-122"/>
                <a:ea typeface="宋体" panose="02010600030101010101" pitchFamily="2" charset="-122"/>
              </a:rPr>
              <a:t>，并显示那时两人的投资额。</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17.Chuckie Lucky</a:t>
            </a:r>
            <a:r>
              <a:rPr lang="zh-CN" altLang="en-US" sz="1800" b="0" i="0" u="none" strike="noStrike" baseline="0" dirty="0">
                <a:latin typeface="宋体" panose="02010600030101010101" pitchFamily="2" charset="-122"/>
                <a:ea typeface="宋体" panose="02010600030101010101" pitchFamily="2" charset="-122"/>
              </a:rPr>
              <a:t>赢得了</a:t>
            </a:r>
            <a:r>
              <a:rPr lang="en-US" altLang="zh-CN" sz="1800" b="0" i="0" u="none" strike="noStrike" baseline="0" dirty="0">
                <a:latin typeface="TimesNewRomanPSMT"/>
                <a:ea typeface="宋体" panose="02010600030101010101" pitchFamily="2" charset="-122"/>
              </a:rPr>
              <a:t>100</a:t>
            </a:r>
            <a:r>
              <a:rPr lang="zh-CN" altLang="en-US" sz="1800" b="0" i="0" u="none" strike="noStrike" baseline="0" dirty="0">
                <a:latin typeface="宋体" panose="02010600030101010101" pitchFamily="2" charset="-122"/>
                <a:ea typeface="宋体" panose="02010600030101010101" pitchFamily="2" charset="-122"/>
              </a:rPr>
              <a:t>万美元（税后），他把奖金存入年利率</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的账户。在每年的最后一天，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Chuckie</a:t>
            </a:r>
            <a:r>
              <a:rPr lang="zh-CN" altLang="en-US" sz="1800" b="0" i="0" u="none" strike="noStrike" baseline="0" dirty="0">
                <a:latin typeface="宋体" panose="02010600030101010101" pitchFamily="2" charset="-122"/>
                <a:ea typeface="宋体" panose="02010600030101010101" pitchFamily="2" charset="-122"/>
              </a:rPr>
              <a:t>取出</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万美元。编写一个程序，计算多少年后</a:t>
            </a:r>
            <a:r>
              <a:rPr lang="en-US" altLang="zh-CN" sz="1800" b="0" i="0" u="none" strike="noStrike" baseline="0" dirty="0">
                <a:latin typeface="TimesNewRomanPSMT"/>
                <a:ea typeface="宋体" panose="02010600030101010101" pitchFamily="2" charset="-122"/>
              </a:rPr>
              <a:t>Chuckie</a:t>
            </a:r>
            <a:r>
              <a:rPr lang="zh-CN" altLang="en-US" sz="1800" b="0" i="0" u="none" strike="noStrike" baseline="0" dirty="0">
                <a:latin typeface="宋体" panose="02010600030101010101" pitchFamily="2" charset="-122"/>
                <a:ea typeface="宋体" panose="02010600030101010101" pitchFamily="2" charset="-122"/>
              </a:rPr>
              <a:t>会取完账户的钱？</a:t>
            </a:r>
            <a:endParaRPr lang="en-US" altLang="zh-CN" dirty="0">
              <a:latin typeface="TimesNewRomanPSMT"/>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7791"/>
            <a:ext cx="10515600" cy="1336722"/>
          </a:xfrm>
        </p:spPr>
        <p:txBody>
          <a:bodyPr>
            <a:normAutofit/>
          </a:bodyPr>
          <a:lstStyle/>
          <a:p>
            <a:r>
              <a:rPr lang="en-US" altLang="zh-CN" dirty="0"/>
              <a:t>6.16 </a:t>
            </a:r>
            <a:r>
              <a:rPr lang="zh-CN" altLang="en-US" dirty="0"/>
              <a:t>编程练习</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18.Rabnud</a:t>
            </a:r>
            <a:r>
              <a:rPr lang="zh-CN" altLang="en-US" sz="1800" b="0" i="0" u="none" strike="noStrike" baseline="0" dirty="0">
                <a:latin typeface="宋体" panose="02010600030101010101" pitchFamily="2" charset="-122"/>
                <a:ea typeface="宋体" panose="02010600030101010101" pitchFamily="2" charset="-122"/>
              </a:rPr>
              <a:t>博士加入了一个社交圈。起初他有</a:t>
            </a:r>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个朋友。他注意到他的朋友数量以下面的方式增长。第</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周少了</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个朋友，剩下的朋友数量翻倍；第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周少了</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个朋友，剩下的朋友数量翻倍。一般而言，第</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少了</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个朋友，剩下的朋友数量翻倍。编写一个程序，计算并显示</a:t>
            </a:r>
            <a:r>
              <a:rPr lang="en-US" altLang="zh-CN" sz="1800" b="0" i="0" u="none" strike="noStrike" baseline="0" dirty="0" err="1">
                <a:latin typeface="TimesNewRomanPSMT"/>
                <a:ea typeface="宋体" panose="02010600030101010101" pitchFamily="2" charset="-122"/>
              </a:rPr>
              <a:t>Rabnud</a:t>
            </a:r>
            <a:r>
              <a:rPr lang="zh-CN" altLang="en-US" sz="1800" b="0" i="0" u="none" strike="noStrike" baseline="0" dirty="0">
                <a:latin typeface="宋体" panose="02010600030101010101" pitchFamily="2" charset="-122"/>
                <a:ea typeface="宋体" panose="02010600030101010101" pitchFamily="2" charset="-122"/>
              </a:rPr>
              <a:t>博士每周的朋友数量。该程序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一直运行，直到超过邓巴数（</a:t>
            </a:r>
            <a:r>
              <a:rPr lang="en-US" altLang="zh-CN" sz="1800" b="0" i="0" u="none" strike="noStrike" baseline="0" dirty="0">
                <a:latin typeface="TimesNewRomanPSMT"/>
                <a:ea typeface="宋体" panose="02010600030101010101" pitchFamily="2" charset="-122"/>
              </a:rPr>
              <a:t>Dunbar’s number</a:t>
            </a:r>
            <a:r>
              <a:rPr lang="zh-CN" altLang="en-US" sz="1800" b="0" i="0" u="none" strike="noStrike" baseline="0" dirty="0">
                <a:latin typeface="宋体" panose="02010600030101010101" pitchFamily="2" charset="-122"/>
                <a:ea typeface="宋体" panose="02010600030101010101" pitchFamily="2" charset="-122"/>
              </a:rPr>
              <a:t>）。邓巴数是粗略估算一个人在社交圈中有稳定关系的成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员的最大值，该值大约是</a:t>
            </a:r>
            <a:r>
              <a:rPr lang="en-US" altLang="zh-CN" sz="1800" b="0" i="0" u="none" strike="noStrike" baseline="0" dirty="0">
                <a:latin typeface="TimesNewRomanPSMT"/>
                <a:ea typeface="宋体" panose="02010600030101010101" pitchFamily="2" charset="-122"/>
              </a:rPr>
              <a:t>150</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TimesNewRomanPS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2.</a:t>
            </a:r>
            <a:r>
              <a:rPr lang="zh-CN" altLang="en-US" dirty="0"/>
              <a:t>本书使用的系统</a:t>
            </a:r>
            <a:endParaRPr lang="zh-CN" altLang="en-US" dirty="0"/>
          </a:p>
          <a:p>
            <a:r>
              <a:rPr lang="en-US" altLang="zh-CN" dirty="0"/>
              <a:t>C </a:t>
            </a:r>
            <a:r>
              <a:rPr lang="zh-CN" altLang="en-US" dirty="0"/>
              <a:t>语言的某些方面（如，储存数字的空间大小）因系统而异。本书在示例中提到“我们的系统”时，通</a:t>
            </a:r>
            <a:endParaRPr lang="en-US" altLang="zh-CN" dirty="0"/>
          </a:p>
          <a:p>
            <a:r>
              <a:rPr lang="zh-CN" altLang="en-US" dirty="0"/>
              <a:t>常是指在</a:t>
            </a:r>
            <a:r>
              <a:rPr lang="en-US" altLang="zh-CN" dirty="0"/>
              <a:t>iMac</a:t>
            </a:r>
            <a:r>
              <a:rPr lang="zh-CN" altLang="en-US" dirty="0"/>
              <a:t>上运行</a:t>
            </a:r>
            <a:r>
              <a:rPr lang="en-US" altLang="zh-CN" dirty="0"/>
              <a:t>OS X 10.8.4</a:t>
            </a:r>
            <a:r>
              <a:rPr lang="zh-CN" altLang="en-US" dirty="0"/>
              <a:t>，使用</a:t>
            </a:r>
            <a:r>
              <a:rPr lang="en-US" altLang="zh-CN" dirty="0"/>
              <a:t>Xcode4.6.2</a:t>
            </a:r>
            <a:r>
              <a:rPr lang="zh-CN" altLang="en-US" dirty="0"/>
              <a:t>开发系统的</a:t>
            </a:r>
            <a:r>
              <a:rPr lang="en-US" altLang="zh-CN" dirty="0"/>
              <a:t>Clang 3.2</a:t>
            </a:r>
            <a:r>
              <a:rPr lang="zh-CN" altLang="en-US" dirty="0"/>
              <a:t>编译器。本书的大部分程序都</a:t>
            </a:r>
            <a:endParaRPr lang="en-US" altLang="zh-CN" dirty="0"/>
          </a:p>
          <a:p>
            <a:r>
              <a:rPr lang="zh-CN" altLang="en-US" dirty="0"/>
              <a:t>能使用</a:t>
            </a:r>
            <a:r>
              <a:rPr lang="en-US" altLang="zh-CN" dirty="0"/>
              <a:t>Windows7</a:t>
            </a:r>
            <a:r>
              <a:rPr lang="zh-CN" altLang="en-US" dirty="0"/>
              <a:t>系统的</a:t>
            </a:r>
            <a:r>
              <a:rPr lang="en-US" altLang="zh-CN" dirty="0"/>
              <a:t>Microsoft Visual Studio Express 2012</a:t>
            </a:r>
            <a:r>
              <a:rPr lang="zh-CN" altLang="en-US" dirty="0"/>
              <a:t>和</a:t>
            </a:r>
            <a:r>
              <a:rPr lang="en-US" altLang="zh-CN" dirty="0" err="1"/>
              <a:t>Pelles</a:t>
            </a:r>
            <a:r>
              <a:rPr lang="en-US" altLang="zh-CN" dirty="0"/>
              <a:t> C 7.0</a:t>
            </a:r>
            <a:r>
              <a:rPr lang="zh-CN" altLang="en-US" dirty="0"/>
              <a:t>，以及</a:t>
            </a:r>
            <a:r>
              <a:rPr lang="en-US" altLang="zh-CN" dirty="0"/>
              <a:t>Ubuntu13.04 </a:t>
            </a:r>
            <a:endParaRPr lang="en-US" altLang="zh-CN" dirty="0"/>
          </a:p>
          <a:p>
            <a:r>
              <a:rPr lang="en-US" altLang="zh-CN" dirty="0"/>
              <a:t>Linux</a:t>
            </a:r>
            <a:r>
              <a:rPr lang="zh-CN" altLang="en-US" dirty="0"/>
              <a:t>系统的</a:t>
            </a:r>
            <a:r>
              <a:rPr lang="en-US" altLang="zh-CN" dirty="0"/>
              <a:t>GCC 4.7.3</a:t>
            </a:r>
            <a:r>
              <a:rPr lang="zh-CN" altLang="en-US" dirty="0"/>
              <a:t>进行编译。</a:t>
            </a:r>
            <a:endParaRPr lang="en-US" altLang="zh-CN" dirty="0"/>
          </a:p>
        </p:txBody>
      </p:sp>
      <p:sp>
        <p:nvSpPr>
          <p:cNvPr id="2" name="标题 1"/>
          <p:cNvSpPr>
            <a:spLocks noGrp="1"/>
          </p:cNvSpPr>
          <p:nvPr>
            <p:ph type="title"/>
          </p:nvPr>
        </p:nvSpPr>
        <p:spPr/>
        <p:txBody>
          <a:bodyPr/>
          <a:lstStyle/>
          <a:p>
            <a:r>
              <a:rPr lang="en-US" altLang="zh-CN" dirty="0"/>
              <a:t>1.10.2 </a:t>
            </a:r>
            <a:r>
              <a:rPr lang="zh-CN" altLang="en-US" dirty="0"/>
              <a:t>程序输出</a:t>
            </a:r>
            <a:endParaRPr lang="zh-CN" altLang="en-US" dirty="0"/>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7</a:t>
            </a:r>
            <a:r>
              <a:rPr lang="zh-CN" altLang="en-US"/>
              <a:t>章 </a:t>
            </a:r>
            <a:r>
              <a:rPr lang="en-US" altLang="zh-CN" dirty="0"/>
              <a:t>C</a:t>
            </a:r>
            <a:r>
              <a:rPr lang="zh-CN" altLang="en-US" dirty="0"/>
              <a:t>控制语句：分支和跳转</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本章介绍以下内容：</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关键字：</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break</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case</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default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goto</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运算符：</a:t>
            </a:r>
            <a:r>
              <a:rPr lang="en-US" altLang="zh-CN" sz="1800" b="0" i="0" u="none" strike="noStrike" baseline="0" dirty="0">
                <a:latin typeface="TimesNewRomanPSMT"/>
                <a:ea typeface="宋体" panose="02010600030101010101" pitchFamily="2" charset="-122"/>
              </a:rPr>
              <a:t>&amp;&amp;</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系列</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如何使用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语句，如何嵌套它们</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在更复杂的测试表达式中用逻辑运算符组合关系表达式</a:t>
            </a:r>
            <a:endParaRPr lang="en-US" altLang="zh-CN"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的条件运算符</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rPr>
              <a:t>switch</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a:latin typeface="TimesNewRomanPSMT"/>
              </a:rPr>
              <a:t>break</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continue</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goto</a:t>
            </a:r>
            <a:r>
              <a:rPr lang="zh-CN" altLang="en-US" sz="1800" b="0" i="0" u="none" strike="noStrike" baseline="0" dirty="0">
                <a:latin typeface="宋体" panose="02010600030101010101" pitchFamily="2" charset="-122"/>
                <a:ea typeface="宋体" panose="02010600030101010101" pitchFamily="2" charset="-122"/>
              </a:rPr>
              <a:t>语句</a:t>
            </a:r>
            <a:endParaRPr lang="zh-CN" altLang="en-US" sz="1800" b="0" i="0" u="none" strike="noStrike" baseline="0" dirty="0">
              <a:latin typeface="宋体" panose="02010600030101010101" pitchFamily="2" charset="-122"/>
              <a:ea typeface="宋体" panose="02010600030101010101" pitchFamily="2" charset="-122"/>
            </a:endParaRPr>
          </a:p>
          <a:p>
            <a:pPr marL="285750" indent="-285750" algn="l">
              <a:buFont typeface="Arial" panose="020B0604020202020204" pitchFamily="34" charset="0"/>
              <a:buChar char="•"/>
            </a:pP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的字符</a:t>
            </a:r>
            <a:r>
              <a:rPr lang="en-US" altLang="zh-CN" sz="1800" b="0" i="0" u="none" strike="noStrike" baseline="0" dirty="0">
                <a:latin typeface="TimesNewRomanPSMT"/>
                <a:ea typeface="宋体" panose="02010600030101010101" pitchFamily="2" charset="-122"/>
              </a:rPr>
              <a:t>I/O</a:t>
            </a:r>
            <a:r>
              <a:rPr lang="zh-CN" altLang="en-US" sz="1800" b="0" i="0" u="none" strike="noStrike" baseline="0" dirty="0">
                <a:latin typeface="宋体" panose="02010600030101010101" pitchFamily="2" charset="-122"/>
                <a:ea typeface="宋体" panose="02010600030101010101" pitchFamily="2" charset="-122"/>
              </a:rPr>
              <a:t>函数：</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marL="285750" indent="-285750" algn="l">
              <a:buFont typeface="Arial" panose="020B0604020202020204" pitchFamily="34" charset="0"/>
              <a:buChar char="•"/>
            </a:pPr>
            <a:r>
              <a:rPr lang="en-US" altLang="zh-CN" sz="1800" b="0" i="0" u="none" strike="noStrike" baseline="0" dirty="0" err="1">
                <a:latin typeface="TimesNewRomanPSMT"/>
              </a:rPr>
              <a:t>ctype.h</a:t>
            </a:r>
            <a:r>
              <a:rPr lang="zh-CN" altLang="en-US" sz="1800" b="0" i="0" u="none" strike="noStrike" baseline="0" dirty="0">
                <a:latin typeface="宋体" panose="02010600030101010101" pitchFamily="2" charset="-122"/>
                <a:ea typeface="宋体" panose="02010600030101010101" pitchFamily="2" charset="-122"/>
              </a:rPr>
              <a:t>头文件提供的字符分析函数系列</a:t>
            </a:r>
            <a:endParaRPr lang="en-US" altLang="zh-CN" dirty="0">
              <a:latin typeface="TimesNewRomanPSMT"/>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zh-CN" altLang="en-US"/>
              <a:t>第</a:t>
            </a:r>
            <a:r>
              <a:rPr lang="en-US" altLang="zh-CN" dirty="0"/>
              <a:t>7</a:t>
            </a:r>
            <a:r>
              <a:rPr lang="zh-CN" altLang="en-US"/>
              <a:t>章 </a:t>
            </a:r>
            <a:r>
              <a:rPr lang="en-US" altLang="zh-CN" dirty="0"/>
              <a:t>C</a:t>
            </a:r>
            <a:r>
              <a:rPr lang="zh-CN" altLang="en-US" dirty="0"/>
              <a:t>控制语句：分支和跳转</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随着越来越熟悉</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，可以尝试用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程序解决一些更复杂的问题。这时候，需要一些方法来控制和组织程</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序，为此</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提供了一些工具。前面已经学过如何在程序中用循环重复执行任务。本章将介绍</a:t>
            </a:r>
            <a:r>
              <a:rPr lang="zh-CN" altLang="en-US" sz="1800" b="0" i="0" u="none" strike="noStrike" baseline="0" dirty="0">
                <a:solidFill>
                  <a:srgbClr val="FF0000"/>
                </a:solidFill>
                <a:latin typeface="宋体" panose="02010600030101010101" pitchFamily="2" charset="-122"/>
                <a:ea typeface="宋体" panose="02010600030101010101" pitchFamily="2" charset="-122"/>
              </a:rPr>
              <a:t>分支结构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switch</a:t>
            </a:r>
            <a:r>
              <a:rPr lang="zh-CN" altLang="en-US" sz="1800" b="0" i="0" u="none" strike="noStrike" baseline="0" dirty="0">
                <a:latin typeface="宋体" panose="02010600030101010101" pitchFamily="2" charset="-122"/>
                <a:ea typeface="宋体" panose="02010600030101010101" pitchFamily="2" charset="-122"/>
              </a:rPr>
              <a:t>），让程序根据测试条件执行相应的行为。另外，还将介绍</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语言的</a:t>
            </a:r>
            <a:r>
              <a:rPr lang="zh-CN" altLang="en-US" sz="1800" b="0" i="0" u="none" strike="noStrike" baseline="0" dirty="0">
                <a:solidFill>
                  <a:srgbClr val="FF0000"/>
                </a:solidFill>
                <a:latin typeface="宋体" panose="02010600030101010101" pitchFamily="2" charset="-122"/>
                <a:ea typeface="宋体" panose="02010600030101010101" pitchFamily="2" charset="-122"/>
              </a:rPr>
              <a:t>逻辑运算符</a:t>
            </a:r>
            <a:r>
              <a:rPr lang="zh-CN" altLang="en-US" sz="1800" b="0" i="0" u="none" strike="noStrike" baseline="0" dirty="0">
                <a:latin typeface="宋体" panose="02010600030101010101" pitchFamily="2" charset="-122"/>
                <a:ea typeface="宋体" panose="02010600030101010101" pitchFamily="2" charset="-122"/>
              </a:rPr>
              <a:t>，使</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用逻辑运算符能在 </a:t>
            </a:r>
            <a:r>
              <a:rPr lang="en-US" altLang="zh-CN" sz="1800" b="0" i="0" u="none" strike="noStrike" baseline="0" dirty="0">
                <a:latin typeface="TimesNewRomanPSMT"/>
                <a:ea typeface="宋体" panose="02010600030101010101" pitchFamily="2" charset="-122"/>
              </a:rPr>
              <a:t>while </a:t>
            </a:r>
            <a:r>
              <a:rPr lang="zh-CN" altLang="en-US" sz="1800" b="0" i="0" u="none" strike="noStrike" baseline="0" dirty="0">
                <a:latin typeface="宋体" panose="02010600030101010101" pitchFamily="2" charset="-122"/>
                <a:ea typeface="宋体" panose="02010600030101010101" pitchFamily="2" charset="-122"/>
              </a:rPr>
              <a:t>或 </a:t>
            </a:r>
            <a:r>
              <a:rPr lang="en-US" altLang="zh-CN" sz="1800" b="0" i="0" u="none" strike="noStrike" baseline="0" dirty="0">
                <a:latin typeface="TimesNewRomanPSMT"/>
                <a:ea typeface="宋体" panose="02010600030101010101" pitchFamily="2" charset="-122"/>
              </a:rPr>
              <a:t>if </a:t>
            </a:r>
            <a:r>
              <a:rPr lang="zh-CN" altLang="en-US" sz="1800" b="0" i="0" u="none" strike="noStrike" baseline="0" dirty="0">
                <a:latin typeface="宋体" panose="02010600030101010101" pitchFamily="2" charset="-122"/>
                <a:ea typeface="宋体" panose="02010600030101010101" pitchFamily="2" charset="-122"/>
              </a:rPr>
              <a:t>的条件中测试更多关系。此外，本章还将介绍</a:t>
            </a:r>
            <a:r>
              <a:rPr lang="zh-CN" altLang="en-US" sz="1800" b="0" i="0" u="none" strike="noStrike" baseline="0" dirty="0">
                <a:solidFill>
                  <a:srgbClr val="FF0000"/>
                </a:solidFill>
                <a:latin typeface="宋体" panose="02010600030101010101" pitchFamily="2" charset="-122"/>
                <a:ea typeface="宋体" panose="02010600030101010101" pitchFamily="2" charset="-122"/>
              </a:rPr>
              <a:t>跳转语句</a:t>
            </a:r>
            <a:r>
              <a:rPr lang="zh-CN" altLang="en-US" sz="1800" b="0" i="0" u="none" strike="noStrike" baseline="0" dirty="0">
                <a:latin typeface="宋体" panose="02010600030101010101" pitchFamily="2" charset="-122"/>
                <a:ea typeface="宋体" panose="02010600030101010101" pitchFamily="2" charset="-122"/>
              </a:rPr>
              <a:t>，它将程序流转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换到程序的其他部分。学完本章后，读者就可以设计按自己期望方式运行的程序。</a:t>
            </a:r>
            <a:endParaRPr lang="en-US" altLang="zh-CN" dirty="0">
              <a:latin typeface="TimesNewRomanPSMT"/>
            </a:endParaRP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fontScale="92500"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我们从一个有</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语句的简单示例开始学习，请看程序清单</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。该程序读取一列数据，每个数据都表示每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日的最低温度（℃），然后打印统计的总天数和最低温度在</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℃以下的天数占总天数的百分比。程序中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的循环通过</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读入温度值。</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循环每迭代一次，就递增计数器增加天数，其中的</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a:t>
            </a:r>
            <a:r>
              <a:rPr lang="zh-CN" altLang="en-US" sz="1800" b="0" i="0" u="none" strike="noStrike" baseline="0" dirty="0">
                <a:latin typeface="宋体" panose="02010600030101010101" pitchFamily="2" charset="-122"/>
                <a:ea typeface="宋体" panose="02010600030101010101" pitchFamily="2" charset="-122"/>
              </a:rPr>
              <a:t>负责判断</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℃以下的温度并单独统计相应的天数。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7.1 </a:t>
            </a:r>
            <a:r>
              <a:rPr lang="en-US" altLang="zh-CN" sz="1800" b="1" i="0" u="none" strike="noStrike" baseline="0" dirty="0" err="1">
                <a:latin typeface="TimesNewRomanPS-BoldMT"/>
                <a:ea typeface="宋体" panose="02010600030101010101" pitchFamily="2" charset="-122"/>
              </a:rPr>
              <a:t>colddays.c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colddays.c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找出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℃以下的天数占总天数的百分比</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const int FREEZING = 0;</a:t>
            </a:r>
            <a:endParaRPr lang="en-US" altLang="zh-CN" sz="1800" b="0" i="0" u="none" strike="noStrike" baseline="0" dirty="0">
              <a:latin typeface="TimesNewRomanPSMT"/>
            </a:endParaRPr>
          </a:p>
          <a:p>
            <a:pPr algn="l"/>
            <a:r>
              <a:rPr lang="en-US" altLang="zh-CN" sz="1800" b="0" i="0" u="none" strike="noStrike" baseline="0" dirty="0">
                <a:latin typeface="TimesNewRomanPSMT"/>
              </a:rPr>
              <a:t>	float temperature;</a:t>
            </a:r>
            <a:endParaRPr lang="en-US" altLang="zh-CN" sz="1800" b="0" i="0" u="none" strike="noStrike" baseline="0" dirty="0">
              <a:latin typeface="TimesNewRomanPSMT"/>
            </a:endParaRPr>
          </a:p>
          <a:p>
            <a:pPr algn="l"/>
            <a:r>
              <a:rPr lang="en-US" altLang="zh-CN" sz="1800" b="0" i="0" u="none" strike="noStrike" baseline="0" dirty="0">
                <a:latin typeface="TimesNewRomanPSMT"/>
              </a:rPr>
              <a:t>	int </a:t>
            </a:r>
            <a:r>
              <a:rPr lang="en-US" altLang="zh-CN" sz="1800" b="0" i="0" u="none" strike="noStrike" baseline="0" dirty="0" err="1">
                <a:latin typeface="TimesNewRomanPSMT"/>
              </a:rPr>
              <a:t>cold_days</a:t>
            </a:r>
            <a:r>
              <a:rPr lang="en-US" altLang="zh-CN" sz="1800" b="0" i="0" u="none" strike="noStrike" baseline="0" dirty="0">
                <a:latin typeface="TimesNewRomanPSMT"/>
              </a:rPr>
              <a:t> = 0;</a:t>
            </a:r>
            <a:endParaRPr lang="en-US" altLang="zh-CN" b="1" dirty="0">
              <a:latin typeface="TimesNewRomanPSMT"/>
            </a:endParaRP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	int </a:t>
            </a:r>
            <a:r>
              <a:rPr lang="en-US" altLang="zh-CN" sz="1800" b="0" i="0" u="none" strike="noStrike" baseline="0" dirty="0" err="1">
                <a:latin typeface="TimesNewRomanPSMT"/>
              </a:rPr>
              <a:t>all_days</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("Enter the list of daily low temperatures.\n");</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("Use Celsius, and enter q to quit.\n");</a:t>
            </a:r>
            <a:endParaRPr lang="en-US" altLang="zh-CN" sz="1800" b="0" i="0" u="none" strike="noStrike" baseline="0" dirty="0">
              <a:latin typeface="TimesNewRomanPSMT"/>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scanf</a:t>
            </a:r>
            <a:r>
              <a:rPr lang="en-US" altLang="zh-CN" sz="1800" b="0" i="0" u="none" strike="noStrike" baseline="0" dirty="0">
                <a:latin typeface="TimesNewRomanPSMT"/>
              </a:rPr>
              <a:t>("%f", &amp;temperature) == 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all_days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(temperature &lt; FREEZING)</a:t>
            </a:r>
            <a:endParaRPr lang="en-US" altLang="zh-CN" sz="1800" b="0" i="0" u="none" strike="noStrike" baseline="0" dirty="0">
              <a:latin typeface="TimesNewRomanPSMT"/>
            </a:endParaRPr>
          </a:p>
          <a:p>
            <a:pPr algn="l"/>
            <a:r>
              <a:rPr lang="en-US" altLang="zh-CN" sz="1800" b="0" i="0" u="none" strike="noStrike" baseline="0" dirty="0" err="1">
                <a:latin typeface="TimesNewRomanPSMT"/>
              </a:rPr>
              <a:t>			cold_days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all_days</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days total: %.1f%% were below freezing.\n",</a:t>
            </a:r>
            <a:r>
              <a:rPr lang="en-US" altLang="zh-CN" sz="1800" b="0" i="0" u="none" strike="noStrike" baseline="0" dirty="0" err="1">
                <a:latin typeface="TimesNewRomanPSMT"/>
              </a:rPr>
              <a:t>all_days</a:t>
            </a:r>
            <a:r>
              <a:rPr lang="en-US" altLang="zh-CN" sz="1800" b="0" i="0" u="none" strike="noStrike" baseline="0" dirty="0">
                <a:latin typeface="TimesNewRomanPSMT"/>
              </a:rPr>
              <a:t>, 100.0 * (float) </a:t>
            </a:r>
            <a:r>
              <a:rPr lang="en-US" altLang="zh-CN" sz="1800" b="0" i="0" u="none" strike="noStrike" baseline="0" dirty="0" err="1">
                <a:latin typeface="TimesNewRomanPSMT"/>
              </a:rPr>
              <a:t>cold_days</a:t>
            </a:r>
            <a:r>
              <a:rPr lang="en-US" altLang="zh-CN" sz="1800" b="0" i="0" u="none" strike="noStrike" baseline="0" dirty="0">
                <a:latin typeface="TimesNewRomanPSMT"/>
              </a:rPr>
              <a:t> / </a:t>
            </a:r>
            <a:r>
              <a:rPr lang="en-US" altLang="zh-CN" sz="1800" b="0" i="0" u="none" strike="noStrike" baseline="0" dirty="0" err="1">
                <a:latin typeface="TimesNewRomanPSMT"/>
              </a:rPr>
              <a:t>all_days</a:t>
            </a:r>
            <a:r>
              <a:rPr lang="en-US" altLang="zh-CN" sz="1800" b="0" i="0" u="none" strike="noStrike" baseline="0" dirty="0">
                <a:latin typeface="TimesNewRomanPSMT"/>
              </a:rPr>
              <a:t>);</a:t>
            </a:r>
            <a:endParaRPr lang="en-US" altLang="zh-CN" b="1" dirty="0">
              <a:latin typeface="TimesNewRomanPSMT"/>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	if (</a:t>
            </a:r>
            <a:r>
              <a:rPr lang="en-US" altLang="zh-CN" sz="1800" b="0" i="0" u="none" strike="noStrike" baseline="0" dirty="0" err="1">
                <a:latin typeface="TimesNewRomanPSMT"/>
              </a:rPr>
              <a:t>all_days</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printf("No data entered!\n");</a:t>
            </a:r>
            <a:endParaRPr lang="pt-BR"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endParaRPr lang="en-US" altLang="zh-CN" b="1" dirty="0">
              <a:latin typeface="TimesNewRomanPSMT"/>
            </a:endParaRPr>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下面是该程序的输出示例：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Enter the list of daily low temperatures.</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Use Celsius, and enter q to quit.</a:t>
            </a:r>
            <a:endParaRPr lang="en-US" altLang="zh-CN" sz="1800" b="0" i="0" u="none" strike="noStrike" baseline="0" dirty="0">
              <a:latin typeface="TimesNewRomanPSMT"/>
              <a:ea typeface="宋体" panose="02010600030101010101" pitchFamily="2" charset="-122"/>
            </a:endParaRPr>
          </a:p>
          <a:p>
            <a:pPr algn="l"/>
            <a:r>
              <a:rPr lang="fr-FR" altLang="zh-CN" sz="1800" b="1" i="0" u="none" strike="noStrike" baseline="0" dirty="0">
                <a:latin typeface="TimesNewRomanPS-BoldMT"/>
                <a:ea typeface="宋体" panose="02010600030101010101" pitchFamily="2" charset="-122"/>
              </a:rPr>
              <a:t>12 5 -2.5 0 6 8 -3 -10 5 10 q</a:t>
            </a:r>
            <a:endParaRPr lang="fr-FR"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 days total: 30.0% were below freezing.</a:t>
            </a:r>
            <a:endParaRPr lang="en-US" altLang="zh-CN" b="1" dirty="0">
              <a:latin typeface="TimesNewRomanPSMT"/>
            </a:endParaRPr>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循环的测试条件利用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的返回值来结束循环，因为</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在读到非数字字符时会返回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temperature</a:t>
            </a:r>
            <a:r>
              <a:rPr lang="zh-CN" altLang="en-US" sz="1800" b="0" i="0" u="none" strike="noStrike" baseline="0" dirty="0">
                <a:latin typeface="宋体" panose="02010600030101010101" pitchFamily="2" charset="-122"/>
                <a:ea typeface="宋体" panose="02010600030101010101" pitchFamily="2" charset="-122"/>
              </a:rPr>
              <a:t>的类型是</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而不是</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，这样程序既可以接受</a:t>
            </a:r>
            <a:r>
              <a:rPr lang="en-US" altLang="zh-CN" sz="1800" b="0" i="0" u="none" strike="noStrike" baseline="0" dirty="0">
                <a:latin typeface="TimesNewRomanPSMT"/>
                <a:ea typeface="宋体" panose="02010600030101010101" pitchFamily="2" charset="-122"/>
              </a:rPr>
              <a:t>-2.5</a:t>
            </a:r>
            <a:r>
              <a:rPr lang="zh-CN" altLang="en-US" sz="1800" b="0" i="0" u="none" strike="noStrike" baseline="0" dirty="0">
                <a:latin typeface="宋体" panose="02010600030101010101" pitchFamily="2" charset="-122"/>
                <a:ea typeface="宋体" panose="02010600030101010101" pitchFamily="2" charset="-122"/>
              </a:rPr>
              <a:t>这样的值，也可以接受</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这样的值。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a:t>
            </a:r>
            <a:r>
              <a:rPr lang="zh-CN" altLang="en-US" sz="1800" b="0" i="0" u="none" strike="noStrike" baseline="0" dirty="0">
                <a:latin typeface="宋体" panose="02010600030101010101" pitchFamily="2" charset="-122"/>
                <a:ea typeface="宋体" panose="02010600030101010101" pitchFamily="2" charset="-122"/>
              </a:rPr>
              <a:t>循环中的新语句如下：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a:latin typeface="TimesNewRomanPSMT"/>
              </a:rPr>
              <a:t>if (temperature &lt; FREEZING)</a:t>
            </a:r>
            <a:endParaRPr lang="en-US" altLang="zh-CN" dirty="0">
              <a:latin typeface="TimesNewRomanPSMT"/>
            </a:endParaRPr>
          </a:p>
          <a:p>
            <a:pPr algn="l"/>
            <a:r>
              <a:rPr lang="en-US" altLang="zh-CN" sz="1800" b="0" i="0" u="none" strike="noStrike" baseline="0" dirty="0" err="1">
                <a:latin typeface="TimesNewRomanPSMT"/>
              </a:rPr>
              <a:t>cold_days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ndParaRPr>
          </a:p>
          <a:p>
            <a:pPr algn="l"/>
            <a:r>
              <a:rPr lang="en-US" altLang="zh-CN" sz="1800" b="0" i="0" u="none" strike="noStrike" baseline="0" dirty="0">
                <a:latin typeface="TimesNewRomanPSMT"/>
              </a:rPr>
              <a:t>if </a:t>
            </a:r>
            <a:r>
              <a:rPr lang="zh-CN" altLang="en-US" sz="1800" b="0" i="0" u="none" strike="noStrike" baseline="0" dirty="0">
                <a:latin typeface="宋体" panose="02010600030101010101" pitchFamily="2" charset="-122"/>
                <a:ea typeface="宋体" panose="02010600030101010101" pitchFamily="2" charset="-122"/>
              </a:rPr>
              <a:t>语句指示计算机，如果刚读取的值（</a:t>
            </a:r>
            <a:r>
              <a:rPr lang="en-US" altLang="zh-CN" sz="1800" b="0" i="0" u="none" strike="noStrike" baseline="0" dirty="0" err="1">
                <a:latin typeface="TimesNewRomanPSMT"/>
                <a:ea typeface="宋体" panose="02010600030101010101" pitchFamily="2" charset="-122"/>
              </a:rPr>
              <a:t>remperature</a:t>
            </a:r>
            <a:r>
              <a:rPr lang="zh-CN" altLang="en-US" sz="1800" b="0" i="0" u="none" strike="noStrike" baseline="0" dirty="0">
                <a:latin typeface="宋体" panose="02010600030101010101" pitchFamily="2" charset="-122"/>
                <a:ea typeface="宋体" panose="02010600030101010101" pitchFamily="2" charset="-122"/>
              </a:rPr>
              <a:t>）小于 </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，就把</a:t>
            </a:r>
            <a:r>
              <a:rPr lang="en-US" altLang="zh-CN" sz="1800" b="0" i="0" u="none" strike="noStrike" baseline="0" dirty="0" err="1">
                <a:latin typeface="TimesNewRomanPSMT"/>
              </a:rPr>
              <a:t>cold_days</a:t>
            </a:r>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递增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temperature</a:t>
            </a:r>
            <a:r>
              <a:rPr lang="zh-CN" altLang="en-US" sz="1800" b="0" i="0" u="none" strike="noStrike" baseline="0" dirty="0">
                <a:latin typeface="宋体" panose="02010600030101010101" pitchFamily="2" charset="-122"/>
                <a:ea typeface="宋体" panose="02010600030101010101" pitchFamily="2" charset="-122"/>
              </a:rPr>
              <a:t>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小于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，就跳过</a:t>
            </a:r>
            <a:r>
              <a:rPr lang="en-US" altLang="zh-CN" sz="1800" b="0" i="0" u="none" strike="noStrike" baseline="0" dirty="0" err="1">
                <a:latin typeface="TimesNewRomanPSMT"/>
                <a:ea typeface="宋体" panose="02010600030101010101" pitchFamily="2" charset="-122"/>
              </a:rPr>
              <a:t>cold_days</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循环继续读取下一个温度值。</a:t>
            </a:r>
            <a:endParaRPr lang="en-US" altLang="zh-CN" b="1" dirty="0">
              <a:latin typeface="TimesNewRomanPSMT"/>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接着，该程序又使用了两次</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语句控制程序的输出。如果有数据，就打印结果；如果没有数据，就打印</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一条消息（稍后将介绍一种更好的方法来处理这种情况）。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endParaRPr lang="en-US" altLang="zh-CN" b="1" dirty="0">
              <a:latin typeface="TimesNewRomanPSMT"/>
            </a:endParaRPr>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为避免整数除法，该程序示例把计算后的百分比强制转换为 </a:t>
            </a:r>
            <a:r>
              <a:rPr lang="en-US" altLang="zh-CN" sz="1800" b="0" i="0" u="none" strike="noStrike" baseline="0" dirty="0">
                <a:latin typeface="TimesNewRomanPSMT"/>
                <a:ea typeface="宋体" panose="02010600030101010101" pitchFamily="2" charset="-122"/>
              </a:rPr>
              <a:t>float</a:t>
            </a:r>
            <a:r>
              <a:rPr lang="zh-CN" altLang="en-US" sz="1800" b="0" i="0" u="none" strike="noStrike" baseline="0" dirty="0">
                <a:latin typeface="宋体" panose="02010600030101010101" pitchFamily="2" charset="-122"/>
                <a:ea typeface="宋体" panose="02010600030101010101" pitchFamily="2" charset="-122"/>
              </a:rPr>
              <a:t>类型。其实，也不必使用强制类型转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换，因为在表达式</a:t>
            </a:r>
            <a:r>
              <a:rPr lang="en-US" altLang="zh-CN" sz="1800" b="0" i="0" u="none" strike="noStrike" baseline="0" dirty="0">
                <a:latin typeface="TimesNewRomanPSMT"/>
                <a:ea typeface="宋体" panose="02010600030101010101" pitchFamily="2" charset="-122"/>
              </a:rPr>
              <a:t>100.0 * </a:t>
            </a:r>
            <a:r>
              <a:rPr lang="en-US" altLang="zh-CN" sz="1800" b="0" i="0" u="none" strike="noStrike" baseline="0" dirty="0" err="1">
                <a:latin typeface="TimesNewRomanPSMT"/>
                <a:ea typeface="宋体" panose="02010600030101010101" pitchFamily="2" charset="-122"/>
              </a:rPr>
              <a:t>cold_days</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all_days</a:t>
            </a:r>
            <a:r>
              <a:rPr lang="zh-CN" altLang="en-US" sz="1800" b="0" i="0" u="none" strike="noStrike" baseline="0" dirty="0">
                <a:latin typeface="宋体" panose="02010600030101010101" pitchFamily="2" charset="-122"/>
                <a:ea typeface="宋体" panose="02010600030101010101" pitchFamily="2" charset="-122"/>
              </a:rPr>
              <a:t>中，将首先对表达式</a:t>
            </a:r>
            <a:r>
              <a:rPr lang="en-US" altLang="zh-CN" sz="1800" b="0" i="0" u="none" strike="noStrike" baseline="0" dirty="0">
                <a:latin typeface="TimesNewRomanPSMT"/>
                <a:ea typeface="宋体" panose="02010600030101010101" pitchFamily="2" charset="-122"/>
              </a:rPr>
              <a:t>100.0 * </a:t>
            </a:r>
            <a:r>
              <a:rPr lang="en-US" altLang="zh-CN" sz="1800" b="0" i="0" u="none" strike="noStrike" baseline="0" dirty="0" err="1">
                <a:latin typeface="TimesNewRomanPSMT"/>
                <a:ea typeface="宋体" panose="02010600030101010101" pitchFamily="2" charset="-122"/>
              </a:rPr>
              <a:t>cold_days</a:t>
            </a:r>
            <a:r>
              <a:rPr lang="zh-CN" altLang="en-US" sz="1800" b="0" i="0" u="none" strike="noStrike" baseline="0" dirty="0">
                <a:latin typeface="宋体" panose="02010600030101010101" pitchFamily="2" charset="-122"/>
                <a:ea typeface="宋体" panose="02010600030101010101" pitchFamily="2" charset="-122"/>
              </a:rPr>
              <a:t>求值，由于</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的自动转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换类型规则，乘积会被强制转换成浮点数。但是，使用强制类型转换可以明确表达转换类型的意图，保</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护程序免受不同版本编译器的影响。</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语句被称为分支语句</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branching statement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或选择语句</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selection statement</a:t>
            </a:r>
            <a:r>
              <a:rPr lang="zh-CN" altLang="en-US" sz="1800" b="0" i="0" u="none" strike="noStrike" baseline="0" dirty="0">
                <a:latin typeface="宋体" panose="02010600030101010101" pitchFamily="2" charset="-122"/>
                <a:ea typeface="宋体" panose="02010600030101010101" pitchFamily="2" charset="-122"/>
              </a:rPr>
              <a:t>），因为它相当于一个交叉点，程序要在两条分支中选择一条执行。</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语句的通用形式如下：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 expression )</a:t>
            </a:r>
            <a:endParaRPr lang="en-US" altLang="zh-CN" sz="1800" b="0" i="0" u="none" strike="noStrike" baseline="0" dirty="0">
              <a:latin typeface="TimesNewRomanPSMT"/>
            </a:endParaRPr>
          </a:p>
          <a:p>
            <a:pPr algn="l"/>
            <a:r>
              <a:rPr lang="en-US" altLang="zh-CN" sz="1800" b="0" i="0" u="none" strike="noStrike" baseline="0" dirty="0">
                <a:latin typeface="TimesNewRomanPSMT"/>
              </a:rPr>
              <a:t>statement</a:t>
            </a:r>
            <a:endParaRPr lang="en-US" altLang="zh-CN" b="1" dirty="0">
              <a:latin typeface="TimesNewRomanPSMT"/>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如果对</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求值为真（非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），则执行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；否则，跳过</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。与</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循环一样，</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可以是一条简单语句或复合语句。</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语句的结构和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语句很相似，它们的主要区别是：如果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满足条件可执行的话，</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语句只能测试和执行一次</a:t>
            </a:r>
            <a:r>
              <a:rPr lang="zh-CN" altLang="en-US" sz="1800" b="0" i="0" u="none" strike="noStrike" baseline="0" dirty="0">
                <a:latin typeface="宋体" panose="02010600030101010101" pitchFamily="2" charset="-122"/>
                <a:ea typeface="宋体" panose="02010600030101010101" pitchFamily="2" charset="-122"/>
              </a:rPr>
              <a:t>，而</a:t>
            </a:r>
            <a:r>
              <a:rPr lang="en-US" altLang="zh-CN" sz="1800" b="0" i="0" u="none" strike="noStrike" baseline="0" dirty="0">
                <a:latin typeface="TimesNewRomanPSMT"/>
                <a:ea typeface="宋体" panose="02010600030101010101" pitchFamily="2" charset="-122"/>
              </a:rPr>
              <a:t>while</a:t>
            </a:r>
            <a:r>
              <a:rPr lang="zh-CN" altLang="en-US" sz="1800" b="0" i="0" u="none" strike="noStrike" baseline="0" dirty="0">
                <a:latin typeface="宋体" panose="02010600030101010101" pitchFamily="2" charset="-122"/>
                <a:ea typeface="宋体" panose="02010600030101010101" pitchFamily="2" charset="-122"/>
              </a:rPr>
              <a:t>语句可以测试和执行多次。</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通常，</a:t>
            </a:r>
            <a:r>
              <a:rPr lang="en-US" altLang="zh-CN" sz="1800" b="0" i="0" u="none" strike="noStrike" baseline="0" dirty="0">
                <a:latin typeface="TimesNewRomanPSMT"/>
                <a:ea typeface="宋体" panose="02010600030101010101" pitchFamily="2" charset="-122"/>
              </a:rPr>
              <a:t>expression </a:t>
            </a:r>
            <a:r>
              <a:rPr lang="zh-CN" altLang="en-US" sz="1800" b="0" i="0" u="none" strike="noStrike" baseline="0" dirty="0">
                <a:latin typeface="宋体" panose="02010600030101010101" pitchFamily="2" charset="-122"/>
                <a:ea typeface="宋体" panose="02010600030101010101" pitchFamily="2" charset="-122"/>
              </a:rPr>
              <a:t>是关系表达式，即比较两个量的大小（如，表达式 </a:t>
            </a:r>
            <a:r>
              <a:rPr lang="en-US" altLang="zh-CN" sz="1800" b="0" i="0" u="none" strike="noStrike" baseline="0" dirty="0">
                <a:latin typeface="TimesNewRomanPSMT"/>
                <a:ea typeface="宋体" panose="02010600030101010101" pitchFamily="2" charset="-122"/>
              </a:rPr>
              <a:t>x &gt;y </a:t>
            </a:r>
            <a:r>
              <a:rPr lang="zh-CN" altLang="en-US" sz="1800" b="0" i="0" u="none" strike="noStrike" baseline="0" dirty="0">
                <a:latin typeface="宋体" panose="02010600030101010101" pitchFamily="2" charset="-122"/>
                <a:ea typeface="宋体" panose="02010600030101010101" pitchFamily="2" charset="-122"/>
              </a:rPr>
              <a:t>或 </a:t>
            </a:r>
            <a:r>
              <a:rPr lang="en-US" altLang="zh-CN" sz="1800" b="0" i="0" u="none" strike="noStrike" baseline="0" dirty="0">
                <a:latin typeface="TimesNewRomanPSMT"/>
                <a:ea typeface="宋体" panose="02010600030101010101" pitchFamily="2" charset="-122"/>
              </a:rPr>
              <a:t>c == 6</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为真（即</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y</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c == 6</a:t>
            </a:r>
            <a:r>
              <a:rPr lang="zh-CN" altLang="en-US" sz="1800" b="0" i="0" u="none" strike="noStrike" baseline="0" dirty="0">
                <a:latin typeface="宋体" panose="02010600030101010101" pitchFamily="2" charset="-122"/>
                <a:ea typeface="宋体" panose="02010600030101010101" pitchFamily="2" charset="-122"/>
              </a:rPr>
              <a:t>），则执行</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。否则，忽略</a:t>
            </a:r>
            <a:r>
              <a:rPr lang="en-US" altLang="zh-CN" sz="1800" b="0" i="0" u="none" strike="noStrike" baseline="0" dirty="0">
                <a:latin typeface="TimesNewRomanPSMT"/>
                <a:ea typeface="宋体" panose="02010600030101010101" pitchFamily="2" charset="-122"/>
              </a:rPr>
              <a:t>statement</a:t>
            </a:r>
            <a:r>
              <a:rPr lang="zh-CN" altLang="en-US" sz="1800" b="0" i="0" u="none" strike="noStrike" baseline="0" dirty="0">
                <a:latin typeface="宋体" panose="02010600030101010101" pitchFamily="2" charset="-122"/>
                <a:ea typeface="宋体" panose="02010600030101010101" pitchFamily="2" charset="-122"/>
              </a:rPr>
              <a:t>。概括地说，可以使用任意表达</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式，表达式的值为</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则为假。</a:t>
            </a:r>
            <a:endParaRPr lang="en-US" altLang="zh-CN" b="1" dirty="0">
              <a:latin typeface="TimesNewRomanPS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3.</a:t>
            </a:r>
            <a:r>
              <a:rPr lang="zh-CN" altLang="en-US" dirty="0"/>
              <a:t>读者的系统</a:t>
            </a:r>
            <a:endParaRPr lang="en-US" altLang="zh-CN" dirty="0"/>
          </a:p>
          <a:p>
            <a:endParaRPr lang="en-US" altLang="zh-CN" dirty="0"/>
          </a:p>
          <a:p>
            <a:r>
              <a:rPr lang="zh-CN" altLang="en-US" dirty="0"/>
              <a:t>你需要一个</a:t>
            </a:r>
            <a:r>
              <a:rPr lang="en-US" altLang="zh-CN" dirty="0"/>
              <a:t>C</a:t>
            </a:r>
            <a:r>
              <a:rPr lang="zh-CN" altLang="en-US" dirty="0"/>
              <a:t>编译器或访问一个</a:t>
            </a:r>
            <a:r>
              <a:rPr lang="en-US" altLang="zh-CN" dirty="0"/>
              <a:t>C</a:t>
            </a:r>
            <a:r>
              <a:rPr lang="zh-CN" altLang="en-US" dirty="0"/>
              <a:t>编译器。</a:t>
            </a:r>
            <a:r>
              <a:rPr lang="en-US" altLang="zh-CN" dirty="0"/>
              <a:t>C</a:t>
            </a:r>
            <a:r>
              <a:rPr lang="zh-CN" altLang="en-US" dirty="0"/>
              <a:t>程序可以在多种计算机系统中运行，因此你的选择面很广。</a:t>
            </a:r>
            <a:endParaRPr lang="en-US" altLang="zh-CN" dirty="0"/>
          </a:p>
          <a:p>
            <a:r>
              <a:rPr lang="zh-CN" altLang="en-US" dirty="0"/>
              <a:t>确保你使用的</a:t>
            </a:r>
            <a:r>
              <a:rPr lang="en-US" altLang="zh-CN" dirty="0"/>
              <a:t>C</a:t>
            </a:r>
            <a:r>
              <a:rPr lang="zh-CN" altLang="en-US" dirty="0"/>
              <a:t>编译器与当前使用的计算机系统匹配。本书中，除了某些示例要求编译器支持</a:t>
            </a:r>
            <a:r>
              <a:rPr lang="en-US" altLang="zh-CN" dirty="0"/>
              <a:t>C99</a:t>
            </a:r>
            <a:r>
              <a:rPr lang="zh-CN" altLang="en-US" dirty="0"/>
              <a:t>或</a:t>
            </a:r>
            <a:r>
              <a:rPr lang="en-US" altLang="zh-CN" dirty="0"/>
              <a:t>C11</a:t>
            </a:r>
            <a:endParaRPr lang="en-US" altLang="zh-CN" dirty="0"/>
          </a:p>
          <a:p>
            <a:r>
              <a:rPr lang="zh-CN" altLang="en-US" dirty="0"/>
              <a:t>标准，其余大部分示例都可在</a:t>
            </a:r>
            <a:r>
              <a:rPr lang="en-US" altLang="zh-CN" dirty="0"/>
              <a:t>C90</a:t>
            </a:r>
            <a:r>
              <a:rPr lang="zh-CN" altLang="en-US" dirty="0"/>
              <a:t>编译器中运行。如果你使用的编译器是早于</a:t>
            </a:r>
            <a:r>
              <a:rPr lang="en-US" altLang="zh-CN" dirty="0"/>
              <a:t>ANSI/ISO</a:t>
            </a:r>
            <a:r>
              <a:rPr lang="zh-CN" altLang="en-US" dirty="0"/>
              <a:t>的老式编译器，</a:t>
            </a:r>
            <a:endParaRPr lang="en-US" altLang="zh-CN" dirty="0"/>
          </a:p>
          <a:p>
            <a:r>
              <a:rPr lang="zh-CN" altLang="en-US" dirty="0"/>
              <a:t>在编译时肯定要经常调整，很不方便。与其如此，不如换个新的编译器。</a:t>
            </a:r>
            <a:endParaRPr lang="en-US" altLang="zh-CN" dirty="0"/>
          </a:p>
          <a:p>
            <a:endParaRPr lang="en-US" altLang="zh-CN" dirty="0"/>
          </a:p>
          <a:p>
            <a:r>
              <a:rPr lang="zh-CN" altLang="en-US" dirty="0"/>
              <a:t>大部分编译器供应商都为学生和教学人员提供特惠版本，详情请查看供应商的网站。</a:t>
            </a:r>
            <a:endParaRPr lang="en-US" altLang="zh-CN" dirty="0"/>
          </a:p>
        </p:txBody>
      </p:sp>
      <p:sp>
        <p:nvSpPr>
          <p:cNvPr id="2" name="标题 1"/>
          <p:cNvSpPr>
            <a:spLocks noGrp="1"/>
          </p:cNvSpPr>
          <p:nvPr>
            <p:ph type="title"/>
          </p:nvPr>
        </p:nvSpPr>
        <p:spPr/>
        <p:txBody>
          <a:bodyPr/>
          <a:lstStyle/>
          <a:p>
            <a:r>
              <a:rPr lang="en-US" altLang="zh-CN" dirty="0"/>
              <a:t>1.10.2 </a:t>
            </a:r>
            <a:r>
              <a:rPr lang="zh-CN" altLang="en-US" dirty="0"/>
              <a:t>程序输出</a:t>
            </a:r>
            <a:endParaRPr lang="zh-CN" altLang="en-US" dirty="0"/>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7.1 if</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statement</a:t>
            </a:r>
            <a:r>
              <a:rPr lang="zh-CN" altLang="en-US" sz="1800" b="0" i="0" u="none" strike="noStrike" baseline="0" dirty="0">
                <a:latin typeface="宋体" panose="02010600030101010101" pitchFamily="2" charset="-122"/>
                <a:ea typeface="宋体" panose="02010600030101010101" pitchFamily="2" charset="-122"/>
              </a:rPr>
              <a:t>部分可以是一条简单语句，如本例所示，或者是一条用花括号括起来的复合语句（或块）：</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(score &gt; big)</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("Jackpot!\n");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简单语句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(joe &gt; </a:t>
            </a:r>
            <a:r>
              <a:rPr lang="en-US" altLang="zh-CN" sz="1800" b="0" i="0" u="none" strike="noStrike" baseline="0" dirty="0" err="1">
                <a:latin typeface="TimesNewRomanPSMT"/>
              </a:rPr>
              <a:t>ron</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复合语句</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joecash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 lose, Ron.\n");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注意，即使</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语句由复合语句构成，整个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语句仍被视为一条语句。</a:t>
            </a:r>
            <a:endParaRPr lang="en-US" altLang="zh-CN" b="1" dirty="0">
              <a:latin typeface="TimesNewRomanPSMT"/>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简单形式的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语句可以让程序选择执行一条语句，或者跳过这条语句。</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还提供了</a:t>
            </a:r>
            <a:r>
              <a:rPr lang="en-US" altLang="zh-CN" sz="1800" b="0" i="0" u="none" strike="noStrike" baseline="0" dirty="0">
                <a:solidFill>
                  <a:srgbClr val="FF0000"/>
                </a:solidFill>
                <a:latin typeface="TimesNewRomanPSMT"/>
                <a:ea typeface="宋体" panose="02010600030101010101" pitchFamily="2" charset="-122"/>
              </a:rPr>
              <a:t>if else</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形式</a:t>
            </a:r>
            <a:r>
              <a:rPr lang="zh-CN" altLang="en-US" sz="1800" b="0" i="0" u="none" strike="noStrike" baseline="0" dirty="0">
                <a:latin typeface="宋体" panose="02010600030101010101" pitchFamily="2" charset="-122"/>
                <a:ea typeface="宋体" panose="02010600030101010101" pitchFamily="2" charset="-122"/>
              </a:rPr>
              <a:t>，可以在两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条语句之间作选择。我们用</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形式修正程序清单</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中的程序段。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all_days</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days total: %.1f%% were below freezing.\n",</a:t>
            </a:r>
            <a:r>
              <a:rPr lang="en-US" altLang="zh-CN" sz="1800" b="0" i="0" u="none" strike="noStrike" baseline="0" dirty="0" err="1">
                <a:latin typeface="TimesNewRomanPSMT"/>
              </a:rPr>
              <a:t>all_days</a:t>
            </a:r>
            <a:r>
              <a:rPr lang="en-US" altLang="zh-CN" sz="1800" b="0" i="0" u="none" strike="noStrike" baseline="0" dirty="0">
                <a:latin typeface="TimesNewRomanPSMT"/>
              </a:rPr>
              <a:t>, 100.0 * (float) </a:t>
            </a:r>
            <a:r>
              <a:rPr lang="en-US" altLang="zh-CN" sz="1800" b="0" i="0" u="none" strike="noStrike" baseline="0" dirty="0" err="1">
                <a:latin typeface="TimesNewRomanPSMT"/>
              </a:rPr>
              <a:t>cold_days</a:t>
            </a:r>
            <a:r>
              <a:rPr lang="en-US" altLang="zh-CN" sz="1800" b="0" i="0" u="none" strike="noStrike" baseline="0" dirty="0">
                <a:latin typeface="TimesNewRomanPSMT"/>
              </a:rPr>
              <a:t> / </a:t>
            </a:r>
            <a:r>
              <a:rPr lang="en-US" altLang="zh-CN" sz="1800" b="0" i="0" u="none" strike="noStrike" baseline="0" dirty="0" err="1">
                <a:latin typeface="TimesNewRomanPSMT"/>
              </a:rPr>
              <a:t>all_days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all_days</a:t>
            </a:r>
            <a:r>
              <a:rPr lang="en-US" altLang="zh-CN" sz="1800" b="0" i="0" u="none" strike="noStrike" baseline="0" dirty="0">
                <a:latin typeface="TimesNewRomanPSMT"/>
              </a:rPr>
              <a:t> == 0)</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printf("No data entered!\n");</a:t>
            </a:r>
            <a:endParaRPr lang="en-US" altLang="zh-CN" sz="1800" b="1" i="0" u="none" strike="noStrike" baseline="0" dirty="0">
              <a:latin typeface="TimesNewRomanPSMT"/>
            </a:endParaRPr>
          </a:p>
          <a:p>
            <a:pPr algn="l"/>
            <a:endParaRPr lang="en-US" altLang="zh-CN" b="1" dirty="0">
              <a:latin typeface="TimesNewRomanPSMT"/>
              <a:ea typeface="宋体" panose="02010600030101010101" pitchFamily="2" charset="-122"/>
            </a:endParaRPr>
          </a:p>
          <a:p>
            <a:pPr algn="l"/>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如果程序发现</a:t>
            </a:r>
            <a:r>
              <a:rPr lang="en-US" altLang="zh-CN" sz="1800" b="0" i="0" u="none" strike="noStrike" baseline="0" dirty="0" err="1">
                <a:latin typeface="TimesNewRomanPSMT"/>
                <a:ea typeface="宋体" panose="02010600030101010101" pitchFamily="2" charset="-122"/>
              </a:rPr>
              <a:t>all_days</a:t>
            </a:r>
            <a:r>
              <a:rPr lang="zh-CN" altLang="en-US" sz="1800" b="0" i="0" u="none" strike="noStrike" baseline="0" dirty="0">
                <a:latin typeface="宋体" panose="02010600030101010101" pitchFamily="2" charset="-122"/>
                <a:ea typeface="宋体" panose="02010600030101010101" pitchFamily="2" charset="-122"/>
              </a:rPr>
              <a:t>不等于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，那么它应该知道另一种情况一定是</a:t>
            </a:r>
            <a:r>
              <a:rPr lang="en-US" altLang="zh-CN" sz="1800" b="0" i="0" u="none" strike="noStrike" baseline="0" dirty="0" err="1">
                <a:latin typeface="TimesNewRomanPSMT"/>
                <a:ea typeface="宋体" panose="02010600030101010101" pitchFamily="2" charset="-122"/>
              </a:rPr>
              <a:t>all_days</a:t>
            </a:r>
            <a:r>
              <a:rPr lang="zh-CN" altLang="en-US" sz="1800" b="0" i="0" u="none" strike="noStrike" baseline="0" dirty="0">
                <a:latin typeface="宋体" panose="02010600030101010101" pitchFamily="2" charset="-122"/>
                <a:ea typeface="宋体" panose="02010600030101010101" pitchFamily="2" charset="-122"/>
              </a:rPr>
              <a:t>等于</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用</a:t>
            </a:r>
            <a:r>
              <a:rPr lang="en-US" altLang="zh-CN" sz="1800" b="0" i="0" u="none" strike="noStrike" baseline="0" dirty="0">
                <a:solidFill>
                  <a:srgbClr val="FF0000"/>
                </a:solidFill>
                <a:latin typeface="TimesNewRomanPSMT"/>
                <a:ea typeface="宋体" panose="02010600030101010101" pitchFamily="2" charset="-122"/>
              </a:rPr>
              <a:t>if else</a:t>
            </a:r>
            <a:r>
              <a:rPr lang="zh-CN" altLang="en-US" sz="1800" b="0" i="0" u="none" strike="noStrike" baseline="0" dirty="0">
                <a:solidFill>
                  <a:srgbClr val="FF0000"/>
                </a:solidFill>
                <a:latin typeface="宋体" panose="02010600030101010101" pitchFamily="2" charset="-122"/>
                <a:ea typeface="宋体" panose="02010600030101010101" pitchFamily="2" charset="-122"/>
              </a:rPr>
              <a:t>形式只需测试</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一次</a:t>
            </a:r>
            <a:r>
              <a:rPr lang="zh-CN" altLang="en-US" sz="1800" b="0" i="0" u="none" strike="noStrike" baseline="0" dirty="0">
                <a:latin typeface="宋体" panose="02010600030101010101" pitchFamily="2" charset="-122"/>
                <a:ea typeface="宋体" panose="02010600030101010101" pitchFamily="2" charset="-122"/>
              </a:rPr>
              <a:t>。重写上面的程序段如下：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a:t>
            </a:r>
            <a:r>
              <a:rPr lang="en-US" altLang="zh-CN" sz="1800" b="0" i="0" u="none" strike="noStrike" baseline="0" dirty="0" err="1">
                <a:latin typeface="TimesNewRomanPSMT"/>
              </a:rPr>
              <a:t>all_days</a:t>
            </a:r>
            <a:r>
              <a:rPr lang="en-US" altLang="zh-CN" sz="1800" b="0" i="0" u="none" strike="noStrike" baseline="0" dirty="0">
                <a:latin typeface="TimesNewRomanPSMT"/>
              </a:rPr>
              <a:t>!=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days total: %.1f%% were below freezing.\n",</a:t>
            </a:r>
            <a:r>
              <a:rPr lang="en-US" altLang="zh-CN" sz="1800" b="0" i="0" u="none" strike="noStrike" baseline="0" dirty="0" err="1">
                <a:latin typeface="TimesNewRomanPSMT"/>
              </a:rPr>
              <a:t>all_days</a:t>
            </a:r>
            <a:r>
              <a:rPr lang="en-US" altLang="zh-CN" sz="1800" b="0" i="0" u="none" strike="noStrike" baseline="0" dirty="0">
                <a:latin typeface="TimesNewRomanPSMT"/>
              </a:rPr>
              <a:t>, 100.0 * (float) </a:t>
            </a:r>
            <a:r>
              <a:rPr lang="en-US" altLang="zh-CN" sz="1800" b="0" i="0" u="none" strike="noStrike" baseline="0" dirty="0" err="1">
                <a:latin typeface="TimesNewRomanPSMT"/>
              </a:rPr>
              <a:t>cold_days</a:t>
            </a:r>
            <a:r>
              <a:rPr lang="en-US" altLang="zh-CN" sz="1800" b="0" i="0" u="none" strike="noStrike" baseline="0" dirty="0">
                <a:latin typeface="TimesNewRomanPSMT"/>
              </a:rPr>
              <a:t> / </a:t>
            </a:r>
            <a:r>
              <a:rPr lang="en-US" altLang="zh-CN" sz="1800" b="0" i="0" u="none" strike="noStrike" baseline="0" dirty="0" err="1">
                <a:latin typeface="TimesNewRomanPSMT"/>
              </a:rPr>
              <a:t>all_days</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pt-BR" sz="1800" b="0" i="0" u="none" strike="noStrike" baseline="0" dirty="0">
                <a:latin typeface="TimesNewRomanPSMT"/>
              </a:rPr>
              <a:t>	</a:t>
            </a:r>
            <a:r>
              <a:rPr lang="pt-BR" altLang="zh-CN" sz="1800" b="0" i="0" u="none" strike="noStrike" baseline="0" dirty="0">
                <a:latin typeface="TimesNewRomanPSMT"/>
              </a:rPr>
              <a:t>printf("No data entered!\n");</a:t>
            </a:r>
            <a:endParaRPr lang="en-US" altLang="zh-CN" b="1" dirty="0">
              <a:latin typeface="宋体" panose="02010600030101010101" pitchFamily="2" charset="-122"/>
              <a:ea typeface="宋体" panose="02010600030101010101" pitchFamily="2" charset="-122"/>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语句的测试表达式为真，就打印温度数据；如果为假，就打印警告消息。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注意，</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语句的通用形式是：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if ( expression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statement1</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	statement2</a:t>
            </a:r>
            <a:endParaRPr lang="en-US" altLang="zh-CN" sz="1800" b="1" i="0" u="none" strike="noStrike" baseline="0"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为真（非</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），则执行</a:t>
            </a:r>
            <a:r>
              <a:rPr lang="en-US" altLang="zh-CN" sz="1800" b="0" i="0" u="none" strike="noStrike" baseline="0" dirty="0">
                <a:latin typeface="TimesNewRomanPSMT"/>
                <a:ea typeface="宋体" panose="02010600030101010101" pitchFamily="2" charset="-122"/>
              </a:rPr>
              <a:t>statement1</a:t>
            </a:r>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expression</a:t>
            </a:r>
            <a:r>
              <a:rPr lang="zh-CN" altLang="en-US" sz="1800" b="0" i="0" u="none" strike="noStrike" baseline="0" dirty="0">
                <a:latin typeface="宋体" panose="02010600030101010101" pitchFamily="2" charset="-122"/>
                <a:ea typeface="宋体" panose="02010600030101010101" pitchFamily="2" charset="-122"/>
              </a:rPr>
              <a:t>为假或</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，则执行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后面的</a:t>
            </a:r>
            <a:r>
              <a:rPr lang="en-US" altLang="zh-CN" sz="1800" b="0" i="0" u="none" strike="noStrike" baseline="0" dirty="0">
                <a:latin typeface="TimesNewRomanPSMT"/>
                <a:ea typeface="宋体" panose="02010600030101010101" pitchFamily="2" charset="-122"/>
              </a:rPr>
              <a:t>statement2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statement1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statement2</a:t>
            </a:r>
            <a:r>
              <a:rPr lang="zh-CN" altLang="en-US" sz="1800" b="0" i="0" u="none" strike="noStrike" baseline="0" dirty="0">
                <a:latin typeface="宋体" panose="02010600030101010101" pitchFamily="2" charset="-122"/>
                <a:ea typeface="宋体" panose="02010600030101010101" pitchFamily="2" charset="-122"/>
              </a:rPr>
              <a:t>可以是一条简单语句或复合语句。</a:t>
            </a:r>
            <a:r>
              <a:rPr lang="en-US" altLang="zh-CN" sz="1800" b="0" i="0" u="none" strike="noStrike" baseline="0" dirty="0">
                <a:solidFill>
                  <a:srgbClr val="FF0000"/>
                </a:solidFill>
                <a:latin typeface="TimesNewRomanPSMT"/>
                <a:ea typeface="宋体" panose="02010600030101010101" pitchFamily="2" charset="-122"/>
              </a:rPr>
              <a:t>C</a:t>
            </a:r>
            <a:r>
              <a:rPr lang="zh-CN" altLang="en-US" sz="1800" b="0" i="0" u="none" strike="noStrike" baseline="0" dirty="0">
                <a:solidFill>
                  <a:srgbClr val="FF0000"/>
                </a:solidFill>
                <a:latin typeface="宋体" panose="02010600030101010101" pitchFamily="2" charset="-122"/>
                <a:ea typeface="宋体" panose="02010600030101010101" pitchFamily="2" charset="-122"/>
              </a:rPr>
              <a:t>并不要求一定要缩进，但这是标准风格</a:t>
            </a:r>
            <a:r>
              <a:rPr lang="zh-CN" altLang="en-US" sz="1800" b="0" i="0" u="none" strike="noStrike" baseline="0" dirty="0">
                <a:latin typeface="宋体" panose="02010600030101010101" pitchFamily="2" charset="-122"/>
                <a:ea typeface="宋体" panose="02010600030101010101" pitchFamily="2" charset="-122"/>
              </a:rPr>
              <a:t>。缩</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进让根据测试条件的求值结果来判断执行哪部分语句一目了然。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如果要在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之间执行多条语句，必须用花括号把这些语句括起来成为一个块。下面的代码结构违反</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语法，因为在</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之间只允许有一条语句（简单语句或复合语句）：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(x &gt;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("Incrementing x:\n");</a:t>
            </a:r>
            <a:endParaRPr lang="en-US" altLang="zh-CN" sz="1800" b="0" i="0" u="none" strike="noStrike" baseline="0" dirty="0">
              <a:latin typeface="TimesNewRomanPSMT"/>
            </a:endParaRPr>
          </a:p>
          <a:p>
            <a:pPr algn="l"/>
            <a:r>
              <a:rPr lang="en-US" altLang="zh-CN" sz="1800" b="0" i="0" u="none" strike="noStrike" baseline="0" dirty="0">
                <a:latin typeface="TimesNewRomanPSMT"/>
              </a:rPr>
              <a:t>x++;</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将产生一个错误</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("x &lt;= 0 \n");</a:t>
            </a:r>
            <a:endParaRPr lang="en-US" altLang="zh-CN" dirty="0">
              <a:latin typeface="TimesNewRomanPSMT"/>
              <a:ea typeface="宋体" panose="02010600030101010101" pitchFamily="2" charset="-122"/>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编译器把</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语句视为</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语句的一部分，而把</a:t>
            </a:r>
            <a:r>
              <a:rPr lang="en-US" altLang="zh-CN" sz="1800" b="0" i="0" u="none" strike="noStrike" baseline="0" dirty="0">
                <a:latin typeface="TimesNewRomanPSMT"/>
                <a:ea typeface="宋体" panose="02010600030101010101" pitchFamily="2" charset="-122"/>
              </a:rPr>
              <a:t>x++;</a:t>
            </a:r>
            <a:r>
              <a:rPr lang="zh-CN" altLang="en-US" sz="1800" b="0" i="0" u="none" strike="noStrike" baseline="0" dirty="0">
                <a:latin typeface="宋体" panose="02010600030101010101" pitchFamily="2" charset="-122"/>
                <a:ea typeface="宋体" panose="02010600030101010101" pitchFamily="2" charset="-122"/>
              </a:rPr>
              <a:t>看作一条单独的语句，它不是</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语句的一部分。然后，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编译器发现</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并没有所属的</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，这是错误的。上面的代码应该这样写：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(x &gt;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("Incrementing x:\n");</a:t>
            </a:r>
            <a:endParaRPr lang="en-US" altLang="zh-CN" sz="1800" b="0" i="0" u="none" strike="noStrike" baseline="0" dirty="0">
              <a:latin typeface="TimesNewRomanPSMT"/>
            </a:endParaRPr>
          </a:p>
          <a:p>
            <a:pPr algn="l"/>
            <a:r>
              <a:rPr lang="en-US" altLang="zh-CN" sz="1800" b="0" i="0" u="none" strike="noStrike" baseline="0" dirty="0">
                <a:latin typeface="TimesNewRomanPSMT"/>
              </a:rPr>
              <a:t>	x++;</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("x &lt;= 0 \n");</a:t>
            </a:r>
            <a:endParaRPr lang="en-US" altLang="zh-CN" dirty="0">
              <a:latin typeface="TimesNewRomanPSMT"/>
              <a:ea typeface="宋体" panose="02010600030101010101" pitchFamily="2" charset="-122"/>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 if else</a:t>
            </a:r>
            <a:r>
              <a:rPr lang="zh-CN" altLang="en-US" dirty="0"/>
              <a:t>语句</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a:latin typeface="TimesNewRomanPSMT"/>
              </a:rPr>
              <a:t>if</a:t>
            </a:r>
            <a:r>
              <a:rPr lang="zh-CN" altLang="en-US" sz="1800" b="0" i="0" u="none" strike="noStrike" baseline="0" dirty="0">
                <a:latin typeface="宋体" panose="02010600030101010101" pitchFamily="2" charset="-122"/>
                <a:ea typeface="宋体" panose="02010600030101010101" pitchFamily="2" charset="-122"/>
              </a:rPr>
              <a:t>语句用于选择是否执行一个行为，而</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语句用于在两个行为之间选择。图</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比较了这两种语句。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203888" y="2210692"/>
            <a:ext cx="3784223" cy="4225298"/>
          </a:xfrm>
          <a:prstGeom prst="rect">
            <a:avLst/>
          </a:prstGeom>
        </p:spPr>
      </p:pic>
      <p:pic>
        <p:nvPicPr>
          <p:cNvPr id="7" name="图片 6"/>
          <p:cNvPicPr>
            <a:picLocks noChangeAspect="1"/>
          </p:cNvPicPr>
          <p:nvPr/>
        </p:nvPicPr>
        <p:blipFill>
          <a:blip r:embed="rId2"/>
          <a:stretch>
            <a:fillRect/>
          </a:stretch>
        </p:blipFill>
        <p:spPr>
          <a:xfrm>
            <a:off x="5234094" y="6435990"/>
            <a:ext cx="1723810" cy="209524"/>
          </a:xfrm>
          <a:prstGeom prst="rect">
            <a:avLst/>
          </a:prstGeom>
        </p:spPr>
      </p:pic>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到目前为止，学过的大多数程序示例都要求输入数值。接下来，我们看看输入字符的示例。相信读者已</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经熟悉了如何用 </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根据</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转换说明读写字符，我们马上要讲解的示例中要用到一对</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输入</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输出函数：</a:t>
            </a:r>
            <a:r>
              <a:rPr lang="en-US" altLang="zh-CN" sz="1800" b="0" i="0" u="none" strike="noStrike" baseline="0" dirty="0" err="1">
                <a:solidFill>
                  <a:srgbClr val="FF0000"/>
                </a:solidFill>
                <a:latin typeface="TimesNewRomanPSMT"/>
                <a:ea typeface="宋体" panose="02010600030101010101" pitchFamily="2" charset="-122"/>
              </a:rPr>
              <a:t>getchar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err="1">
                <a:solidFill>
                  <a:srgbClr val="FF0000"/>
                </a:solidFill>
                <a:latin typeface="TimesNewRomanPSMT"/>
                <a:ea typeface="宋体" panose="02010600030101010101" pitchFamily="2" charset="-122"/>
              </a:rPr>
              <a:t>putchar</a:t>
            </a:r>
            <a:r>
              <a:rPr lang="en-US" altLang="zh-CN" sz="1800" b="0" i="0" u="none" strike="noStrike" baseline="0" dirty="0">
                <a:solidFill>
                  <a:srgbClr val="FF0000"/>
                </a:solidFill>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函数不带任何参数，它从输入队列中返回下一个字符。例如，下面的语句读取下一个字符输入，</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并把该字符的值赋给变量</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该语句与下面的语句效果相同：</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scanf</a:t>
            </a:r>
            <a:r>
              <a:rPr lang="en-US" altLang="zh-CN" sz="1800" b="0" i="0" u="none" strike="noStrike" baseline="0" dirty="0">
                <a:latin typeface="TimesNewRomanPSMT"/>
              </a:rPr>
              <a:t>("%c", &amp;</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本书包含一些强调特定知识点的特殊元素，提示、注意、警告，将以如下形式出现在本书中：</a:t>
            </a:r>
            <a:endParaRPr lang="zh-CN" altLang="en-US" dirty="0"/>
          </a:p>
          <a:p>
            <a:endParaRPr lang="en-US" altLang="zh-CN" dirty="0"/>
          </a:p>
          <a:p>
            <a:r>
              <a:rPr lang="zh-CN" altLang="en-US" dirty="0"/>
              <a:t>边栏</a:t>
            </a:r>
            <a:endParaRPr lang="zh-CN" altLang="en-US" dirty="0"/>
          </a:p>
          <a:p>
            <a:r>
              <a:rPr lang="zh-CN" altLang="en-US" dirty="0"/>
              <a:t>边栏提供更深入的讨论或额外的背景，有助于解释当前的主题。</a:t>
            </a:r>
            <a:endParaRPr lang="zh-CN" altLang="en-US" dirty="0"/>
          </a:p>
          <a:p>
            <a:endParaRPr lang="en-US" altLang="zh-CN" dirty="0"/>
          </a:p>
          <a:p>
            <a:r>
              <a:rPr lang="zh-CN" altLang="en-US" dirty="0"/>
              <a:t>提示</a:t>
            </a:r>
            <a:endParaRPr lang="zh-CN" altLang="en-US" dirty="0"/>
          </a:p>
          <a:p>
            <a:r>
              <a:rPr lang="zh-CN" altLang="en-US" dirty="0"/>
              <a:t>提示一般都短小精悍，帮助读者理解一些特殊的编程情况。</a:t>
            </a:r>
            <a:endParaRPr lang="zh-CN" altLang="en-US" dirty="0"/>
          </a:p>
          <a:p>
            <a:endParaRPr lang="en-US" altLang="zh-CN" dirty="0"/>
          </a:p>
          <a:p>
            <a:r>
              <a:rPr lang="zh-CN" altLang="en-US" dirty="0"/>
              <a:t>警告</a:t>
            </a:r>
            <a:endParaRPr lang="zh-CN" altLang="en-US" dirty="0"/>
          </a:p>
          <a:p>
            <a:r>
              <a:rPr lang="zh-CN" altLang="en-US" dirty="0"/>
              <a:t>用于警告读者注意一些潜在的陷阱。</a:t>
            </a:r>
            <a:endParaRPr lang="zh-CN" altLang="en-US" dirty="0"/>
          </a:p>
          <a:p>
            <a:endParaRPr lang="en-US" altLang="zh-CN" dirty="0"/>
          </a:p>
          <a:p>
            <a:r>
              <a:rPr lang="zh-CN" altLang="en-US" dirty="0"/>
              <a:t>注意</a:t>
            </a:r>
            <a:endParaRPr lang="zh-CN" altLang="en-US" dirty="0"/>
          </a:p>
          <a:p>
            <a:r>
              <a:rPr lang="zh-CN" altLang="en-US" dirty="0"/>
              <a:t>提供一些评论，提醒读者不要误入歧途。</a:t>
            </a:r>
            <a:endParaRPr lang="en-US" altLang="zh-CN" dirty="0"/>
          </a:p>
        </p:txBody>
      </p:sp>
      <p:sp>
        <p:nvSpPr>
          <p:cNvPr id="2" name="标题 1"/>
          <p:cNvSpPr>
            <a:spLocks noGrp="1"/>
          </p:cNvSpPr>
          <p:nvPr>
            <p:ph type="title"/>
          </p:nvPr>
        </p:nvSpPr>
        <p:spPr/>
        <p:txBody>
          <a:bodyPr/>
          <a:lstStyle/>
          <a:p>
            <a:r>
              <a:rPr lang="en-US" altLang="zh-CN" dirty="0"/>
              <a:t>1.10.3 </a:t>
            </a:r>
            <a:r>
              <a:rPr lang="zh-CN" altLang="en-US" dirty="0"/>
              <a:t>特殊元素</a:t>
            </a:r>
            <a:endParaRPr lang="zh-CN" altLang="en-US" dirty="0"/>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函数打印它的参数。例如，下面的语句把之前赋给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的值作为字符打印出来：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该语句与下面的语句效果相同：</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("%c",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由于这些函数只处理字符，所以它们比更通用的</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err="1">
                <a:latin typeface="TimesNewRomanPSMT"/>
                <a:ea typeface="宋体" panose="02010600030101010101" pitchFamily="2" charset="-122"/>
              </a:rPr>
              <a:t>printf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更快、更简洁</a:t>
            </a:r>
            <a:r>
              <a:rPr lang="zh-CN" altLang="en-US" sz="1800" b="0" i="0" u="none" strike="noStrike" baseline="0" dirty="0">
                <a:latin typeface="宋体" panose="02010600030101010101" pitchFamily="2" charset="-122"/>
                <a:ea typeface="宋体" panose="02010600030101010101" pitchFamily="2" charset="-122"/>
              </a:rPr>
              <a:t>。而且，注意 </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和 </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不需要转换说明，因为它们只处理字符。这两个函数通常定义在 </a:t>
            </a:r>
            <a:r>
              <a:rPr lang="en-US" altLang="zh-CN" sz="1800" b="0" i="0" u="none" strike="noStrike" baseline="0" dirty="0" err="1">
                <a:latin typeface="TimesNewRomanPSMT"/>
                <a:ea typeface="宋体" panose="02010600030101010101" pitchFamily="2" charset="-122"/>
              </a:rPr>
              <a:t>stdio.h</a:t>
            </a:r>
            <a:r>
              <a:rPr lang="zh-CN" altLang="en-US" sz="1800" b="0" i="0" u="none" strike="noStrike" baseline="0" dirty="0">
                <a:latin typeface="宋体" panose="02010600030101010101" pitchFamily="2" charset="-122"/>
                <a:ea typeface="宋体" panose="02010600030101010101" pitchFamily="2" charset="-122"/>
              </a:rPr>
              <a:t>头文件中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（而且，它们通常是预处理</a:t>
            </a:r>
            <a:r>
              <a:rPr lang="zh-CN" altLang="en-US" sz="1800" b="0" i="0" u="none" strike="noStrike" baseline="0" dirty="0">
                <a:solidFill>
                  <a:srgbClr val="FF0000"/>
                </a:solidFill>
                <a:latin typeface="宋体" panose="02010600030101010101" pitchFamily="2" charset="-122"/>
                <a:ea typeface="宋体" panose="02010600030101010101" pitchFamily="2" charset="-122"/>
              </a:rPr>
              <a:t>宏</a:t>
            </a:r>
            <a:r>
              <a:rPr lang="zh-CN" altLang="en-US" sz="1800" b="0" i="0" u="none" strike="noStrike" baseline="0" dirty="0">
                <a:latin typeface="宋体" panose="02010600030101010101" pitchFamily="2" charset="-122"/>
                <a:ea typeface="宋体" panose="02010600030101010101" pitchFamily="2" charset="-122"/>
              </a:rPr>
              <a:t>，而不是真正的函数，第</a:t>
            </a:r>
            <a:r>
              <a:rPr lang="en-US" altLang="zh-CN" sz="1800" b="0" i="0" u="none" strike="noStrike" baseline="0" dirty="0">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章会讨论类似函数的宏）。</a:t>
            </a:r>
            <a:endParaRPr lang="en-US" altLang="zh-CN" dirty="0">
              <a:latin typeface="TimesNewRomanPSMT"/>
              <a:ea typeface="宋体" panose="02010600030101010101" pitchFamily="2" charset="-122"/>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接下来，我们编写一个程序来说明这两个函数是如何工作的。该程序把一行输入重新打印出来，但是每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个非空格都被替换成原字符在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序列中的下一个字符，空格不变。这一过程可描述为</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如果字符是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空白，原样打印；否则，打印原字符在</a:t>
            </a:r>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序列中的下一个字符</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C</a:t>
            </a:r>
            <a:r>
              <a:rPr lang="zh-CN" altLang="en-US" sz="1800" b="0" i="0" u="none" strike="noStrike" baseline="0" dirty="0">
                <a:latin typeface="宋体" panose="02010600030101010101" pitchFamily="2" charset="-122"/>
                <a:ea typeface="宋体" panose="02010600030101010101" pitchFamily="2" charset="-122"/>
              </a:rPr>
              <a:t>代码看上去和上面的描述很相似，请看程序清单</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7.2 cypher1.c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cypher1.c -- </a:t>
            </a:r>
            <a:r>
              <a:rPr lang="zh-CN" altLang="en-US" sz="1800" b="0" i="0" u="none" strike="noStrike" baseline="0" dirty="0">
                <a:latin typeface="宋体" panose="02010600030101010101" pitchFamily="2" charset="-122"/>
                <a:ea typeface="宋体" panose="02010600030101010101" pitchFamily="2" charset="-122"/>
              </a:rPr>
              <a:t>更改输入，空格不变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SPACE ' '</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SPACE</a:t>
            </a:r>
            <a:r>
              <a:rPr lang="zh-CN" altLang="en-US" sz="1800" b="0" i="0" u="none" strike="noStrike" baseline="0" dirty="0">
                <a:latin typeface="宋体" panose="02010600030101010101" pitchFamily="2" charset="-122"/>
                <a:ea typeface="宋体" panose="02010600030101010101" pitchFamily="2" charset="-122"/>
              </a:rPr>
              <a:t>表示单引号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空格</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单引号</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char </a:t>
            </a:r>
            <a:r>
              <a:rPr lang="en-US" altLang="zh-CN" sz="1800" b="0" i="0" u="none" strike="noStrike" baseline="0" dirty="0" err="1">
                <a:latin typeface="TimesNewRomanPSMT"/>
              </a:rPr>
              <a:t>ch</a:t>
            </a:r>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读取一个字符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当一行未结束时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ch</a:t>
            </a:r>
            <a:r>
              <a:rPr lang="en-US" altLang="zh-CN" sz="1800" b="0" i="0" u="none" strike="noStrike" baseline="0" dirty="0">
                <a:latin typeface="TimesNewRomanPSMT"/>
              </a:rPr>
              <a:t> == SPACE)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留下空格</a:t>
            </a:r>
            <a:endParaRPr lang="en-US" altLang="zh-CN" dirty="0">
              <a:latin typeface="TimesNewRomanPSMT"/>
              <a:ea typeface="宋体" panose="02010600030101010101" pitchFamily="2" charset="-122"/>
            </a:endParaRPr>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该字符不变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改变其他字符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获取下一个字符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打印换行符</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（如果编译器警告因转换可能导致数据丢失，不用担心。第</a:t>
            </a:r>
            <a:r>
              <a:rPr lang="en-US" altLang="zh-CN" sz="1800" b="0" i="0" u="none" strike="noStrike" baseline="0" dirty="0">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章在讲到</a:t>
            </a:r>
            <a:r>
              <a:rPr lang="en-US" altLang="zh-CN" sz="1800" b="0" i="0" u="none" strike="noStrike" baseline="0" dirty="0">
                <a:latin typeface="TimesNewRomanPSMT"/>
                <a:ea typeface="宋体" panose="02010600030101010101" pitchFamily="2" charset="-122"/>
              </a:rPr>
              <a:t>EOF</a:t>
            </a:r>
            <a:r>
              <a:rPr lang="zh-CN" altLang="en-US" sz="1800" b="0" i="0" u="none" strike="noStrike" baseline="0" dirty="0">
                <a:latin typeface="宋体" panose="02010600030101010101" pitchFamily="2" charset="-122"/>
                <a:ea typeface="宋体" panose="02010600030101010101" pitchFamily="2" charset="-122"/>
              </a:rPr>
              <a:t>时再解释。）</a:t>
            </a:r>
            <a:endParaRPr lang="en-US" altLang="zh-CN" dirty="0">
              <a:latin typeface="TimesNewRomanPSMT"/>
              <a:ea typeface="宋体" panose="02010600030101010101" pitchFamily="2" charset="-122"/>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下面是该程序的输入示例：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CALL ME HAL.</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DBMM NF IBM/</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把程序清单</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中的循环和该例中的循环作比较。前者使用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返回的状态值判断是否结束循环，而后</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者使用输入项的值来判断是否结束循环。这使得两程序所用的循环结构略有不同：程序清单</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中在循</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环前面有一条</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读取语句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中在每次迭代的末尾有一条</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读取语句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。不过，</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的语法比</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较灵活，读者也可以模仿程序清单</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，把读取和测试合并成一个表达式。也就是说，可以把这种形式</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的循环：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读取一个字符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当一行未结束时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获取下一个字符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dirty="0">
              <a:latin typeface="TimesNewRomanPSMT"/>
              <a:ea typeface="宋体" panose="02010600030101010101" pitchFamily="2" charset="-122"/>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替换成下面形式的循环：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处理字符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关键的一行代码是：</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while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'\n')</a:t>
            </a:r>
            <a:endParaRPr lang="en-US" altLang="zh-CN" dirty="0">
              <a:latin typeface="TimesNewRomanPSMT"/>
              <a:ea typeface="宋体" panose="02010600030101010101" pitchFamily="2" charset="-122"/>
            </a:endParaRPr>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这体现了</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特有的编程风格</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把两个行为合并成一个表达式。</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对代码的格式要求宽松，这样写让其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中的每个行为更加清晰：</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endParaRPr lang="en-US" altLang="zh-CN" sz="1800" b="0" i="0" u="none" strike="noStrike" baseline="0" dirty="0">
              <a:latin typeface="TimesNewRomanPSMT"/>
            </a:endParaRPr>
          </a:p>
          <a:p>
            <a:pPr algn="l"/>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赋一个值</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'\n')</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\n</a:t>
            </a:r>
            <a:r>
              <a:rPr lang="zh-CN" altLang="en-US" sz="1800" b="0" i="0" u="none" strike="noStrike" baseline="0" dirty="0">
                <a:latin typeface="宋体" panose="02010600030101010101" pitchFamily="2" charset="-122"/>
                <a:ea typeface="宋体" panose="02010600030101010101" pitchFamily="2" charset="-122"/>
              </a:rPr>
              <a:t>作比较</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以上执行的行为是赋值给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和把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的值与换行符作比较。表达式</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两侧的圆括号使之成为</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算符的左侧运算对象。要对该表达式求值，必须先调用</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函数，然后把该函数的返回值赋给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因为赋值表达式的值是赋值运算符左侧运算对象的值，所以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的值就是 </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的新值，因此，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读取</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的值后，测试条件相当于是</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'\n'</a:t>
            </a:r>
            <a:r>
              <a:rPr lang="zh-CN" altLang="en-US" sz="1800" b="0" i="0" u="none" strike="noStrike" baseline="0" dirty="0">
                <a:latin typeface="宋体" panose="02010600030101010101" pitchFamily="2" charset="-122"/>
                <a:ea typeface="宋体" panose="02010600030101010101" pitchFamily="2" charset="-122"/>
              </a:rPr>
              <a:t>（即，</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不是换行符）。</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这种独特的写法在</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编程中很常见，应该多熟悉它。还要记住合理使用圆括号组合子表达式。上面例子</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中的圆括号都必不可少。假设省略</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两侧的圆括号：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运算符的优先级比</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高，所以先对表达式</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 != '\n'</a:t>
            </a:r>
            <a:r>
              <a:rPr lang="zh-CN" altLang="en-US" sz="1800" b="0" i="0" u="none" strike="noStrike" baseline="0" dirty="0">
                <a:latin typeface="宋体" panose="02010600030101010101" pitchFamily="2" charset="-122"/>
                <a:ea typeface="宋体" panose="02010600030101010101" pitchFamily="2" charset="-122"/>
              </a:rPr>
              <a:t>求值。由于这是关系表达式，所以其值不是</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就</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（真或假）。然后，把该值赋给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。省略圆括号意味着赋给</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的值是</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或</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，而不是 </a:t>
            </a:r>
            <a:r>
              <a:rPr lang="en-US" altLang="zh-CN" sz="1800" b="0" i="0" u="none" strike="noStrike" baseline="0" dirty="0" err="1">
                <a:latin typeface="TimesNewRomanPSMT"/>
                <a:ea typeface="宋体" panose="02010600030101010101" pitchFamily="2" charset="-122"/>
              </a:rPr>
              <a:t>getchar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的返回</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值。这不是我们的初衷。</a:t>
            </a:r>
            <a:endParaRPr lang="en-US" altLang="zh-CN" dirty="0">
              <a:latin typeface="TimesNewRomanPSMT"/>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a:t>
            </a:r>
            <a:r>
              <a:rPr lang="zh-CN" altLang="en-US" dirty="0"/>
              <a:t>是强大而简洁的编程语言。它之所以流行，在于自身提供大量的实用编程工具，能很好地控制硬件。</a:t>
            </a:r>
            <a:endParaRPr lang="en-US" altLang="zh-CN" dirty="0"/>
          </a:p>
          <a:p>
            <a:r>
              <a:rPr lang="zh-CN" altLang="en-US" dirty="0"/>
              <a:t>而且，与大多数其他程序相比，</a:t>
            </a:r>
            <a:r>
              <a:rPr lang="en-US" altLang="zh-CN" dirty="0"/>
              <a:t>C</a:t>
            </a:r>
            <a:r>
              <a:rPr lang="zh-CN" altLang="en-US" dirty="0"/>
              <a:t>程序更容易从一个系统移植到另一个系统。</a:t>
            </a:r>
            <a:endParaRPr lang="en-US" altLang="zh-CN" dirty="0"/>
          </a:p>
          <a:p>
            <a:endParaRPr lang="en-US" altLang="zh-CN" dirty="0"/>
          </a:p>
          <a:p>
            <a:r>
              <a:rPr lang="en-US" altLang="zh-CN" dirty="0"/>
              <a:t>C</a:t>
            </a:r>
            <a:r>
              <a:rPr lang="zh-CN" altLang="en-US" dirty="0"/>
              <a:t>是编译型语言。</a:t>
            </a:r>
            <a:r>
              <a:rPr lang="en-US" altLang="zh-CN" dirty="0"/>
              <a:t>C</a:t>
            </a:r>
            <a:r>
              <a:rPr lang="zh-CN" altLang="en-US" dirty="0"/>
              <a:t>编译器和链接器是把</a:t>
            </a:r>
            <a:r>
              <a:rPr lang="en-US" altLang="zh-CN" dirty="0"/>
              <a:t>C</a:t>
            </a:r>
            <a:r>
              <a:rPr lang="zh-CN" altLang="en-US" dirty="0"/>
              <a:t>语言源代码转换成可执行代码的程序。</a:t>
            </a:r>
            <a:endParaRPr lang="en-US" altLang="zh-CN" dirty="0"/>
          </a:p>
          <a:p>
            <a:endParaRPr lang="en-US" altLang="zh-CN" dirty="0"/>
          </a:p>
          <a:p>
            <a:r>
              <a:rPr lang="zh-CN" altLang="en-US" dirty="0"/>
              <a:t>用</a:t>
            </a:r>
            <a:r>
              <a:rPr lang="en-US" altLang="zh-CN" dirty="0"/>
              <a:t>C</a:t>
            </a:r>
            <a:r>
              <a:rPr lang="zh-CN" altLang="en-US" dirty="0"/>
              <a:t>语言编程可能费力、困难，让你感到沮丧，但是它也可以激发你的兴趣，让你兴奋、满意。我们希</a:t>
            </a:r>
            <a:endParaRPr lang="en-US" altLang="zh-CN" dirty="0"/>
          </a:p>
          <a:p>
            <a:r>
              <a:rPr lang="zh-CN" altLang="en-US" dirty="0"/>
              <a:t>望你在愉快的学习过程中爱上</a:t>
            </a:r>
            <a:r>
              <a:rPr lang="en-US" altLang="zh-CN" dirty="0"/>
              <a:t>C</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1.11 </a:t>
            </a:r>
            <a:r>
              <a:rPr lang="zh-CN" altLang="en-US" dirty="0"/>
              <a:t>本章小结</a:t>
            </a:r>
            <a:endParaRPr lang="zh-CN" altLang="en-US" dirty="0"/>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7.2.1 </a:t>
            </a:r>
            <a:r>
              <a:rPr lang="zh-CN" altLang="en-US" dirty="0"/>
              <a:t>另一个示例</a:t>
            </a:r>
            <a:r>
              <a:rPr lang="zh-CN" altLang="en-US"/>
              <a:t>：介绍</a:t>
            </a:r>
            <a:r>
              <a:rPr lang="en-US" altLang="zh-CN"/>
              <a:t>getchar()</a:t>
            </a:r>
            <a:r>
              <a:rPr lang="zh-CN" altLang="en-US"/>
              <a:t>和</a:t>
            </a:r>
            <a:r>
              <a:rPr lang="en-US" altLang="zh-CN"/>
              <a:t>putchar</a:t>
            </a:r>
            <a:r>
              <a:rPr lang="en-US" altLang="zh-CN" dirty="0"/>
              <a:t>()</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下面的语句：</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+ 1); /* </a:t>
            </a:r>
            <a:r>
              <a:rPr lang="zh-CN" altLang="en-US" sz="1800" b="0" i="0" u="none" strike="noStrike" baseline="0" dirty="0">
                <a:latin typeface="宋体" panose="02010600030101010101" pitchFamily="2" charset="-122"/>
                <a:ea typeface="宋体" panose="02010600030101010101" pitchFamily="2" charset="-122"/>
              </a:rPr>
              <a:t>改变其他字符 </a:t>
            </a:r>
            <a:r>
              <a:rPr lang="zh-CN" altLang="en-US" sz="1800" b="0" i="0" u="none" strike="noStrike" baseline="0" dirty="0">
                <a:latin typeface="TimesNewRomanPSMT"/>
                <a:ea typeface="宋体" panose="02010600030101010101" pitchFamily="2" charset="-122"/>
              </a:rPr>
              <a:t>*</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再次演示了字符实际上是作为整数储存的。为方便计算，表达式</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 + 1</a:t>
            </a:r>
            <a:r>
              <a:rPr lang="zh-CN" altLang="en-US" sz="1800" b="0" i="0" u="none" strike="noStrike" baseline="0" dirty="0">
                <a:latin typeface="宋体" panose="02010600030101010101" pitchFamily="2" charset="-122"/>
                <a:ea typeface="宋体" panose="02010600030101010101" pitchFamily="2" charset="-122"/>
              </a:rPr>
              <a:t>中的</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被转换成</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类型，然后</a:t>
            </a:r>
            <a:r>
              <a:rPr lang="en-US" altLang="zh-CN" sz="1800" b="0" i="0" u="none" strike="noStrike" baseline="0" dirty="0">
                <a:latin typeface="TimesNewRomanPSMT"/>
                <a:ea typeface="宋体" panose="02010600030101010101" pitchFamily="2" charset="-122"/>
              </a:rPr>
              <a:t>int</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类型的计算结果被传递给接受一个</a:t>
            </a:r>
            <a:r>
              <a:rPr lang="en-US" altLang="zh-CN" sz="1800" b="0" i="0" u="none" strike="noStrike" baseline="0" dirty="0">
                <a:latin typeface="TimesNewRomanPSMT"/>
                <a:ea typeface="宋体" panose="02010600030101010101" pitchFamily="2" charset="-122"/>
              </a:rPr>
              <a:t>int</a:t>
            </a:r>
            <a:r>
              <a:rPr lang="zh-CN" altLang="en-US" sz="1800" b="0" i="0" u="none" strike="noStrike" baseline="0" dirty="0">
                <a:latin typeface="宋体" panose="02010600030101010101" pitchFamily="2" charset="-122"/>
                <a:ea typeface="宋体" panose="02010600030101010101" pitchFamily="2" charset="-122"/>
              </a:rPr>
              <a:t>类型参数的</a:t>
            </a:r>
            <a:r>
              <a:rPr lang="en-US" altLang="zh-CN" sz="1800" b="0" i="0" u="none" strike="noStrike" baseline="0" dirty="0" err="1">
                <a:latin typeface="TimesNewRomanPSMT"/>
                <a:ea typeface="宋体" panose="02010600030101010101" pitchFamily="2" charset="-122"/>
              </a:rPr>
              <a:t>putchar</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，该函数只根据最后一个字节确定显示哪个字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a:t>
            </a:r>
            <a:endParaRPr lang="en-US" altLang="zh-CN" dirty="0">
              <a:latin typeface="TimesNewRomanPSMT"/>
              <a:ea typeface="宋体" panose="02010600030101010101" pitchFamily="2" charset="-122"/>
            </a:endParaRPr>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注意到程序清单</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的输出中，最后输入的点号（</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）被转换成斜杠（</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），这是因为斜杠字符对应的</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ASCII</a:t>
            </a:r>
            <a:r>
              <a:rPr lang="zh-CN" altLang="en-US" sz="1800" b="0" i="0" u="none" strike="noStrike" baseline="0" dirty="0">
                <a:latin typeface="宋体" panose="02010600030101010101" pitchFamily="2" charset="-122"/>
                <a:ea typeface="宋体" panose="02010600030101010101" pitchFamily="2" charset="-122"/>
              </a:rPr>
              <a:t>码比点号的 </a:t>
            </a:r>
            <a:r>
              <a:rPr lang="en-US" altLang="zh-CN" sz="1800" b="0" i="0" u="none" strike="noStrike" baseline="0" dirty="0">
                <a:latin typeface="TimesNewRomanPSMT"/>
                <a:ea typeface="宋体" panose="02010600030101010101" pitchFamily="2" charset="-122"/>
              </a:rPr>
              <a:t>ASCII </a:t>
            </a:r>
            <a:r>
              <a:rPr lang="zh-CN" altLang="en-US" sz="1800" b="0" i="0" u="none" strike="noStrike" baseline="0" dirty="0">
                <a:latin typeface="宋体" panose="02010600030101010101" pitchFamily="2" charset="-122"/>
                <a:ea typeface="宋体" panose="02010600030101010101" pitchFamily="2" charset="-122"/>
              </a:rPr>
              <a:t>码多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。如果程序只转换字母，保留所有的非字母字符（不只是空格）会更好。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本章稍后讨论的逻辑运算符可用来测试字符是否不是空格、不是逗号等，但是列出所有的可能性太繁琐。</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solidFill>
                  <a:srgbClr val="FF0000"/>
                </a:solidFill>
                <a:latin typeface="TimesNewRomanPSMT"/>
                <a:ea typeface="宋体" panose="02010600030101010101" pitchFamily="2" charset="-122"/>
              </a:rPr>
              <a:t>C </a:t>
            </a:r>
            <a:r>
              <a:rPr lang="zh-CN" altLang="en-US" sz="1800" b="0" i="0" u="none" strike="noStrike" baseline="0" dirty="0">
                <a:solidFill>
                  <a:srgbClr val="FF0000"/>
                </a:solidFill>
                <a:latin typeface="宋体" panose="02010600030101010101" pitchFamily="2" charset="-122"/>
                <a:ea typeface="宋体" panose="02010600030101010101" pitchFamily="2" charset="-122"/>
              </a:rPr>
              <a:t>有一系列专门处理字符的函数，</a:t>
            </a:r>
            <a:r>
              <a:rPr lang="en-US" altLang="zh-CN" sz="1800" b="0" i="0" u="none" strike="noStrike" baseline="0" dirty="0" err="1">
                <a:solidFill>
                  <a:srgbClr val="FF0000"/>
                </a:solidFill>
                <a:latin typeface="TimesNewRomanPSMT"/>
                <a:ea typeface="宋体" panose="02010600030101010101" pitchFamily="2" charset="-122"/>
              </a:rPr>
              <a:t>ctype.h</a:t>
            </a:r>
            <a:r>
              <a:rPr lang="zh-CN" altLang="en-US" sz="1800" b="0" i="0" u="none" strike="noStrike" baseline="0" dirty="0">
                <a:solidFill>
                  <a:srgbClr val="FF0000"/>
                </a:solidFill>
                <a:latin typeface="宋体" panose="02010600030101010101" pitchFamily="2" charset="-122"/>
                <a:ea typeface="宋体" panose="02010600030101010101" pitchFamily="2" charset="-122"/>
              </a:rPr>
              <a:t>头文件包含了这些函数的原型</a:t>
            </a:r>
            <a:r>
              <a:rPr lang="zh-CN" altLang="en-US" sz="1800" b="0" i="0" u="none" strike="noStrike" baseline="0" dirty="0">
                <a:latin typeface="宋体" panose="02010600030101010101" pitchFamily="2" charset="-122"/>
                <a:ea typeface="宋体" panose="02010600030101010101" pitchFamily="2" charset="-122"/>
              </a:rPr>
              <a:t>。这些函数</a:t>
            </a:r>
            <a:r>
              <a:rPr lang="zh-CN" altLang="en-US" sz="1800" b="0" i="0" u="none" strike="noStrike" baseline="0" dirty="0">
                <a:solidFill>
                  <a:srgbClr val="FF0000"/>
                </a:solidFill>
                <a:latin typeface="宋体" panose="02010600030101010101" pitchFamily="2" charset="-122"/>
                <a:ea typeface="宋体" panose="02010600030101010101" pitchFamily="2" charset="-122"/>
              </a:rPr>
              <a:t>接受一个字符作为参</a:t>
            </a:r>
            <a:endParaRPr lang="en-US" altLang="zh-CN" sz="1800" b="0" i="0" u="none" strike="noStrike" baseline="0" dirty="0">
              <a:solidFill>
                <a:srgbClr val="FF0000"/>
              </a:solidFill>
              <a:latin typeface="宋体" panose="02010600030101010101" pitchFamily="2" charset="-122"/>
              <a:ea typeface="宋体" panose="02010600030101010101" pitchFamily="2" charset="-122"/>
            </a:endParaRPr>
          </a:p>
          <a:p>
            <a:pPr algn="l"/>
            <a:r>
              <a:rPr lang="zh-CN" altLang="en-US" sz="1800" b="0" i="0" u="none" strike="noStrike" baseline="0" dirty="0">
                <a:solidFill>
                  <a:srgbClr val="FF0000"/>
                </a:solidFill>
                <a:latin typeface="宋体" panose="02010600030101010101" pitchFamily="2" charset="-122"/>
                <a:ea typeface="宋体" panose="02010600030101010101" pitchFamily="2" charset="-122"/>
              </a:rPr>
              <a:t>数</a:t>
            </a:r>
            <a:r>
              <a:rPr lang="zh-CN" altLang="en-US" sz="1800" b="0" i="0" u="none" strike="noStrike" baseline="0" dirty="0">
                <a:latin typeface="宋体" panose="02010600030101010101" pitchFamily="2" charset="-122"/>
                <a:ea typeface="宋体" panose="02010600030101010101" pitchFamily="2" charset="-122"/>
              </a:rPr>
              <a:t>，如果该</a:t>
            </a:r>
            <a:r>
              <a:rPr lang="zh-CN" altLang="en-US" sz="1800" b="0" i="0" u="none" strike="noStrike" baseline="0" dirty="0">
                <a:solidFill>
                  <a:srgbClr val="FF0000"/>
                </a:solidFill>
                <a:latin typeface="宋体" panose="02010600030101010101" pitchFamily="2" charset="-122"/>
                <a:ea typeface="宋体" panose="02010600030101010101" pitchFamily="2" charset="-122"/>
              </a:rPr>
              <a:t>字符属于某特殊的类别，就返回一个非零值（真）；否则，返回</a:t>
            </a:r>
            <a:r>
              <a:rPr lang="en-US" altLang="zh-CN" sz="1800" b="0" i="0" u="none" strike="noStrike" baseline="0" dirty="0">
                <a:solidFill>
                  <a:srgbClr val="FF0000"/>
                </a:solidFill>
                <a:latin typeface="TimesNewRomanPSMT"/>
                <a:ea typeface="宋体" panose="02010600030101010101" pitchFamily="2" charset="-122"/>
              </a:rPr>
              <a:t>0</a:t>
            </a:r>
            <a:r>
              <a:rPr lang="zh-CN" altLang="en-US" sz="1800" b="0" i="0" u="none" strike="noStrike" baseline="0" dirty="0">
                <a:solidFill>
                  <a:srgbClr val="FF0000"/>
                </a:solidFill>
                <a:latin typeface="宋体" panose="02010600030101010101" pitchFamily="2" charset="-122"/>
                <a:ea typeface="宋体" panose="02010600030101010101" pitchFamily="2" charset="-122"/>
              </a:rPr>
              <a:t>（假）</a:t>
            </a:r>
            <a:r>
              <a:rPr lang="zh-CN" altLang="en-US" sz="1800" b="0" i="0" u="none" strike="noStrike" baseline="0" dirty="0">
                <a:latin typeface="宋体" panose="02010600030101010101" pitchFamily="2" charset="-122"/>
                <a:ea typeface="宋体" panose="02010600030101010101" pitchFamily="2" charset="-122"/>
              </a:rPr>
              <a:t>。例如，如果</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isalpha</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函数的参数是一个字母，则返回一个非零值。程序清单</a:t>
            </a:r>
            <a:r>
              <a:rPr lang="en-US" altLang="zh-CN" sz="1800" b="0" i="0" u="none" strike="noStrike" baseline="0" dirty="0">
                <a:latin typeface="TimesNewRomanPSMT"/>
                <a:ea typeface="宋体" panose="02010600030101010101" pitchFamily="2" charset="-122"/>
              </a:rPr>
              <a:t>7.3</a:t>
            </a:r>
            <a:r>
              <a:rPr lang="zh-CN" altLang="en-US" sz="1800" b="0" i="0" u="none" strike="noStrike" baseline="0" dirty="0">
                <a:latin typeface="宋体" panose="02010600030101010101" pitchFamily="2" charset="-122"/>
                <a:ea typeface="宋体" panose="02010600030101010101" pitchFamily="2" charset="-122"/>
              </a:rPr>
              <a:t>在程序清单</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的基础上使用了这个函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数，还使用了刚才精简后的循环。</a:t>
            </a:r>
            <a:endParaRPr lang="en-US" altLang="zh-CN" dirty="0">
              <a:latin typeface="TimesNewRomanPSMT"/>
              <a:ea typeface="宋体" panose="02010600030101010101" pitchFamily="2" charset="-122"/>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7.3 cypher2.c</a:t>
            </a:r>
            <a:r>
              <a:rPr lang="zh-CN" altLang="en-US" sz="1800" b="0" i="0" u="none" strike="noStrike" baseline="0" dirty="0">
                <a:latin typeface="宋体" panose="02010600030101010101" pitchFamily="2" charset="-122"/>
                <a:ea typeface="宋体" panose="02010600030101010101" pitchFamily="2" charset="-122"/>
              </a:rPr>
              <a:t>程序</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cypher2.c -- </a:t>
            </a:r>
            <a:r>
              <a:rPr lang="zh-CN" altLang="en-US" sz="1800" b="0" i="0" u="none" strike="noStrike" baseline="0" dirty="0">
                <a:latin typeface="宋体" panose="02010600030101010101" pitchFamily="2" charset="-122"/>
                <a:ea typeface="宋体" panose="02010600030101010101" pitchFamily="2" charset="-122"/>
              </a:rPr>
              <a:t>替换输入的字母，非字母字符保持不变</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stdio.h</a:t>
            </a:r>
            <a:r>
              <a:rPr lang="en-US" altLang="zh-CN" sz="1800" b="0" i="0" u="none" strike="noStrike" baseline="0" dirty="0">
                <a:latin typeface="TimesNewRomanPSMT"/>
                <a:ea typeface="宋体" panose="02010600030101010101" pitchFamily="2" charset="-122"/>
              </a:rPr>
              <a:t>&gt;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#include &lt;</a:t>
            </a:r>
            <a:r>
              <a:rPr lang="en-US" altLang="zh-CN" sz="1800" b="0" i="0" u="none" strike="noStrike" baseline="0" dirty="0" err="1">
                <a:latin typeface="TimesNewRomanPSMT"/>
                <a:ea typeface="宋体" panose="02010600030101010101" pitchFamily="2" charset="-122"/>
              </a:rPr>
              <a:t>ctype.h</a:t>
            </a:r>
            <a:r>
              <a:rPr lang="en-US" altLang="zh-CN" sz="1800" b="0" i="0" u="none" strike="noStrike" baseline="0" dirty="0">
                <a:latin typeface="TimesNewRomanPSMT"/>
                <a:ea typeface="宋体" panose="02010600030101010101" pitchFamily="2" charset="-122"/>
              </a:rPr>
              <a:t>&gt;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包含</a:t>
            </a:r>
            <a:r>
              <a:rPr lang="en-US" altLang="zh-CN" sz="1800" b="0" i="0" u="none" strike="noStrike" baseline="0" dirty="0" err="1">
                <a:latin typeface="TimesNewRomanPSMT"/>
                <a:ea typeface="宋体" panose="02010600030101010101" pitchFamily="2" charset="-122"/>
              </a:rPr>
              <a:t>isalpha</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的函数原型</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int main(void)</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	char </a:t>
            </a:r>
            <a:r>
              <a:rPr lang="en-US" altLang="zh-CN" sz="1800" b="0" i="0" u="none" strike="noStrike" baseline="0" dirty="0" err="1">
                <a:latin typeface="TimesNewRomanPSMT"/>
                <a:ea typeface="宋体" panose="02010600030101010101" pitchFamily="2" charset="-122"/>
              </a:rPr>
              <a:t>ch</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while ((</a:t>
            </a:r>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getchar</a:t>
            </a:r>
            <a:r>
              <a:rPr lang="en-US" altLang="zh-CN" sz="1800" b="0" i="0" u="none" strike="noStrike" baseline="0" dirty="0">
                <a:latin typeface="TimesNewRomanPSMT"/>
              </a:rPr>
              <a:t>()) != '\n')</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a:latin typeface="TimesNewRomanPSMT"/>
              </a:rPr>
              <a:t>		if (</a:t>
            </a:r>
            <a:r>
              <a:rPr lang="en-US" altLang="zh-CN" sz="1800" b="0" i="0" u="none" strike="noStrike" baseline="0" dirty="0" err="1">
                <a:latin typeface="TimesNewRomanPSMT"/>
              </a:rPr>
              <a:t>isalpha</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如果是一个字符，</a:t>
            </a:r>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显示该字符的下一个字符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否则，</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原样显示</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endParaRPr lang="en-US" altLang="zh-CN" sz="1800" b="0" i="0" u="none" strike="noStrike" baseline="0" dirty="0">
              <a:latin typeface="TimesNewRomanPSMT"/>
            </a:endParaRPr>
          </a:p>
          <a:p>
            <a:pPr algn="l"/>
            <a:r>
              <a:rPr lang="en-US" altLang="zh-CN" sz="1800" b="0" i="0" u="none" strike="noStrike" baseline="0" dirty="0" err="1">
                <a:latin typeface="TimesNewRomanPSMT"/>
              </a:rPr>
              <a:t>	putchar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显示换行符</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下面是该程序的一个输出示例，注意大小写字母都被替换了，除了空格和标点符号：</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1" i="0" u="none" strike="noStrike" baseline="0" dirty="0">
              <a:latin typeface="TimesNewRomanPS-Bold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Look! It's a programmer!</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err="1">
                <a:latin typeface="TimesNewRomanPSMT"/>
                <a:ea typeface="宋体" panose="02010600030101010101" pitchFamily="2" charset="-122"/>
              </a:rPr>
              <a:t>Mppl</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Ju't</a:t>
            </a:r>
            <a:r>
              <a:rPr lang="en-US" altLang="zh-CN" sz="1800" b="0" i="0" u="none" strike="noStrike" baseline="0" dirty="0">
                <a:latin typeface="TimesNewRomanPSMT"/>
                <a:ea typeface="宋体" panose="02010600030101010101" pitchFamily="2" charset="-122"/>
              </a:rPr>
              <a:t> b </a:t>
            </a:r>
            <a:r>
              <a:rPr lang="en-US" altLang="zh-CN" sz="1800" b="0" i="0" u="none" strike="noStrike" baseline="0" dirty="0" err="1">
                <a:latin typeface="TimesNewRomanPSMT"/>
                <a:ea typeface="宋体" panose="02010600030101010101" pitchFamily="2" charset="-122"/>
              </a:rPr>
              <a:t>qsphsbnnfs</a:t>
            </a:r>
            <a:r>
              <a:rPr lang="en-US" altLang="zh-CN" sz="1800" b="0" i="0" u="none" strike="noStrike" baseline="0" dirty="0">
                <a:latin typeface="TimesNewRomanPSMT"/>
                <a:ea typeface="宋体" panose="02010600030101010101" pitchFamily="2" charset="-122"/>
              </a:rPr>
              <a:t>!</a:t>
            </a:r>
            <a:endParaRPr lang="en-US" altLang="zh-CN" sz="1800" b="0" i="0" u="none" strike="noStrike" baseline="0"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a:p>
            <a:pPr algn="l"/>
            <a:endParaRPr lang="en-US" altLang="zh-CN" dirty="0">
              <a:latin typeface="TimesNewRomanPSMT"/>
              <a:ea typeface="宋体" panose="02010600030101010101" pitchFamily="2" charset="-122"/>
            </a:endParaRPr>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a:xfrm>
            <a:off x="838200" y="1704513"/>
            <a:ext cx="10515600" cy="4731477"/>
          </a:xfrm>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表</a:t>
            </a:r>
            <a:r>
              <a:rPr lang="en-US" altLang="zh-CN" sz="1800" b="0" i="0" u="none" strike="noStrike" baseline="0" dirty="0">
                <a:latin typeface="TimesNewRomanPSMT"/>
                <a:ea typeface="宋体" panose="02010600030101010101" pitchFamily="2" charset="-122"/>
              </a:rPr>
              <a:t>7.1</a:t>
            </a:r>
            <a:r>
              <a:rPr lang="zh-CN" altLang="en-US" sz="1800" b="0" i="0" u="none" strike="noStrike" baseline="0" dirty="0">
                <a:latin typeface="宋体" panose="02010600030101010101" pitchFamily="2" charset="-122"/>
                <a:ea typeface="宋体" panose="02010600030101010101" pitchFamily="2" charset="-122"/>
              </a:rPr>
              <a:t>和表</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列出了</a:t>
            </a:r>
            <a:r>
              <a:rPr lang="en-US" altLang="zh-CN" sz="1800" b="0" i="0" u="none" strike="noStrike" baseline="0" dirty="0" err="1">
                <a:latin typeface="TimesNewRomanPSMT"/>
                <a:ea typeface="宋体" panose="02010600030101010101" pitchFamily="2" charset="-122"/>
              </a:rPr>
              <a:t>ctype.h</a:t>
            </a:r>
            <a:r>
              <a:rPr lang="zh-CN" altLang="en-US" sz="1800" b="0" i="0" u="none" strike="noStrike" baseline="0" dirty="0">
                <a:latin typeface="宋体" panose="02010600030101010101" pitchFamily="2" charset="-122"/>
                <a:ea typeface="宋体" panose="02010600030101010101" pitchFamily="2" charset="-122"/>
              </a:rPr>
              <a:t>头文件中的一些函数。有些函数涉及本地化，指的是为适应特定区域的使用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习惯修改或扩展 </a:t>
            </a:r>
            <a:r>
              <a:rPr lang="en-US" altLang="zh-CN" sz="1800" b="0" i="0" u="none" strike="noStrike" baseline="0" dirty="0">
                <a:latin typeface="TimesNewRomanPSMT"/>
                <a:ea typeface="宋体" panose="02010600030101010101" pitchFamily="2" charset="-122"/>
              </a:rPr>
              <a:t>C </a:t>
            </a:r>
            <a:r>
              <a:rPr lang="zh-CN" altLang="en-US" sz="1800" b="0" i="0" u="none" strike="noStrike" baseline="0" dirty="0">
                <a:latin typeface="宋体" panose="02010600030101010101" pitchFamily="2" charset="-122"/>
                <a:ea typeface="宋体" panose="02010600030101010101" pitchFamily="2" charset="-122"/>
              </a:rPr>
              <a:t>基本用法的工具（例如，许多国家在书写小数点时，用逗号代替点号，于是特殊的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本地化可以指定</a:t>
            </a:r>
            <a:r>
              <a:rPr lang="en-US" altLang="zh-CN" sz="1800" b="0" i="0" u="none" strike="noStrike" baseline="0" dirty="0">
                <a:latin typeface="TimesNewRomanPSMT"/>
                <a:ea typeface="宋体" panose="02010600030101010101" pitchFamily="2" charset="-122"/>
              </a:rPr>
              <a:t>C</a:t>
            </a:r>
            <a:r>
              <a:rPr lang="zh-CN" altLang="en-US" sz="1800" b="0" i="0" u="none" strike="noStrike" baseline="0" dirty="0">
                <a:latin typeface="宋体" panose="02010600030101010101" pitchFamily="2" charset="-122"/>
                <a:ea typeface="宋体" panose="02010600030101010101" pitchFamily="2" charset="-122"/>
              </a:rPr>
              <a:t>编译器使用逗号以相同的方式输出浮点数，这样</a:t>
            </a:r>
            <a:r>
              <a:rPr lang="en-US" altLang="zh-CN" sz="1800" b="0" i="0" u="none" strike="noStrike" baseline="0" dirty="0">
                <a:latin typeface="TimesNewRomanPSMT"/>
                <a:ea typeface="宋体" panose="02010600030101010101" pitchFamily="2" charset="-122"/>
              </a:rPr>
              <a:t>123.45</a:t>
            </a:r>
            <a:r>
              <a:rPr lang="zh-CN" altLang="en-US" sz="1800" b="0" i="0" u="none" strike="noStrike" baseline="0" dirty="0">
                <a:latin typeface="宋体" panose="02010600030101010101" pitchFamily="2" charset="-122"/>
                <a:ea typeface="宋体" panose="02010600030101010101" pitchFamily="2" charset="-122"/>
              </a:rPr>
              <a:t>可以显示为</a:t>
            </a:r>
            <a:r>
              <a:rPr lang="en-US" altLang="zh-CN" sz="1800" b="0" i="0" u="none" strike="noStrike" baseline="0" dirty="0">
                <a:latin typeface="TimesNewRomanPSMT"/>
                <a:ea typeface="宋体" panose="02010600030101010101" pitchFamily="2" charset="-122"/>
              </a:rPr>
              <a:t>123,45</a:t>
            </a:r>
            <a:r>
              <a:rPr lang="zh-CN" altLang="en-US" sz="1800" b="0" i="0" u="none" strike="noStrike" baseline="0" dirty="0">
                <a:latin typeface="宋体" panose="02010600030101010101" pitchFamily="2" charset="-122"/>
                <a:ea typeface="宋体" panose="02010600030101010101" pitchFamily="2" charset="-122"/>
              </a:rPr>
              <a:t>）。注意，字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符映射函数不会修改原始的参数，这些函数只会返回已修改的值。也就是说，下面的语句不改变</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tolower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不影响</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这样做才会改变</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的值：</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TimesNewRomanPSMT"/>
            </a:endParaRPr>
          </a:p>
          <a:p>
            <a:pPr algn="l"/>
            <a:r>
              <a:rPr lang="en-US" altLang="zh-CN" sz="1800" b="0" i="0" u="none" strike="noStrike" baseline="0" dirty="0" err="1">
                <a:latin typeface="TimesNewRomanPSMT"/>
              </a:rPr>
              <a:t>ch</a:t>
            </a:r>
            <a:r>
              <a:rPr lang="en-US" altLang="zh-CN" sz="1800" b="0" i="0" u="none" strike="noStrike" baseline="0" dirty="0">
                <a:latin typeface="TimesNewRomanPSMT"/>
              </a:rPr>
              <a:t> = </a:t>
            </a:r>
            <a:r>
              <a:rPr lang="en-US" altLang="zh-CN" sz="1800" b="0" i="0" u="none" strike="noStrike" baseline="0" dirty="0" err="1">
                <a:latin typeface="TimesNewRomanPSMT"/>
              </a:rPr>
              <a:t>tolower</a:t>
            </a:r>
            <a:r>
              <a:rPr lang="en-US" altLang="zh-CN" sz="1800" b="0" i="0" u="none" strike="noStrike" baseline="0" dirty="0">
                <a:latin typeface="TimesNewRomanPSMT"/>
              </a:rPr>
              <a:t>(</a:t>
            </a:r>
            <a:r>
              <a:rPr lang="en-US" altLang="zh-CN" sz="1800" b="0" i="0" u="none" strike="noStrike" baseline="0" dirty="0" err="1">
                <a:latin typeface="TimesNewRomanPSMT"/>
              </a:rPr>
              <a:t>ch</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把</a:t>
            </a:r>
            <a:r>
              <a:rPr lang="en-US" altLang="zh-CN" sz="1800" b="0" i="0" u="none" strike="noStrike" baseline="0" dirty="0" err="1">
                <a:latin typeface="TimesNewRomanPSMT"/>
                <a:ea typeface="宋体" panose="02010600030101010101" pitchFamily="2" charset="-122"/>
              </a:rPr>
              <a:t>ch</a:t>
            </a:r>
            <a:r>
              <a:rPr lang="zh-CN" altLang="en-US" sz="1800" b="0" i="0" u="none" strike="noStrike" baseline="0" dirty="0">
                <a:latin typeface="宋体" panose="02010600030101010101" pitchFamily="2" charset="-122"/>
                <a:ea typeface="宋体" panose="02010600030101010101" pitchFamily="2" charset="-122"/>
              </a:rPr>
              <a:t>转换成小写字母</a:t>
            </a:r>
            <a:endParaRPr lang="en-US" altLang="zh-CN" dirty="0">
              <a:latin typeface="TimesNewRomanPSMT"/>
              <a:ea typeface="宋体" panose="02010600030101010101" pitchFamily="2" charset="-122"/>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pic>
        <p:nvPicPr>
          <p:cNvPr id="5" name="内容占位符 4"/>
          <p:cNvPicPr>
            <a:picLocks noGrp="1" noChangeAspect="1"/>
          </p:cNvPicPr>
          <p:nvPr>
            <p:ph idx="1"/>
          </p:nvPr>
        </p:nvPicPr>
        <p:blipFill>
          <a:blip r:embed="rId1"/>
          <a:stretch>
            <a:fillRect/>
          </a:stretch>
        </p:blipFill>
        <p:spPr>
          <a:xfrm>
            <a:off x="2120265" y="1377315"/>
            <a:ext cx="7951470" cy="4835525"/>
          </a:xfrm>
        </p:spPr>
      </p:pic>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a:t>7.2.2 </a:t>
            </a:r>
            <a:r>
              <a:rPr lang="en-US" altLang="zh-CN" dirty="0" err="1"/>
              <a:t>ctype.h</a:t>
            </a:r>
            <a:r>
              <a:rPr lang="zh-CN" altLang="en-US" dirty="0"/>
              <a:t>系列的字符函数</a:t>
            </a:r>
            <a:endParaRPr lang="zh-CN" altLang="en-US" dirty="0"/>
          </a:p>
        </p:txBody>
      </p:sp>
      <p:sp>
        <p:nvSpPr>
          <p:cNvPr id="4" name="内容占位符 3"/>
          <p:cNvSpPr>
            <a:spLocks noGrp="1"/>
          </p:cNvSpPr>
          <p:nvPr>
            <p:ph idx="1"/>
          </p:nvPr>
        </p:nvSpPr>
        <p:spPr/>
        <p:txBody>
          <a:bodyPr/>
          <a:lstStyle/>
          <a:p>
            <a:endParaRPr lang="zh-CN" altLang="en-US" dirty="0"/>
          </a:p>
        </p:txBody>
      </p:sp>
      <p:pic>
        <p:nvPicPr>
          <p:cNvPr id="7" name="图片 6"/>
          <p:cNvPicPr>
            <a:picLocks noChangeAspect="1"/>
          </p:cNvPicPr>
          <p:nvPr/>
        </p:nvPicPr>
        <p:blipFill>
          <a:blip r:embed="rId1"/>
          <a:stretch>
            <a:fillRect/>
          </a:stretch>
        </p:blipFill>
        <p:spPr>
          <a:xfrm>
            <a:off x="941705" y="2468245"/>
            <a:ext cx="10033635" cy="1921510"/>
          </a:xfrm>
          <a:prstGeom prst="rect">
            <a:avLst/>
          </a:prstGeom>
        </p:spPr>
      </p:pic>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现实生活中我们经常有多种选择。在程序中也可以用</a:t>
            </a:r>
            <a:r>
              <a:rPr lang="en-US" altLang="zh-CN" sz="1800" b="0" i="0" u="none" strike="noStrike" baseline="0" dirty="0">
                <a:solidFill>
                  <a:srgbClr val="FF0000"/>
                </a:solidFill>
                <a:latin typeface="TimesNewRomanPSMT"/>
                <a:ea typeface="宋体" panose="02010600030101010101" pitchFamily="2" charset="-122"/>
              </a:rPr>
              <a:t>else if</a:t>
            </a:r>
            <a:r>
              <a:rPr lang="zh-CN" altLang="en-US" sz="1800" b="0" i="0" u="none" strike="noStrike" baseline="0" dirty="0">
                <a:latin typeface="宋体" panose="02010600030101010101" pitchFamily="2" charset="-122"/>
                <a:ea typeface="宋体" panose="02010600030101010101" pitchFamily="2" charset="-122"/>
              </a:rPr>
              <a:t>扩展</a:t>
            </a:r>
            <a:r>
              <a:rPr lang="en-US" altLang="zh-CN" sz="1800" b="0" i="0" u="none" strike="noStrike" baseline="0" dirty="0">
                <a:solidFill>
                  <a:srgbClr val="FF0000"/>
                </a:solidFill>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结构模拟这种情况。来看一个特殊</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的例子。电力公司通常根据客户的总用电量来决定电费。下面是某电力公司的电费清单，单位是千瓦时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kWh</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首 </a:t>
            </a:r>
            <a:r>
              <a:rPr lang="en-US" altLang="zh-CN" sz="1800" b="0" i="0" u="none" strike="noStrike" baseline="0" dirty="0">
                <a:latin typeface="TimesNewRomanPSMT"/>
                <a:ea typeface="宋体" panose="02010600030101010101" pitchFamily="2" charset="-122"/>
              </a:rPr>
              <a:t>360kWh: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$0.13230/kWh</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续 </a:t>
            </a:r>
            <a:r>
              <a:rPr lang="en-US" altLang="zh-CN" sz="1800" b="0" i="0" u="none" strike="noStrike" baseline="0" dirty="0">
                <a:latin typeface="TimesNewRomanPSMT"/>
                <a:ea typeface="宋体" panose="02010600030101010101" pitchFamily="2" charset="-122"/>
              </a:rPr>
              <a:t>108kWh: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$0.15040/kWh</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续 </a:t>
            </a:r>
            <a:r>
              <a:rPr lang="en-US" altLang="zh-CN" sz="1800" b="0" i="0" u="none" strike="noStrike" baseline="0" dirty="0">
                <a:latin typeface="TimesNewRomanPSMT"/>
                <a:ea typeface="宋体" panose="02010600030101010101" pitchFamily="2" charset="-122"/>
              </a:rPr>
              <a:t>252kWh: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$0.30025/kWh</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超过 </a:t>
            </a:r>
            <a:r>
              <a:rPr lang="en-US" altLang="zh-CN" sz="1800" b="0" i="0" u="none" strike="noStrike" baseline="0" dirty="0">
                <a:latin typeface="TimesNewRomanPSMT"/>
                <a:ea typeface="宋体" panose="02010600030101010101" pitchFamily="2" charset="-122"/>
              </a:rPr>
              <a:t>720kWh: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$0.34025/kWh</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如果对用电管理感兴趣，可以编写一个计算电费的程序。程序清单</a:t>
            </a:r>
            <a:r>
              <a:rPr lang="en-US" altLang="zh-CN" sz="1800" b="0" i="0" u="none" strike="noStrike" baseline="0" dirty="0">
                <a:latin typeface="TimesNewRomanPSMT"/>
                <a:ea typeface="宋体" panose="02010600030101010101" pitchFamily="2" charset="-122"/>
              </a:rPr>
              <a:t>7.4</a:t>
            </a:r>
            <a:r>
              <a:rPr lang="zh-CN" altLang="en-US" sz="1800" b="0" i="0" u="none" strike="noStrike" baseline="0" dirty="0">
                <a:latin typeface="宋体" panose="02010600030101010101" pitchFamily="2" charset="-122"/>
                <a:ea typeface="宋体" panose="02010600030101010101" pitchFamily="2" charset="-122"/>
              </a:rPr>
              <a:t>是完成这一任务的第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程序清单</a:t>
            </a:r>
            <a:r>
              <a:rPr lang="en-US" altLang="zh-CN" sz="1800" b="1" i="0" u="none" strike="noStrike" baseline="0" dirty="0">
                <a:latin typeface="TimesNewRomanPS-BoldMT"/>
                <a:ea typeface="宋体" panose="02010600030101010101" pitchFamily="2" charset="-122"/>
              </a:rPr>
              <a:t>7.4 </a:t>
            </a:r>
            <a:r>
              <a:rPr lang="en-US" altLang="zh-CN" sz="1800" b="1" i="0" u="none" strike="noStrike" baseline="0" dirty="0" err="1">
                <a:latin typeface="TimesNewRomanPS-BoldMT"/>
                <a:ea typeface="宋体" panose="02010600030101010101" pitchFamily="2" charset="-122"/>
              </a:rPr>
              <a:t>electric.c</a:t>
            </a:r>
            <a:r>
              <a:rPr lang="zh-CN" altLang="en-US" sz="1800" b="0" i="0" u="none" strike="noStrike" baseline="0" dirty="0">
                <a:latin typeface="宋体" panose="02010600030101010101" pitchFamily="2" charset="-122"/>
                <a:ea typeface="宋体" panose="02010600030101010101" pitchFamily="2" charset="-122"/>
              </a:rPr>
              <a:t>程序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a:t>
            </a:r>
            <a:r>
              <a:rPr lang="en-US" altLang="zh-CN" sz="1800" b="0" i="0" u="none" strike="noStrike" baseline="0" dirty="0" err="1">
                <a:latin typeface="TimesNewRomanPSMT"/>
              </a:rPr>
              <a:t>electric.c</a:t>
            </a:r>
            <a:r>
              <a:rPr lang="en-US" altLang="zh-CN" sz="1800" b="0" i="0" u="none" strike="noStrike" baseline="0" dirty="0">
                <a:latin typeface="TimesNewRomanPSMT"/>
              </a:rPr>
              <a:t> -- </a:t>
            </a:r>
            <a:r>
              <a:rPr lang="zh-CN" altLang="en-US" sz="1800" b="0" i="0" u="none" strike="noStrike" baseline="0" dirty="0">
                <a:latin typeface="宋体" panose="02010600030101010101" pitchFamily="2" charset="-122"/>
                <a:ea typeface="宋体" panose="02010600030101010101" pitchFamily="2" charset="-122"/>
              </a:rPr>
              <a:t>计算电费</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#include &lt;</a:t>
            </a:r>
            <a:r>
              <a:rPr lang="en-US" altLang="zh-CN" sz="1800" b="0" i="0" u="none" strike="noStrike" baseline="0" dirty="0" err="1">
                <a:latin typeface="TimesNewRomanPSMT"/>
              </a:rPr>
              <a:t>stdio.h</a:t>
            </a:r>
            <a:r>
              <a:rPr lang="en-US" altLang="zh-CN" sz="1800" b="0" i="0" u="none" strike="noStrike" baseline="0" dirty="0">
                <a:latin typeface="TimesNewRomanPSMT"/>
              </a:rPr>
              <a:t>&gt;</a:t>
            </a:r>
            <a:endParaRPr lang="en-US" altLang="zh-CN" sz="1800" b="0" i="0" u="none" strike="noStrike" baseline="0" dirty="0">
              <a:latin typeface="TimesNewRomanPSMT"/>
            </a:endParaRPr>
          </a:p>
          <a:p>
            <a:pPr algn="l"/>
            <a:r>
              <a:rPr lang="en-US" altLang="zh-CN" sz="1800" b="0" i="0" u="none" strike="noStrike" baseline="0" dirty="0">
                <a:latin typeface="TimesNewRomanPSMT"/>
              </a:rPr>
              <a:t>#define RATE1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0.13230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首次使用 </a:t>
            </a:r>
            <a:r>
              <a:rPr lang="en-US" altLang="zh-CN" sz="1800" b="0" i="0" u="none" strike="noStrike" baseline="0" dirty="0">
                <a:latin typeface="TimesNewRomanPSMT"/>
                <a:ea typeface="宋体" panose="02010600030101010101" pitchFamily="2" charset="-122"/>
              </a:rPr>
              <a:t>360 kwh </a:t>
            </a:r>
            <a:r>
              <a:rPr lang="zh-CN" altLang="en-US" sz="1800" b="0" i="0" u="none" strike="noStrike" baseline="0" dirty="0">
                <a:latin typeface="宋体" panose="02010600030101010101" pitchFamily="2" charset="-122"/>
                <a:ea typeface="宋体" panose="02010600030101010101" pitchFamily="2" charset="-122"/>
              </a:rPr>
              <a:t>的费率</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RATE2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0.15040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接着再使用 </a:t>
            </a:r>
            <a:r>
              <a:rPr lang="en-US" altLang="zh-CN" sz="1800" b="0" i="0" u="none" strike="noStrike" baseline="0" dirty="0">
                <a:latin typeface="TimesNewRomanPSMT"/>
                <a:ea typeface="宋体" panose="02010600030101010101" pitchFamily="2" charset="-122"/>
              </a:rPr>
              <a:t>108 kwh </a:t>
            </a:r>
            <a:r>
              <a:rPr lang="zh-CN" altLang="en-US" sz="1800" b="0" i="0" u="none" strike="noStrike" baseline="0" dirty="0">
                <a:latin typeface="宋体" panose="02010600030101010101" pitchFamily="2" charset="-122"/>
                <a:ea typeface="宋体" panose="02010600030101010101" pitchFamily="2" charset="-122"/>
              </a:rPr>
              <a:t>的费率</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RATE3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0.30025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接着再使用 </a:t>
            </a:r>
            <a:r>
              <a:rPr lang="en-US" altLang="zh-CN" sz="1800" b="0" i="0" u="none" strike="noStrike" baseline="0" dirty="0">
                <a:latin typeface="TimesNewRomanPSMT"/>
                <a:ea typeface="宋体" panose="02010600030101010101" pitchFamily="2" charset="-122"/>
              </a:rPr>
              <a:t>252 kwh </a:t>
            </a:r>
            <a:r>
              <a:rPr lang="zh-CN" altLang="en-US" sz="1800" b="0" i="0" u="none" strike="noStrike" baseline="0" dirty="0">
                <a:latin typeface="宋体" panose="02010600030101010101" pitchFamily="2" charset="-122"/>
                <a:ea typeface="宋体" panose="02010600030101010101" pitchFamily="2" charset="-122"/>
              </a:rPr>
              <a:t>的费率</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RATE4</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0.34025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使用超过 </a:t>
            </a:r>
            <a:r>
              <a:rPr lang="en-US" altLang="zh-CN" sz="1800" b="0" i="0" u="none" strike="noStrike" baseline="0" dirty="0">
                <a:latin typeface="TimesNewRomanPSMT"/>
                <a:ea typeface="宋体" panose="02010600030101010101" pitchFamily="2" charset="-122"/>
              </a:rPr>
              <a:t>720kwh </a:t>
            </a:r>
            <a:r>
              <a:rPr lang="zh-CN" altLang="en-US" sz="1800" b="0" i="0" u="none" strike="noStrike" baseline="0" dirty="0">
                <a:latin typeface="宋体" panose="02010600030101010101" pitchFamily="2" charset="-122"/>
                <a:ea typeface="宋体" panose="02010600030101010101" pitchFamily="2" charset="-122"/>
              </a:rPr>
              <a:t>的费率</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BREAK1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360.0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费率的第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个分界点</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BREAK2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468.0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费率的第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个分界点</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BREAK3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720.0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费率的第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个分界点</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复习题的参考答案在附录</a:t>
            </a:r>
            <a:r>
              <a:rPr lang="en-US" altLang="zh-CN" dirty="0"/>
              <a:t>A</a:t>
            </a:r>
            <a:r>
              <a:rPr lang="zh-CN" altLang="en-US" dirty="0"/>
              <a:t>中。</a:t>
            </a:r>
            <a:endParaRPr lang="zh-CN" altLang="en-US" dirty="0"/>
          </a:p>
          <a:p>
            <a:endParaRPr lang="en-US" altLang="zh-CN" dirty="0"/>
          </a:p>
          <a:p>
            <a:r>
              <a:rPr lang="en-US" altLang="zh-CN" dirty="0"/>
              <a:t>1.</a:t>
            </a:r>
            <a:r>
              <a:rPr lang="zh-CN" altLang="en-US" dirty="0"/>
              <a:t>对编程而言，可移植性意味着什么？</a:t>
            </a:r>
            <a:endParaRPr lang="zh-CN" altLang="en-US" dirty="0"/>
          </a:p>
          <a:p>
            <a:r>
              <a:rPr lang="en-US" altLang="zh-CN" dirty="0"/>
              <a:t>2.</a:t>
            </a:r>
            <a:r>
              <a:rPr lang="zh-CN" altLang="en-US" dirty="0"/>
              <a:t>解释源代码文件、目标代码文件和可执行文件有什么区别？</a:t>
            </a:r>
            <a:endParaRPr lang="zh-CN" altLang="en-US" dirty="0"/>
          </a:p>
          <a:p>
            <a:r>
              <a:rPr lang="en-US" altLang="zh-CN" dirty="0"/>
              <a:t>3.</a:t>
            </a:r>
            <a:r>
              <a:rPr lang="zh-CN" altLang="en-US" dirty="0"/>
              <a:t>编程的</a:t>
            </a:r>
            <a:r>
              <a:rPr lang="en-US" altLang="zh-CN" dirty="0"/>
              <a:t>7</a:t>
            </a:r>
            <a:r>
              <a:rPr lang="zh-CN" altLang="en-US" dirty="0"/>
              <a:t>个主要步骤是什么？</a:t>
            </a:r>
            <a:endParaRPr lang="zh-CN" altLang="en-US" dirty="0"/>
          </a:p>
          <a:p>
            <a:r>
              <a:rPr lang="en-US" altLang="zh-CN" dirty="0"/>
              <a:t>4.</a:t>
            </a:r>
            <a:r>
              <a:rPr lang="zh-CN" altLang="en-US" dirty="0"/>
              <a:t>编译器的任务是什么？</a:t>
            </a:r>
            <a:endParaRPr lang="zh-CN" altLang="en-US" dirty="0"/>
          </a:p>
          <a:p>
            <a:r>
              <a:rPr lang="en-US" altLang="zh-CN" dirty="0"/>
              <a:t>5.</a:t>
            </a:r>
            <a:r>
              <a:rPr lang="zh-CN" altLang="en-US" dirty="0"/>
              <a:t>链接器的任务是什么？</a:t>
            </a:r>
            <a:endParaRPr lang="en-US" altLang="zh-CN" dirty="0"/>
          </a:p>
        </p:txBody>
      </p:sp>
      <p:sp>
        <p:nvSpPr>
          <p:cNvPr id="2" name="标题 1"/>
          <p:cNvSpPr>
            <a:spLocks noGrp="1"/>
          </p:cNvSpPr>
          <p:nvPr>
            <p:ph type="title"/>
          </p:nvPr>
        </p:nvSpPr>
        <p:spPr/>
        <p:txBody>
          <a:bodyPr/>
          <a:lstStyle/>
          <a:p>
            <a:r>
              <a:rPr lang="en-US" altLang="zh-CN" dirty="0"/>
              <a:t>1.12 </a:t>
            </a:r>
            <a:r>
              <a:rPr lang="zh-CN" altLang="en-US" dirty="0"/>
              <a:t>复习题</a:t>
            </a:r>
            <a:endParaRPr lang="zh-CN" altLang="en-US" dirty="0"/>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#define BASE1</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(RATE1 * BREAK1)</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360kwh</a:t>
            </a:r>
            <a:r>
              <a:rPr lang="zh-CN" altLang="en-US" sz="1800" b="0" i="0" u="none" strike="noStrike" baseline="0" dirty="0">
                <a:latin typeface="宋体" panose="02010600030101010101" pitchFamily="2" charset="-122"/>
                <a:ea typeface="宋体" panose="02010600030101010101" pitchFamily="2" charset="-122"/>
              </a:rPr>
              <a:t>的费用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BASE2 (BASE1 + (RATE2 * (BREAK2 - BREAK1)))</a:t>
            </a:r>
            <a:endParaRPr lang="en-US" altLang="zh-CN" sz="1800" b="0" i="0" u="none" strike="noStrike" baseline="0" dirty="0">
              <a:latin typeface="TimesNewRomanPSMT"/>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468kwh</a:t>
            </a:r>
            <a:r>
              <a:rPr lang="zh-CN" altLang="en-US" sz="1800" b="0" i="0" u="none" strike="noStrike" baseline="0" dirty="0">
                <a:latin typeface="宋体" panose="02010600030101010101" pitchFamily="2" charset="-122"/>
                <a:ea typeface="宋体" panose="02010600030101010101" pitchFamily="2" charset="-122"/>
              </a:rPr>
              <a:t>的费用</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#define BASE3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(BASE1 + BASE2 + (RATE3 *(BREAK3 - BREAK2)))</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a:t>
            </a:r>
            <a:r>
              <a:rPr lang="zh-CN" altLang="en-US" sz="1800" b="0" i="0" u="none" strike="noStrike" baseline="0" dirty="0">
                <a:latin typeface="宋体" panose="02010600030101010101" pitchFamily="2" charset="-122"/>
                <a:ea typeface="宋体" panose="02010600030101010101" pitchFamily="2" charset="-122"/>
              </a:rPr>
              <a:t>使用</a:t>
            </a:r>
            <a:r>
              <a:rPr lang="en-US" altLang="zh-CN" sz="1800" b="0" i="0" u="none" strike="noStrike" baseline="0" dirty="0">
                <a:latin typeface="TimesNewRomanPSMT"/>
                <a:ea typeface="宋体" panose="02010600030101010101" pitchFamily="2" charset="-122"/>
              </a:rPr>
              <a:t>720kwh</a:t>
            </a:r>
            <a:r>
              <a:rPr lang="zh-CN" altLang="en-US" sz="1800" b="0" i="0" u="none" strike="noStrike" baseline="0" dirty="0">
                <a:latin typeface="宋体" panose="02010600030101010101" pitchFamily="2" charset="-122"/>
                <a:ea typeface="宋体" panose="02010600030101010101" pitchFamily="2" charset="-122"/>
              </a:rPr>
              <a:t>的费用</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int main(void)</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double 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使用的千瓦时</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double bill;</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电费</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("Please enter the kwh used.\n");</a:t>
            </a:r>
            <a:endParaRPr lang="en-US" altLang="zh-CN" sz="1800" b="0" i="0" u="none" strike="noStrike" baseline="0" dirty="0">
              <a:latin typeface="TimesNewRomanPSMT"/>
            </a:endParaRPr>
          </a:p>
          <a:p>
            <a:pPr algn="l"/>
            <a:r>
              <a:rPr lang="en-US" altLang="zh-CN" sz="1800" b="0" i="0" u="none" strike="noStrike" baseline="0" dirty="0" err="1">
                <a:latin typeface="TimesNewRomanPSMT"/>
              </a:rPr>
              <a:t>	scanf</a:t>
            </a:r>
            <a:r>
              <a:rPr lang="en-US" altLang="zh-CN" sz="1800" b="0" i="0" u="none" strike="noStrike" baseline="0" dirty="0">
                <a:latin typeface="TimesNewRomanPSMT"/>
              </a:rPr>
              <a:t>("%</a:t>
            </a:r>
            <a:r>
              <a:rPr lang="en-US" altLang="zh-CN" sz="1800" b="0" i="0" u="none" strike="noStrike" baseline="0" dirty="0" err="1">
                <a:latin typeface="TimesNewRomanPSMT"/>
              </a:rPr>
              <a:t>lf</a:t>
            </a:r>
            <a:r>
              <a:rPr lang="en-US" altLang="zh-CN" sz="1800" b="0" i="0" u="none" strike="noStrike" baseline="0" dirty="0">
                <a:latin typeface="TimesNewRomanPSMT"/>
              </a:rPr>
              <a:t>", &amp;kwh);</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en-US" altLang="zh-CN" sz="1800" b="0" i="0" u="none" strike="noStrike" baseline="0" dirty="0" err="1">
                <a:latin typeface="TimesNewRomanPSMT"/>
                <a:ea typeface="宋体" panose="02010600030101010101" pitchFamily="2" charset="-122"/>
              </a:rPr>
              <a:t>lf</a:t>
            </a:r>
            <a:r>
              <a:rPr lang="zh-CN" altLang="en-US" sz="1800" b="0" i="0" u="none" strike="noStrike" baseline="0" dirty="0">
                <a:latin typeface="宋体" panose="02010600030101010101" pitchFamily="2" charset="-122"/>
                <a:ea typeface="宋体" panose="02010600030101010101" pitchFamily="2" charset="-122"/>
              </a:rPr>
              <a:t>对应</a:t>
            </a:r>
            <a:r>
              <a:rPr lang="en-US" altLang="zh-CN" sz="1800" b="0" i="0" u="none" strike="noStrike" baseline="0" dirty="0">
                <a:latin typeface="TimesNewRomanPSMT"/>
                <a:ea typeface="宋体" panose="02010600030101010101" pitchFamily="2" charset="-122"/>
              </a:rPr>
              <a:t>double</a:t>
            </a:r>
            <a:r>
              <a:rPr lang="zh-CN" altLang="en-US" sz="1800" b="0" i="0" u="none" strike="noStrike" baseline="0" dirty="0">
                <a:latin typeface="宋体" panose="02010600030101010101" pitchFamily="2" charset="-122"/>
                <a:ea typeface="宋体" panose="02010600030101010101" pitchFamily="2" charset="-122"/>
              </a:rPr>
              <a:t>类型</a:t>
            </a:r>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en-US" altLang="zh-CN" sz="1800" b="0" i="0" u="none" strike="noStrike" baseline="0" dirty="0">
                <a:latin typeface="TimesNewRomanPSMT"/>
              </a:rPr>
              <a:t>	if (kwh &lt;= BREAK1)</a:t>
            </a:r>
            <a:endParaRPr lang="en-US" altLang="zh-CN" sz="1800" b="0" i="0" u="none" strike="noStrike" baseline="0" dirty="0">
              <a:latin typeface="TimesNewRomanPSMT"/>
            </a:endParaRPr>
          </a:p>
          <a:p>
            <a:pPr algn="l"/>
            <a:r>
              <a:rPr lang="en-US" altLang="zh-CN" sz="1800" b="0" i="0" u="none" strike="noStrike" baseline="0" dirty="0">
                <a:latin typeface="TimesNewRomanPSMT"/>
              </a:rPr>
              <a:t>		bill = RATE1 * kwh;</a:t>
            </a:r>
            <a:endParaRPr lang="en-US" altLang="zh-CN" sz="1800" b="0" i="0" u="none" strike="noStrike" baseline="0" dirty="0">
              <a:latin typeface="TimesNewRomanPSMT"/>
            </a:endParaRPr>
          </a:p>
          <a:p>
            <a:pPr algn="l"/>
            <a:r>
              <a:rPr lang="en-US" altLang="zh-CN" sz="1800" b="0" i="0" u="none" strike="noStrike" baseline="0" dirty="0">
                <a:latin typeface="TimesNewRomanPSMT"/>
              </a:rPr>
              <a:t>	else if (kwh &lt;= BREAK2)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360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468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BASE1 + (RATE2 * (kwh - BREAK1));</a:t>
            </a:r>
            <a:endParaRPr lang="en-US" altLang="zh-CN" sz="1800" b="0" i="0" u="none" strike="noStrike" baseline="0" dirty="0">
              <a:latin typeface="TimesNewRomanPSMT"/>
            </a:endParaRPr>
          </a:p>
          <a:p>
            <a:pPr algn="l"/>
            <a:r>
              <a:rPr lang="en-US" altLang="zh-CN" sz="1800" b="0" i="0" u="none" strike="noStrike" baseline="0" dirty="0">
                <a:latin typeface="TimesNewRomanPSMT"/>
              </a:rPr>
              <a:t>	else if (kwh &lt;= BREAK3)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468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720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BASE2 + (RATE3 * (kwh - BREAK2));</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超过 </a:t>
            </a:r>
            <a:r>
              <a:rPr lang="en-US" altLang="zh-CN" sz="1800" b="0" i="0" u="none" strike="noStrike" baseline="0" dirty="0">
                <a:latin typeface="TimesNewRomanPSMT"/>
                <a:ea typeface="宋体" panose="02010600030101010101" pitchFamily="2" charset="-122"/>
              </a:rPr>
              <a:t>720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BASE3 + (RATE4 * (kwh - BREAK3));</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("The charge for %.1f kwh is $%1.2f.\n", kwh, bill);</a:t>
            </a:r>
            <a:endParaRPr lang="en-US" altLang="zh-CN" sz="1800" b="0" i="0" u="none" strike="noStrike" baseline="0" dirty="0">
              <a:latin typeface="TimesNewRomanPSMT"/>
            </a:endParaRPr>
          </a:p>
          <a:p>
            <a:pPr algn="l"/>
            <a:r>
              <a:rPr lang="en-US" altLang="zh-CN" sz="1800" b="0" i="0" u="none" strike="noStrike" baseline="0" dirty="0">
                <a:latin typeface="TimesNewRomanPSMT"/>
              </a:rPr>
              <a:t>	return 0;</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该程序的输出示例如下：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Please enter the kwh used.</a:t>
            </a:r>
            <a:endParaRPr lang="en-US" altLang="zh-CN" sz="1800" b="0" i="0" u="none" strike="noStrike" baseline="0" dirty="0">
              <a:latin typeface="TimesNewRomanPSMT"/>
              <a:ea typeface="宋体" panose="02010600030101010101" pitchFamily="2" charset="-122"/>
            </a:endParaRPr>
          </a:p>
          <a:p>
            <a:pPr algn="l"/>
            <a:r>
              <a:rPr lang="en-US" altLang="zh-CN" sz="1800" b="1" i="0" u="none" strike="noStrike" baseline="0" dirty="0">
                <a:latin typeface="TimesNewRomanPS-BoldMT"/>
                <a:ea typeface="宋体" panose="02010600030101010101" pitchFamily="2" charset="-122"/>
              </a:rPr>
              <a:t>580</a:t>
            </a:r>
            <a:endParaRPr lang="en-US" altLang="zh-CN" sz="1800" b="1" i="0" u="none" strike="noStrike" baseline="0" dirty="0">
              <a:latin typeface="TimesNewRomanPS-Bold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The charge for 580.0 kwh is $97.50.</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程序清单 </a:t>
            </a:r>
            <a:r>
              <a:rPr lang="en-US" altLang="zh-CN" sz="1800" b="0" i="0" u="none" strike="noStrike" baseline="0" dirty="0">
                <a:latin typeface="TimesNewRomanPSMT"/>
                <a:ea typeface="宋体" panose="02010600030101010101" pitchFamily="2" charset="-122"/>
              </a:rPr>
              <a:t>7.4 </a:t>
            </a:r>
            <a:r>
              <a:rPr lang="zh-CN" altLang="en-US" sz="1800" b="0" i="0" u="none" strike="noStrike" baseline="0" dirty="0">
                <a:latin typeface="宋体" panose="02010600030101010101" pitchFamily="2" charset="-122"/>
                <a:ea typeface="宋体" panose="02010600030101010101" pitchFamily="2" charset="-122"/>
              </a:rPr>
              <a:t>用符号常量表示不同的费率和费率分界点，以便把常量统一放在一处。这样，电力公司在</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更改费率以及费率分界点时，更新数据非常方便。</a:t>
            </a:r>
            <a:r>
              <a:rPr lang="en-US" altLang="zh-CN" sz="1800" b="0" i="0" u="none" strike="noStrike" baseline="0" dirty="0">
                <a:latin typeface="TimesNewRomanPSMT"/>
                <a:ea typeface="宋体" panose="02010600030101010101" pitchFamily="2" charset="-122"/>
              </a:rPr>
              <a:t>BASE1</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BASE2</a:t>
            </a:r>
            <a:r>
              <a:rPr lang="zh-CN" altLang="en-US" sz="1800" b="0" i="0" u="none" strike="noStrike" baseline="0" dirty="0">
                <a:latin typeface="宋体" panose="02010600030101010101" pitchFamily="2" charset="-122"/>
                <a:ea typeface="宋体" panose="02010600030101010101" pitchFamily="2" charset="-122"/>
              </a:rPr>
              <a:t>根据费率和费率分界点来表示。一旦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费率或分界点发生了变化，它们也会自动更新。预处理器是不进行计算的。程序中出现</a:t>
            </a:r>
            <a:r>
              <a:rPr lang="en-US" altLang="zh-CN" sz="1800" b="0" i="0" u="none" strike="noStrike" baseline="0" dirty="0">
                <a:latin typeface="TimesNewRomanPSMT"/>
                <a:ea typeface="宋体" panose="02010600030101010101" pitchFamily="2" charset="-122"/>
              </a:rPr>
              <a:t>BASE1</a:t>
            </a:r>
            <a:r>
              <a:rPr lang="zh-CN" altLang="en-US" sz="1800" b="0" i="0" u="none" strike="noStrike" baseline="0" dirty="0">
                <a:latin typeface="宋体" panose="02010600030101010101" pitchFamily="2" charset="-122"/>
                <a:ea typeface="宋体" panose="02010600030101010101" pitchFamily="2" charset="-122"/>
              </a:rPr>
              <a:t>的地方都</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会被替换成 </a:t>
            </a:r>
            <a:r>
              <a:rPr lang="en-US" altLang="zh-CN" sz="1800" b="0" i="0" u="none" strike="noStrike" baseline="0" dirty="0">
                <a:latin typeface="TimesNewRomanPSMT"/>
                <a:ea typeface="宋体" panose="02010600030101010101" pitchFamily="2" charset="-122"/>
              </a:rPr>
              <a:t>0.13230*360.0</a:t>
            </a:r>
            <a:r>
              <a:rPr lang="zh-CN" altLang="en-US" sz="1800" b="0" i="0" u="none" strike="noStrike" baseline="0" dirty="0">
                <a:latin typeface="宋体" panose="02010600030101010101" pitchFamily="2" charset="-122"/>
                <a:ea typeface="宋体" panose="02010600030101010101" pitchFamily="2" charset="-122"/>
              </a:rPr>
              <a:t>。不用担心，编译器会对该表达式求值得到一个数值（</a:t>
            </a:r>
            <a:r>
              <a:rPr lang="en-US" altLang="zh-CN" sz="1800" b="0" i="0" u="none" strike="noStrike" baseline="0" dirty="0">
                <a:latin typeface="TimesNewRomanPSMT"/>
                <a:ea typeface="宋体" panose="02010600030101010101" pitchFamily="2" charset="-122"/>
              </a:rPr>
              <a:t>47.628</a:t>
            </a:r>
            <a:r>
              <a:rPr lang="zh-CN" altLang="en-US" sz="1800" b="0" i="0" u="none" strike="noStrike" baseline="0" dirty="0">
                <a:latin typeface="宋体" panose="02010600030101010101" pitchFamily="2" charset="-122"/>
                <a:ea typeface="宋体" panose="02010600030101010101" pitchFamily="2" charset="-122"/>
              </a:rPr>
              <a:t>），以便最终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的程序代码使用的是</a:t>
            </a:r>
            <a:r>
              <a:rPr lang="en-US" altLang="zh-CN" sz="1800" b="0" i="0" u="none" strike="noStrike" baseline="0" dirty="0">
                <a:latin typeface="TimesNewRomanPSMT"/>
                <a:ea typeface="宋体" panose="02010600030101010101" pitchFamily="2" charset="-122"/>
              </a:rPr>
              <a:t>47.628</a:t>
            </a:r>
            <a:r>
              <a:rPr lang="zh-CN" altLang="en-US" sz="1800" b="0" i="0" u="none" strike="noStrike" baseline="0" dirty="0">
                <a:latin typeface="宋体" panose="02010600030101010101" pitchFamily="2" charset="-122"/>
                <a:ea typeface="宋体" panose="02010600030101010101" pitchFamily="2" charset="-122"/>
              </a:rPr>
              <a:t>而不是一个计算式。</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程序流简单明了。该程序根据</a:t>
            </a:r>
            <a:r>
              <a:rPr lang="en-US" altLang="zh-CN" sz="1800" b="0" i="0" u="none" strike="noStrike" baseline="0" dirty="0">
                <a:latin typeface="TimesNewRomanPSMT"/>
                <a:ea typeface="宋体" panose="02010600030101010101" pitchFamily="2" charset="-122"/>
              </a:rPr>
              <a:t>kwh</a:t>
            </a:r>
            <a:r>
              <a:rPr lang="zh-CN" altLang="en-US" sz="1800" b="0" i="0" u="none" strike="noStrike" baseline="0" dirty="0">
                <a:latin typeface="宋体" panose="02010600030101010101" pitchFamily="2" charset="-122"/>
                <a:ea typeface="宋体" panose="02010600030101010101" pitchFamily="2" charset="-122"/>
              </a:rPr>
              <a:t>的值在</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个公式之间选择一个。特别要注意的是，如果</a:t>
            </a:r>
            <a:r>
              <a:rPr lang="en-US" altLang="zh-CN" sz="1800" b="0" i="0" u="none" strike="noStrike" baseline="0" dirty="0">
                <a:latin typeface="TimesNewRomanPSMT"/>
                <a:ea typeface="宋体" panose="02010600030101010101" pitchFamily="2" charset="-122"/>
              </a:rPr>
              <a:t>kwh</a:t>
            </a:r>
            <a:r>
              <a:rPr lang="zh-CN" altLang="en-US" sz="1800" b="0" i="0" u="none" strike="noStrike" baseline="0" dirty="0">
                <a:latin typeface="宋体" panose="02010600030101010101" pitchFamily="2" charset="-122"/>
                <a:ea typeface="宋体" panose="02010600030101010101" pitchFamily="2" charset="-122"/>
              </a:rPr>
              <a:t>大于或等于</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360</a:t>
            </a:r>
            <a:r>
              <a:rPr lang="zh-CN" altLang="en-US" sz="1800" b="0" i="0" u="none" strike="noStrike" baseline="0" dirty="0">
                <a:latin typeface="宋体" panose="02010600030101010101" pitchFamily="2" charset="-122"/>
                <a:ea typeface="宋体" panose="02010600030101010101" pitchFamily="2" charset="-122"/>
              </a:rPr>
              <a:t>，程序只会到达第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。因此，</a:t>
            </a:r>
            <a:r>
              <a:rPr lang="en-US" altLang="zh-CN" sz="1800" b="0" i="0" u="none" strike="noStrike" baseline="0" dirty="0">
                <a:latin typeface="TimesNewRomanPSMT"/>
                <a:ea typeface="宋体" panose="02010600030101010101" pitchFamily="2" charset="-122"/>
              </a:rPr>
              <a:t>else if (kwh &lt;= BREAK2)</a:t>
            </a:r>
            <a:r>
              <a:rPr lang="zh-CN" altLang="en-US" sz="1800" b="0" i="0" u="none" strike="noStrike" baseline="0" dirty="0">
                <a:latin typeface="宋体" panose="02010600030101010101" pitchFamily="2" charset="-122"/>
                <a:ea typeface="宋体" panose="02010600030101010101" pitchFamily="2" charset="-122"/>
              </a:rPr>
              <a:t>这行相当于要求</a:t>
            </a:r>
            <a:r>
              <a:rPr lang="en-US" altLang="zh-CN" sz="1800" b="0" i="0" u="none" strike="noStrike" baseline="0" dirty="0">
                <a:latin typeface="TimesNewRomanPSMT"/>
                <a:ea typeface="宋体" panose="02010600030101010101" pitchFamily="2" charset="-122"/>
              </a:rPr>
              <a:t>kwh</a:t>
            </a:r>
            <a:r>
              <a:rPr lang="zh-CN" altLang="en-US" sz="1800" b="0" i="0" u="none" strike="noStrike" baseline="0" dirty="0">
                <a:latin typeface="宋体" panose="02010600030101010101" pitchFamily="2" charset="-122"/>
                <a:ea typeface="宋体" panose="02010600030101010101" pitchFamily="2" charset="-122"/>
              </a:rPr>
              <a:t>在</a:t>
            </a:r>
            <a:r>
              <a:rPr lang="en-US" altLang="zh-CN" sz="1800" b="0" i="0" u="none" strike="noStrike" baseline="0" dirty="0">
                <a:latin typeface="TimesNewRomanPSMT"/>
                <a:ea typeface="宋体" panose="02010600030101010101" pitchFamily="2" charset="-122"/>
              </a:rPr>
              <a:t>360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482</a:t>
            </a:r>
            <a:r>
              <a:rPr lang="zh-CN" altLang="en-US" sz="1800" b="0" i="0" u="none" strike="noStrike" baseline="0" dirty="0">
                <a:latin typeface="宋体" panose="02010600030101010101" pitchFamily="2" charset="-122"/>
                <a:ea typeface="宋体" panose="02010600030101010101" pitchFamily="2" charset="-122"/>
              </a:rPr>
              <a:t>之间，如</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程序注释所示。类似地，只有当</a:t>
            </a:r>
            <a:r>
              <a:rPr lang="en-US" altLang="zh-CN" sz="1800" b="0" i="0" u="none" strike="noStrike" baseline="0" dirty="0">
                <a:latin typeface="TimesNewRomanPSMT"/>
                <a:ea typeface="宋体" panose="02010600030101010101" pitchFamily="2" charset="-122"/>
              </a:rPr>
              <a:t>kwh</a:t>
            </a:r>
            <a:r>
              <a:rPr lang="zh-CN" altLang="en-US" sz="1800" b="0" i="0" u="none" strike="noStrike" baseline="0" dirty="0">
                <a:latin typeface="宋体" panose="02010600030101010101" pitchFamily="2" charset="-122"/>
                <a:ea typeface="宋体" panose="02010600030101010101" pitchFamily="2" charset="-122"/>
              </a:rPr>
              <a:t>的值超过</a:t>
            </a:r>
            <a:r>
              <a:rPr lang="en-US" altLang="zh-CN" sz="1800" b="0" i="0" u="none" strike="noStrike" baseline="0" dirty="0">
                <a:latin typeface="TimesNewRomanPSMT"/>
                <a:ea typeface="宋体" panose="02010600030101010101" pitchFamily="2" charset="-122"/>
              </a:rPr>
              <a:t>720</a:t>
            </a:r>
            <a:r>
              <a:rPr lang="zh-CN" altLang="en-US" sz="1800" b="0" i="0" u="none" strike="noStrike" baseline="0" dirty="0">
                <a:latin typeface="宋体" panose="02010600030101010101" pitchFamily="2" charset="-122"/>
                <a:ea typeface="宋体" panose="02010600030101010101" pitchFamily="2" charset="-122"/>
              </a:rPr>
              <a:t>时，才会执行最后的</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。最后，注意</a:t>
            </a:r>
            <a:r>
              <a:rPr lang="en-US" altLang="zh-CN" sz="1800" b="0" i="0" u="none" strike="noStrike" baseline="0" dirty="0">
                <a:latin typeface="TimesNewRomanPSMT"/>
                <a:ea typeface="宋体" panose="02010600030101010101" pitchFamily="2" charset="-122"/>
              </a:rPr>
              <a:t>BASE1</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BASE2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BASE3</a:t>
            </a:r>
            <a:r>
              <a:rPr lang="zh-CN" altLang="en-US" sz="1800" b="0" i="0" u="none" strike="noStrike" baseline="0" dirty="0">
                <a:latin typeface="宋体" panose="02010600030101010101" pitchFamily="2" charset="-122"/>
                <a:ea typeface="宋体" panose="02010600030101010101" pitchFamily="2" charset="-122"/>
              </a:rPr>
              <a:t>分别代表</a:t>
            </a:r>
            <a:r>
              <a:rPr lang="en-US" altLang="zh-CN" sz="1800" b="0" i="0" u="none" strike="noStrike" baseline="0" dirty="0">
                <a:latin typeface="TimesNewRomanPSMT"/>
                <a:ea typeface="宋体" panose="02010600030101010101" pitchFamily="2" charset="-122"/>
              </a:rPr>
              <a:t>360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468</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720</a:t>
            </a:r>
            <a:r>
              <a:rPr lang="zh-CN" altLang="en-US" sz="1800" b="0" i="0" u="none" strike="noStrike" baseline="0" dirty="0">
                <a:latin typeface="宋体" panose="02010600030101010101" pitchFamily="2" charset="-122"/>
                <a:ea typeface="宋体" panose="02010600030101010101" pitchFamily="2" charset="-122"/>
              </a:rPr>
              <a:t>千瓦时的总费用。因此，当电量超过这些值时，只需要加上额外的费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用即可。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实际上，</a:t>
            </a:r>
            <a:r>
              <a:rPr lang="en-US" altLang="zh-CN" sz="1800" b="0" i="0" u="none" strike="noStrike" baseline="0" dirty="0">
                <a:latin typeface="TimesNewRomanPSMT"/>
                <a:ea typeface="宋体" panose="02010600030101010101" pitchFamily="2" charset="-122"/>
              </a:rPr>
              <a:t>else if </a:t>
            </a:r>
            <a:r>
              <a:rPr lang="zh-CN" altLang="en-US" sz="1800" b="0" i="0" u="none" strike="noStrike" baseline="0" dirty="0">
                <a:latin typeface="宋体" panose="02010600030101010101" pitchFamily="2" charset="-122"/>
                <a:ea typeface="宋体" panose="02010600030101010101" pitchFamily="2" charset="-122"/>
              </a:rPr>
              <a:t>是已学过的 </a:t>
            </a:r>
            <a:r>
              <a:rPr lang="en-US" altLang="zh-CN" sz="1800" b="0" i="0" u="none" strike="noStrike" baseline="0" dirty="0">
                <a:latin typeface="TimesNewRomanPSMT"/>
                <a:ea typeface="宋体" panose="02010600030101010101" pitchFamily="2" charset="-122"/>
              </a:rPr>
              <a:t>if else </a:t>
            </a:r>
            <a:r>
              <a:rPr lang="zh-CN" altLang="en-US" sz="1800" b="0" i="0" u="none" strike="noStrike" baseline="0" dirty="0">
                <a:latin typeface="宋体" panose="02010600030101010101" pitchFamily="2" charset="-122"/>
                <a:ea typeface="宋体" panose="02010600030101010101" pitchFamily="2" charset="-122"/>
              </a:rPr>
              <a:t>语句的变式。例如，该程序的核心部分只不过是下面代码的另一种写</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法：</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(kwh &lt;= BREAK1)</a:t>
            </a:r>
            <a:endParaRPr lang="en-US" altLang="zh-CN" sz="1800" b="0" i="0" u="none" strike="noStrike" baseline="0" dirty="0">
              <a:latin typeface="TimesNewRomanPSMT"/>
            </a:endParaRPr>
          </a:p>
          <a:p>
            <a:pPr algn="l"/>
            <a:r>
              <a:rPr lang="en-US" altLang="zh-CN" sz="1800" b="0" i="0" u="none" strike="noStrike" baseline="0" dirty="0">
                <a:latin typeface="TimesNewRomanPSMT"/>
              </a:rPr>
              <a:t>	bill = RATE1 * kwh;</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	if (kwh &lt;= BREAK2)</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360</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468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BASE1 + (RATE2 * (kwh - BREAK1));</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a:latin typeface="TimesNewRomanPSMT"/>
              </a:rPr>
              <a:t>		if (kwh &lt;= BREAK3)</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468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720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BASE2 + (RATE3 * (kwh - BREAK2));</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 </a:t>
            </a:r>
            <a:r>
              <a:rPr lang="zh-CN" altLang="en-US" sz="1800" b="0" i="0" u="none" strike="noStrike" baseline="0" dirty="0">
                <a:latin typeface="宋体" panose="02010600030101010101" pitchFamily="2" charset="-122"/>
                <a:ea typeface="宋体" panose="02010600030101010101" pitchFamily="2" charset="-122"/>
              </a:rPr>
              <a:t>超过</a:t>
            </a:r>
            <a:r>
              <a:rPr lang="en-US" altLang="zh-CN" sz="1800" b="0" i="0" u="none" strike="noStrike" baseline="0" dirty="0">
                <a:latin typeface="TimesNewRomanPSMT"/>
                <a:ea typeface="宋体" panose="02010600030101010101" pitchFamily="2" charset="-122"/>
              </a:rPr>
              <a:t>720 kwh</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rPr>
              <a:t>			bill = BASE3 + (RATE4 * (kwh - BREAK3));</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也就是说，该程序由一个</a:t>
            </a:r>
            <a:r>
              <a:rPr lang="en-US" altLang="zh-CN" sz="1800" b="0" i="0" u="none" strike="noStrike" baseline="0" dirty="0" err="1">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语句组成，</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部分包含另一个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语句，该</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语句的</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部分又包</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含另一个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语句嵌套在第 </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语句中，第</a:t>
            </a:r>
            <a:r>
              <a:rPr lang="en-US" altLang="zh-CN" sz="1800" b="0" i="0" u="none" strike="noStrike" baseline="0" dirty="0">
                <a:latin typeface="TimesNewRomanPSMT"/>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语句嵌套在第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句中。回忆一下，整个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语句被视为一条语句，因此不必把嵌套的</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语句用花括号括起来。当然，</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花括号可以更清楚地表明这种特殊格式的含义。</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这两种形式完全等价。唯一不同的是使用空格和换行的位置不同，不过编译器会忽略这些。尽管如此，</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种形式还是好些，因为这种形式</a:t>
            </a:r>
            <a:r>
              <a:rPr lang="zh-CN" altLang="en-US" sz="1800" b="0" i="0" u="none" strike="noStrike" baseline="0" dirty="0">
                <a:solidFill>
                  <a:srgbClr val="FF0000"/>
                </a:solidFill>
                <a:latin typeface="宋体" panose="02010600030101010101" pitchFamily="2" charset="-122"/>
                <a:ea typeface="宋体" panose="02010600030101010101" pitchFamily="2" charset="-122"/>
              </a:rPr>
              <a:t>更清楚地显示了有</a:t>
            </a:r>
            <a:r>
              <a:rPr lang="en-US" altLang="zh-CN" sz="1800" b="0" i="0" u="none" strike="noStrike" baseline="0" dirty="0">
                <a:solidFill>
                  <a:srgbClr val="FF0000"/>
                </a:solidFill>
                <a:latin typeface="TimesNewRomanPSMT"/>
                <a:ea typeface="宋体" panose="02010600030101010101" pitchFamily="2" charset="-122"/>
              </a:rPr>
              <a:t>4</a:t>
            </a:r>
            <a:r>
              <a:rPr lang="zh-CN" altLang="en-US" sz="1800" b="0" i="0" u="none" strike="noStrike" baseline="0" dirty="0">
                <a:solidFill>
                  <a:srgbClr val="FF0000"/>
                </a:solidFill>
                <a:latin typeface="宋体" panose="02010600030101010101" pitchFamily="2" charset="-122"/>
                <a:ea typeface="宋体" panose="02010600030101010101" pitchFamily="2" charset="-122"/>
              </a:rPr>
              <a:t>种选择</a:t>
            </a:r>
            <a:r>
              <a:rPr lang="zh-CN" altLang="en-US" sz="1800" b="0" i="0" u="none" strike="noStrike" baseline="0" dirty="0">
                <a:latin typeface="宋体" panose="02010600030101010101" pitchFamily="2" charset="-122"/>
                <a:ea typeface="宋体" panose="02010600030101010101" pitchFamily="2" charset="-122"/>
              </a:rPr>
              <a:t>。在浏览程序时，这种形式让读者更容易</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看清楚各项选择。在需要时要缩进嵌套的部分，例如，必须测试两个单独的量时。本例中，仅在夏季对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用电量超过</a:t>
            </a:r>
            <a:r>
              <a:rPr lang="en-US" altLang="zh-CN" sz="1800" b="0" i="0" u="none" strike="noStrike" baseline="0" dirty="0">
                <a:latin typeface="TimesNewRomanPSMT"/>
                <a:ea typeface="宋体" panose="02010600030101010101" pitchFamily="2" charset="-122"/>
              </a:rPr>
              <a:t>720kWh</a:t>
            </a:r>
            <a:r>
              <a:rPr lang="zh-CN" altLang="en-US" sz="1800" b="0" i="0" u="none" strike="noStrike" baseline="0" dirty="0">
                <a:latin typeface="宋体" panose="02010600030101010101" pitchFamily="2" charset="-122"/>
                <a:ea typeface="宋体" panose="02010600030101010101" pitchFamily="2" charset="-122"/>
              </a:rPr>
              <a:t>的用户加收</a:t>
            </a:r>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的电费，就属于这种情况。</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lnSpcReduction="10000"/>
          </a:bodyPr>
          <a:lstStyle/>
          <a:p>
            <a:pPr algn="l"/>
            <a:r>
              <a:rPr lang="zh-CN" altLang="en-US" sz="1800" b="0" i="0" u="none" strike="noStrike" baseline="0" dirty="0">
                <a:latin typeface="宋体" panose="02010600030101010101" pitchFamily="2" charset="-122"/>
                <a:ea typeface="宋体" panose="02010600030101010101" pitchFamily="2" charset="-122"/>
              </a:rPr>
              <a:t>可以把多个</a:t>
            </a:r>
            <a:r>
              <a:rPr lang="en-US" altLang="zh-CN" sz="1800" b="0" i="0" u="none" strike="noStrike" baseline="0" dirty="0">
                <a:latin typeface="TimesNewRomanPSMT"/>
                <a:ea typeface="宋体" panose="02010600030101010101" pitchFamily="2" charset="-122"/>
              </a:rPr>
              <a:t>else if</a:t>
            </a:r>
            <a:r>
              <a:rPr lang="zh-CN" altLang="en-US" sz="1800" b="0" i="0" u="none" strike="noStrike" baseline="0" dirty="0">
                <a:latin typeface="宋体" panose="02010600030101010101" pitchFamily="2" charset="-122"/>
                <a:ea typeface="宋体" panose="02010600030101010101" pitchFamily="2" charset="-122"/>
              </a:rPr>
              <a:t>语句连成一串使用，如下所示（当然，要在编译器的限制范围内）：</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(score &lt; 1000)</a:t>
            </a:r>
            <a:endParaRPr lang="en-US" altLang="zh-CN" sz="1800" b="0" i="0" u="none" strike="noStrike" baseline="0" dirty="0">
              <a:latin typeface="TimesNewRomanPSMT"/>
            </a:endParaRPr>
          </a:p>
          <a:p>
            <a:pPr algn="l"/>
            <a:r>
              <a:rPr lang="en-US" altLang="zh-CN" sz="1800" b="0" i="0" u="none" strike="noStrike" baseline="0" dirty="0">
                <a:latin typeface="TimesNewRomanPSMT"/>
              </a:rPr>
              <a:t>	bonus = 0;</a:t>
            </a:r>
            <a:endParaRPr lang="en-US" altLang="zh-CN" sz="1800" b="0" i="0" u="none" strike="noStrike" baseline="0" dirty="0">
              <a:latin typeface="TimesNewRomanPSMT"/>
            </a:endParaRPr>
          </a:p>
          <a:p>
            <a:pPr algn="l"/>
            <a:r>
              <a:rPr lang="en-US" altLang="zh-CN" sz="1800" b="0" i="0" u="none" strike="noStrike" baseline="0" dirty="0">
                <a:latin typeface="TimesNewRomanPSMT"/>
              </a:rPr>
              <a:t>else if (score &lt; 1500)</a:t>
            </a:r>
            <a:endParaRPr lang="en-US" altLang="zh-CN" sz="1800" b="0" i="0" u="none" strike="noStrike" baseline="0" dirty="0">
              <a:latin typeface="TimesNewRomanPSMT"/>
            </a:endParaRPr>
          </a:p>
          <a:p>
            <a:pPr algn="l"/>
            <a:r>
              <a:rPr lang="en-US" altLang="zh-CN" sz="1800" b="0" i="0" u="none" strike="noStrike" baseline="0" dirty="0">
                <a:latin typeface="TimesNewRomanPSMT"/>
              </a:rPr>
              <a:t>	bonus = 1;</a:t>
            </a:r>
            <a:endParaRPr lang="en-US" altLang="zh-CN" sz="1800" b="0" i="0" u="none" strike="noStrike" baseline="0" dirty="0">
              <a:latin typeface="TimesNewRomanPSMT"/>
            </a:endParaRPr>
          </a:p>
          <a:p>
            <a:pPr algn="l"/>
            <a:r>
              <a:rPr lang="en-US" altLang="zh-CN" sz="1800" b="0" i="0" u="none" strike="noStrike" baseline="0" dirty="0">
                <a:latin typeface="TimesNewRomanPSMT"/>
              </a:rPr>
              <a:t>else if (score &lt; 2000)</a:t>
            </a:r>
            <a:endParaRPr lang="en-US" altLang="zh-CN" sz="1800" b="0" i="0" u="none" strike="noStrike" baseline="0" dirty="0">
              <a:latin typeface="TimesNewRomanPSMT"/>
            </a:endParaRPr>
          </a:p>
          <a:p>
            <a:pPr algn="l"/>
            <a:r>
              <a:rPr lang="en-US" altLang="zh-CN" sz="1800" b="0" i="0" u="none" strike="noStrike" baseline="0" dirty="0">
                <a:latin typeface="TimesNewRomanPSMT"/>
              </a:rPr>
              <a:t>	bonus = 2;</a:t>
            </a:r>
            <a:endParaRPr lang="en-US" altLang="zh-CN" sz="1800" b="0" i="0" u="none" strike="noStrike" baseline="0" dirty="0">
              <a:latin typeface="TimesNewRomanPSMT"/>
            </a:endParaRPr>
          </a:p>
          <a:p>
            <a:pPr algn="l"/>
            <a:r>
              <a:rPr lang="en-US" altLang="zh-CN" sz="1800" b="0" i="0" u="none" strike="noStrike" baseline="0" dirty="0">
                <a:latin typeface="TimesNewRomanPSMT"/>
              </a:rPr>
              <a:t>else if (score &lt; 2500)</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	bonus = 4;</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a:latin typeface="TimesNewRomanPSMT"/>
              </a:rPr>
              <a:t>	bonus = 6;</a:t>
            </a:r>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（这可能是一个游戏程序的一部分，</a:t>
            </a:r>
            <a:r>
              <a:rPr lang="en-US" altLang="zh-CN" sz="1800" b="0" i="0" u="none" strike="noStrike" baseline="0" dirty="0">
                <a:latin typeface="TimesNewRomanPSMT"/>
                <a:ea typeface="宋体" panose="02010600030101010101" pitchFamily="2" charset="-122"/>
              </a:rPr>
              <a:t>bonus</a:t>
            </a:r>
            <a:r>
              <a:rPr lang="zh-CN" altLang="en-US" sz="1800" b="0" i="0" u="none" strike="noStrike" baseline="0" dirty="0">
                <a:latin typeface="宋体" panose="02010600030101010101" pitchFamily="2" charset="-122"/>
                <a:ea typeface="宋体" panose="02010600030101010101" pitchFamily="2" charset="-122"/>
              </a:rPr>
              <a:t>表示下一局游戏获得的光子炸弹或补给。）</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7.2.3 </a:t>
            </a:r>
            <a:r>
              <a:rPr lang="zh-CN" altLang="en-US"/>
              <a:t>多重选择</a:t>
            </a:r>
            <a:r>
              <a:rPr lang="en-US" altLang="zh-CN" dirty="0"/>
              <a:t>else if</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对于编译器的限制范围，</a:t>
            </a:r>
            <a:r>
              <a:rPr lang="en-US" altLang="zh-CN" sz="1800" b="0" i="0" u="none" strike="noStrike" baseline="0" dirty="0">
                <a:latin typeface="TimesNewRomanPSMT"/>
                <a:ea typeface="宋体" panose="02010600030101010101" pitchFamily="2" charset="-122"/>
              </a:rPr>
              <a:t>C99</a:t>
            </a:r>
            <a:r>
              <a:rPr lang="zh-CN" altLang="en-US" sz="1800" b="0" i="0" u="none" strike="noStrike" baseline="0" dirty="0">
                <a:latin typeface="宋体" panose="02010600030101010101" pitchFamily="2" charset="-122"/>
                <a:ea typeface="宋体" panose="02010600030101010101" pitchFamily="2" charset="-122"/>
              </a:rPr>
              <a:t>标准要求编译器最少支持</a:t>
            </a:r>
            <a:r>
              <a:rPr lang="en-US" altLang="zh-CN" sz="1800" b="0" i="0" u="none" strike="noStrike" baseline="0" dirty="0">
                <a:latin typeface="TimesNewRomanPSMT"/>
                <a:ea typeface="宋体" panose="02010600030101010101" pitchFamily="2" charset="-122"/>
              </a:rPr>
              <a:t>127</a:t>
            </a:r>
            <a:r>
              <a:rPr lang="zh-CN" altLang="en-US" sz="1800" b="0" i="0" u="none" strike="noStrike" baseline="0" dirty="0">
                <a:latin typeface="宋体" panose="02010600030101010101" pitchFamily="2" charset="-122"/>
                <a:ea typeface="宋体" panose="02010600030101010101" pitchFamily="2" charset="-122"/>
              </a:rPr>
              <a:t>层套嵌。</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我们尚未要求你编写</a:t>
            </a:r>
            <a:r>
              <a:rPr lang="en-US" altLang="zh-CN" dirty="0"/>
              <a:t>C</a:t>
            </a:r>
            <a:r>
              <a:rPr lang="zh-CN" altLang="en-US" dirty="0"/>
              <a:t>代码，该练习侧重于编程过程的早期步骤。</a:t>
            </a:r>
            <a:endParaRPr lang="zh-CN" altLang="en-US" dirty="0"/>
          </a:p>
          <a:p>
            <a:endParaRPr lang="en-US" altLang="zh-CN" dirty="0"/>
          </a:p>
          <a:p>
            <a:r>
              <a:rPr lang="en-US" altLang="zh-CN" dirty="0"/>
              <a:t>1.</a:t>
            </a:r>
            <a:r>
              <a:rPr lang="zh-CN" altLang="en-US" dirty="0"/>
              <a:t>你刚被</a:t>
            </a:r>
            <a:r>
              <a:rPr lang="en-US" altLang="zh-CN" dirty="0" err="1"/>
              <a:t>MacroMuscle</a:t>
            </a:r>
            <a:r>
              <a:rPr lang="zh-CN" altLang="en-US" dirty="0"/>
              <a:t>有限公司聘用。该公司准备进入欧洲市场，需要一个把英寸单位转换为厘米单位</a:t>
            </a:r>
            <a:endParaRPr lang="en-US" altLang="zh-CN" dirty="0"/>
          </a:p>
          <a:p>
            <a:r>
              <a:rPr lang="zh-CN" altLang="en-US" dirty="0"/>
              <a:t>（</a:t>
            </a:r>
            <a:r>
              <a:rPr lang="en-US" altLang="zh-CN" dirty="0"/>
              <a:t>1 </a:t>
            </a:r>
            <a:r>
              <a:rPr lang="zh-CN" altLang="en-US" dirty="0"/>
              <a:t>英寸</a:t>
            </a:r>
            <a:r>
              <a:rPr lang="en-US" altLang="zh-CN" dirty="0"/>
              <a:t>=2.54 </a:t>
            </a:r>
            <a:r>
              <a:rPr lang="zh-CN" altLang="en-US" dirty="0"/>
              <a:t>厘米）的程序。该程序要提示用户输入英寸值。你的任务是定义程序目标和设计程序</a:t>
            </a:r>
            <a:endParaRPr lang="en-US" altLang="zh-CN" dirty="0"/>
          </a:p>
          <a:p>
            <a:r>
              <a:rPr lang="zh-CN" altLang="en-US" dirty="0"/>
              <a:t>（编程过程的第</a:t>
            </a:r>
            <a:r>
              <a:rPr lang="en-US" altLang="zh-CN" dirty="0"/>
              <a:t>1</a:t>
            </a:r>
            <a:r>
              <a:rPr lang="zh-CN" altLang="en-US" dirty="0"/>
              <a:t>步和第</a:t>
            </a:r>
            <a:r>
              <a:rPr lang="en-US" altLang="zh-CN" dirty="0"/>
              <a:t>2</a:t>
            </a:r>
            <a:r>
              <a:rPr lang="zh-CN" altLang="en-US" dirty="0"/>
              <a:t>步）。</a:t>
            </a:r>
            <a:endParaRPr lang="en-US" altLang="zh-CN" dirty="0"/>
          </a:p>
        </p:txBody>
      </p:sp>
      <p:sp>
        <p:nvSpPr>
          <p:cNvPr id="2" name="标题 1"/>
          <p:cNvSpPr>
            <a:spLocks noGrp="1"/>
          </p:cNvSpPr>
          <p:nvPr>
            <p:ph type="title"/>
          </p:nvPr>
        </p:nvSpPr>
        <p:spPr/>
        <p:txBody>
          <a:bodyPr/>
          <a:lstStyle/>
          <a:p>
            <a:r>
              <a:rPr lang="en-US" altLang="zh-CN" dirty="0"/>
              <a:t>1.13 </a:t>
            </a:r>
            <a:r>
              <a:rPr lang="zh-CN" altLang="en-US" dirty="0"/>
              <a:t>编程练习</a:t>
            </a:r>
            <a:endParaRPr lang="zh-CN" altLang="en-US" dirty="0"/>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7.2.4 </a:t>
            </a:r>
            <a:r>
              <a:rPr lang="en-US" altLang="zh-CN"/>
              <a:t>else</a:t>
            </a:r>
            <a:r>
              <a:rPr lang="zh-CN" altLang="en-US"/>
              <a:t>与</a:t>
            </a:r>
            <a:r>
              <a:rPr lang="en-US" altLang="zh-CN" dirty="0"/>
              <a:t>if</a:t>
            </a:r>
            <a:r>
              <a:rPr lang="zh-CN" altLang="en-US" dirty="0"/>
              <a:t>配对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如果程序中有许多</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，编译器如何知道哪个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对应哪个</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？例如，考虑下面的程序段：</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(number &gt; 6)</a:t>
            </a:r>
            <a:endParaRPr lang="en-US" altLang="zh-CN" sz="1800" b="0" i="0" u="none" strike="noStrike" baseline="0" dirty="0">
              <a:latin typeface="TimesNewRomanPSMT"/>
            </a:endParaRPr>
          </a:p>
          <a:p>
            <a:pPr algn="l"/>
            <a:r>
              <a:rPr lang="en-US" altLang="zh-CN" sz="1800" b="0" i="0" u="none" strike="noStrike" baseline="0" dirty="0">
                <a:latin typeface="TimesNewRomanPSMT"/>
              </a:rPr>
              <a:t>	if (number &lt; 12)</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("You're close!\n");</a:t>
            </a:r>
            <a:endParaRPr lang="en-US" altLang="zh-CN" sz="1800" b="0" i="0" u="none" strike="noStrike" baseline="0" dirty="0">
              <a:latin typeface="TimesNewRomanPSMT"/>
            </a:endParaRPr>
          </a:p>
          <a:p>
            <a:pPr algn="l"/>
            <a:r>
              <a:rPr lang="en-US" altLang="zh-CN" sz="1800" b="0" i="0" u="none" strike="noStrike" baseline="0" dirty="0">
                <a:latin typeface="TimesNewRomanPSMT"/>
              </a:rPr>
              <a:t>	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("Sorry, you lose a turn!\n");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7.2.4 </a:t>
            </a:r>
            <a:r>
              <a:rPr lang="en-US" altLang="zh-CN"/>
              <a:t>else</a:t>
            </a:r>
            <a:r>
              <a:rPr lang="zh-CN" altLang="en-US"/>
              <a:t>与</a:t>
            </a:r>
            <a:r>
              <a:rPr lang="en-US" altLang="zh-CN" dirty="0"/>
              <a:t>if</a:t>
            </a:r>
            <a:r>
              <a:rPr lang="zh-CN" altLang="en-US" dirty="0"/>
              <a:t>配对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何时打印</a:t>
            </a:r>
            <a:r>
              <a:rPr lang="en-US" altLang="zh-CN" sz="1800" b="0" i="0" u="none" strike="noStrike" baseline="0" dirty="0">
                <a:latin typeface="TimesNewRomanPSMT"/>
                <a:ea typeface="宋体" panose="02010600030101010101" pitchFamily="2" charset="-122"/>
              </a:rPr>
              <a:t>Sorry, you lose a turn!</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小于或等于</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时，还是</a:t>
            </a:r>
            <a:r>
              <a:rPr lang="en-US" altLang="zh-CN" sz="1800" b="0" i="0" u="none" strike="noStrike" baseline="0" dirty="0">
                <a:latin typeface="TimesNewRomanPSMT"/>
                <a:ea typeface="宋体" panose="02010600030101010101" pitchFamily="2" charset="-122"/>
              </a:rPr>
              <a:t>number</a:t>
            </a:r>
            <a:r>
              <a:rPr lang="zh-CN" altLang="en-US" sz="1800" b="0" i="0" u="none" strike="noStrike" baseline="0" dirty="0">
                <a:latin typeface="宋体" panose="02010600030101010101" pitchFamily="2" charset="-122"/>
                <a:ea typeface="宋体" panose="02010600030101010101" pitchFamily="2" charset="-122"/>
              </a:rPr>
              <a:t>大于</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时？换言之，</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与第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还是第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匹配？答案是，</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与第</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匹配。也就是说，输入的数字和匹配的响应如下：</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　　　 响应</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None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You’re close!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Sorry, you lose a turn!</a:t>
            </a:r>
            <a:endParaRPr lang="en-US" altLang="zh-CN" sz="1800" b="0" i="0" u="none" strike="noStrike" baseline="0" dirty="0">
              <a:latin typeface="TimesNewRomanPSMT"/>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7.2.4 </a:t>
            </a:r>
            <a:r>
              <a:rPr lang="en-US" altLang="zh-CN"/>
              <a:t>else</a:t>
            </a:r>
            <a:r>
              <a:rPr lang="zh-CN" altLang="en-US"/>
              <a:t>与</a:t>
            </a:r>
            <a:r>
              <a:rPr lang="en-US" altLang="zh-CN" dirty="0"/>
              <a:t>if</a:t>
            </a:r>
            <a:r>
              <a:rPr lang="zh-CN" altLang="en-US" dirty="0"/>
              <a:t>配对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规则是，</a:t>
            </a:r>
            <a:r>
              <a:rPr lang="zh-CN" altLang="en-US" sz="1800" b="0" i="0" u="none" strike="noStrike" baseline="0" dirty="0">
                <a:solidFill>
                  <a:srgbClr val="FF0000"/>
                </a:solidFill>
                <a:latin typeface="宋体" panose="02010600030101010101" pitchFamily="2" charset="-122"/>
                <a:ea typeface="宋体" panose="02010600030101010101" pitchFamily="2" charset="-122"/>
              </a:rPr>
              <a:t>如果没有花括号，</a:t>
            </a:r>
            <a:r>
              <a:rPr lang="en-US" altLang="zh-CN" sz="1800" b="0" i="0" u="none" strike="noStrike" baseline="0" dirty="0">
                <a:solidFill>
                  <a:srgbClr val="FF0000"/>
                </a:solidFill>
                <a:latin typeface="TimesNewRomanPSMT"/>
                <a:ea typeface="宋体" panose="02010600030101010101" pitchFamily="2" charset="-122"/>
              </a:rPr>
              <a:t>else</a:t>
            </a:r>
            <a:r>
              <a:rPr lang="zh-CN" altLang="en-US" sz="1800" b="0" i="0" u="none" strike="noStrike" baseline="0" dirty="0">
                <a:solidFill>
                  <a:srgbClr val="FF0000"/>
                </a:solidFill>
                <a:latin typeface="宋体" panose="02010600030101010101" pitchFamily="2" charset="-122"/>
                <a:ea typeface="宋体" panose="02010600030101010101" pitchFamily="2" charset="-122"/>
              </a:rPr>
              <a:t>与离它最近的</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匹配，除非最近的</a:t>
            </a:r>
            <a:r>
              <a:rPr lang="en-US" altLang="zh-CN" sz="1800" b="0" i="0" u="none" strike="noStrike" baseline="0" dirty="0">
                <a:solidFill>
                  <a:srgbClr val="FF0000"/>
                </a:solidFill>
                <a:latin typeface="TimesNewRomanPSMT"/>
                <a:ea typeface="宋体" panose="02010600030101010101" pitchFamily="2" charset="-122"/>
              </a:rPr>
              <a:t>if</a:t>
            </a:r>
            <a:r>
              <a:rPr lang="zh-CN" altLang="en-US" sz="1800" b="0" i="0" u="none" strike="noStrike" baseline="0" dirty="0">
                <a:solidFill>
                  <a:srgbClr val="FF0000"/>
                </a:solidFill>
                <a:latin typeface="宋体" panose="02010600030101010101" pitchFamily="2" charset="-122"/>
                <a:ea typeface="宋体" panose="02010600030101010101" pitchFamily="2" charset="-122"/>
              </a:rPr>
              <a:t>被花括号括起来</a:t>
            </a:r>
            <a:r>
              <a:rPr lang="zh-CN" altLang="en-US" sz="1800" b="0" i="0" u="none" strike="noStrike" baseline="0" dirty="0">
                <a:latin typeface="宋体" panose="02010600030101010101" pitchFamily="2" charset="-122"/>
                <a:ea typeface="宋体" panose="02010600030101010101" pitchFamily="2" charset="-122"/>
              </a:rPr>
              <a:t>（见图</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4118338" y="2115094"/>
            <a:ext cx="3955324" cy="4526568"/>
          </a:xfrm>
          <a:prstGeom prst="rect">
            <a:avLst/>
          </a:prstGeom>
        </p:spPr>
      </p:pic>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7.2.4 </a:t>
            </a:r>
            <a:r>
              <a:rPr lang="en-US" altLang="zh-CN"/>
              <a:t>else</a:t>
            </a:r>
            <a:r>
              <a:rPr lang="zh-CN" altLang="en-US"/>
              <a:t>与</a:t>
            </a:r>
            <a:r>
              <a:rPr lang="en-US" altLang="zh-CN" dirty="0"/>
              <a:t>if</a:t>
            </a:r>
            <a:r>
              <a:rPr lang="zh-CN" altLang="en-US" dirty="0"/>
              <a:t>配对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注意：要缩进</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语句</a:t>
            </a:r>
            <a:r>
              <a:rPr lang="zh-CN" altLang="en-US"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可以是一条简单语句或复合语句。</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个例子的缩进使得</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看上去与第</a:t>
            </a:r>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相匹配，但是记住，编译器是忽略缩进的。如果希望</a:t>
            </a:r>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与第</a:t>
            </a:r>
            <a:endParaRPr lang="en-US" altLang="zh-CN"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a:t>
            </a:r>
            <a:r>
              <a:rPr lang="zh-CN" altLang="en-US" sz="1800" b="0" i="0" u="none" strike="noStrike" baseline="0" dirty="0">
                <a:latin typeface="宋体" panose="02010600030101010101" pitchFamily="2" charset="-122"/>
                <a:ea typeface="宋体" panose="02010600030101010101" pitchFamily="2" charset="-122"/>
              </a:rPr>
              <a:t>个</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匹配，应该这样写：</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if (number &gt; 6)</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	if (number &lt; 12)</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("You're close!\n");</a:t>
            </a:r>
            <a:endParaRPr lang="en-US" altLang="zh-CN" sz="1800" b="0" i="0" u="none" strike="noStrike" baseline="0" dirty="0">
              <a:latin typeface="TimesNewRomanPSMT"/>
            </a:endParaRPr>
          </a:p>
          <a:p>
            <a:pPr algn="l"/>
            <a:r>
              <a:rPr lang="en-US" altLang="zh-CN" sz="1800" b="0" i="0" u="none" strike="noStrike" baseline="0" dirty="0">
                <a:latin typeface="TimesNewRomanPSMT"/>
              </a:rPr>
              <a:t>}</a:t>
            </a:r>
            <a:endParaRPr lang="en-US" altLang="zh-CN" sz="1800" b="0" i="0" u="none" strike="noStrike" baseline="0" dirty="0">
              <a:latin typeface="TimesNewRomanPSMT"/>
            </a:endParaRPr>
          </a:p>
          <a:p>
            <a:pPr algn="l"/>
            <a:r>
              <a:rPr lang="en-US" altLang="zh-CN" sz="1800" b="0" i="0" u="none" strike="noStrike" baseline="0" dirty="0">
                <a:latin typeface="TimesNewRomanPSMT"/>
              </a:rPr>
              <a:t>else</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("Sorry, you lose a turn!\n");</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7.2.4 </a:t>
            </a:r>
            <a:r>
              <a:rPr lang="en-US" altLang="zh-CN"/>
              <a:t>else</a:t>
            </a:r>
            <a:r>
              <a:rPr lang="zh-CN" altLang="en-US"/>
              <a:t>与</a:t>
            </a:r>
            <a:r>
              <a:rPr lang="en-US" altLang="zh-CN" dirty="0"/>
              <a:t>if</a:t>
            </a:r>
            <a:r>
              <a:rPr lang="zh-CN" altLang="en-US" dirty="0"/>
              <a:t>配对</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这样改动后，响应如下：</a:t>
            </a:r>
            <a:endParaRPr lang="zh-CN" altLang="en-US" sz="1800" b="0" i="0" u="none" strike="noStrike" baseline="0" dirty="0">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数字　　　 响应</a:t>
            </a:r>
            <a:endParaRPr lang="zh-CN" altLang="en-US" sz="1800" b="0" i="0" u="none" strike="noStrike" baseline="0"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Sorry, you lose a turn!</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10</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You’re close!</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15</a:t>
            </a:r>
            <a:r>
              <a:rPr lang="zh-CN" altLang="en-US" sz="1800" b="0" i="0" u="none" strike="noStrike" baseline="0" dirty="0">
                <a:latin typeface="宋体" panose="02010600030101010101" pitchFamily="2" charset="-122"/>
                <a:ea typeface="宋体" panose="02010600030101010101" pitchFamily="2" charset="-122"/>
              </a:rPr>
              <a:t>　　　　</a:t>
            </a:r>
            <a:r>
              <a:rPr lang="en-US" altLang="zh-CN" sz="1800" b="0" i="0" u="none" strike="noStrike" baseline="0" dirty="0">
                <a:latin typeface="TimesNewRomanPSMT"/>
                <a:ea typeface="宋体" panose="02010600030101010101" pitchFamily="2" charset="-122"/>
              </a:rPr>
              <a:t>None</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前面介绍的</a:t>
            </a:r>
            <a:r>
              <a:rPr lang="en-US" altLang="zh-CN" sz="1800" b="0" i="0" u="none" strike="noStrike" baseline="0" dirty="0">
                <a:latin typeface="TimesNewRomanPSMT"/>
                <a:ea typeface="宋体" panose="02010600030101010101" pitchFamily="2" charset="-122"/>
              </a:rPr>
              <a:t>if...else if...else</a:t>
            </a:r>
            <a:r>
              <a:rPr lang="zh-CN" altLang="en-US" sz="1800" b="0" i="0" u="none" strike="noStrike" baseline="0" dirty="0">
                <a:latin typeface="宋体" panose="02010600030101010101" pitchFamily="2" charset="-122"/>
                <a:ea typeface="宋体" panose="02010600030101010101" pitchFamily="2" charset="-122"/>
              </a:rPr>
              <a:t>序列是嵌套</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的一种形式，从一系列选项中选择一个执行。有时，选择一个特</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定选项后又引出其他选择，这种情况可以使用另一种嵌套 </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。例如，程序可以使用 </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选择男女，</a:t>
            </a:r>
            <a:r>
              <a:rPr lang="en-US" altLang="zh-CN" sz="1800" b="0" i="0" u="none" strike="noStrike" baseline="0" dirty="0">
                <a:latin typeface="TimesNewRomanPSMT"/>
                <a:ea typeface="宋体" panose="02010600030101010101" pitchFamily="2" charset="-122"/>
              </a:rPr>
              <a:t>if </a:t>
            </a:r>
            <a:endParaRPr lang="en-US" altLang="zh-CN" sz="1800" b="0" i="0" u="none" strike="noStrike" baseline="0" dirty="0">
              <a:latin typeface="TimesNewRomanPSMT"/>
              <a:ea typeface="宋体" panose="02010600030101010101" pitchFamily="2" charset="-122"/>
            </a:endParaRPr>
          </a:p>
          <a:p>
            <a:pPr algn="l"/>
            <a:r>
              <a:rPr lang="en-US" altLang="zh-CN" sz="1800" b="0" i="0" u="none" strike="noStrike" baseline="0" dirty="0">
                <a:latin typeface="TimesNewRomanPSMT"/>
                <a:ea typeface="宋体" panose="02010600030101010101" pitchFamily="2" charset="-122"/>
              </a:rPr>
              <a:t>else</a:t>
            </a:r>
            <a:r>
              <a:rPr lang="zh-CN" altLang="en-US" sz="1800" b="0" i="0" u="none" strike="noStrike" baseline="0" dirty="0">
                <a:latin typeface="宋体" panose="02010600030101010101" pitchFamily="2" charset="-122"/>
                <a:ea typeface="宋体" panose="02010600030101010101" pitchFamily="2" charset="-122"/>
              </a:rPr>
              <a:t>的每个分支里又包含另一个</a:t>
            </a:r>
            <a:r>
              <a:rPr lang="en-US" altLang="zh-CN" sz="1800" b="0" i="0" u="none" strike="noStrike" baseline="0" dirty="0">
                <a:latin typeface="TimesNewRomanPSMT"/>
                <a:ea typeface="宋体" panose="02010600030101010101" pitchFamily="2" charset="-122"/>
              </a:rPr>
              <a:t>if else</a:t>
            </a:r>
            <a:r>
              <a:rPr lang="zh-CN" altLang="en-US" sz="1800" b="0" i="0" u="none" strike="noStrike" baseline="0" dirty="0">
                <a:latin typeface="宋体" panose="02010600030101010101" pitchFamily="2" charset="-122"/>
                <a:ea typeface="宋体" panose="02010600030101010101" pitchFamily="2" charset="-122"/>
              </a:rPr>
              <a:t>来区分不同收入的群体。</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我们把这种形式的嵌套</a:t>
            </a:r>
            <a:r>
              <a:rPr lang="en-US" altLang="zh-CN" sz="1800" b="0" i="0" u="none" strike="noStrike" baseline="0" dirty="0">
                <a:latin typeface="TimesNewRomanPSMT"/>
                <a:ea typeface="宋体" panose="02010600030101010101" pitchFamily="2" charset="-122"/>
              </a:rPr>
              <a:t>if</a:t>
            </a:r>
            <a:r>
              <a:rPr lang="zh-CN" altLang="en-US" sz="1800" b="0" i="0" u="none" strike="noStrike" baseline="0" dirty="0">
                <a:latin typeface="宋体" panose="02010600030101010101" pitchFamily="2" charset="-122"/>
                <a:ea typeface="宋体" panose="02010600030101010101" pitchFamily="2" charset="-122"/>
              </a:rPr>
              <a:t>应用在下面的程序中。给定一个整数，显示所有能整除它的约数。如果没有约</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数，则报告该数是一个</a:t>
            </a:r>
            <a:r>
              <a:rPr lang="zh-CN" altLang="en-US" sz="1800" b="0" i="0" u="none" strike="noStrike" baseline="0" dirty="0">
                <a:solidFill>
                  <a:srgbClr val="FF0000"/>
                </a:solidFill>
                <a:latin typeface="宋体" panose="02010600030101010101" pitchFamily="2" charset="-122"/>
                <a:ea typeface="宋体" panose="02010600030101010101" pitchFamily="2" charset="-122"/>
              </a:rPr>
              <a:t>素数</a:t>
            </a:r>
            <a:r>
              <a:rPr lang="zh-CN" altLang="en-US" sz="1800" b="0" i="0" u="none" strike="noStrike" baseline="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在编写程序的代码之前要先规划好。首先，要总体设计一下程序。为方便起见，程序应该使用一个循环</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让用户能连续输入待测试的数。这样，测试一个新的数字时不必每次都要重新运行程序。下面是我们为</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这种循环开发的一个模型（伪代码）：</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提示用户输入数字</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返回值为</a:t>
            </a:r>
            <a:r>
              <a:rPr lang="en-US" altLang="zh-CN" sz="1800" b="0" i="0" u="none" strike="noStrike" baseline="0" dirty="0">
                <a:latin typeface="TimesNewRomanPSMT"/>
                <a:ea typeface="宋体" panose="02010600030101010101" pitchFamily="2" charset="-122"/>
              </a:rPr>
              <a:t>1</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分析该数并报告结果</a:t>
            </a:r>
            <a:endParaRPr lang="zh-CN" altLang="en-US"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提示用户继续输入</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回忆一下在测试条件中使用</a:t>
            </a:r>
            <a:r>
              <a:rPr lang="en-US" altLang="zh-CN" sz="1800" b="0" i="0" u="none" strike="noStrike" baseline="0" dirty="0" err="1">
                <a:latin typeface="TimesNewRomanPSMT"/>
                <a:ea typeface="宋体" panose="02010600030101010101" pitchFamily="2" charset="-122"/>
              </a:rPr>
              <a:t>scanf</a:t>
            </a:r>
            <a:r>
              <a:rPr lang="en-US" altLang="zh-CN" sz="1800" b="0" i="0" u="none" strike="noStrike" baseline="0" dirty="0">
                <a:latin typeface="TimesNewRomanPSMT"/>
                <a:ea typeface="宋体" panose="02010600030101010101" pitchFamily="2" charset="-122"/>
              </a:rPr>
              <a:t>()</a:t>
            </a:r>
            <a:r>
              <a:rPr lang="zh-CN" altLang="en-US" sz="1800" b="0" i="0" u="none" strike="noStrike" baseline="0" dirty="0">
                <a:latin typeface="宋体" panose="02010600030101010101" pitchFamily="2" charset="-122"/>
                <a:ea typeface="宋体" panose="02010600030101010101" pitchFamily="2" charset="-122"/>
              </a:rPr>
              <a:t>，把读取数字和判断测试条件确定是否结束循环合并在一起。</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下一步，设计如何找出</a:t>
            </a:r>
            <a:r>
              <a:rPr lang="zh-CN" altLang="en-US" sz="1800" b="0" i="0" u="none" strike="noStrike" baseline="0" dirty="0">
                <a:solidFill>
                  <a:srgbClr val="FF0000"/>
                </a:solidFill>
                <a:latin typeface="宋体" panose="02010600030101010101" pitchFamily="2" charset="-122"/>
                <a:ea typeface="宋体" panose="02010600030101010101" pitchFamily="2" charset="-122"/>
              </a:rPr>
              <a:t>约数</a:t>
            </a:r>
            <a:r>
              <a:rPr lang="zh-CN" altLang="en-US" sz="1800" b="0" i="0" u="none" strike="noStrike" baseline="0" dirty="0">
                <a:latin typeface="宋体" panose="02010600030101010101" pitchFamily="2" charset="-122"/>
                <a:ea typeface="宋体" panose="02010600030101010101" pitchFamily="2" charset="-122"/>
              </a:rPr>
              <a:t>。也许最直接的方法是：</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 (div = 2; div &lt; num; div++)</a:t>
            </a:r>
            <a:endParaRPr lang="en-US" altLang="zh-CN" sz="1800" b="0" i="0" u="none" strike="noStrike" baseline="0" dirty="0">
              <a:latin typeface="TimesNewRomanPSMT"/>
            </a:endParaRPr>
          </a:p>
          <a:p>
            <a:pPr algn="l"/>
            <a:r>
              <a:rPr lang="en-US" altLang="zh-CN" sz="1800" b="0" i="0" u="none" strike="noStrike" baseline="0" dirty="0">
                <a:latin typeface="TimesNewRomanPSMT"/>
              </a:rPr>
              <a:t>	if (num % div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is divisible by %d\n", num, div);</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该循环检查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之间的所有数字，测试它们是否能被</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整除。但是，这个方法有点浪费时间。我们</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可以改进一下。例如，考虑如果</a:t>
            </a:r>
            <a:r>
              <a:rPr lang="en-US" altLang="zh-CN" sz="1800" b="0" i="0" u="none" strike="noStrike" baseline="0" dirty="0">
                <a:latin typeface="TimesNewRomanPSMT"/>
                <a:ea typeface="宋体" panose="02010600030101010101" pitchFamily="2" charset="-122"/>
              </a:rPr>
              <a:t>144%2</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0</a:t>
            </a:r>
            <a:r>
              <a:rPr lang="zh-CN" altLang="en-US" sz="1800" b="0" i="0" u="none" strike="noStrike" baseline="0" dirty="0">
                <a:latin typeface="宋体" panose="02010600030101010101" pitchFamily="2" charset="-122"/>
                <a:ea typeface="宋体" panose="02010600030101010101" pitchFamily="2" charset="-122"/>
              </a:rPr>
              <a:t>，说明</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144</a:t>
            </a:r>
            <a:r>
              <a:rPr lang="zh-CN" altLang="en-US" sz="1800" b="0" i="0" u="none" strike="noStrike" baseline="0" dirty="0">
                <a:latin typeface="宋体" panose="02010600030101010101" pitchFamily="2" charset="-122"/>
                <a:ea typeface="宋体" panose="02010600030101010101" pitchFamily="2" charset="-122"/>
              </a:rPr>
              <a:t>的约数；如果</a:t>
            </a:r>
            <a:r>
              <a:rPr lang="en-US" altLang="zh-CN" sz="1800" b="0" i="0" u="none" strike="noStrike" baseline="0" dirty="0">
                <a:latin typeface="TimesNewRomanPSMT"/>
                <a:ea typeface="宋体" panose="02010600030101010101" pitchFamily="2" charset="-122"/>
              </a:rPr>
              <a:t>144</a:t>
            </a:r>
            <a:r>
              <a:rPr lang="zh-CN" altLang="en-US" sz="1800" b="0" i="0" u="none" strike="noStrike" baseline="0" dirty="0">
                <a:latin typeface="宋体" panose="02010600030101010101" pitchFamily="2" charset="-122"/>
                <a:ea typeface="宋体" panose="02010600030101010101" pitchFamily="2" charset="-122"/>
              </a:rPr>
              <a:t>除以</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得</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，那么</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也是</a:t>
            </a:r>
            <a:r>
              <a:rPr lang="en-US" altLang="zh-CN" sz="1800" b="0" i="0" u="none" strike="noStrike" baseline="0" dirty="0">
                <a:latin typeface="TimesNewRomanPSMT"/>
                <a:ea typeface="宋体" panose="02010600030101010101" pitchFamily="2" charset="-122"/>
              </a:rPr>
              <a:t>144</a:t>
            </a:r>
            <a:r>
              <a:rPr lang="zh-CN" altLang="en-US" sz="1800" b="0" i="0" u="none" strike="noStrike" baseline="0" dirty="0">
                <a:latin typeface="宋体" panose="02010600030101010101" pitchFamily="2" charset="-122"/>
                <a:ea typeface="宋体" panose="02010600030101010101" pitchFamily="2" charset="-122"/>
              </a:rPr>
              <a:t>的</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一个约数。所以，</a:t>
            </a:r>
            <a:r>
              <a:rPr lang="en-US" altLang="zh-CN" sz="1800" b="0" i="0" u="none" strike="noStrike" baseline="0" dirty="0">
                <a:latin typeface="TimesNewRomanPSMT"/>
                <a:ea typeface="宋体" panose="02010600030101010101" pitchFamily="2" charset="-122"/>
              </a:rPr>
              <a:t>num % div</a:t>
            </a:r>
            <a:r>
              <a:rPr lang="zh-CN" altLang="en-US" sz="1800" b="0" i="0" u="none" strike="noStrike" baseline="0" dirty="0">
                <a:latin typeface="宋体" panose="02010600030101010101" pitchFamily="2" charset="-122"/>
                <a:ea typeface="宋体" panose="02010600030101010101" pitchFamily="2" charset="-122"/>
              </a:rPr>
              <a:t>测试成功可以获得两个约数。为了弄清其中的原理，我们分析一下循环中</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得到的成对约数：</a:t>
            </a:r>
            <a:r>
              <a:rPr lang="en-US" altLang="zh-CN" sz="1800" b="0" i="0" u="none" strike="noStrike" baseline="0" dirty="0">
                <a:latin typeface="TimesNewRomanPSMT"/>
                <a:ea typeface="宋体" panose="02010600030101010101" pitchFamily="2" charset="-122"/>
              </a:rPr>
              <a:t>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72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宋体" panose="02010600030101010101" pitchFamily="2" charset="-122"/>
                <a:ea typeface="宋体" panose="02010600030101010101" pitchFamily="2" charset="-122"/>
              </a:rPr>
              <a:t>3</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48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4</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36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TimesNewRomanPSMT"/>
                <a:ea typeface="宋体" panose="02010600030101010101" pitchFamily="2" charset="-122"/>
              </a:rPr>
              <a:t>6</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24</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00B050"/>
                </a:solidFill>
                <a:latin typeface="TimesNewRomanPSMT"/>
                <a:ea typeface="宋体" panose="02010600030101010101" pitchFamily="2" charset="-122"/>
              </a:rPr>
              <a:t>8</a:t>
            </a:r>
            <a:r>
              <a:rPr lang="zh-CN" altLang="en-US" sz="1800" b="0" i="0" u="none" strike="noStrike" baseline="0" dirty="0">
                <a:solidFill>
                  <a:srgbClr val="00B050"/>
                </a:solidFill>
                <a:latin typeface="宋体" panose="02010600030101010101" pitchFamily="2" charset="-122"/>
                <a:ea typeface="宋体" panose="02010600030101010101" pitchFamily="2" charset="-122"/>
              </a:rPr>
              <a:t>和</a:t>
            </a:r>
            <a:r>
              <a:rPr lang="en-US" altLang="zh-CN" sz="1800" b="0" i="0" u="none" strike="noStrike" baseline="0" dirty="0">
                <a:solidFill>
                  <a:srgbClr val="00B050"/>
                </a:solidFill>
                <a:latin typeface="TimesNewRomanPSMT"/>
                <a:ea typeface="宋体" panose="02010600030101010101" pitchFamily="2" charset="-122"/>
              </a:rPr>
              <a:t>18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9</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16</a:t>
            </a:r>
            <a:r>
              <a:rPr lang="zh-CN" altLang="en-US" sz="1800" b="0" i="0" u="none" strike="noStrike" baseline="0" dirty="0">
                <a:latin typeface="宋体" panose="02010600030101010101" pitchFamily="2" charset="-122"/>
                <a:ea typeface="宋体" panose="02010600030101010101" pitchFamily="2" charset="-122"/>
              </a:rPr>
              <a:t>、</a:t>
            </a:r>
            <a:r>
              <a:rPr lang="en-US" altLang="zh-CN" sz="1800" b="1" i="0" u="none" strike="noStrike" baseline="0" dirty="0">
                <a:latin typeface="TimesNewRomanPSMT"/>
                <a:ea typeface="宋体" panose="02010600030101010101" pitchFamily="2" charset="-122"/>
              </a:rPr>
              <a:t>12</a:t>
            </a:r>
            <a:r>
              <a:rPr lang="zh-CN" altLang="en-US" sz="1800" b="1" i="0" u="none" strike="noStrike" baseline="0" dirty="0">
                <a:latin typeface="宋体" panose="02010600030101010101" pitchFamily="2" charset="-122"/>
                <a:ea typeface="宋体" panose="02010600030101010101" pitchFamily="2" charset="-122"/>
              </a:rPr>
              <a:t>和</a:t>
            </a:r>
            <a:r>
              <a:rPr lang="en-US" altLang="zh-CN" sz="1800" b="1"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FF0000"/>
                </a:solidFill>
                <a:latin typeface="TimesNewRomanPSMT"/>
                <a:ea typeface="宋体" panose="02010600030101010101" pitchFamily="2" charset="-122"/>
              </a:rPr>
              <a:t>16</a:t>
            </a:r>
            <a:r>
              <a:rPr lang="zh-CN" altLang="en-US" sz="1800" b="0" i="0" u="none" strike="noStrike" baseline="0" dirty="0">
                <a:solidFill>
                  <a:srgbClr val="FF0000"/>
                </a:solidFill>
                <a:latin typeface="宋体" panose="02010600030101010101" pitchFamily="2" charset="-122"/>
                <a:ea typeface="宋体" panose="02010600030101010101" pitchFamily="2" charset="-122"/>
              </a:rPr>
              <a:t>和</a:t>
            </a:r>
            <a:r>
              <a:rPr lang="en-US" altLang="zh-CN" sz="1800" b="0" i="0" u="none" strike="noStrike" baseline="0" dirty="0">
                <a:solidFill>
                  <a:srgbClr val="FF0000"/>
                </a:solidFill>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solidFill>
                  <a:srgbClr val="00B050"/>
                </a:solidFill>
                <a:latin typeface="TimesNewRomanPSMT"/>
                <a:ea typeface="宋体" panose="02010600030101010101" pitchFamily="2" charset="-122"/>
              </a:rPr>
              <a:t>18</a:t>
            </a:r>
            <a:r>
              <a:rPr lang="zh-CN" altLang="en-US" sz="1800" b="0" i="0" u="none" strike="noStrike" baseline="0" dirty="0">
                <a:solidFill>
                  <a:srgbClr val="00B050"/>
                </a:solidFill>
                <a:latin typeface="宋体" panose="02010600030101010101" pitchFamily="2" charset="-122"/>
                <a:ea typeface="宋体" panose="02010600030101010101" pitchFamily="2" charset="-122"/>
              </a:rPr>
              <a:t>和</a:t>
            </a:r>
            <a:r>
              <a:rPr lang="en-US" altLang="zh-CN" sz="1800" b="0" i="0" u="none" strike="noStrike" baseline="0" dirty="0">
                <a:solidFill>
                  <a:srgbClr val="00B050"/>
                </a:solidFill>
                <a:latin typeface="TimesNewRomanPSMT"/>
                <a:ea typeface="宋体" panose="02010600030101010101" pitchFamily="2" charset="-122"/>
              </a:rPr>
              <a:t>8</a:t>
            </a:r>
            <a:r>
              <a:rPr lang="zh-CN" altLang="en-US" sz="1800" b="0" i="0" u="none" strike="noStrike" baseline="0" dirty="0">
                <a:latin typeface="宋体" panose="02010600030101010101" pitchFamily="2" charset="-122"/>
                <a:ea typeface="宋体" panose="02010600030101010101" pitchFamily="2" charset="-122"/>
              </a:rPr>
              <a:t>，等等。在得</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到</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和</a:t>
            </a:r>
            <a:r>
              <a:rPr lang="en-US" altLang="zh-CN" sz="1800" b="0" i="0" u="none" strike="noStrike" baseline="0" dirty="0">
                <a:latin typeface="TimesNewRomanPSMT"/>
                <a:ea typeface="宋体" panose="02010600030101010101" pitchFamily="2" charset="-122"/>
              </a:rPr>
              <a:t>12</a:t>
            </a:r>
            <a:r>
              <a:rPr lang="zh-CN" altLang="en-US" sz="1800" b="0" i="0" u="none" strike="noStrike" baseline="0" dirty="0">
                <a:latin typeface="宋体" panose="02010600030101010101" pitchFamily="2" charset="-122"/>
                <a:ea typeface="宋体" panose="02010600030101010101" pitchFamily="2" charset="-122"/>
              </a:rPr>
              <a:t>这对约数后，又开始得到已找到的相同约数（次序相反）。因此，不用循环到</a:t>
            </a:r>
            <a:r>
              <a:rPr lang="en-US" altLang="zh-CN" sz="1800" b="0" i="0" u="none" strike="noStrike" baseline="0" dirty="0">
                <a:latin typeface="TimesNewRomanPSMT"/>
                <a:ea typeface="宋体" panose="02010600030101010101" pitchFamily="2" charset="-122"/>
              </a:rPr>
              <a:t>143</a:t>
            </a:r>
            <a:r>
              <a:rPr lang="zh-CN" altLang="en-US" sz="1800" b="0" i="0" u="none" strike="noStrike" baseline="0" dirty="0">
                <a:latin typeface="宋体" panose="02010600030101010101" pitchFamily="2" charset="-122"/>
                <a:ea typeface="宋体" panose="02010600030101010101" pitchFamily="2" charset="-122"/>
              </a:rPr>
              <a:t>，在达到</a:t>
            </a:r>
            <a:r>
              <a:rPr lang="en-US" altLang="zh-CN" sz="1800" b="0" i="0" u="none" strike="noStrike" baseline="0" dirty="0">
                <a:latin typeface="TimesNewRomanPSMT"/>
                <a:ea typeface="宋体" panose="02010600030101010101" pitchFamily="2" charset="-122"/>
              </a:rPr>
              <a:t>12</a:t>
            </a:r>
            <a:endParaRPr lang="en-US" altLang="zh-CN" sz="1800" b="0" i="0" u="none" strike="noStrike" baseline="0" dirty="0">
              <a:latin typeface="TimesNewRomanPSMT"/>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以后就可以停止循环。这大大地节省了循环时间！</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2009"/>
            <a:ext cx="10515600" cy="1282503"/>
          </a:xfrm>
        </p:spPr>
        <p:txBody>
          <a:bodyPr>
            <a:normAutofit/>
          </a:bodyPr>
          <a:lstStyle/>
          <a:p>
            <a:r>
              <a:rPr lang="en-US" altLang="zh-CN" dirty="0"/>
              <a:t>7.2.5 </a:t>
            </a:r>
            <a:r>
              <a:rPr lang="zh-CN" altLang="en-US" dirty="0"/>
              <a:t>多层</a:t>
            </a:r>
            <a:r>
              <a:rPr lang="zh-CN" altLang="en-US"/>
              <a:t>嵌套的</a:t>
            </a:r>
            <a:r>
              <a:rPr lang="en-US" altLang="zh-CN" dirty="0"/>
              <a:t>if</a:t>
            </a:r>
            <a:r>
              <a:rPr lang="zh-CN" altLang="en-US" dirty="0"/>
              <a:t>语句</a:t>
            </a:r>
            <a:endParaRPr lang="zh-CN" altLang="en-US" dirty="0"/>
          </a:p>
        </p:txBody>
      </p:sp>
      <p:sp>
        <p:nvSpPr>
          <p:cNvPr id="4" name="内容占位符 3"/>
          <p:cNvSpPr>
            <a:spLocks noGrp="1"/>
          </p:cNvSpPr>
          <p:nvPr>
            <p:ph idx="1"/>
          </p:nvPr>
        </p:nvSpPr>
        <p:spPr/>
        <p:txBody>
          <a:bodyPr>
            <a:normAutofit/>
          </a:bodyPr>
          <a:lstStyle/>
          <a:p>
            <a:pPr algn="l"/>
            <a:r>
              <a:rPr lang="zh-CN" altLang="en-US" sz="1800" b="0" i="0" u="none" strike="noStrike" baseline="0" dirty="0">
                <a:latin typeface="宋体" panose="02010600030101010101" pitchFamily="2" charset="-122"/>
                <a:ea typeface="宋体" panose="02010600030101010101" pitchFamily="2" charset="-122"/>
              </a:rPr>
              <a:t>分析后发现，必须测试的数只要到</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的平方根就可以了，不用到</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。对于</a:t>
            </a:r>
            <a:r>
              <a:rPr lang="en-US" altLang="zh-CN" sz="1800" b="0" i="0" u="none" strike="noStrike" baseline="0" dirty="0">
                <a:latin typeface="TimesNewRomanPSMT"/>
                <a:ea typeface="宋体" panose="02010600030101010101" pitchFamily="2" charset="-122"/>
              </a:rPr>
              <a:t>9</a:t>
            </a:r>
            <a:r>
              <a:rPr lang="zh-CN" altLang="en-US" sz="1800" b="0" i="0" u="none" strike="noStrike" baseline="0" dirty="0">
                <a:latin typeface="宋体" panose="02010600030101010101" pitchFamily="2" charset="-122"/>
                <a:ea typeface="宋体" panose="02010600030101010101" pitchFamily="2" charset="-122"/>
              </a:rPr>
              <a:t>这样的数字，不会节约很</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多时间，但是对于</a:t>
            </a:r>
            <a:r>
              <a:rPr lang="en-US" altLang="zh-CN" sz="1800" b="0" i="0" u="none" strike="noStrike" baseline="0" dirty="0">
                <a:latin typeface="TimesNewRomanPSMT"/>
                <a:ea typeface="宋体" panose="02010600030101010101" pitchFamily="2" charset="-122"/>
              </a:rPr>
              <a:t>10000</a:t>
            </a:r>
            <a:r>
              <a:rPr lang="zh-CN" altLang="en-US" sz="1800" b="0" i="0" u="none" strike="noStrike" baseline="0" dirty="0">
                <a:latin typeface="宋体" panose="02010600030101010101" pitchFamily="2" charset="-122"/>
                <a:ea typeface="宋体" panose="02010600030101010101" pitchFamily="2" charset="-122"/>
              </a:rPr>
              <a:t>这样的数，使用哪一种方法求约数差别很大。不过，我们不用在程序中计算平</a:t>
            </a:r>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方根，可以这样编写测试条件：</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en-US" altLang="zh-CN" sz="1800" b="0" i="0" u="none" strike="noStrike" baseline="0" dirty="0">
                <a:latin typeface="TimesNewRomanPSMT"/>
              </a:rPr>
              <a:t>for (div = 2; (div * div) &lt;= num; div++)</a:t>
            </a:r>
            <a:endParaRPr lang="en-US" altLang="zh-CN" sz="1800" b="0" i="0" u="none" strike="noStrike" baseline="0" dirty="0">
              <a:latin typeface="TimesNewRomanPSMT"/>
            </a:endParaRPr>
          </a:p>
          <a:p>
            <a:pPr algn="l"/>
            <a:r>
              <a:rPr lang="en-US" altLang="zh-CN" sz="1800" b="0" i="0" u="none" strike="noStrike" baseline="0" dirty="0">
                <a:latin typeface="TimesNewRomanPSMT"/>
              </a:rPr>
              <a:t>	if (num % div == 0)</a:t>
            </a:r>
            <a:endParaRPr lang="en-US" altLang="zh-CN" sz="1800" b="0" i="0" u="none" strike="noStrike" baseline="0" dirty="0">
              <a:latin typeface="TimesNewRomanPSMT"/>
            </a:endParaRPr>
          </a:p>
          <a:p>
            <a:pPr algn="l"/>
            <a:r>
              <a:rPr lang="en-US" altLang="zh-CN" sz="1800" b="0" i="0" u="none" strike="noStrike" baseline="0" dirty="0" err="1">
                <a:latin typeface="TimesNewRomanPSMT"/>
              </a:rPr>
              <a:t>		printf</a:t>
            </a:r>
            <a:r>
              <a:rPr lang="en-US" altLang="zh-CN" sz="1800" b="0" i="0" u="none" strike="noStrike" baseline="0" dirty="0">
                <a:latin typeface="TimesNewRomanPSMT"/>
              </a:rPr>
              <a:t>("%d is divisible by %d and %d.\</a:t>
            </a:r>
            <a:r>
              <a:rPr lang="en-US" altLang="zh-CN" sz="1800" b="0" i="0" u="none" strike="noStrike" baseline="0" dirty="0" err="1">
                <a:latin typeface="TimesNewRomanPSMT"/>
              </a:rPr>
              <a:t>n",num</a:t>
            </a:r>
            <a:r>
              <a:rPr lang="en-US" altLang="zh-CN" sz="1800" b="0" i="0" u="none" strike="noStrike" baseline="0" dirty="0">
                <a:latin typeface="TimesNewRomanPSMT"/>
              </a:rPr>
              <a:t>, div, num / div);</a:t>
            </a:r>
            <a:endParaRPr lang="en-US" altLang="zh-CN" sz="1800" b="0" i="0" u="none" strike="noStrike" baseline="0"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endParaRPr lang="en-US" altLang="zh-CN" dirty="0">
              <a:latin typeface="宋体" panose="02010600030101010101" pitchFamily="2" charset="-122"/>
              <a:ea typeface="宋体" panose="02010600030101010101" pitchFamily="2" charset="-122"/>
            </a:endParaRPr>
          </a:p>
          <a:p>
            <a:pPr algn="l"/>
            <a:r>
              <a:rPr lang="zh-CN" altLang="en-US" sz="1800" b="0" i="0" u="none" strike="noStrike" baseline="0" dirty="0">
                <a:latin typeface="宋体" panose="02010600030101010101" pitchFamily="2" charset="-122"/>
                <a:ea typeface="宋体" panose="02010600030101010101" pitchFamily="2" charset="-122"/>
              </a:rPr>
              <a:t>如果</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144</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div = 12</a:t>
            </a:r>
            <a:r>
              <a:rPr lang="zh-CN" altLang="en-US" sz="1800" b="0" i="0" u="none" strike="noStrike" baseline="0" dirty="0">
                <a:latin typeface="宋体" panose="02010600030101010101" pitchFamily="2" charset="-122"/>
                <a:ea typeface="宋体" panose="02010600030101010101" pitchFamily="2" charset="-122"/>
              </a:rPr>
              <a:t>时停止循环。如果</a:t>
            </a:r>
            <a:r>
              <a:rPr lang="en-US" altLang="zh-CN" sz="1800" b="0" i="0" u="none" strike="noStrike" baseline="0" dirty="0">
                <a:latin typeface="TimesNewRomanPSMT"/>
                <a:ea typeface="宋体" panose="02010600030101010101" pitchFamily="2" charset="-122"/>
              </a:rPr>
              <a:t>num</a:t>
            </a:r>
            <a:r>
              <a:rPr lang="zh-CN" altLang="en-US" sz="1800" b="0" i="0" u="none" strike="noStrike" baseline="0" dirty="0">
                <a:latin typeface="宋体" panose="02010600030101010101" pitchFamily="2" charset="-122"/>
                <a:ea typeface="宋体" panose="02010600030101010101" pitchFamily="2" charset="-122"/>
              </a:rPr>
              <a:t>是</a:t>
            </a:r>
            <a:r>
              <a:rPr lang="en-US" altLang="zh-CN" sz="1800" b="0" i="0" u="none" strike="noStrike" baseline="0" dirty="0">
                <a:latin typeface="TimesNewRomanPSMT"/>
                <a:ea typeface="宋体" panose="02010600030101010101" pitchFamily="2" charset="-122"/>
              </a:rPr>
              <a:t>145</a:t>
            </a:r>
            <a:r>
              <a:rPr lang="zh-CN" altLang="en-US" sz="1800" b="0" i="0" u="none" strike="noStrike" baseline="0" dirty="0">
                <a:latin typeface="宋体" panose="02010600030101010101" pitchFamily="2" charset="-122"/>
                <a:ea typeface="宋体" panose="02010600030101010101" pitchFamily="2" charset="-122"/>
              </a:rPr>
              <a:t>，当</a:t>
            </a:r>
            <a:r>
              <a:rPr lang="en-US" altLang="zh-CN" sz="1800" b="0" i="0" u="none" strike="noStrike" baseline="0" dirty="0">
                <a:latin typeface="TimesNewRomanPSMT"/>
                <a:ea typeface="宋体" panose="02010600030101010101" pitchFamily="2" charset="-122"/>
              </a:rPr>
              <a:t>div = 13</a:t>
            </a:r>
            <a:r>
              <a:rPr lang="zh-CN" altLang="en-US" sz="1800" b="0" i="0" u="none" strike="noStrike" baseline="0" dirty="0">
                <a:latin typeface="宋体" panose="02010600030101010101" pitchFamily="2" charset="-122"/>
                <a:ea typeface="宋体" panose="02010600030101010101" pitchFamily="2" charset="-122"/>
              </a:rPr>
              <a:t>时停止循环。</a:t>
            </a:r>
            <a:endParaRPr lang="en-US" altLang="zh-CN" dirty="0">
              <a:latin typeface="宋体" panose="02010600030101010101" pitchFamily="2" charset="-122"/>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9120,&quot;width&quot;:64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348480</Words>
  <Application>WPS 演示</Application>
  <PresentationFormat>宽屏</PresentationFormat>
  <Paragraphs>19395</Paragraphs>
  <Slides>1770</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1770</vt:i4>
      </vt:variant>
    </vt:vector>
  </HeadingPairs>
  <TitlesOfParts>
    <vt:vector size="1785" baseType="lpstr">
      <vt:lpstr>Arial</vt:lpstr>
      <vt:lpstr>宋体</vt:lpstr>
      <vt:lpstr>Wingdings</vt:lpstr>
      <vt:lpstr>Agency FB</vt:lpstr>
      <vt:lpstr>Trebuchet MS</vt:lpstr>
      <vt:lpstr>微软雅黑 Light</vt:lpstr>
      <vt:lpstr>微软雅黑</vt:lpstr>
      <vt:lpstr>Arial Unicode MS</vt:lpstr>
      <vt:lpstr>Calibri</vt:lpstr>
      <vt:lpstr>TimesNewRomanPSMT</vt:lpstr>
      <vt:lpstr>Times New Roman</vt:lpstr>
      <vt:lpstr>TimesNewRomanPS-BoldMT</vt:lpstr>
      <vt:lpstr>Segoe Print</vt:lpstr>
      <vt:lpstr>Office 主题​​</vt:lpstr>
      <vt:lpstr>自定义设计方案</vt:lpstr>
      <vt:lpstr>C Primer Plus</vt:lpstr>
      <vt:lpstr>书籍介绍</vt:lpstr>
      <vt:lpstr>书籍介绍</vt:lpstr>
      <vt:lpstr>预备知识</vt:lpstr>
      <vt:lpstr>JZ要求</vt:lpstr>
      <vt:lpstr>第1章 初识C语言</vt:lpstr>
      <vt:lpstr>1.1 C语言的起源</vt:lpstr>
      <vt:lpstr>1.2 选择C语言的理由</vt:lpstr>
      <vt:lpstr>1.2.1 设计特性</vt:lpstr>
      <vt:lpstr>1.2.2 高效性</vt:lpstr>
      <vt:lpstr>1.2.3 可移植性</vt:lpstr>
      <vt:lpstr>1.2.3 可移植性</vt:lpstr>
      <vt:lpstr>1.2.4 强大而灵活</vt:lpstr>
      <vt:lpstr>1.2.5 面向程序员</vt:lpstr>
      <vt:lpstr>1.2.6 缺点</vt:lpstr>
      <vt:lpstr>1.3 C语言的应用范围</vt:lpstr>
      <vt:lpstr>1.3 C语言的应用范围</vt:lpstr>
      <vt:lpstr>1.3 C语言的应用范围</vt:lpstr>
      <vt:lpstr>1.4 计算机能做什么</vt:lpstr>
      <vt:lpstr>1.4 计算机能做什么</vt:lpstr>
      <vt:lpstr>1.4 计算机能做什么</vt:lpstr>
      <vt:lpstr>1.4 计算机能做什么</vt:lpstr>
      <vt:lpstr>1.4 计算机能做什么</vt:lpstr>
      <vt:lpstr>1.5 高级计算机语言和编译器</vt:lpstr>
      <vt:lpstr>1.5 高级计算机语言和编译器</vt:lpstr>
      <vt:lpstr>1.5 高级计算机语言和编译器</vt:lpstr>
      <vt:lpstr>1.5 高级计算机语言和编译器</vt:lpstr>
      <vt:lpstr>1.6 语言标准</vt:lpstr>
      <vt:lpstr>1.6.1 第1个ANSI/ISO C标准</vt:lpstr>
      <vt:lpstr>1.6.1 第1个ANSI/ISO C标准</vt:lpstr>
      <vt:lpstr>1.6.2 C99标准</vt:lpstr>
      <vt:lpstr>1.6.2 C99标准</vt:lpstr>
      <vt:lpstr>1.6.3 C11标准</vt:lpstr>
      <vt:lpstr>1.6.3 C11标准</vt:lpstr>
      <vt:lpstr>1.7 使用C语言的7个步骤</vt:lpstr>
      <vt:lpstr>1.7 使用C语言的7个步骤</vt:lpstr>
      <vt:lpstr>1.7.1 第1步：定义程序的目标</vt:lpstr>
      <vt:lpstr>1.7.2 第2步：设计程序</vt:lpstr>
      <vt:lpstr>1.7.2 第2步：设计程序</vt:lpstr>
      <vt:lpstr>1.7.3 第3步：编写代码</vt:lpstr>
      <vt:lpstr>1.7.3 第3步：编写代码</vt:lpstr>
      <vt:lpstr>1.7.3 第3步：编写代码</vt:lpstr>
      <vt:lpstr>1.7.4 第4步：编译</vt:lpstr>
      <vt:lpstr>1.7.4 第4步：编译</vt:lpstr>
      <vt:lpstr>1.7.4 第4步：编译</vt:lpstr>
      <vt:lpstr>1.7.5 第5步：运行程序</vt:lpstr>
      <vt:lpstr>1.7.6 第6步：测试和调试程序</vt:lpstr>
      <vt:lpstr>1.7.6 第6步：测试和调试程序</vt:lpstr>
      <vt:lpstr>1.7.7 第7步：维护和修改代码</vt:lpstr>
      <vt:lpstr>1.7.8 说明</vt:lpstr>
      <vt:lpstr>1.7.8 说明</vt:lpstr>
      <vt:lpstr>1.8 编程机制</vt:lpstr>
      <vt:lpstr>1.8 编程机制</vt:lpstr>
      <vt:lpstr>1.8 编程机制</vt:lpstr>
      <vt:lpstr>1.8 编程机制</vt:lpstr>
      <vt:lpstr>1.8.1 目标代码文件、可执行文件和库</vt:lpstr>
      <vt:lpstr>1.8.1 目标代码文件、可执行文件和库</vt:lpstr>
      <vt:lpstr>1.8.1 目标代码文件、可执行文件和库</vt:lpstr>
      <vt:lpstr>1.8.1 目标代码文件、可执行文件和库</vt:lpstr>
      <vt:lpstr>1.8.1 目标代码文件、可执行文件和库</vt:lpstr>
      <vt:lpstr>1.8.2 UNIX系统</vt:lpstr>
      <vt:lpstr>1.8.2 UNIX系统</vt:lpstr>
      <vt:lpstr>1.8.2 UNIX系统</vt:lpstr>
      <vt:lpstr>1.8.2 UNIX系统</vt:lpstr>
      <vt:lpstr>1.8.2 UNIX系统</vt:lpstr>
      <vt:lpstr>1.8.2 UNIX系统</vt:lpstr>
      <vt:lpstr>1.8.2 UNIX系统</vt:lpstr>
      <vt:lpstr>1.8.2 UNIX系统</vt:lpstr>
      <vt:lpstr>1.8.3 GNU编译器集合和LLVM项目</vt:lpstr>
      <vt:lpstr>1.8.3 GNU编译器集合和LLVM项目</vt:lpstr>
      <vt:lpstr>1.8.3 GNU编译器集合和LLVM项目</vt:lpstr>
      <vt:lpstr>1.8.4 Linux系统</vt:lpstr>
      <vt:lpstr>1.8.5 PC的命令行编译器</vt:lpstr>
      <vt:lpstr>1.8.5 PC的命令行编译器</vt:lpstr>
      <vt:lpstr>1.8.5 PC的命令行编译器</vt:lpstr>
      <vt:lpstr>1.8.5 PC的命令行编译器</vt:lpstr>
      <vt:lpstr>1.8.6 集成开发环境（Windows）</vt:lpstr>
      <vt:lpstr>1.8.6 集成开发环境（Windows）</vt:lpstr>
      <vt:lpstr>1.8.6 集成开发环境（Windows）</vt:lpstr>
      <vt:lpstr>1.8.6 集成开发环境（Windows）</vt:lpstr>
      <vt:lpstr>1.8.6 集成开发环境（Windows）</vt:lpstr>
      <vt:lpstr>1.8.6 集成开发环境（Windows）</vt:lpstr>
      <vt:lpstr>1.8.6 集成开发环境（Windows）</vt:lpstr>
      <vt:lpstr>1.8.7 Windows/Linux</vt:lpstr>
      <vt:lpstr>1.8.8 Macintosh中的C</vt:lpstr>
      <vt:lpstr>1.8.8 Macintosh中的C</vt:lpstr>
      <vt:lpstr>1.9 本书的组织结构</vt:lpstr>
      <vt:lpstr>1.9 本书的组织结构</vt:lpstr>
      <vt:lpstr>1.10 本书的约定</vt:lpstr>
      <vt:lpstr>1.10.1 字体</vt:lpstr>
      <vt:lpstr>1.10.1 字体</vt:lpstr>
      <vt:lpstr>1.10.2 程序输出</vt:lpstr>
      <vt:lpstr>1.10.2 程序输出</vt:lpstr>
      <vt:lpstr>1.10.2 程序输出</vt:lpstr>
      <vt:lpstr>1.10.2 程序输出</vt:lpstr>
      <vt:lpstr>1.10.3 特殊元素</vt:lpstr>
      <vt:lpstr>1.11 本章小结</vt:lpstr>
      <vt:lpstr>1.12 复习题</vt:lpstr>
      <vt:lpstr>1.13 编程练习</vt:lpstr>
      <vt:lpstr>1.13 编程练习</vt:lpstr>
      <vt:lpstr>第2章 C语言概述</vt:lpstr>
      <vt:lpstr>第2章 C语言概述</vt:lpstr>
      <vt:lpstr>2.1 简单的C程序示例</vt:lpstr>
      <vt:lpstr>2.1 简单的C程序示例</vt:lpstr>
      <vt:lpstr>2.1 简单的C程序示例</vt:lpstr>
      <vt:lpstr>2.1 简单的C程序示例</vt:lpstr>
      <vt:lpstr>2.2 示例解释</vt:lpstr>
      <vt:lpstr>2.2 示例解释</vt:lpstr>
      <vt:lpstr>2.2.1 第1遍：快速概要</vt:lpstr>
      <vt:lpstr>2.2.1 第1遍：快速概要</vt:lpstr>
      <vt:lpstr>2.2.1 第1遍：快速概要</vt:lpstr>
      <vt:lpstr>2.2.1 第1遍：快速概要</vt:lpstr>
      <vt:lpstr>2.2.1 第1遍：快速概要</vt:lpstr>
      <vt:lpstr>2.2.1 第1遍：快速概要</vt:lpstr>
      <vt:lpstr>2.2.1 第1遍：快速概要</vt:lpstr>
      <vt:lpstr>2.2.1 第1遍：快速概要</vt:lpstr>
      <vt:lpstr>2.2.1 第1遍：快速概要</vt:lpstr>
      <vt:lpstr>2.2.1 第1遍：快速概要</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2.2.2 第2遍：程序细节</vt:lpstr>
      <vt:lpstr>2.3 简单程序的结构</vt:lpstr>
      <vt:lpstr>2.3 简单程序的结构</vt:lpstr>
      <vt:lpstr>2.3 简单程序的结构</vt:lpstr>
      <vt:lpstr>2.4 提高程序可读性的技巧</vt:lpstr>
      <vt:lpstr>2.4 提高程序可读性的技巧</vt:lpstr>
      <vt:lpstr>2.4 提高程序可读性的技巧</vt:lpstr>
      <vt:lpstr>2.4 提高程序可读性的技巧</vt:lpstr>
      <vt:lpstr>2.5 进一步使用C</vt:lpstr>
      <vt:lpstr>2.5 进一步使用C</vt:lpstr>
      <vt:lpstr>2.5 进一步使用C</vt:lpstr>
      <vt:lpstr>2.5.1 程序说明</vt:lpstr>
      <vt:lpstr>2.5.2 多条声明</vt:lpstr>
      <vt:lpstr>2.5.3 乘法</vt:lpstr>
      <vt:lpstr>2.5.4 打印多个值</vt:lpstr>
      <vt:lpstr>2.5.4 打印多个值</vt:lpstr>
      <vt:lpstr>2.5.4 打印多个值</vt:lpstr>
      <vt:lpstr>2.6 多个函数</vt:lpstr>
      <vt:lpstr>2.6 多个函数</vt:lpstr>
      <vt:lpstr>2.6 多个函数</vt:lpstr>
      <vt:lpstr>2.6 多个函数</vt:lpstr>
      <vt:lpstr>2.6 多个函数</vt:lpstr>
      <vt:lpstr>2.6 多个函数</vt:lpstr>
      <vt:lpstr>2.6 多个函数</vt:lpstr>
      <vt:lpstr>2.6 多个函数</vt:lpstr>
      <vt:lpstr>2.7 调试程序</vt:lpstr>
      <vt:lpstr>2.7 调试程序</vt:lpstr>
      <vt:lpstr>2.7.1 语法错误</vt:lpstr>
      <vt:lpstr>2.7.1 语法错误</vt:lpstr>
      <vt:lpstr>2.7.1 语法错误</vt:lpstr>
      <vt:lpstr>2.7.2 语义错误</vt:lpstr>
      <vt:lpstr>2.7.2 语义错误</vt:lpstr>
      <vt:lpstr>2.7.2 语义错误</vt:lpstr>
      <vt:lpstr>2.7.2 语义错误</vt:lpstr>
      <vt:lpstr>2.7.2 语义错误</vt:lpstr>
      <vt:lpstr>2.7.2 语义错误</vt:lpstr>
      <vt:lpstr>2.7.3 程序状态</vt:lpstr>
      <vt:lpstr>2.7.3 程序状态</vt:lpstr>
      <vt:lpstr>2.7.3 程序状态</vt:lpstr>
      <vt:lpstr>2.8 关键字和保留标识符</vt:lpstr>
      <vt:lpstr>2.8 关键字和保留标识符</vt:lpstr>
      <vt:lpstr>2.8 关键字和保留标识符</vt:lpstr>
      <vt:lpstr>2.9 关键概念</vt:lpstr>
      <vt:lpstr>2.9 关键概念</vt:lpstr>
      <vt:lpstr>2.10 本章小结</vt:lpstr>
      <vt:lpstr>2.10 本章小结</vt:lpstr>
      <vt:lpstr>2.11 复习题</vt:lpstr>
      <vt:lpstr>2.11 复习题</vt:lpstr>
      <vt:lpstr>2.11 复习题</vt:lpstr>
      <vt:lpstr>2.11 复习题</vt:lpstr>
      <vt:lpstr>2.11 复习题</vt:lpstr>
      <vt:lpstr>2.11 复习题</vt:lpstr>
      <vt:lpstr>2.12 编程练习</vt:lpstr>
      <vt:lpstr>2.12 编程练习</vt:lpstr>
      <vt:lpstr>2.12 编程练习</vt:lpstr>
      <vt:lpstr>2.12 编程练习</vt:lpstr>
      <vt:lpstr>2.12 编程练习</vt:lpstr>
      <vt:lpstr>2.12 编程练习</vt:lpstr>
      <vt:lpstr>第3章 数据和C</vt:lpstr>
      <vt:lpstr>第3章 数据和C</vt:lpstr>
      <vt:lpstr>3.1 示例程序</vt:lpstr>
      <vt:lpstr>3.1 示例程序</vt:lpstr>
      <vt:lpstr>3.1 示例程序</vt:lpstr>
      <vt:lpstr>3.1 示例程序</vt:lpstr>
      <vt:lpstr>3.1 示例程序</vt:lpstr>
      <vt:lpstr>3.1.1 程序中的新元素</vt:lpstr>
      <vt:lpstr>3.1.1 程序中的新元素</vt:lpstr>
      <vt:lpstr>3.1.1 程序中的新元素</vt:lpstr>
      <vt:lpstr>3.1.1 程序中的新元素</vt:lpstr>
      <vt:lpstr>3.2 变量与常量数据</vt:lpstr>
      <vt:lpstr>3.3 数据：数据类型关键字</vt:lpstr>
      <vt:lpstr>3.3 数据：数据类型关键字</vt:lpstr>
      <vt:lpstr>3.3 数据：数据类型关键字</vt:lpstr>
      <vt:lpstr>3.3 数据：数据类型关键字</vt:lpstr>
      <vt:lpstr>3.3 数据：数据类型关键字</vt:lpstr>
      <vt:lpstr>3.3.1 整数和浮点数</vt:lpstr>
      <vt:lpstr>3.3.2 整数</vt:lpstr>
      <vt:lpstr>3.3.3 浮点数</vt:lpstr>
      <vt:lpstr>3.3.3 浮点数</vt:lpstr>
      <vt:lpstr>3.3.3 浮点数</vt:lpstr>
      <vt:lpstr>3.4 C语言基本数据类型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3.4.1 int类型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3.4.2 其他整数类型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3.4.3 使用字符：char类型</vt:lpstr>
      <vt:lpstr>3.4.4 _Bool类型</vt:lpstr>
      <vt:lpstr>3.4.5 可移植类型：stdint.h和inttypes.h</vt:lpstr>
      <vt:lpstr>3.4.5 可移植类型：stdint.h和inttypes.h</vt:lpstr>
      <vt:lpstr>3.4.5 可移植类型：stdint.h和inttypes.h</vt:lpstr>
      <vt:lpstr>3.4.5 可移植类型：stdint.h和inttypes.h</vt:lpstr>
      <vt:lpstr>3.4.5 可移植类型：stdint.h和inttypes.h</vt:lpstr>
      <vt:lpstr>3.4.5 可移植类型：stdint.h和inttypes.h</vt:lpstr>
      <vt:lpstr>3.4.5 可移植类型：stdint.h和inttypes.h</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3.4.6 float、double和long double</vt:lpstr>
      <vt:lpstr>3.4.7 复数和虚数类型</vt:lpstr>
      <vt:lpstr>3.4.7 复数和虚数类型</vt:lpstr>
      <vt:lpstr>3.4.8 其他类型</vt:lpstr>
      <vt:lpstr>3.4.8 其他类型</vt:lpstr>
      <vt:lpstr>3.4.8 其他类型</vt:lpstr>
      <vt:lpstr>3.4.8 其他类型</vt:lpstr>
      <vt:lpstr>3.4.8 其他类型</vt:lpstr>
      <vt:lpstr>3.4.8 其他类型</vt:lpstr>
      <vt:lpstr>3.4.8 其他类型</vt:lpstr>
      <vt:lpstr>3.4.8 其他类型</vt:lpstr>
      <vt:lpstr>3.4.8 其他类型</vt:lpstr>
      <vt:lpstr>3.4.8 其他类型</vt:lpstr>
      <vt:lpstr>3.4.8 其他类型</vt:lpstr>
      <vt:lpstr>3.4.9 类型大小</vt:lpstr>
      <vt:lpstr>3.4.9 类型大小</vt:lpstr>
      <vt:lpstr>3.4.9 类型大小</vt:lpstr>
      <vt:lpstr>3.4.9 类型大小</vt:lpstr>
      <vt:lpstr>3.5 使用数据类型</vt:lpstr>
      <vt:lpstr>3.5 使用数据类型</vt:lpstr>
      <vt:lpstr>3.5 使用数据类型</vt:lpstr>
      <vt:lpstr>3.6 参数和陷阱</vt:lpstr>
      <vt:lpstr>3.6 参数和陷阱</vt:lpstr>
      <vt:lpstr>3.6 参数和陷阱</vt:lpstr>
      <vt:lpstr>3.6 参数和陷阱</vt:lpstr>
      <vt:lpstr>3.6 参数和陷阱</vt:lpstr>
      <vt:lpstr>3.6 参数和陷阱</vt:lpstr>
      <vt:lpstr>3.7 转义序列示例</vt:lpstr>
      <vt:lpstr>3.7 转义序列示例</vt:lpstr>
      <vt:lpstr>3.7.1 程序运行情况</vt:lpstr>
      <vt:lpstr>3.7.1 程序运行情况</vt:lpstr>
      <vt:lpstr>3.7.1 程序运行情况</vt:lpstr>
      <vt:lpstr>3.7.1 程序运行情况</vt:lpstr>
      <vt:lpstr>3.7.2 刷新输出</vt:lpstr>
      <vt:lpstr>3.7.2 刷新输出</vt:lpstr>
      <vt:lpstr>3.8 关键概念</vt:lpstr>
      <vt:lpstr>3.8 关键概念</vt:lpstr>
      <vt:lpstr>3.9 本章小结</vt:lpstr>
      <vt:lpstr>3.9 本章小结</vt:lpstr>
      <vt:lpstr>3.9 本章小结</vt:lpstr>
      <vt:lpstr>3.10 复习题</vt:lpstr>
      <vt:lpstr>3.10 复习题</vt:lpstr>
      <vt:lpstr>3.10 复习题</vt:lpstr>
      <vt:lpstr>3.10 复习题</vt:lpstr>
      <vt:lpstr>3.10 复习题</vt:lpstr>
      <vt:lpstr>3.10 复习题</vt:lpstr>
      <vt:lpstr>3.10 复习题</vt:lpstr>
      <vt:lpstr>3.10 复习题</vt:lpstr>
      <vt:lpstr>3.10 复习题</vt:lpstr>
      <vt:lpstr>3.11 编程练习</vt:lpstr>
      <vt:lpstr>3.11 编程练习</vt:lpstr>
      <vt:lpstr>3.11 编程练习</vt:lpstr>
      <vt:lpstr>第4章 字符串和格式化输入/输出</vt:lpstr>
      <vt:lpstr>第4章 字符串和格式化输入/输出</vt:lpstr>
      <vt:lpstr>4.1 前导程序</vt:lpstr>
      <vt:lpstr>4.1 前导程序</vt:lpstr>
      <vt:lpstr>4.1 前导程序</vt:lpstr>
      <vt:lpstr>4.1 前导程序</vt:lpstr>
      <vt:lpstr>4.1 前导程序</vt:lpstr>
      <vt:lpstr>4.2 字符串简介</vt:lpstr>
      <vt:lpstr>4.2.1 char类型数组和null字符</vt:lpstr>
      <vt:lpstr>4.2.1 char类型数组和null字符</vt:lpstr>
      <vt:lpstr>4.2.1 char类型数组和null字符</vt:lpstr>
      <vt:lpstr>4.2.1 char类型数组和null字符</vt:lpstr>
      <vt:lpstr>4.2.1 char类型数组和null字符</vt:lpstr>
      <vt:lpstr>4.2.2 使用字符串</vt:lpstr>
      <vt:lpstr>4.2.2 使用字符串</vt:lpstr>
      <vt:lpstr>4.2.2 使用字符串</vt:lpstr>
      <vt:lpstr>4.2.2 使用字符串</vt:lpstr>
      <vt:lpstr>4.2.3 strlen()函数</vt:lpstr>
      <vt:lpstr>4.2.3 strlen()函数</vt:lpstr>
      <vt:lpstr>4.2.3 strlen()函数</vt:lpstr>
      <vt:lpstr>4.2.3 strlen()函数</vt:lpstr>
      <vt:lpstr>4.2.3 strlen()函数</vt:lpstr>
      <vt:lpstr>4.2.3 strlen()函数</vt:lpstr>
      <vt:lpstr>4.2.3 strlen()函数</vt:lpstr>
      <vt:lpstr>4.2.3 strlen()函数</vt:lpstr>
      <vt:lpstr>4.2.3 strlen()函数</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 常量和C预处理器</vt:lpstr>
      <vt:lpstr>4.3.1 const限定符</vt:lpstr>
      <vt:lpstr>4.3.2 明示常量</vt:lpstr>
      <vt:lpstr>4.3.2 明示常量</vt:lpstr>
      <vt:lpstr>4.3.2 明示常量</vt:lpstr>
      <vt:lpstr>4.3.2 明示常量</vt:lpstr>
      <vt:lpstr>4.3.2 明示常量</vt:lpstr>
      <vt:lpstr>4.3.2 明示常量</vt:lpstr>
      <vt:lpstr>4.3.2 明示常量</vt:lpstr>
      <vt:lpstr>4.3.2 明示常量</vt:lpstr>
      <vt:lpstr>4.4 printf()和scanf()</vt:lpstr>
      <vt:lpstr>4.4.1 printf()函数</vt:lpstr>
      <vt:lpstr>4.4.1 printf()函数</vt:lpstr>
      <vt:lpstr>4.4.2 使用printf()</vt:lpstr>
      <vt:lpstr>4.4.2 使用printf()</vt:lpstr>
      <vt:lpstr>4.4.2 使用printf()</vt:lpstr>
      <vt:lpstr>4.4.2 使用printf()</vt:lpstr>
      <vt:lpstr>4.4.2 使用printf()</vt:lpstr>
      <vt:lpstr>4.4.2 使用printf()</vt:lpstr>
      <vt:lpstr>4.4.2 使用printf()</vt:lpstr>
      <vt:lpstr>4.4.2 使用printf()</vt:lpstr>
      <vt:lpstr>4.4.2 使用printf()</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4.4.3 printf()的转换说明修饰符</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4.4.4 转换说明的意义</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4.4.5 使用scanf()</vt:lpstr>
      <vt:lpstr>4.4.6 printf()和scanf()的*修饰符  </vt:lpstr>
      <vt:lpstr>4.4.6 printf()和scanf()的*修饰符  </vt:lpstr>
      <vt:lpstr>4.4.6 printf()和scanf()的*修饰符  </vt:lpstr>
      <vt:lpstr>4.4.6 printf()和scanf()的*修饰符  </vt:lpstr>
      <vt:lpstr>4.4.6 printf()和scanf()的*修饰符  </vt:lpstr>
      <vt:lpstr>4.4.6 printf()和scanf()的*修饰符  </vt:lpstr>
      <vt:lpstr>4.4.6 printf()和scanf()的*修饰符  </vt:lpstr>
      <vt:lpstr>4.4.7 printf()的用法提示</vt:lpstr>
      <vt:lpstr>4.4.7 printf()的用法提示</vt:lpstr>
      <vt:lpstr>4.4.7 printf()的用法提示</vt:lpstr>
      <vt:lpstr>4.4.7 printf()的用法提示</vt:lpstr>
      <vt:lpstr>4.4.7 printf()的用法提示</vt:lpstr>
      <vt:lpstr>4.4.7 printf()的用法提示</vt:lpstr>
      <vt:lpstr>4.5 关键概念</vt:lpstr>
      <vt:lpstr>4.5 关键概念</vt:lpstr>
      <vt:lpstr>4.5 关键概念</vt:lpstr>
      <vt:lpstr>4.5 关键概念</vt:lpstr>
      <vt:lpstr>4.6 本章小结</vt:lpstr>
      <vt:lpstr>4.6 本章小结</vt:lpstr>
      <vt:lpstr>4.6 本章小结</vt:lpstr>
      <vt:lpstr>4.7 复习题</vt:lpstr>
      <vt:lpstr>4.7 复习题</vt:lpstr>
      <vt:lpstr>4.7 复习题</vt:lpstr>
      <vt:lpstr>4.7 复习题</vt:lpstr>
      <vt:lpstr>4.7 复习题</vt:lpstr>
      <vt:lpstr>4.7 复习题</vt:lpstr>
      <vt:lpstr>4.7 复习题</vt:lpstr>
      <vt:lpstr>4.7 复习题</vt:lpstr>
      <vt:lpstr>4.7 复习题</vt:lpstr>
      <vt:lpstr>4.8 编程练习</vt:lpstr>
      <vt:lpstr>4.8 编程练习</vt:lpstr>
      <vt:lpstr>4.8 编程练习</vt:lpstr>
      <vt:lpstr>4.8 编程练习</vt:lpstr>
      <vt:lpstr>4.8 编程练习</vt:lpstr>
      <vt:lpstr>4.8 编程练习</vt:lpstr>
      <vt:lpstr>4.8 编程练习</vt:lpstr>
      <vt:lpstr>第5章 运算符、表达式和语句</vt:lpstr>
      <vt:lpstr>第5章 运算符、表达式和语句</vt:lpstr>
      <vt:lpstr>5.1 循环简介</vt:lpstr>
      <vt:lpstr>5.1 循环简介</vt:lpstr>
      <vt:lpstr>5.1 循环简介</vt:lpstr>
      <vt:lpstr>5.1 循环简介</vt:lpstr>
      <vt:lpstr>5.1 循环简介</vt:lpstr>
      <vt:lpstr>5.1 循环简介</vt:lpstr>
      <vt:lpstr>5.1 循环简介</vt:lpstr>
      <vt:lpstr>5.1 循环简介</vt:lpstr>
      <vt:lpstr>5.1 循环简介</vt:lpstr>
      <vt:lpstr>5.2 基本运算符</vt:lpstr>
      <vt:lpstr>5.2.1 赋值运算符：=</vt:lpstr>
      <vt:lpstr>5.2.1 赋值运算符：=</vt:lpstr>
      <vt:lpstr>5.2.1 赋值运算符：=</vt:lpstr>
      <vt:lpstr>5.2.1 赋值运算符：=</vt:lpstr>
      <vt:lpstr>5.2.1 赋值运算符：=</vt:lpstr>
      <vt:lpstr>5.2.1 赋值运算符：=</vt:lpstr>
      <vt:lpstr>5.2.1 赋值运算符：=</vt:lpstr>
      <vt:lpstr>5.2.1 赋值运算符：=</vt:lpstr>
      <vt:lpstr>5.2.1 赋值运算符：=</vt:lpstr>
      <vt:lpstr>5.2.1 赋值运算符：=</vt:lpstr>
      <vt:lpstr>5.2.2 加法运算符：+</vt:lpstr>
      <vt:lpstr>5.2.2 加法运算符：+</vt:lpstr>
      <vt:lpstr>5.2.3 减法运算符：-</vt:lpstr>
      <vt:lpstr>5.2.4 符号运算符：-和+</vt:lpstr>
      <vt:lpstr>5.2.4 符号运算符：-和+</vt:lpstr>
      <vt:lpstr>5.2.4 符号运算符：-和+</vt:lpstr>
      <vt:lpstr>5.2.5 乘法运算符：*</vt:lpstr>
      <vt:lpstr>5.2.5 乘法运算符：*</vt:lpstr>
      <vt:lpstr>5.2.5 乘法运算符：*</vt:lpstr>
      <vt:lpstr>5.2.5 乘法运算符：*</vt:lpstr>
      <vt:lpstr>5.2.5 乘法运算符：*</vt:lpstr>
      <vt:lpstr>5.2.5 乘法运算符：*</vt:lpstr>
      <vt:lpstr>5.2.5 乘法运算符：*</vt:lpstr>
      <vt:lpstr>5.2.5 乘法运算符：*</vt:lpstr>
      <vt:lpstr>5.2.5 乘法运算符：*</vt:lpstr>
      <vt:lpstr>5.2.6 除法运算符：/</vt:lpstr>
      <vt:lpstr>5.2.6 除法运算符：/</vt:lpstr>
      <vt:lpstr>5.2.6 除法运算符：/</vt:lpstr>
      <vt:lpstr>5.2.6 除法运算符：/</vt:lpstr>
      <vt:lpstr>5.2.7 运算符优先级</vt:lpstr>
      <vt:lpstr>5.2.7 运算符优先级</vt:lpstr>
      <vt:lpstr>5.2.7 运算符优先级</vt:lpstr>
      <vt:lpstr>5.2.7 运算符优先级</vt:lpstr>
      <vt:lpstr>5.2.7 运算符优先级</vt:lpstr>
      <vt:lpstr>5.2.7 运算符优先级</vt:lpstr>
      <vt:lpstr>5.2.7 运算符优先级</vt:lpstr>
      <vt:lpstr>5.2.8 优先级和求值顺序</vt:lpstr>
      <vt:lpstr>5.2.8 优先级和求值顺序</vt:lpstr>
      <vt:lpstr>5.2.8 优先级和求值顺序</vt:lpstr>
      <vt:lpstr>5.2.8 优先级和求值顺序</vt:lpstr>
      <vt:lpstr>5.2.8 优先级和求值顺序</vt:lpstr>
      <vt:lpstr>5.2.8 优先级和求值顺序</vt:lpstr>
      <vt:lpstr>5.3 其他运算符</vt:lpstr>
      <vt:lpstr>5.3.1 sizeof运算符和size_t类型</vt:lpstr>
      <vt:lpstr>5.3.1 sizeof运算符和size_t类型</vt:lpstr>
      <vt:lpstr>5.3.1 sizeof运算符和size_t类型</vt:lpstr>
      <vt:lpstr>5.3.1 sizeof运算符和size_t类型</vt:lpstr>
      <vt:lpstr>5.3.2 求模运算符：%</vt:lpstr>
      <vt:lpstr>5.3.2 求模运算符：%</vt:lpstr>
      <vt:lpstr>5.3.2 求模运算符：%</vt:lpstr>
      <vt:lpstr>5.3.2 求模运算符：%</vt:lpstr>
      <vt:lpstr>5.3.2 求模运算符：%</vt:lpstr>
      <vt:lpstr>5.3.2 求模运算符：%</vt:lpstr>
      <vt:lpstr>5.3.2 求模运算符：%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5.3.3 递增运算符：++</vt:lpstr>
      <vt:lpstr>5.3.4 递减运算符：--</vt:lpstr>
      <vt:lpstr>5.3.4 递减运算符：--</vt:lpstr>
      <vt:lpstr>5.3.4 递减运算符：--</vt:lpstr>
      <vt:lpstr>5.3.4 递减运算符：--</vt:lpstr>
      <vt:lpstr>5.3.4 递减运算符：--</vt:lpstr>
      <vt:lpstr>5.3.5 优先级</vt:lpstr>
      <vt:lpstr>5.3.5 优先级</vt:lpstr>
      <vt:lpstr>5.3.5 优先级</vt:lpstr>
      <vt:lpstr>5.3.6 不要自作聪明</vt:lpstr>
      <vt:lpstr>5.3.6 不要自作聪明</vt:lpstr>
      <vt:lpstr>5.3.6 不要自作聪明</vt:lpstr>
      <vt:lpstr>5.3.6 不要自作聪明</vt:lpstr>
      <vt:lpstr>5.3.6 不要自作聪明</vt:lpstr>
      <vt:lpstr>5.3.6 不要自作聪明</vt:lpstr>
      <vt:lpstr>5.4 表达式和语句</vt:lpstr>
      <vt:lpstr>5.4.1 表达式</vt:lpstr>
      <vt:lpstr>5.4.1 表达式</vt:lpstr>
      <vt:lpstr>5.4.1 表达式</vt:lpstr>
      <vt:lpstr>5.4.1 表达式</vt:lpstr>
      <vt:lpstr>5.4.2 语句</vt:lpstr>
      <vt:lpstr>5.4.2 语句</vt:lpstr>
      <vt:lpstr>5.4.2 语句</vt:lpstr>
      <vt:lpstr>5.4.2 语句</vt:lpstr>
      <vt:lpstr>5.4.2 语句</vt:lpstr>
      <vt:lpstr>5.4.2 语句</vt:lpstr>
      <vt:lpstr>5.4.2 语句</vt:lpstr>
      <vt:lpstr>5.4.2 语句</vt:lpstr>
      <vt:lpstr>5.4.2 语句</vt:lpstr>
      <vt:lpstr>5.4.2 语句</vt:lpstr>
      <vt:lpstr>5.4.2 语句</vt:lpstr>
      <vt:lpstr>5.4.2 语句</vt:lpstr>
      <vt:lpstr>5.4.2 语句</vt:lpstr>
      <vt:lpstr>5.4.3 复合语句（块）</vt:lpstr>
      <vt:lpstr>5.4.3 复合语句（块）</vt:lpstr>
      <vt:lpstr>5.4.3 复合语句（块）</vt:lpstr>
      <vt:lpstr>5.4.3 复合语句（块）</vt:lpstr>
      <vt:lpstr>5.4.3 复合语句（块）</vt:lpstr>
      <vt:lpstr>5.4.3 复合语句（块）</vt:lpstr>
      <vt:lpstr>5.4.3 复合语句（块）</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 类型转换</vt:lpstr>
      <vt:lpstr>5.5.1 强制类型转换运算符</vt:lpstr>
      <vt:lpstr>5.5.1 强制类型转换运算符</vt:lpstr>
      <vt:lpstr>5.5.1 强制类型转换运算符</vt:lpstr>
      <vt:lpstr>5.5.1 强制类型转换运算符</vt:lpstr>
      <vt:lpstr>5.5.1 强制类型转换运算符</vt:lpstr>
      <vt:lpstr>5.5.1 强制类型转换运算符</vt:lpstr>
      <vt:lpstr>5.6 带参数的函数</vt:lpstr>
      <vt:lpstr>5.6 带参数的函数</vt:lpstr>
      <vt:lpstr>5.6 带参数的函数</vt:lpstr>
      <vt:lpstr>5.6 带参数的函数</vt:lpstr>
      <vt:lpstr>5.6 带参数的函数</vt:lpstr>
      <vt:lpstr>5.6 带参数的函数</vt:lpstr>
      <vt:lpstr>5.6 带参数的函数</vt:lpstr>
      <vt:lpstr>5.6 带参数的函数</vt:lpstr>
      <vt:lpstr>5.6 带参数的函数</vt:lpstr>
      <vt:lpstr>5.6 带参数的函数</vt:lpstr>
      <vt:lpstr>5.6 带参数的函数</vt:lpstr>
      <vt:lpstr>5.7 示例程序</vt:lpstr>
      <vt:lpstr>5.7 示例程序</vt:lpstr>
      <vt:lpstr>5.7 示例程序</vt:lpstr>
      <vt:lpstr>5.7 示例程序</vt:lpstr>
      <vt:lpstr>5.7 示例程序</vt:lpstr>
      <vt:lpstr>5.7 示例程序</vt:lpstr>
      <vt:lpstr>5.8 关键概念</vt:lpstr>
      <vt:lpstr>5.9 本章小结</vt:lpstr>
      <vt:lpstr>5.9 本章小结</vt:lpstr>
      <vt:lpstr>5.9 本章小结</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5.10 复习题</vt:lpstr>
      <vt:lpstr>5.11 编程练习</vt:lpstr>
      <vt:lpstr>5.11 编程练习</vt:lpstr>
      <vt:lpstr>5.11 编程练习</vt:lpstr>
      <vt:lpstr>5.11 编程练习</vt:lpstr>
      <vt:lpstr>5.11 编程练习</vt:lpstr>
      <vt:lpstr>5.11 编程练习</vt:lpstr>
      <vt:lpstr>第6章 C控制语句：循环</vt:lpstr>
      <vt:lpstr>第6章 C控制语句：循环</vt:lpstr>
      <vt:lpstr>第6章 C控制语句：循环</vt:lpstr>
      <vt:lpstr>6.1 再探while循环</vt:lpstr>
      <vt:lpstr>6.1 再探while循环</vt:lpstr>
      <vt:lpstr>6.1 再探while循环</vt:lpstr>
      <vt:lpstr>6.1.1 程序注释</vt:lpstr>
      <vt:lpstr>6.1.1 程序注释</vt:lpstr>
      <vt:lpstr>6.1.1 程序注释</vt:lpstr>
      <vt:lpstr>6.1.1 程序注释</vt:lpstr>
      <vt:lpstr>6.1.1 程序注释</vt:lpstr>
      <vt:lpstr>6.1.1 程序注释</vt:lpstr>
      <vt:lpstr>6.1.2 C风格读取循环</vt:lpstr>
      <vt:lpstr>6.1.2 C风格读取循环</vt:lpstr>
      <vt:lpstr>6.2 while语句</vt:lpstr>
      <vt:lpstr>6.2 while语句</vt:lpstr>
      <vt:lpstr>6.2.1 终止while循环</vt:lpstr>
      <vt:lpstr>6.2.1 终止while循环</vt:lpstr>
      <vt:lpstr>6.2.2 何时终止循环</vt:lpstr>
      <vt:lpstr>6.2.2 何时终止循环</vt:lpstr>
      <vt:lpstr>6.2.2 何时终止循环</vt:lpstr>
      <vt:lpstr>6.2.3 while：入口条件循环</vt:lpstr>
      <vt:lpstr>6.2.4 语法要点</vt:lpstr>
      <vt:lpstr>6.2.4 语法要点</vt:lpstr>
      <vt:lpstr>6.2.4 语法要点</vt:lpstr>
      <vt:lpstr>6.2.4 语法要点</vt:lpstr>
      <vt:lpstr>6.2.4 语法要点</vt:lpstr>
      <vt:lpstr>6.2.4 语法要点</vt:lpstr>
      <vt:lpstr>6.2.4 语法要点</vt:lpstr>
      <vt:lpstr>6.2.4 语法要点</vt:lpstr>
      <vt:lpstr>6.3 用关系运算符和表达式比较大小</vt:lpstr>
      <vt:lpstr>6.3 用关系运算符和表达式比较大小</vt:lpstr>
      <vt:lpstr>6.3 用关系运算符和表达式比较大小</vt:lpstr>
      <vt:lpstr>6.3 用关系运算符和表达式比较大小</vt:lpstr>
      <vt:lpstr>6.3 用关系运算符和表达式比较大小</vt:lpstr>
      <vt:lpstr>6.3 用关系运算符和表达式比较大小</vt:lpstr>
      <vt:lpstr>6.3.1 什么是真</vt:lpstr>
      <vt:lpstr>6.3.1 什么是真</vt:lpstr>
      <vt:lpstr>6.3.2 其他真值</vt:lpstr>
      <vt:lpstr>6.3.2 其他真值</vt:lpstr>
      <vt:lpstr>6.3.2 其他真值</vt:lpstr>
      <vt:lpstr>6.3.2 其他真值</vt:lpstr>
      <vt:lpstr>6.3.2 其他真值</vt:lpstr>
      <vt:lpstr>6.3.3 真值的问题</vt:lpstr>
      <vt:lpstr>6.3.3 真值的问题</vt:lpstr>
      <vt:lpstr>6.3.3 真值的问题</vt:lpstr>
      <vt:lpstr>6.3.3 真值的问题</vt:lpstr>
      <vt:lpstr>6.3.3 真值的问题</vt:lpstr>
      <vt:lpstr>6.3.3 真值的问题</vt:lpstr>
      <vt:lpstr>6.3.3 真值的问题</vt:lpstr>
      <vt:lpstr>6.3.3 真值的问题</vt:lpstr>
      <vt:lpstr>6.3.3 真值的问题</vt:lpstr>
      <vt:lpstr>6.3.4 新的_Bool类型</vt:lpstr>
      <vt:lpstr>6.3.4 新的_Bool类型</vt:lpstr>
      <vt:lpstr>6.3.4 新的_Bool类型</vt:lpstr>
      <vt:lpstr>6.3.4 新的_Bool类型</vt:lpstr>
      <vt:lpstr>6.3.4 新的_Bool类型</vt:lpstr>
      <vt:lpstr>6.3.5 优先级和关系运算符</vt:lpstr>
      <vt:lpstr>6.3.5 优先级和关系运算符</vt:lpstr>
      <vt:lpstr>6.3.5 优先级和关系运算符</vt:lpstr>
      <vt:lpstr>6.3.5 优先级和关系运算符</vt:lpstr>
      <vt:lpstr>6.3.5 优先级和关系运算符</vt:lpstr>
      <vt:lpstr>6.3.5 优先级和关系运算符</vt:lpstr>
      <vt:lpstr>6.3.5 优先级和关系运算符</vt:lpstr>
      <vt:lpstr>6.4 不确定循环和计数循环</vt:lpstr>
      <vt:lpstr>6.4 不确定循环和计数循环</vt:lpstr>
      <vt:lpstr>6.4 不确定循环和计数循环</vt:lpstr>
      <vt:lpstr>6.4 不确定循环和计数循环</vt:lpstr>
      <vt:lpstr>6.5 for循环</vt:lpstr>
      <vt:lpstr>6.5 for循环</vt:lpstr>
      <vt:lpstr>6.5 for循环</vt:lpstr>
      <vt:lpstr>6.5 for循环</vt:lpstr>
      <vt:lpstr>6.5 for循环</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6.5.1 利用for的灵活性</vt:lpstr>
      <vt:lpstr>6.6 其他赋值运算符：+=、-=、*=、/=、%=</vt:lpstr>
      <vt:lpstr>6.6 其他赋值运算符：+=、-=、*=、/=、%=</vt:lpstr>
      <vt:lpstr>6.7 逗号运算符</vt:lpstr>
      <vt:lpstr>6.7 逗号运算符</vt:lpstr>
      <vt:lpstr>6.7 逗号运算符</vt:lpstr>
      <vt:lpstr>6.7 逗号运算符</vt:lpstr>
      <vt:lpstr>6.7 逗号运算符</vt:lpstr>
      <vt:lpstr>6.7 逗号运算符</vt:lpstr>
      <vt:lpstr>6.7 逗号运算符</vt:lpstr>
      <vt:lpstr>6.7 逗号运算符</vt:lpstr>
      <vt:lpstr>6.7 逗号运算符</vt:lpstr>
      <vt:lpstr>6.7 逗号运算符</vt:lpstr>
      <vt:lpstr>6.7 逗号运算符</vt:lpstr>
      <vt:lpstr>6.7.1 当Zeno遇到for循环</vt:lpstr>
      <vt:lpstr>6.7.1 当Zeno遇到for循环</vt:lpstr>
      <vt:lpstr>6.7.1 当Zeno遇到for循环</vt:lpstr>
      <vt:lpstr>6.7.1 当Zeno遇到for循环</vt:lpstr>
      <vt:lpstr>6.7.1 当Zeno遇到for循环</vt:lpstr>
      <vt:lpstr>6.7.1 当Zeno遇到for循环</vt:lpstr>
      <vt:lpstr>6.7.1 当Zeno遇到for循环</vt:lpstr>
      <vt:lpstr>6.7.1 当Zeno遇到for循环</vt:lpstr>
      <vt:lpstr>6.7.1 当Zeno遇到for循环</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6.8 出口条件循环：do while</vt:lpstr>
      <vt:lpstr>6.9 如何选择循环</vt:lpstr>
      <vt:lpstr>6.9 如何选择循环</vt:lpstr>
      <vt:lpstr>6.9 如何选择循环</vt:lpstr>
      <vt:lpstr>6.10 嵌套循环</vt:lpstr>
      <vt:lpstr>6.10 嵌套循环</vt:lpstr>
      <vt:lpstr>6.10 嵌套循环</vt:lpstr>
      <vt:lpstr>6.10.1 程序分析</vt:lpstr>
      <vt:lpstr>6.10.2 嵌套变式</vt:lpstr>
      <vt:lpstr>6.10.2 嵌套变式</vt:lpstr>
      <vt:lpstr>6.10.2 嵌套变式</vt:lpstr>
      <vt:lpstr>6.10.2 嵌套变式</vt:lpstr>
      <vt:lpstr>6.11 数组简介</vt:lpstr>
      <vt:lpstr>6.11 数组简介</vt:lpstr>
      <vt:lpstr>6.11 数组简介</vt:lpstr>
      <vt:lpstr>6.11 数组简介</vt:lpstr>
      <vt:lpstr>6.11 数组简介</vt:lpstr>
      <vt:lpstr>6.11 数组简介</vt:lpstr>
      <vt:lpstr>6.11.1 在for循环中使用数组</vt:lpstr>
      <vt:lpstr>6.11.1 在for循环中使用数组</vt:lpstr>
      <vt:lpstr>6.11.1 在for循环中使用数组</vt:lpstr>
      <vt:lpstr>6.11.1 在for循环中使用数组</vt:lpstr>
      <vt:lpstr>6.11.1 在for循环中使用数组</vt:lpstr>
      <vt:lpstr>6.11.1 在for循环中使用数组</vt:lpstr>
      <vt:lpstr>6.11.1 在for循环中使用数组</vt:lpstr>
      <vt:lpstr>6.11.1 在for循环中使用数组</vt:lpstr>
      <vt:lpstr>6.12 使用函数返回值的循环示例</vt:lpstr>
      <vt:lpstr>6.12 使用函数返回值的循环示例</vt:lpstr>
      <vt:lpstr>6.12 使用函数返回值的循环示例</vt:lpstr>
      <vt:lpstr>6.12 使用函数返回值的循环示例</vt:lpstr>
      <vt:lpstr>6.12 使用函数返回值的循环示例</vt:lpstr>
      <vt:lpstr>6.12 使用函数返回值的循环示例</vt:lpstr>
      <vt:lpstr>6.12 使用函数返回值的循环示例</vt:lpstr>
      <vt:lpstr>6.12 使用函数返回值的循环示例</vt:lpstr>
      <vt:lpstr>6.12 使用函数返回值的循环示例</vt:lpstr>
      <vt:lpstr>6.12.1 程序分析</vt:lpstr>
      <vt:lpstr>6.12.1 程序分析</vt:lpstr>
      <vt:lpstr>6.12.1 程序分析</vt:lpstr>
      <vt:lpstr>6.12.1 程序分析</vt:lpstr>
      <vt:lpstr>6.12.2 使用带返回值的函数</vt:lpstr>
      <vt:lpstr>6.12.2 使用带返回值的函数</vt:lpstr>
      <vt:lpstr>6.12.2 使用带返回值的函数</vt:lpstr>
      <vt:lpstr>6.13 关键概念</vt:lpstr>
      <vt:lpstr>6.13 关键概念</vt:lpstr>
      <vt:lpstr>6.13 关键概念</vt:lpstr>
      <vt:lpstr>6.14 本章小结</vt:lpstr>
      <vt:lpstr>6.14 本章小结</vt:lpstr>
      <vt:lpstr>6.14 本章小结</vt:lpstr>
      <vt:lpstr>6.14 本章小结</vt:lpstr>
      <vt:lpstr>6.14 本章小结</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6.15 复习题</vt:lpstr>
      <vt:lpstr>6.16 编程练习</vt:lpstr>
      <vt:lpstr>6.16 编程练习</vt:lpstr>
      <vt:lpstr>6.16 编程练习</vt:lpstr>
      <vt:lpstr>6.16 编程练习</vt:lpstr>
      <vt:lpstr>6.16 编程练习</vt:lpstr>
      <vt:lpstr>6.16 编程练习</vt:lpstr>
      <vt:lpstr>6.16 编程练习</vt:lpstr>
      <vt:lpstr>6.16 编程练习</vt:lpstr>
      <vt:lpstr>6.16 编程练习</vt:lpstr>
      <vt:lpstr>6.16 编程练习</vt:lpstr>
      <vt:lpstr>6.16 编程练习</vt:lpstr>
      <vt:lpstr>6.16 编程练习</vt:lpstr>
      <vt:lpstr>第7章 C控制语句：分支和跳转</vt:lpstr>
      <vt:lpstr>第7章 C控制语句：分支和跳转</vt:lpstr>
      <vt:lpstr>7.1 if语句</vt:lpstr>
      <vt:lpstr>7.1 if语句</vt:lpstr>
      <vt:lpstr>7.1 if语句</vt:lpstr>
      <vt:lpstr>7.1 if语句</vt:lpstr>
      <vt:lpstr>7.1 if语句</vt:lpstr>
      <vt:lpstr>7.1 if语句</vt:lpstr>
      <vt:lpstr>7.1 if语句</vt:lpstr>
      <vt:lpstr>7.1 if语句</vt:lpstr>
      <vt:lpstr>7.1 if语句</vt:lpstr>
      <vt:lpstr>7.2 if else语句</vt:lpstr>
      <vt:lpstr>7.2 if else语句</vt:lpstr>
      <vt:lpstr>7.2 if else语句</vt:lpstr>
      <vt:lpstr>7.2 if else语句</vt:lpstr>
      <vt:lpstr>7.2 if else语句</vt:lpstr>
      <vt:lpstr>7.2 if else语句</vt:lpstr>
      <vt:lpstr>7.2 if else语句</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7.2.1 另一个示例：介绍getchar()和putchar()</vt:lpstr>
      <vt:lpstr>7.2.2 ctype.h系列的字符函数</vt:lpstr>
      <vt:lpstr>7.2.2 ctype.h系列的字符函数</vt:lpstr>
      <vt:lpstr>7.2.2 ctype.h系列的字符函数</vt:lpstr>
      <vt:lpstr>7.2.2 ctype.h系列的字符函数</vt:lpstr>
      <vt:lpstr>7.2.2 ctype.h系列的字符函数</vt:lpstr>
      <vt:lpstr>7.2.2 ctype.h系列的字符函数</vt:lpstr>
      <vt:lpstr>7.2.2 ctype.h系列的字符函数</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7.2.3 多重选择else if</vt:lpstr>
      <vt:lpstr>7.2.4 else与if配对</vt:lpstr>
      <vt:lpstr>7.2.4 else与if配对</vt:lpstr>
      <vt:lpstr>7.2.4 else与if配对</vt:lpstr>
      <vt:lpstr>7.2.4 else与if配对</vt:lpstr>
      <vt:lpstr>7.2.4 else与if配对</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7.2.5 多层嵌套的if语句</vt:lpstr>
      <vt:lpstr>7.3 逻辑运算符</vt:lpstr>
      <vt:lpstr>7.3 逻辑运算符</vt:lpstr>
      <vt:lpstr>7.3 逻辑运算符</vt:lpstr>
      <vt:lpstr>7.3 逻辑运算符</vt:lpstr>
      <vt:lpstr>7.3 逻辑运算符</vt:lpstr>
      <vt:lpstr>7.3 逻辑运算符</vt:lpstr>
      <vt:lpstr>7.3 逻辑运算符</vt:lpstr>
      <vt:lpstr>7.3 逻辑运算符</vt:lpstr>
      <vt:lpstr>7.3.1 备选拼写：iso646.h头文件</vt:lpstr>
      <vt:lpstr>7.3.1 备选拼写：iso646.h头文件</vt:lpstr>
      <vt:lpstr>7.3.2 优先级</vt:lpstr>
      <vt:lpstr>7.3.2 优先级</vt:lpstr>
      <vt:lpstr>7.3.3 求值顺序</vt:lpstr>
      <vt:lpstr>7.3.3 求值顺序</vt:lpstr>
      <vt:lpstr>7.3.3 求值顺序</vt:lpstr>
      <vt:lpstr>7.3.3 求值顺序</vt:lpstr>
      <vt:lpstr>7.3.3 求值顺序</vt:lpstr>
      <vt:lpstr>7.3.3 求值顺序</vt:lpstr>
      <vt:lpstr>7.3.3 求值顺序</vt:lpstr>
      <vt:lpstr>7.3.3 求值顺序</vt:lpstr>
      <vt:lpstr>7.3.4 范围</vt:lpstr>
      <vt:lpstr>7.3.4 范围</vt:lpstr>
      <vt:lpstr>7.3.4 范围</vt:lpstr>
      <vt:lpstr>7.3.4 范围</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7.4 一个统计单词的程序</vt:lpstr>
      <vt:lpstr>7.5 条件运算符：?:</vt:lpstr>
      <vt:lpstr>7.5 条件运算符：?:</vt:lpstr>
      <vt:lpstr>7.5 条件运算符：?:</vt:lpstr>
      <vt:lpstr>7.5 条件运算符：?:</vt:lpstr>
      <vt:lpstr>7.5 条件运算符：?:</vt:lpstr>
      <vt:lpstr>7.5 条件运算符：?:</vt:lpstr>
      <vt:lpstr>7.5 条件运算符：?:</vt:lpstr>
      <vt:lpstr>7.5 条件运算符：?:</vt:lpstr>
      <vt:lpstr>7.5 条件运算符：?:</vt:lpstr>
      <vt:lpstr>7.5 条件运算符：?:</vt:lpstr>
      <vt:lpstr>7.5 条件运算符：?:</vt:lpstr>
      <vt:lpstr>7.6 循环辅助：continue和break</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7.6.1 continue语句</vt:lpstr>
      <vt:lpstr>7.6.2 break语句</vt:lpstr>
      <vt:lpstr>7.6.2 break语句</vt:lpstr>
      <vt:lpstr>7.6.2 break语句</vt:lpstr>
      <vt:lpstr>7.6.2 break语句</vt:lpstr>
      <vt:lpstr>7.6.2 break语句</vt:lpstr>
      <vt:lpstr>7.6.2 break语句</vt:lpstr>
      <vt:lpstr>7.6.2 break语句</vt:lpstr>
      <vt:lpstr>7.6.2 break语句</vt:lpstr>
      <vt:lpstr>7.6.2 break语句</vt:lpstr>
      <vt:lpstr>7.6.2 break语句</vt:lpstr>
      <vt:lpstr>7.7 多重选择：switch和break</vt:lpstr>
      <vt:lpstr>7.7 多重选择：switch和break</vt:lpstr>
      <vt:lpstr>7.7 多重选择：switch和break</vt:lpstr>
      <vt:lpstr>7.7 多重选择：switch和break</vt:lpstr>
      <vt:lpstr>7.7 多重选择：switch和break</vt:lpstr>
      <vt:lpstr>7.7 多重选择：switch和break</vt:lpstr>
      <vt:lpstr>7.7 多重选择：switch和break</vt:lpstr>
      <vt:lpstr>7.7.1 switch语句</vt:lpstr>
      <vt:lpstr>7.7.1 switch语句</vt:lpstr>
      <vt:lpstr>7.7.1 switch语句</vt:lpstr>
      <vt:lpstr>7.7.1 switch语句</vt:lpstr>
      <vt:lpstr>7.7.1 switch语句</vt:lpstr>
      <vt:lpstr>7.7.1 switch语句</vt:lpstr>
      <vt:lpstr>7.7.1 switch语句</vt:lpstr>
      <vt:lpstr>7.7.1 switch语句</vt:lpstr>
      <vt:lpstr>7.7.2 只读每行的首字符</vt:lpstr>
      <vt:lpstr>7.7.2 只读每行的首字符</vt:lpstr>
      <vt:lpstr>7.7.2 只读每行的首字符</vt:lpstr>
      <vt:lpstr>7.7.3 多重标签</vt:lpstr>
      <vt:lpstr>7.7.3 多重标签</vt:lpstr>
      <vt:lpstr>7.7.3 多重标签</vt:lpstr>
      <vt:lpstr>7.7.3 多重标签</vt:lpstr>
      <vt:lpstr>7.7.3 多重标签</vt:lpstr>
      <vt:lpstr>7.7.3 多重标签</vt:lpstr>
      <vt:lpstr>7.7.3 多重标签</vt:lpstr>
      <vt:lpstr>7.7.3 多重标签</vt:lpstr>
      <vt:lpstr>7.7.3 多重标签</vt:lpstr>
      <vt:lpstr>7.7.3 多重标签</vt:lpstr>
      <vt:lpstr>7.7.3 多重标签</vt:lpstr>
      <vt:lpstr>7.7.3 多重标签</vt:lpstr>
      <vt:lpstr>7.7.4 switch和if else</vt:lpstr>
      <vt:lpstr>7.8 goto语句</vt:lpstr>
      <vt:lpstr>7.8 goto语句</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7.8.1 避免使用goto</vt:lpstr>
      <vt:lpstr>7.9 关键概念</vt:lpstr>
      <vt:lpstr>7.9 关键概念</vt:lpstr>
      <vt:lpstr>7.9 关键概念</vt:lpstr>
      <vt:lpstr>7.9 关键概念</vt:lpstr>
      <vt:lpstr>7.10 本章小结</vt:lpstr>
      <vt:lpstr>7.10 本章小结</vt:lpstr>
      <vt:lpstr>7.10 本章小结</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7.11 复习题</vt:lpstr>
      <vt:lpstr>7.12 编程练习</vt:lpstr>
      <vt:lpstr>7.12 编程练习</vt:lpstr>
      <vt:lpstr>7.12 编程练习</vt:lpstr>
      <vt:lpstr>7.12 编程练习</vt:lpstr>
      <vt:lpstr>7.12 编程练习</vt:lpstr>
      <vt:lpstr>7.12 编程练习</vt:lpstr>
      <vt:lpstr>第8章 字符输入/输出和输入验证</vt:lpstr>
      <vt:lpstr>第8章 字符输入/输出和输入验证</vt:lpstr>
      <vt:lpstr>第8章 字符输入/输出和输入验证</vt:lpstr>
      <vt:lpstr>第8章 字符输入/输出和输入验证</vt:lpstr>
      <vt:lpstr>8.1 单字符I/O：getchar()和putchar()</vt:lpstr>
      <vt:lpstr>8.1 单字符I/O：getchar()和putchar()</vt:lpstr>
      <vt:lpstr>8.1 单字符I/O：getchar()和putchar()</vt:lpstr>
      <vt:lpstr>8.1 单字符I/O：getchar()和putchar()</vt:lpstr>
      <vt:lpstr>8.2 缓冲区</vt:lpstr>
      <vt:lpstr>8.2 缓冲区</vt:lpstr>
      <vt:lpstr>8.2 缓冲区</vt:lpstr>
      <vt:lpstr>8.2 缓冲区</vt:lpstr>
      <vt:lpstr>8.2 缓冲区</vt:lpstr>
      <vt:lpstr>8.2 缓冲区</vt:lpstr>
      <vt:lpstr>8.3 结束键盘输入</vt:lpstr>
      <vt:lpstr>8.3.1 文件、流和键盘输入</vt:lpstr>
      <vt:lpstr>8.3.1 文件、流和键盘输入</vt:lpstr>
      <vt:lpstr>8.3.1 文件、流和键盘输入</vt:lpstr>
      <vt:lpstr>8.3.1 文件、流和键盘输入</vt:lpstr>
      <vt:lpstr>8.3.1 文件、流和键盘输入</vt:lpstr>
      <vt:lpstr>8.3.1 文件、流和键盘输入</vt:lpstr>
      <vt:lpstr>8.3.2 文件结尾</vt:lpstr>
      <vt:lpstr>8.3.2 文件结尾</vt:lpstr>
      <vt:lpstr>8.3.2 文件结尾</vt:lpstr>
      <vt:lpstr>8.3.2 文件结尾</vt:lpstr>
      <vt:lpstr>8.3.2 文件结尾</vt:lpstr>
      <vt:lpstr>8.3.2 文件结尾</vt:lpstr>
      <vt:lpstr>8.3.2 文件结尾</vt:lpstr>
      <vt:lpstr>8.3.2 文件结尾</vt:lpstr>
      <vt:lpstr>8.3.2 文件结尾</vt:lpstr>
      <vt:lpstr>8.3.2 文件结尾</vt:lpstr>
      <vt:lpstr>8.3.2 文件结尾</vt:lpstr>
      <vt:lpstr>8.3.2 文件结尾</vt:lpstr>
      <vt:lpstr>8.3.2 文件结尾</vt:lpstr>
      <vt:lpstr>8.4 重定向和文件</vt:lpstr>
      <vt:lpstr>8.4 重定向和文件</vt:lpstr>
      <vt:lpstr>8.4 重定向和文件</vt:lpstr>
      <vt:lpstr>8.4 重定向和文件</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8.4.1 UNIX、Linux和DOS重定向</vt:lpstr>
      <vt:lpstr>8.5 创建更友好的用户界面</vt:lpstr>
      <vt:lpstr>8.5.1 使用缓冲输入</vt:lpstr>
      <vt:lpstr>8.5.1 使用缓冲输入</vt:lpstr>
      <vt:lpstr>8.5.1 使用缓冲输入</vt:lpstr>
      <vt:lpstr>8.5.1 使用缓冲输入</vt:lpstr>
      <vt:lpstr>8.5.1 使用缓冲输入</vt:lpstr>
      <vt:lpstr>8.5.1 使用缓冲输入</vt:lpstr>
      <vt:lpstr>8.5.1 使用缓冲输入</vt:lpstr>
      <vt:lpstr>8.5.1 使用缓冲输入</vt:lpstr>
      <vt:lpstr>8.5.1 使用缓冲输入</vt:lpstr>
      <vt:lpstr>8.5.1 使用缓冲输入</vt:lpstr>
      <vt:lpstr>8.5.1 使用缓冲输入</vt:lpstr>
      <vt:lpstr>8.5.1 使用缓冲输入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8.5.2 混合数值和字符输入</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 输入验证</vt:lpstr>
      <vt:lpstr>8.6.1 分析程序</vt:lpstr>
      <vt:lpstr>8.6.1 分析程序</vt:lpstr>
      <vt:lpstr>8.6.1 分析程序</vt:lpstr>
      <vt:lpstr>8.6.2 输入流和数字</vt:lpstr>
      <vt:lpstr>8.6.2 输入流和数字</vt:lpstr>
      <vt:lpstr>8.6.2 输入流和数字</vt:lpstr>
      <vt:lpstr>8.7 菜单浏览</vt:lpstr>
      <vt:lpstr>8.7 菜单浏览</vt:lpstr>
      <vt:lpstr>8.7 菜单浏览</vt:lpstr>
      <vt:lpstr>8.7.1 任务</vt:lpstr>
      <vt:lpstr>8.7.2 使执行更顺利</vt:lpstr>
      <vt:lpstr>8.7.2 使执行更顺利</vt:lpstr>
      <vt:lpstr>8.7.2 使执行更顺利</vt:lpstr>
      <vt:lpstr>8.7.2 使执行更顺利</vt:lpstr>
      <vt:lpstr>8.7.2 使执行更顺利</vt:lpstr>
      <vt:lpstr>8.7.2 使执行更顺利</vt:lpstr>
      <vt:lpstr>8.7.2 使执行更顺利</vt:lpstr>
      <vt:lpstr>8.7.2 使执行更顺利</vt:lpstr>
      <vt:lpstr>8.7.2 使执行更顺利</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8.7.3 混合字符和数值输入</vt:lpstr>
      <vt:lpstr>8.8 关键概念</vt:lpstr>
      <vt:lpstr>8.9 本章小结</vt:lpstr>
      <vt:lpstr>8.9 本章小结</vt:lpstr>
      <vt:lpstr>8.9 本章小结</vt:lpstr>
      <vt:lpstr>8.9 本章小结</vt:lpstr>
      <vt:lpstr>8.10 复习题</vt:lpstr>
      <vt:lpstr>8.10 复习题</vt:lpstr>
      <vt:lpstr>8.10 复习题</vt:lpstr>
      <vt:lpstr>8.10 复习题</vt:lpstr>
      <vt:lpstr>8.10 复习题</vt:lpstr>
      <vt:lpstr>8.11 编程练习</vt:lpstr>
      <vt:lpstr>8.11 编程练习</vt:lpstr>
      <vt:lpstr>8.11 编程练习</vt:lpstr>
      <vt:lpstr>8.11 编程练习</vt:lpstr>
      <vt:lpstr>8.11 编程练习</vt:lpstr>
      <vt:lpstr>8.11 编程练习</vt:lpstr>
      <vt:lpstr>8.11 编程练习</vt:lpstr>
      <vt:lpstr>8.11 编程练习</vt:lpstr>
      <vt:lpstr>8.11 编程练习</vt:lpstr>
      <vt:lpstr>第9章 函数</vt:lpstr>
      <vt:lpstr>第9章 函数</vt:lpstr>
      <vt:lpstr>9.1 复习函数</vt:lpstr>
      <vt:lpstr>9.1 复习函数</vt:lpstr>
      <vt:lpstr>9.1 复习函数</vt:lpstr>
      <vt:lpstr>9.1 复习函数</vt:lpstr>
      <vt:lpstr>9.1 复习函数</vt:lpstr>
      <vt:lpstr>9.1 复习函数</vt:lpstr>
      <vt:lpstr>9.1.1 创建并使用简单函数</vt:lpstr>
      <vt:lpstr>9.1.1 创建并使用简单函数</vt:lpstr>
      <vt:lpstr>9.1.1 创建并使用简单函数</vt:lpstr>
      <vt:lpstr>9.1.1 创建并使用简单函数</vt:lpstr>
      <vt:lpstr>9.1.2 分析程序</vt:lpstr>
      <vt:lpstr>9.1.2 分析程序</vt:lpstr>
      <vt:lpstr>9.1.2 分析程序</vt:lpstr>
      <vt:lpstr>9.1.2 分析程序</vt:lpstr>
      <vt:lpstr>9.1.2 分析程序</vt:lpstr>
      <vt:lpstr>9.1.2 分析程序</vt:lpstr>
      <vt:lpstr>9.1.2 分析程序</vt:lpstr>
      <vt:lpstr>9.1.2 分析程序</vt:lpstr>
      <vt:lpstr>9.1.2 分析程序</vt:lpstr>
      <vt:lpstr>9.1.2 分析程序</vt:lpstr>
      <vt:lpstr>9.1.2 分析程序</vt:lpstr>
      <vt:lpstr>9.1.3 函数参数</vt:lpstr>
      <vt:lpstr>9.1.3 函数参数</vt:lpstr>
      <vt:lpstr>9.1.3 函数参数</vt:lpstr>
      <vt:lpstr>9.1.3 函数参数</vt:lpstr>
      <vt:lpstr>9.1.3 函数参数</vt:lpstr>
      <vt:lpstr>9.1.3 函数参数</vt:lpstr>
      <vt:lpstr>9.1.3 函数参数</vt:lpstr>
      <vt:lpstr>9.1.4 定义带形式参数的函数</vt:lpstr>
      <vt:lpstr>9.1.4 定义带形式参数的函数</vt:lpstr>
      <vt:lpstr>9.1.4 定义带形式参数的函数</vt:lpstr>
      <vt:lpstr>9.1.4 定义带形式参数的函数</vt:lpstr>
      <vt:lpstr>9.1.5 声明带形式参数函数的原型</vt:lpstr>
      <vt:lpstr>9.1.5 声明带形式参数函数的原型</vt:lpstr>
      <vt:lpstr>9.1.5 声明带形式参数函数的原型</vt:lpstr>
      <vt:lpstr>9.1.6 调用带实际参数的函数</vt:lpstr>
      <vt:lpstr>9.1.6 调用带实际参数的函数</vt:lpstr>
      <vt:lpstr>9.1.6 调用带实际参数的函数</vt:lpstr>
      <vt:lpstr>9.1.6 调用带实际参数的函数</vt:lpstr>
      <vt:lpstr>9.1.6 调用带实际参数的函数</vt:lpstr>
      <vt:lpstr>9.1.7 黑盒视角</vt:lpstr>
      <vt:lpstr>9.1.7 黑盒视角</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9.1.8 使用return从函数中返回值</vt:lpstr>
      <vt:lpstr>9.1.9 函数类型</vt:lpstr>
      <vt:lpstr>9.1.9 函数类型</vt:lpstr>
      <vt:lpstr>9.1.9 函数类型</vt:lpstr>
      <vt:lpstr>9.1.9 函数类型</vt:lpstr>
      <vt:lpstr>9.1.9 函数类型</vt:lpstr>
      <vt:lpstr>9.1.9 函数类型</vt:lpstr>
      <vt:lpstr>9.2 ANSI C函数原型</vt:lpstr>
      <vt:lpstr>9.2 ANSI C函数原型</vt:lpstr>
      <vt:lpstr>9.2.1 问题所在</vt:lpstr>
      <vt:lpstr>9.2.1 问题所在</vt:lpstr>
      <vt:lpstr>9.2.1 问题所在</vt:lpstr>
      <vt:lpstr>9.2.1 问题所在</vt:lpstr>
      <vt:lpstr>9.2.1 问题所在</vt:lpstr>
      <vt:lpstr>9.2.1 问题所在</vt:lpstr>
      <vt:lpstr>9.2.2 ANSI的解决方案</vt:lpstr>
      <vt:lpstr>9.2.2 ANSI的解决方案</vt:lpstr>
      <vt:lpstr>9.2.2 ANSI的解决方案</vt:lpstr>
      <vt:lpstr>9.2.2 ANSI的解决方案</vt:lpstr>
      <vt:lpstr>9.2.2 ANSI的解决方案</vt:lpstr>
      <vt:lpstr>9.2.2 ANSI的解决方案</vt:lpstr>
      <vt:lpstr>9.2.3 无参数和未指定参数</vt:lpstr>
      <vt:lpstr>9.2.3 无参数和未指定参数</vt:lpstr>
      <vt:lpstr>9.2.3 无参数和未指定参数</vt:lpstr>
      <vt:lpstr>9.2.3 无参数和未指定参数</vt:lpstr>
      <vt:lpstr>9.2.4 函数原型的优点</vt:lpstr>
      <vt:lpstr>9.2.4 函数原型的优点</vt:lpstr>
      <vt:lpstr>9.3 递归</vt:lpstr>
      <vt:lpstr>9.3.1 演示递归</vt:lpstr>
      <vt:lpstr>9.3.1 演示递归</vt:lpstr>
      <vt:lpstr>9.3.1 演示递归</vt:lpstr>
      <vt:lpstr>9.3.1 演示递归</vt:lpstr>
      <vt:lpstr>9.3.1 演示递归</vt:lpstr>
      <vt:lpstr>9.3.1 演示递归</vt:lpstr>
      <vt:lpstr>9.3.1 演示递归</vt:lpstr>
      <vt:lpstr>9.3.2 递归的基本原理</vt:lpstr>
      <vt:lpstr>9.3.2 递归的基本原理</vt:lpstr>
      <vt:lpstr>9.3.2 递归的基本原理</vt:lpstr>
      <vt:lpstr>9.3.2 递归的基本原理</vt:lpstr>
      <vt:lpstr>9.3.3 尾递归</vt:lpstr>
      <vt:lpstr>9.3.3 尾递归</vt:lpstr>
      <vt:lpstr>9.3.3 尾递归</vt:lpstr>
      <vt:lpstr>9.3.3 尾递归</vt:lpstr>
      <vt:lpstr>9.3.3 尾递归</vt:lpstr>
      <vt:lpstr>9.3.3 尾递归</vt:lpstr>
      <vt:lpstr>9.3.3 尾递归</vt:lpstr>
      <vt:lpstr>9.3.3 尾递归</vt:lpstr>
      <vt:lpstr>9.3.3 尾递归</vt:lpstr>
      <vt:lpstr>9.3.3 尾递归</vt:lpstr>
      <vt:lpstr>9.3.4 递归和倒序计算</vt:lpstr>
      <vt:lpstr>9.3.4 递归和倒序计算</vt:lpstr>
      <vt:lpstr>9.3.4 递归和倒序计算</vt:lpstr>
      <vt:lpstr>9.3.4 递归和倒序计算</vt:lpstr>
      <vt:lpstr>9.3.4 递归和倒序计算</vt:lpstr>
      <vt:lpstr>9.3.4 递归和倒序计算</vt:lpstr>
      <vt:lpstr>9.3.4 递归和倒序计算</vt:lpstr>
      <vt:lpstr>9.3.4 递归和倒序计算</vt:lpstr>
      <vt:lpstr>9.3.4 递归和倒序计算</vt:lpstr>
      <vt:lpstr>9.3.5 递归的优缺点</vt:lpstr>
      <vt:lpstr>9.3.5 递归的优缺点</vt:lpstr>
      <vt:lpstr>9.3.5 递归的优缺点</vt:lpstr>
      <vt:lpstr>9.3.5 递归的优缺点</vt:lpstr>
      <vt:lpstr>9.3.5 递归的优缺点</vt:lpstr>
      <vt:lpstr>9.4 编译多源代码文件的程序</vt:lpstr>
      <vt:lpstr>9.4.1 UNIX</vt:lpstr>
      <vt:lpstr>9.4.1 UNIX</vt:lpstr>
      <vt:lpstr>9.4.2 Linux</vt:lpstr>
      <vt:lpstr>9.4.3 DOS命令行编译器</vt:lpstr>
      <vt:lpstr>9.4.4 Windows和苹果的IDE编译器</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9.4.5 使用头文件</vt:lpstr>
      <vt:lpstr>9.5 查找地址：&amp;运算符</vt:lpstr>
      <vt:lpstr>9.5 查找地址：&amp;运算符</vt:lpstr>
      <vt:lpstr>9.5 查找地址：&amp;运算符</vt:lpstr>
      <vt:lpstr>9.5 查找地址：&amp;运算符</vt:lpstr>
      <vt:lpstr>9.5 查找地址：&amp;运算符</vt:lpstr>
      <vt:lpstr>9.5 查找地址：&amp;运算符</vt:lpstr>
      <vt:lpstr>9.5 查找地址：&amp;运算符</vt:lpstr>
      <vt:lpstr>9.6 更改主调函数中的变量</vt:lpstr>
      <vt:lpstr>9.6 更改主调函数中的变量</vt:lpstr>
      <vt:lpstr>9.6 更改主调函数中的变量</vt:lpstr>
      <vt:lpstr>9.6 更改主调函数中的变量</vt:lpstr>
      <vt:lpstr>9.6 更改主调函数中的变量</vt:lpstr>
      <vt:lpstr>9.6 更改主调函数中的变量</vt:lpstr>
      <vt:lpstr>9.6 更改主调函数中的变量</vt:lpstr>
      <vt:lpstr>9.6 更改主调函数中的变量</vt:lpstr>
      <vt:lpstr>9.7 指针简介</vt:lpstr>
      <vt:lpstr>9.7 指针简介</vt:lpstr>
      <vt:lpstr>9.7 指针简介</vt:lpstr>
      <vt:lpstr>9.7.1 间接运算符：*</vt:lpstr>
      <vt:lpstr>9.7.1 间接运算符：*</vt:lpstr>
      <vt:lpstr>9.7.1 间接运算符：*</vt:lpstr>
      <vt:lpstr>9.7.1 间接运算符：*</vt:lpstr>
      <vt:lpstr>9.7.2 声明指针</vt:lpstr>
      <vt:lpstr>9.7.2 声明指针</vt:lpstr>
      <vt:lpstr>9.7.2 声明指针</vt:lpstr>
      <vt:lpstr>9.7.2 声明指针</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9.7.3 使用指针在函数间通信</vt:lpstr>
      <vt:lpstr>9.8 关键概念</vt:lpstr>
      <vt:lpstr>9.9 本章小结</vt:lpstr>
      <vt:lpstr>9.10 复习题</vt:lpstr>
      <vt:lpstr>9.10 复习题</vt:lpstr>
      <vt:lpstr>9.10 复习题</vt:lpstr>
      <vt:lpstr>9.10 复习题</vt:lpstr>
      <vt:lpstr>9.10 复习题</vt:lpstr>
      <vt:lpstr>9.10 复习题</vt:lpstr>
      <vt:lpstr>9.11 编程练习</vt:lpstr>
      <vt:lpstr>9.11 编程练习</vt:lpstr>
      <vt:lpstr>9.11 编程练习</vt:lpstr>
      <vt:lpstr>9.11 编程练习</vt:lpstr>
      <vt:lpstr>第10章 数组和指针</vt:lpstr>
      <vt:lpstr>第10章 数组和指针</vt:lpstr>
      <vt:lpstr>10.1 数组</vt:lpstr>
      <vt:lpstr>10.1 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10.1.1 初始化数组</vt:lpstr>
      <vt:lpstr>10.1.2 指定初始化器（C99）</vt:lpstr>
      <vt:lpstr>10.1.2 指定初始化器（C99）</vt:lpstr>
      <vt:lpstr>10.1.2 指定初始化器（C99）</vt:lpstr>
      <vt:lpstr>10.1.2 指定初始化器（C99）</vt:lpstr>
      <vt:lpstr>10.1.2 指定初始化器（C99）</vt:lpstr>
      <vt:lpstr>10.1.2 指定初始化器（C99）</vt:lpstr>
      <vt:lpstr>10.1.3 给数组元素赋值</vt:lpstr>
      <vt:lpstr>10.1.3 给数组元素赋值</vt:lpstr>
      <vt:lpstr>10.1.3 给数组元素赋值</vt:lpstr>
      <vt:lpstr>10.1.4 数组边界</vt:lpstr>
      <vt:lpstr>10.1.4 数组边界</vt:lpstr>
      <vt:lpstr>10.1.4 数组边界</vt:lpstr>
      <vt:lpstr>10.1.4 数组边界</vt:lpstr>
      <vt:lpstr>10.1.4 数组边界</vt:lpstr>
      <vt:lpstr>10.1.4 数组边界</vt:lpstr>
      <vt:lpstr>10.1.4 数组边界</vt:lpstr>
      <vt:lpstr>10.1.4 数组边界</vt:lpstr>
      <vt:lpstr>10.1.5 指定数组的大小</vt:lpstr>
      <vt:lpstr>10.1.5 指定数组的大小</vt:lpstr>
      <vt:lpstr>10.1.5 指定数组的大小</vt:lpstr>
      <vt:lpstr>10.1.5 指定数组的大小</vt:lpstr>
      <vt:lpstr>10.2 多维数组</vt:lpstr>
      <vt:lpstr>10.2 多维数组</vt:lpstr>
      <vt:lpstr>10.2 多维数组</vt:lpstr>
      <vt:lpstr>10.2 多维数组</vt:lpstr>
      <vt:lpstr>10.2 多维数组</vt:lpstr>
      <vt:lpstr>10.2 多维数组</vt:lpstr>
      <vt:lpstr>10.2 多维数组</vt:lpstr>
      <vt:lpstr>10.2 多维数组</vt:lpstr>
      <vt:lpstr>10.2 多维数组</vt:lpstr>
      <vt:lpstr>10.2 多维数组</vt:lpstr>
      <vt:lpstr>10.2 多维数组</vt:lpstr>
      <vt:lpstr>10.2 多维数组</vt:lpstr>
      <vt:lpstr>10.2.1 初始化二维数组</vt:lpstr>
      <vt:lpstr>10.2.1 初始化二维数组</vt:lpstr>
      <vt:lpstr>10.2.1 初始化二维数组</vt:lpstr>
      <vt:lpstr>10.2.1 初始化二维数组</vt:lpstr>
      <vt:lpstr>10.2.1 初始化二维数组</vt:lpstr>
      <vt:lpstr>10.2.2 其他多维数组</vt:lpstr>
      <vt:lpstr>10.2.2 其他多维数组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10.3 指针和数组</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 函数、数组和指针</vt:lpstr>
      <vt:lpstr>10.4.1 使用指针形参</vt:lpstr>
      <vt:lpstr>10.4.1 使用指针形参</vt:lpstr>
      <vt:lpstr>10.4.1 使用指针形参</vt:lpstr>
      <vt:lpstr>10.4.1 使用指针形参</vt:lpstr>
      <vt:lpstr>10.4.1 使用指针形参</vt:lpstr>
      <vt:lpstr>10.4.1 使用指针形参</vt:lpstr>
      <vt:lpstr>10.4.1 使用指针形参</vt:lpstr>
      <vt:lpstr>10.4.1 使用指针形参</vt:lpstr>
      <vt:lpstr>10.4.1 使用指针形参</vt:lpstr>
      <vt:lpstr>10.4.1 使用指针形参</vt:lpstr>
      <vt:lpstr>10.4.1 使用指针形参</vt:lpstr>
      <vt:lpstr>10.4.2 指针表示法和数组表示法</vt:lpstr>
      <vt:lpstr>10.4.2 指针表示法和数组表示法</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10.5 指针操作</vt:lpstr>
      <vt:lpstr>10.6 保护数组中的数据</vt:lpstr>
      <vt:lpstr>10.6 保护数组中的数据</vt:lpstr>
      <vt:lpstr>10.6 保护数组中的数据</vt:lpstr>
      <vt:lpstr>10.6 保护数组中的数据</vt:lpstr>
      <vt:lpstr>10.6.1 对形式参数使用const</vt:lpstr>
      <vt:lpstr>10.6.1 对形式参数使用const</vt:lpstr>
      <vt:lpstr>10.6.1 对形式参数使用const</vt:lpstr>
      <vt:lpstr>10.6.1 对形式参数使用const</vt:lpstr>
      <vt:lpstr>10.6.1 对形式参数使用const</vt:lpstr>
      <vt:lpstr>10.6.1 对形式参数使用const</vt:lpstr>
      <vt:lpstr>10.6.2 const的其他内容</vt:lpstr>
      <vt:lpstr>10.6.2 const的其他内容</vt:lpstr>
      <vt:lpstr>10.6.2 const的其他内容</vt:lpstr>
      <vt:lpstr>10.6.2 const的其他内容</vt:lpstr>
      <vt:lpstr>10.6.2 const的其他内容</vt:lpstr>
      <vt:lpstr>10.6.2 const的其他内容</vt:lpstr>
      <vt:lpstr>10.6.2 const的其他内容</vt:lpstr>
      <vt:lpstr>10.6.2 const的其他内容</vt:lpstr>
      <vt:lpstr>10.6.2 const的其他内容</vt:lpstr>
      <vt:lpstr>10.6.2 const的其他内容</vt:lpstr>
      <vt:lpstr>10.7 指针和多维数组</vt:lpstr>
      <vt:lpstr>10.7 指针和多维数组</vt:lpstr>
      <vt:lpstr>10.7 指针和多维数组</vt:lpstr>
      <vt:lpstr>10.7 指针和多维数组</vt:lpstr>
      <vt:lpstr>10.7 指针和多维数组</vt:lpstr>
      <vt:lpstr>10.7 指针和多维数组</vt:lpstr>
      <vt:lpstr>10.7 指针和多维数组</vt:lpstr>
      <vt:lpstr>10.7 指针和多维数组</vt:lpstr>
      <vt:lpstr>10.7 指针和多维数组</vt:lpstr>
      <vt:lpstr>10.7 指针和多维数组</vt:lpstr>
      <vt:lpstr>10.7 指针和多维数组</vt:lpstr>
      <vt:lpstr>10.7.1 指向多维数组的指针</vt:lpstr>
      <vt:lpstr>10.7.1 指向多维数组的指针</vt:lpstr>
      <vt:lpstr>10.7.1 指向多维数组的指针</vt:lpstr>
      <vt:lpstr>10.7.1 指向多维数组的指针</vt:lpstr>
      <vt:lpstr>10.7.1 指向多维数组的指针</vt:lpstr>
      <vt:lpstr>10.7.2 指针的兼容性</vt:lpstr>
      <vt:lpstr>10.7.2 指针的兼容性</vt:lpstr>
      <vt:lpstr>10.7.2 指针的兼容性</vt:lpstr>
      <vt:lpstr>10.7.2 指针的兼容性</vt:lpstr>
      <vt:lpstr>10.7.2 指针的兼容性</vt:lpstr>
      <vt:lpstr>10.7.2 指针的兼容性</vt:lpstr>
      <vt:lpstr>10.7.2 指针的兼容性</vt:lpstr>
      <vt:lpstr>10.7.2 指针的兼容性</vt:lpstr>
      <vt:lpstr>10.7.2 指针的兼容性</vt:lpstr>
      <vt:lpstr>10.7.2 指针的兼容性</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10.7.3 函数和多维数组</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10.8 变长数组（VLA）</vt:lpstr>
      <vt:lpstr>10.9 复合字面量</vt:lpstr>
      <vt:lpstr>10.9 复合字面量</vt:lpstr>
      <vt:lpstr>10.9 复合字面量</vt:lpstr>
      <vt:lpstr>10.9 复合字面量</vt:lpstr>
      <vt:lpstr>10.9 复合字面量</vt:lpstr>
      <vt:lpstr>10.9 复合字面量</vt:lpstr>
      <vt:lpstr>10.9 复合字面量</vt:lpstr>
      <vt:lpstr>10.9 复合字面量</vt:lpstr>
      <vt:lpstr>10.9 复合字面量</vt:lpstr>
      <vt:lpstr>10.9 复合字面量</vt:lpstr>
      <vt:lpstr>10.9 复合字面量</vt:lpstr>
      <vt:lpstr>10.10 关键概念</vt:lpstr>
      <vt:lpstr>10.10 关键概念</vt:lpstr>
      <vt:lpstr>10.10 关键概念</vt:lpstr>
      <vt:lpstr>10.11 本章小结</vt:lpstr>
      <vt:lpstr>10.11 本章小结</vt:lpstr>
      <vt:lpstr>10.11 本章小结</vt:lpstr>
      <vt:lpstr>10.11 本章小结</vt:lpstr>
      <vt:lpstr>10.11 本章小结</vt:lpstr>
      <vt:lpstr>10.11 本章小结</vt:lpstr>
      <vt:lpstr>10.12 复习题</vt:lpstr>
      <vt:lpstr>10.12 复习题</vt:lpstr>
      <vt:lpstr>10.12 复习题</vt:lpstr>
      <vt:lpstr>10.12 复习题</vt:lpstr>
      <vt:lpstr>10.12 复习题</vt:lpstr>
      <vt:lpstr>10.12 复习题</vt:lpstr>
      <vt:lpstr>10.12 复习题</vt:lpstr>
      <vt:lpstr>10.12 复习题</vt:lpstr>
      <vt:lpstr>10.12 复习题</vt:lpstr>
      <vt:lpstr>10.12 复习题</vt:lpstr>
      <vt:lpstr>10.12 复习题</vt:lpstr>
      <vt:lpstr>10.12 复习题</vt:lpstr>
      <vt:lpstr>10.13 编程练习</vt:lpstr>
      <vt:lpstr>10.13 编程练习</vt:lpstr>
      <vt:lpstr>10.13 编程练习</vt:lpstr>
      <vt:lpstr>10.13 编程练习</vt:lpstr>
      <vt:lpstr>10.13 编程练习</vt:lpstr>
      <vt:lpstr>10.13 编程练习</vt:lpstr>
      <vt:lpstr>10.13 编程练习</vt:lpstr>
      <vt:lpstr>10.13 编程练习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Primer Plus</dc:title>
  <dc:creator>张 剑峰</dc:creator>
  <cp:lastModifiedBy>江舟</cp:lastModifiedBy>
  <cp:revision>216</cp:revision>
  <dcterms:created xsi:type="dcterms:W3CDTF">2022-02-12T04:46:00Z</dcterms:created>
  <dcterms:modified xsi:type="dcterms:W3CDTF">2022-03-09T15:27:33Z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333D5A28429740DA956C74A4A199A739</vt:lpwstr>
  </property>
  <property fmtid="{D5CDD505-2E9C-101B-9397-08002B2CF9AE}" pid="3" name="KSOProductBuildVer">
    <vt:lpwstr>2052-11.1.0.11365</vt:lpwstr>
  </property>
  <property pid="4" fmtid="{D5CDD505-2E9C-101B-9397-08002B2CF9AE}" name="CWMd48477b4a01d4c6c841ea5556acaff4e">
    <vt:lpwstr>CWM0DKk/EQo8UhKy7Glpj0TjL2ujTcM8lXXFqkk/GgFB9X2Em8+5sLavg8iuf2lYPISiSTpxJN6FX0NfYE/ClZz4aKtYXOOBF8zMDdorNVLalY=</vt:lpwstr>
  </property>
</Properties>
</file>